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3"/>
  </p:notesMasterIdLst>
  <p:handoutMasterIdLst>
    <p:handoutMasterId r:id="rId34"/>
  </p:handoutMasterIdLst>
  <p:sldIdLst>
    <p:sldId id="256" r:id="rId2"/>
    <p:sldId id="296" r:id="rId3"/>
    <p:sldId id="257" r:id="rId4"/>
    <p:sldId id="258" r:id="rId5"/>
    <p:sldId id="259" r:id="rId6"/>
    <p:sldId id="263" r:id="rId7"/>
    <p:sldId id="268" r:id="rId8"/>
    <p:sldId id="269" r:id="rId9"/>
    <p:sldId id="261" r:id="rId10"/>
    <p:sldId id="270" r:id="rId11"/>
    <p:sldId id="271" r:id="rId12"/>
    <p:sldId id="272" r:id="rId13"/>
    <p:sldId id="284" r:id="rId14"/>
    <p:sldId id="278" r:id="rId15"/>
    <p:sldId id="279" r:id="rId16"/>
    <p:sldId id="288" r:id="rId17"/>
    <p:sldId id="289" r:id="rId18"/>
    <p:sldId id="295" r:id="rId19"/>
    <p:sldId id="282" r:id="rId20"/>
    <p:sldId id="294" r:id="rId21"/>
    <p:sldId id="283" r:id="rId22"/>
    <p:sldId id="276" r:id="rId23"/>
    <p:sldId id="277" r:id="rId24"/>
    <p:sldId id="292" r:id="rId25"/>
    <p:sldId id="293" r:id="rId26"/>
    <p:sldId id="297" r:id="rId27"/>
    <p:sldId id="285" r:id="rId28"/>
    <p:sldId id="286" r:id="rId29"/>
    <p:sldId id="287" r:id="rId30"/>
    <p:sldId id="290" r:id="rId31"/>
    <p:sldId id="291" r:id="rId32"/>
  </p:sldIdLst>
  <p:sldSz cx="9144000" cy="6858000" type="screen4x3"/>
  <p:notesSz cx="9945688" cy="6858000"/>
  <p:defaultTextStyle>
    <a:defPPr>
      <a:defRPr lang="en-GB"/>
    </a:defPPr>
    <a:lvl1pPr algn="r" rtl="0" fontAlgn="base">
      <a:spcBef>
        <a:spcPct val="0"/>
      </a:spcBef>
      <a:spcAft>
        <a:spcPct val="0"/>
      </a:spcAft>
      <a:defRPr sz="900" b="1" kern="1200">
        <a:solidFill>
          <a:srgbClr val="000000"/>
        </a:solidFill>
        <a:latin typeface="Arial" charset="0"/>
        <a:ea typeface="ＭＳ Ｐゴシック" charset="0"/>
        <a:cs typeface="ＭＳ Ｐゴシック" charset="0"/>
      </a:defRPr>
    </a:lvl1pPr>
    <a:lvl2pPr marL="457200" algn="r" rtl="0" fontAlgn="base">
      <a:spcBef>
        <a:spcPct val="0"/>
      </a:spcBef>
      <a:spcAft>
        <a:spcPct val="0"/>
      </a:spcAft>
      <a:defRPr sz="900" b="1" kern="1200">
        <a:solidFill>
          <a:srgbClr val="000000"/>
        </a:solidFill>
        <a:latin typeface="Arial" charset="0"/>
        <a:ea typeface="ＭＳ Ｐゴシック" charset="0"/>
        <a:cs typeface="ＭＳ Ｐゴシック" charset="0"/>
      </a:defRPr>
    </a:lvl2pPr>
    <a:lvl3pPr marL="914400" algn="r" rtl="0" fontAlgn="base">
      <a:spcBef>
        <a:spcPct val="0"/>
      </a:spcBef>
      <a:spcAft>
        <a:spcPct val="0"/>
      </a:spcAft>
      <a:defRPr sz="900" b="1" kern="1200">
        <a:solidFill>
          <a:srgbClr val="000000"/>
        </a:solidFill>
        <a:latin typeface="Arial" charset="0"/>
        <a:ea typeface="ＭＳ Ｐゴシック" charset="0"/>
        <a:cs typeface="ＭＳ Ｐゴシック" charset="0"/>
      </a:defRPr>
    </a:lvl3pPr>
    <a:lvl4pPr marL="1371600" algn="r" rtl="0" fontAlgn="base">
      <a:spcBef>
        <a:spcPct val="0"/>
      </a:spcBef>
      <a:spcAft>
        <a:spcPct val="0"/>
      </a:spcAft>
      <a:defRPr sz="900" b="1" kern="1200">
        <a:solidFill>
          <a:srgbClr val="000000"/>
        </a:solidFill>
        <a:latin typeface="Arial" charset="0"/>
        <a:ea typeface="ＭＳ Ｐゴシック" charset="0"/>
        <a:cs typeface="ＭＳ Ｐゴシック" charset="0"/>
      </a:defRPr>
    </a:lvl4pPr>
    <a:lvl5pPr marL="1828800" algn="r" rtl="0" fontAlgn="base">
      <a:spcBef>
        <a:spcPct val="0"/>
      </a:spcBef>
      <a:spcAft>
        <a:spcPct val="0"/>
      </a:spcAft>
      <a:defRPr sz="900" b="1" kern="1200">
        <a:solidFill>
          <a:srgbClr val="000000"/>
        </a:solidFill>
        <a:latin typeface="Arial" charset="0"/>
        <a:ea typeface="ＭＳ Ｐゴシック" charset="0"/>
        <a:cs typeface="ＭＳ Ｐゴシック" charset="0"/>
      </a:defRPr>
    </a:lvl5pPr>
    <a:lvl6pPr marL="2286000" algn="l" defTabSz="457200" rtl="0" eaLnBrk="1" latinLnBrk="0" hangingPunct="1">
      <a:defRPr sz="900" b="1" kern="1200">
        <a:solidFill>
          <a:srgbClr val="000000"/>
        </a:solidFill>
        <a:latin typeface="Arial" charset="0"/>
        <a:ea typeface="ＭＳ Ｐゴシック" charset="0"/>
        <a:cs typeface="ＭＳ Ｐゴシック" charset="0"/>
      </a:defRPr>
    </a:lvl6pPr>
    <a:lvl7pPr marL="2743200" algn="l" defTabSz="457200" rtl="0" eaLnBrk="1" latinLnBrk="0" hangingPunct="1">
      <a:defRPr sz="900" b="1" kern="1200">
        <a:solidFill>
          <a:srgbClr val="000000"/>
        </a:solidFill>
        <a:latin typeface="Arial" charset="0"/>
        <a:ea typeface="ＭＳ Ｐゴシック" charset="0"/>
        <a:cs typeface="ＭＳ Ｐゴシック" charset="0"/>
      </a:defRPr>
    </a:lvl7pPr>
    <a:lvl8pPr marL="3200400" algn="l" defTabSz="457200" rtl="0" eaLnBrk="1" latinLnBrk="0" hangingPunct="1">
      <a:defRPr sz="900" b="1" kern="1200">
        <a:solidFill>
          <a:srgbClr val="000000"/>
        </a:solidFill>
        <a:latin typeface="Arial" charset="0"/>
        <a:ea typeface="ＭＳ Ｐゴシック" charset="0"/>
        <a:cs typeface="ＭＳ Ｐゴシック" charset="0"/>
      </a:defRPr>
    </a:lvl8pPr>
    <a:lvl9pPr marL="3657600" algn="l" defTabSz="457200" rtl="0" eaLnBrk="1" latinLnBrk="0" hangingPunct="1">
      <a:defRPr sz="900" b="1" kern="1200">
        <a:solidFill>
          <a:srgbClr val="000000"/>
        </a:solidFill>
        <a:latin typeface="Arial" charset="0"/>
        <a:ea typeface="ＭＳ Ｐゴシック" charset="0"/>
        <a:cs typeface="ＭＳ Ｐゴシック"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nzo Windhouwer" initials="MAW" lastIdx="4" clrIdx="0"/>
  <p:cmAuthor id="1" name="IT-Services" initials="I" lastIdx="9" clrIdx="1"/>
  <p:cmAuthor id="2" name="Menzo windhouwer" initials="Mw"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6600"/>
    <a:srgbClr val="993300"/>
    <a:srgbClr val="CC3300"/>
    <a:srgbClr val="009900"/>
    <a:srgbClr val="FFFF00"/>
    <a:srgbClr val="2D4E6F"/>
    <a:srgbClr val="0000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4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1524"/>
    </p:cViewPr>
  </p:sorterViewPr>
  <p:notesViewPr>
    <p:cSldViewPr>
      <p:cViewPr varScale="1">
        <p:scale>
          <a:sx n="61" d="100"/>
          <a:sy n="61" d="100"/>
        </p:scale>
        <p:origin x="-1698" y="-42"/>
      </p:cViewPr>
      <p:guideLst>
        <p:guide orient="horz" pos="2160"/>
        <p:guide pos="313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5-26T22:10:59.751" idx="9">
    <p:pos x="1201" y="1522"/>
    <p:text>subclass or type??
Won't this value be actually used to encode the field values in the instances?</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4309798"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eaLnBrk="0" hangingPunct="0">
              <a:defRPr sz="1200" b="0">
                <a:solidFill>
                  <a:schemeClr val="tx1"/>
                </a:solidFill>
                <a:latin typeface="Times New Roman" charset="0"/>
                <a:cs typeface="+mn-cs"/>
              </a:defRPr>
            </a:lvl1pPr>
          </a:lstStyle>
          <a:p>
            <a:pPr>
              <a:defRPr/>
            </a:pPr>
            <a:endParaRPr lang="en-GB"/>
          </a:p>
        </p:txBody>
      </p:sp>
      <p:sp>
        <p:nvSpPr>
          <p:cNvPr id="20483" name="Rectangle 3"/>
          <p:cNvSpPr>
            <a:spLocks noGrp="1" noChangeArrowheads="1"/>
          </p:cNvSpPr>
          <p:nvPr>
            <p:ph type="dt" sz="quarter" idx="1"/>
          </p:nvPr>
        </p:nvSpPr>
        <p:spPr bwMode="auto">
          <a:xfrm>
            <a:off x="5635890" y="0"/>
            <a:ext cx="4309798"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0" hangingPunct="0">
              <a:defRPr sz="1200" b="0">
                <a:solidFill>
                  <a:schemeClr val="tx1"/>
                </a:solidFill>
                <a:latin typeface="Times New Roman" charset="0"/>
                <a:cs typeface="+mn-cs"/>
              </a:defRPr>
            </a:lvl1pPr>
          </a:lstStyle>
          <a:p>
            <a:pPr>
              <a:defRPr/>
            </a:pPr>
            <a:endParaRPr lang="en-GB"/>
          </a:p>
        </p:txBody>
      </p:sp>
      <p:sp>
        <p:nvSpPr>
          <p:cNvPr id="20484" name="Rectangle 4"/>
          <p:cNvSpPr>
            <a:spLocks noGrp="1" noChangeArrowheads="1"/>
          </p:cNvSpPr>
          <p:nvPr>
            <p:ph type="ftr" sz="quarter" idx="2"/>
          </p:nvPr>
        </p:nvSpPr>
        <p:spPr bwMode="auto">
          <a:xfrm>
            <a:off x="0" y="6515100"/>
            <a:ext cx="4309798"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eaLnBrk="0" hangingPunct="0">
              <a:defRPr sz="1200" b="0">
                <a:solidFill>
                  <a:schemeClr val="tx1"/>
                </a:solidFill>
                <a:latin typeface="Times New Roman" charset="0"/>
                <a:cs typeface="+mn-cs"/>
              </a:defRPr>
            </a:lvl1pPr>
          </a:lstStyle>
          <a:p>
            <a:pPr>
              <a:defRPr/>
            </a:pPr>
            <a:endParaRPr lang="en-GB"/>
          </a:p>
        </p:txBody>
      </p:sp>
      <p:sp>
        <p:nvSpPr>
          <p:cNvPr id="20485" name="Rectangle 5"/>
          <p:cNvSpPr>
            <a:spLocks noGrp="1" noChangeArrowheads="1"/>
          </p:cNvSpPr>
          <p:nvPr>
            <p:ph type="sldNum" sz="quarter" idx="3"/>
          </p:nvPr>
        </p:nvSpPr>
        <p:spPr bwMode="auto">
          <a:xfrm>
            <a:off x="5635890" y="6515100"/>
            <a:ext cx="4309798"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0" hangingPunct="0">
              <a:defRPr sz="1200" b="0">
                <a:solidFill>
                  <a:schemeClr val="tx1"/>
                </a:solidFill>
                <a:latin typeface="Times New Roman" charset="0"/>
                <a:cs typeface="+mn-cs"/>
              </a:defRPr>
            </a:lvl1pPr>
          </a:lstStyle>
          <a:p>
            <a:pPr>
              <a:defRPr/>
            </a:pPr>
            <a:fld id="{375CD7E8-BF39-E44A-8072-92067AE94062}" type="slidenum">
              <a:rPr lang="en-GB"/>
              <a:pPr>
                <a:defRPr/>
              </a:pPr>
              <a:t>‹Nr.›</a:t>
            </a:fld>
            <a:endParaRPr lang="en-GB"/>
          </a:p>
        </p:txBody>
      </p:sp>
    </p:spTree>
    <p:extLst>
      <p:ext uri="{BB962C8B-B14F-4D97-AF65-F5344CB8AC3E}">
        <p14:creationId xmlns:p14="http://schemas.microsoft.com/office/powerpoint/2010/main" val="199651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4309798"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eaLnBrk="0" hangingPunct="0">
              <a:defRPr sz="1200" b="0">
                <a:solidFill>
                  <a:schemeClr val="tx1"/>
                </a:solidFill>
                <a:latin typeface="Times New Roman" charset="0"/>
                <a:cs typeface="+mn-cs"/>
              </a:defRPr>
            </a:lvl1pPr>
          </a:lstStyle>
          <a:p>
            <a:pPr>
              <a:defRPr/>
            </a:pPr>
            <a:endParaRPr lang="en-GB"/>
          </a:p>
        </p:txBody>
      </p:sp>
      <p:sp>
        <p:nvSpPr>
          <p:cNvPr id="14339" name="Rectangle 3"/>
          <p:cNvSpPr>
            <a:spLocks noGrp="1" noRot="1" noChangeAspect="1" noChangeArrowheads="1"/>
          </p:cNvSpPr>
          <p:nvPr>
            <p:ph type="sldImg" idx="2"/>
          </p:nvPr>
        </p:nvSpPr>
        <p:spPr bwMode="auto">
          <a:xfrm>
            <a:off x="3257550" y="514350"/>
            <a:ext cx="3430588"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2" name="Rectangle 4"/>
          <p:cNvSpPr>
            <a:spLocks noGrp="1" noChangeArrowheads="1"/>
          </p:cNvSpPr>
          <p:nvPr>
            <p:ph type="body" sz="quarter" idx="3"/>
          </p:nvPr>
        </p:nvSpPr>
        <p:spPr bwMode="auto">
          <a:xfrm>
            <a:off x="1326092" y="3257550"/>
            <a:ext cx="7293505"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053" name="Rectangle 5"/>
          <p:cNvSpPr>
            <a:spLocks noGrp="1" noChangeArrowheads="1"/>
          </p:cNvSpPr>
          <p:nvPr>
            <p:ph type="dt" idx="1"/>
          </p:nvPr>
        </p:nvSpPr>
        <p:spPr bwMode="auto">
          <a:xfrm>
            <a:off x="5635890" y="0"/>
            <a:ext cx="4309798"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0" hangingPunct="0">
              <a:defRPr sz="1200" b="0">
                <a:solidFill>
                  <a:schemeClr val="tx1"/>
                </a:solidFill>
                <a:latin typeface="Times New Roman" charset="0"/>
                <a:cs typeface="+mn-cs"/>
              </a:defRPr>
            </a:lvl1pPr>
          </a:lstStyle>
          <a:p>
            <a:pPr>
              <a:defRPr/>
            </a:pPr>
            <a:endParaRPr lang="en-GB"/>
          </a:p>
        </p:txBody>
      </p:sp>
      <p:sp>
        <p:nvSpPr>
          <p:cNvPr id="2054" name="Rectangle 6"/>
          <p:cNvSpPr>
            <a:spLocks noGrp="1" noChangeArrowheads="1"/>
          </p:cNvSpPr>
          <p:nvPr>
            <p:ph type="ftr" sz="quarter" idx="4"/>
          </p:nvPr>
        </p:nvSpPr>
        <p:spPr bwMode="auto">
          <a:xfrm>
            <a:off x="0" y="6515100"/>
            <a:ext cx="4309798"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eaLnBrk="0" hangingPunct="0">
              <a:defRPr sz="1200" b="0">
                <a:solidFill>
                  <a:schemeClr val="tx1"/>
                </a:solidFill>
                <a:latin typeface="Times New Roman" charset="0"/>
                <a:cs typeface="+mn-cs"/>
              </a:defRPr>
            </a:lvl1pPr>
          </a:lstStyle>
          <a:p>
            <a:pPr>
              <a:defRPr/>
            </a:pPr>
            <a:endParaRPr lang="en-GB"/>
          </a:p>
        </p:txBody>
      </p:sp>
      <p:sp>
        <p:nvSpPr>
          <p:cNvPr id="2055" name="Rectangle 7"/>
          <p:cNvSpPr>
            <a:spLocks noGrp="1" noChangeArrowheads="1"/>
          </p:cNvSpPr>
          <p:nvPr>
            <p:ph type="sldNum" sz="quarter" idx="5"/>
          </p:nvPr>
        </p:nvSpPr>
        <p:spPr bwMode="auto">
          <a:xfrm>
            <a:off x="5635890" y="6515100"/>
            <a:ext cx="4309798"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0" hangingPunct="0">
              <a:defRPr sz="1200" b="0">
                <a:solidFill>
                  <a:schemeClr val="tx1"/>
                </a:solidFill>
                <a:latin typeface="Times New Roman" charset="0"/>
                <a:cs typeface="+mn-cs"/>
              </a:defRPr>
            </a:lvl1pPr>
          </a:lstStyle>
          <a:p>
            <a:pPr>
              <a:defRPr/>
            </a:pPr>
            <a:fld id="{CC80FEB7-B251-6E4E-9304-85F750EB0C99}" type="slidenum">
              <a:rPr lang="en-GB"/>
              <a:pPr>
                <a:defRPr/>
              </a:pPr>
              <a:t>‹Nr.›</a:t>
            </a:fld>
            <a:endParaRPr lang="en-GB"/>
          </a:p>
        </p:txBody>
      </p:sp>
    </p:spTree>
    <p:extLst>
      <p:ext uri="{BB962C8B-B14F-4D97-AF65-F5344CB8AC3E}">
        <p14:creationId xmlns:p14="http://schemas.microsoft.com/office/powerpoint/2010/main" val="33779680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Line 10"/>
          <p:cNvSpPr>
            <a:spLocks noChangeShapeType="1"/>
          </p:cNvSpPr>
          <p:nvPr userDrawn="1"/>
        </p:nvSpPr>
        <p:spPr bwMode="auto">
          <a:xfrm flipV="1">
            <a:off x="304800" y="1066800"/>
            <a:ext cx="4800600" cy="0"/>
          </a:xfrm>
          <a:prstGeom prst="line">
            <a:avLst/>
          </a:prstGeom>
          <a:noFill/>
          <a:ln w="28575">
            <a:solidFill>
              <a:srgbClr val="2D4E6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 name="Line 13"/>
          <p:cNvSpPr>
            <a:spLocks noChangeShapeType="1"/>
          </p:cNvSpPr>
          <p:nvPr userDrawn="1"/>
        </p:nvSpPr>
        <p:spPr bwMode="auto">
          <a:xfrm>
            <a:off x="5715000" y="3733800"/>
            <a:ext cx="2895600" cy="0"/>
          </a:xfrm>
          <a:prstGeom prst="line">
            <a:avLst/>
          </a:prstGeom>
          <a:noFill/>
          <a:ln w="28575">
            <a:solidFill>
              <a:srgbClr val="2D4E6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Tree>
    <p:extLst>
      <p:ext uri="{BB962C8B-B14F-4D97-AF65-F5344CB8AC3E}">
        <p14:creationId xmlns:p14="http://schemas.microsoft.com/office/powerpoint/2010/main" val="1733780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sz="quarter" idx="10"/>
          </p:nvPr>
        </p:nvSpPr>
        <p:spPr>
          <a:ln/>
        </p:spPr>
        <p:txBody>
          <a:bodyPr/>
          <a:lstStyle>
            <a:lvl1pPr>
              <a:defRPr/>
            </a:lvl1pPr>
          </a:lstStyle>
          <a:p>
            <a:pPr>
              <a:defRPr/>
            </a:pPr>
            <a:fld id="{6516CF6E-719A-2049-8364-EFB6A021896C}" type="slidenum">
              <a:rPr lang="hr-HR"/>
              <a:pPr>
                <a:defRPr/>
              </a:pPr>
              <a:t>‹Nr.›</a:t>
            </a:fld>
            <a:endParaRPr lang="hr-HR"/>
          </a:p>
        </p:txBody>
      </p:sp>
    </p:spTree>
    <p:extLst>
      <p:ext uri="{BB962C8B-B14F-4D97-AF65-F5344CB8AC3E}">
        <p14:creationId xmlns:p14="http://schemas.microsoft.com/office/powerpoint/2010/main" val="341155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4"/>
          <p:cNvSpPr>
            <a:spLocks noGrp="1" noChangeArrowheads="1"/>
          </p:cNvSpPr>
          <p:nvPr>
            <p:ph type="sldNum" sz="quarter" idx="10"/>
          </p:nvPr>
        </p:nvSpPr>
        <p:spPr>
          <a:ln/>
        </p:spPr>
        <p:txBody>
          <a:bodyPr/>
          <a:lstStyle>
            <a:lvl1pPr>
              <a:defRPr/>
            </a:lvl1pPr>
          </a:lstStyle>
          <a:p>
            <a:pPr>
              <a:defRPr/>
            </a:pPr>
            <a:fld id="{85E64CE8-D3C4-9A4F-BE7A-F90CD263ADE0}" type="slidenum">
              <a:rPr lang="hr-HR"/>
              <a:pPr>
                <a:defRPr/>
              </a:pPr>
              <a:t>‹Nr.›</a:t>
            </a:fld>
            <a:endParaRPr lang="hr-HR"/>
          </a:p>
        </p:txBody>
      </p:sp>
    </p:spTree>
    <p:extLst>
      <p:ext uri="{BB962C8B-B14F-4D97-AF65-F5344CB8AC3E}">
        <p14:creationId xmlns:p14="http://schemas.microsoft.com/office/powerpoint/2010/main" val="985933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295400"/>
            <a:ext cx="4191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191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1"/>
          </p:nvPr>
        </p:nvSpPr>
        <p:spPr/>
        <p:txBody>
          <a:bodyPr/>
          <a:lstStyle>
            <a:lvl1pPr>
              <a:defRPr/>
            </a:lvl1pPr>
          </a:lstStyle>
          <a:p>
            <a:pPr>
              <a:defRPr/>
            </a:pPr>
            <a:fld id="{291C9C57-CA7E-A24B-B331-43F403000E29}" type="slidenum">
              <a:rPr lang="hr-HR"/>
              <a:pPr>
                <a:defRPr/>
              </a:pPr>
              <a:t>‹Nr.›</a:t>
            </a:fld>
            <a:endParaRPr lang="hr-HR"/>
          </a:p>
        </p:txBody>
      </p:sp>
    </p:spTree>
    <p:extLst>
      <p:ext uri="{BB962C8B-B14F-4D97-AF65-F5344CB8AC3E}">
        <p14:creationId xmlns:p14="http://schemas.microsoft.com/office/powerpoint/2010/main" val="246328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4"/>
          <p:cNvSpPr>
            <a:spLocks noGrp="1" noChangeArrowheads="1"/>
          </p:cNvSpPr>
          <p:nvPr>
            <p:ph type="sldNum" sz="quarter" idx="10"/>
          </p:nvPr>
        </p:nvSpPr>
        <p:spPr>
          <a:ln/>
        </p:spPr>
        <p:txBody>
          <a:bodyPr/>
          <a:lstStyle>
            <a:lvl1pPr>
              <a:defRPr/>
            </a:lvl1pPr>
          </a:lstStyle>
          <a:p>
            <a:pPr>
              <a:defRPr/>
            </a:pPr>
            <a:fld id="{6BDCB57E-2DCD-2448-A64B-4580D395ECEE}" type="slidenum">
              <a:rPr lang="hr-HR"/>
              <a:pPr>
                <a:defRPr/>
              </a:pPr>
              <a:t>‹Nr.›</a:t>
            </a:fld>
            <a:endParaRPr lang="hr-HR"/>
          </a:p>
        </p:txBody>
      </p:sp>
    </p:spTree>
    <p:extLst>
      <p:ext uri="{BB962C8B-B14F-4D97-AF65-F5344CB8AC3E}">
        <p14:creationId xmlns:p14="http://schemas.microsoft.com/office/powerpoint/2010/main" val="3389622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4"/>
          <p:cNvSpPr>
            <a:spLocks noGrp="1" noChangeArrowheads="1"/>
          </p:cNvSpPr>
          <p:nvPr>
            <p:ph type="sldNum" sz="quarter" idx="10"/>
          </p:nvPr>
        </p:nvSpPr>
        <p:spPr>
          <a:ln/>
        </p:spPr>
        <p:txBody>
          <a:bodyPr/>
          <a:lstStyle>
            <a:lvl1pPr>
              <a:defRPr/>
            </a:lvl1pPr>
          </a:lstStyle>
          <a:p>
            <a:pPr>
              <a:defRPr/>
            </a:pPr>
            <a:fld id="{8B19C4E9-DA76-9842-98C8-082C9A85D821}" type="slidenum">
              <a:rPr lang="hr-HR"/>
              <a:pPr>
                <a:defRPr/>
              </a:pPr>
              <a:t>‹Nr.›</a:t>
            </a:fld>
            <a:endParaRPr lang="hr-HR"/>
          </a:p>
        </p:txBody>
      </p:sp>
    </p:spTree>
    <p:extLst>
      <p:ext uri="{BB962C8B-B14F-4D97-AF65-F5344CB8AC3E}">
        <p14:creationId xmlns:p14="http://schemas.microsoft.com/office/powerpoint/2010/main" val="3025993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sldNum" sz="quarter" idx="10"/>
          </p:nvPr>
        </p:nvSpPr>
        <p:spPr>
          <a:ln/>
        </p:spPr>
        <p:txBody>
          <a:bodyPr/>
          <a:lstStyle>
            <a:lvl1pPr>
              <a:defRPr/>
            </a:lvl1pPr>
          </a:lstStyle>
          <a:p>
            <a:pPr>
              <a:defRPr/>
            </a:pPr>
            <a:fld id="{CAB7C8B0-9ACB-F246-8838-A2534471D43C}" type="slidenum">
              <a:rPr lang="hr-HR"/>
              <a:pPr>
                <a:defRPr/>
              </a:pPr>
              <a:t>‹Nr.›</a:t>
            </a:fld>
            <a:endParaRPr lang="hr-HR"/>
          </a:p>
        </p:txBody>
      </p:sp>
    </p:spTree>
    <p:extLst>
      <p:ext uri="{BB962C8B-B14F-4D97-AF65-F5344CB8AC3E}">
        <p14:creationId xmlns:p14="http://schemas.microsoft.com/office/powerpoint/2010/main" val="2556484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sz="quarter" idx="10"/>
          </p:nvPr>
        </p:nvSpPr>
        <p:spPr>
          <a:ln/>
        </p:spPr>
        <p:txBody>
          <a:bodyPr/>
          <a:lstStyle>
            <a:lvl1pPr>
              <a:defRPr/>
            </a:lvl1pPr>
          </a:lstStyle>
          <a:p>
            <a:pPr>
              <a:defRPr/>
            </a:pPr>
            <a:fld id="{371F9094-339F-194D-8681-15A024C2B682}" type="slidenum">
              <a:rPr lang="hr-HR"/>
              <a:pPr>
                <a:defRPr/>
              </a:pPr>
              <a:t>‹Nr.›</a:t>
            </a:fld>
            <a:endParaRPr lang="hr-HR"/>
          </a:p>
        </p:txBody>
      </p:sp>
    </p:spTree>
    <p:extLst>
      <p:ext uri="{BB962C8B-B14F-4D97-AF65-F5344CB8AC3E}">
        <p14:creationId xmlns:p14="http://schemas.microsoft.com/office/powerpoint/2010/main" val="1072699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sz="quarter" idx="10"/>
          </p:nvPr>
        </p:nvSpPr>
        <p:spPr>
          <a:ln/>
        </p:spPr>
        <p:txBody>
          <a:bodyPr/>
          <a:lstStyle>
            <a:lvl1pPr>
              <a:defRPr/>
            </a:lvl1pPr>
          </a:lstStyle>
          <a:p>
            <a:pPr>
              <a:defRPr/>
            </a:pPr>
            <a:fld id="{1DB847D9-08A6-2345-8934-36D5B837CA23}" type="slidenum">
              <a:rPr lang="hr-HR"/>
              <a:pPr>
                <a:defRPr/>
              </a:pPr>
              <a:t>‹Nr.›</a:t>
            </a:fld>
            <a:endParaRPr lang="hr-HR"/>
          </a:p>
        </p:txBody>
      </p:sp>
    </p:spTree>
    <p:extLst>
      <p:ext uri="{BB962C8B-B14F-4D97-AF65-F5344CB8AC3E}">
        <p14:creationId xmlns:p14="http://schemas.microsoft.com/office/powerpoint/2010/main" val="3381334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sz="quarter" idx="10"/>
          </p:nvPr>
        </p:nvSpPr>
        <p:spPr>
          <a:ln/>
        </p:spPr>
        <p:txBody>
          <a:bodyPr/>
          <a:lstStyle>
            <a:lvl1pPr>
              <a:defRPr/>
            </a:lvl1pPr>
          </a:lstStyle>
          <a:p>
            <a:pPr>
              <a:defRPr/>
            </a:pPr>
            <a:fld id="{5CB53999-2B1D-4240-BB2E-9FBD9D0968B3}" type="slidenum">
              <a:rPr lang="hr-HR"/>
              <a:pPr>
                <a:defRPr/>
              </a:pPr>
              <a:t>‹Nr.›</a:t>
            </a:fld>
            <a:endParaRPr lang="hr-HR"/>
          </a:p>
        </p:txBody>
      </p:sp>
    </p:spTree>
    <p:extLst>
      <p:ext uri="{BB962C8B-B14F-4D97-AF65-F5344CB8AC3E}">
        <p14:creationId xmlns:p14="http://schemas.microsoft.com/office/powerpoint/2010/main" val="2620202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190500"/>
            <a:ext cx="2133600" cy="6057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90500"/>
            <a:ext cx="6248400" cy="6057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sz="quarter" idx="10"/>
          </p:nvPr>
        </p:nvSpPr>
        <p:spPr>
          <a:ln/>
        </p:spPr>
        <p:txBody>
          <a:bodyPr/>
          <a:lstStyle>
            <a:lvl1pPr>
              <a:defRPr/>
            </a:lvl1pPr>
          </a:lstStyle>
          <a:p>
            <a:pPr>
              <a:defRPr/>
            </a:pPr>
            <a:fld id="{1864F609-9DCF-F949-90B2-8F696F6D0177}" type="slidenum">
              <a:rPr lang="hr-HR"/>
              <a:pPr>
                <a:defRPr/>
              </a:pPr>
              <a:t>‹Nr.›</a:t>
            </a:fld>
            <a:endParaRPr lang="hr-HR"/>
          </a:p>
        </p:txBody>
      </p:sp>
    </p:spTree>
    <p:extLst>
      <p:ext uri="{BB962C8B-B14F-4D97-AF65-F5344CB8AC3E}">
        <p14:creationId xmlns:p14="http://schemas.microsoft.com/office/powerpoint/2010/main" val="1255461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35" name="Rectangle 11"/>
          <p:cNvSpPr>
            <a:spLocks noGrp="1" noChangeArrowheads="1"/>
          </p:cNvSpPr>
          <p:nvPr>
            <p:ph type="title"/>
          </p:nvPr>
        </p:nvSpPr>
        <p:spPr bwMode="auto">
          <a:xfrm>
            <a:off x="304800" y="190500"/>
            <a:ext cx="57912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46662" dir="2115817" algn="ctr" rotWithShape="0">
                    <a:srgbClr val="F3C579">
                      <a:alpha val="50000"/>
                    </a:srgbClr>
                  </a:outerShdw>
                </a:effectLst>
              </a14:hiddenEffects>
            </a:ext>
            <a:ext uri="{FAA26D3D-D897-4be2-8F04-BA451C77F1D7}">
              <ma14:placeholderFlag xmlns:ma14="http://schemas.microsoft.com/office/mac/drawingml/2011/main" xmlns="" val="1"/>
            </a:ext>
          </a:extLst>
        </p:spPr>
        <p:txBody>
          <a:bodyPr vert="horz" wrap="square" lIns="0" tIns="45720" rIns="91440" bIns="45720" numCol="1" anchor="ctr" anchorCtr="0" compatLnSpc="1">
            <a:prstTxWarp prst="textNoShape">
              <a:avLst/>
            </a:prstTxWarp>
          </a:bodyPr>
          <a:lstStyle/>
          <a:p>
            <a:pPr lvl="0"/>
            <a:r>
              <a:rPr lang="hr-HR"/>
              <a:t>Click to edit Master</a:t>
            </a:r>
            <a:r>
              <a:rPr lang="en-US"/>
              <a:t> </a:t>
            </a:r>
            <a:r>
              <a:rPr lang="hr-HR"/>
              <a:t>title style</a:t>
            </a:r>
          </a:p>
        </p:txBody>
      </p:sp>
      <p:sp>
        <p:nvSpPr>
          <p:cNvPr id="1036" name="Rectangle 12"/>
          <p:cNvSpPr>
            <a:spLocks noGrp="1" noChangeArrowheads="1"/>
          </p:cNvSpPr>
          <p:nvPr>
            <p:ph type="body" idx="1"/>
          </p:nvPr>
        </p:nvSpPr>
        <p:spPr bwMode="auto">
          <a:xfrm>
            <a:off x="304800" y="1295400"/>
            <a:ext cx="85344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45720" rIns="91440" bIns="45720" numCol="1" anchor="t" anchorCtr="0" compatLnSpc="1">
            <a:prstTxWarp prst="textNoShape">
              <a:avLst/>
            </a:prstTxWarp>
          </a:bodyPr>
          <a:lstStyle/>
          <a:p>
            <a:pPr lvl="0"/>
            <a:r>
              <a:rPr lang="hr-HR"/>
              <a:t>Click to edit Master text styles</a:t>
            </a:r>
          </a:p>
          <a:p>
            <a:pPr lvl="1"/>
            <a:r>
              <a:rPr lang="hr-HR"/>
              <a:t>Second level</a:t>
            </a:r>
          </a:p>
          <a:p>
            <a:pPr lvl="2"/>
            <a:r>
              <a:rPr lang="hr-HR"/>
              <a:t>Third level</a:t>
            </a:r>
          </a:p>
          <a:p>
            <a:pPr lvl="3"/>
            <a:r>
              <a:rPr lang="hr-HR"/>
              <a:t>Fourth level</a:t>
            </a:r>
          </a:p>
          <a:p>
            <a:pPr lvl="4"/>
            <a:r>
              <a:rPr lang="hr-HR"/>
              <a:t>Fifth level</a:t>
            </a:r>
          </a:p>
        </p:txBody>
      </p:sp>
      <p:sp>
        <p:nvSpPr>
          <p:cNvPr id="1038" name="Rectangle 14"/>
          <p:cNvSpPr>
            <a:spLocks noGrp="1" noChangeArrowheads="1"/>
          </p:cNvSpPr>
          <p:nvPr>
            <p:ph type="sldNum" sz="quarter" idx="4"/>
          </p:nvPr>
        </p:nvSpPr>
        <p:spPr bwMode="auto">
          <a:xfrm>
            <a:off x="6804025" y="6400800"/>
            <a:ext cx="2133600" cy="31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b="0">
                <a:solidFill>
                  <a:schemeClr val="tx1"/>
                </a:solidFill>
                <a:cs typeface="+mn-cs"/>
              </a:defRPr>
            </a:lvl1pPr>
          </a:lstStyle>
          <a:p>
            <a:pPr>
              <a:defRPr/>
            </a:pPr>
            <a:fld id="{5012CC0F-AF60-DA4B-9442-8FA815C33F3D}" type="slidenum">
              <a:rPr lang="hr-HR"/>
              <a:pPr>
                <a:defRPr/>
              </a:pPr>
              <a:t>‹Nr.›</a:t>
            </a:fld>
            <a:endParaRPr lang="hr-HR"/>
          </a:p>
        </p:txBody>
      </p:sp>
      <p:sp>
        <p:nvSpPr>
          <p:cNvPr id="1039" name="Line 15"/>
          <p:cNvSpPr>
            <a:spLocks noChangeShapeType="1"/>
          </p:cNvSpPr>
          <p:nvPr userDrawn="1"/>
        </p:nvSpPr>
        <p:spPr bwMode="auto">
          <a:xfrm flipV="1">
            <a:off x="304800" y="1066800"/>
            <a:ext cx="4800600" cy="0"/>
          </a:xfrm>
          <a:prstGeom prst="line">
            <a:avLst/>
          </a:prstGeom>
          <a:noFill/>
          <a:ln w="28575">
            <a:solidFill>
              <a:srgbClr val="2D4E6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Tree>
  </p:cSld>
  <p:clrMap bg1="lt1" tx1="dk1" bg2="lt2" tx2="dk2" accent1="accent1" accent2="accent2" accent3="accent3" accent4="accent4" accent5="accent5" accent6="accent6" hlink="hlink" folHlink="folHlink"/>
  <p:sldLayoutIdLst>
    <p:sldLayoutId id="2147483915" r:id="rId1"/>
    <p:sldLayoutId id="2147483906" r:id="rId2"/>
    <p:sldLayoutId id="2147483907" r:id="rId3"/>
    <p:sldLayoutId id="2147483916" r:id="rId4"/>
    <p:sldLayoutId id="2147483908" r:id="rId5"/>
    <p:sldLayoutId id="2147483909" r:id="rId6"/>
    <p:sldLayoutId id="2147483910" r:id="rId7"/>
    <p:sldLayoutId id="2147483911" r:id="rId8"/>
    <p:sldLayoutId id="2147483912" r:id="rId9"/>
    <p:sldLayoutId id="2147483913" r:id="rId10"/>
    <p:sldLayoutId id="2147483914" r:id="rId11"/>
  </p:sldLayoutIdLst>
  <p:hf sldNum="0" hdr="0" dt="0"/>
  <p:txStyles>
    <p:titleStyle>
      <a:lvl1pPr algn="l" rtl="0" eaLnBrk="0" fontAlgn="base" hangingPunct="0">
        <a:spcBef>
          <a:spcPct val="0"/>
        </a:spcBef>
        <a:spcAft>
          <a:spcPct val="0"/>
        </a:spcAft>
        <a:defRPr sz="3000">
          <a:solidFill>
            <a:srgbClr val="000000"/>
          </a:solidFill>
          <a:latin typeface="+mj-lt"/>
          <a:ea typeface="+mj-ea"/>
          <a:cs typeface="ＭＳ Ｐゴシック" charset="0"/>
        </a:defRPr>
      </a:lvl1pPr>
      <a:lvl2pPr algn="l" rtl="0" eaLnBrk="0" fontAlgn="base" hangingPunct="0">
        <a:spcBef>
          <a:spcPct val="0"/>
        </a:spcBef>
        <a:spcAft>
          <a:spcPct val="0"/>
        </a:spcAft>
        <a:defRPr sz="3000">
          <a:solidFill>
            <a:srgbClr val="000000"/>
          </a:solidFill>
          <a:latin typeface="Arial" charset="0"/>
          <a:ea typeface="ＭＳ Ｐゴシック" charset="0"/>
          <a:cs typeface="ＭＳ Ｐゴシック" charset="0"/>
        </a:defRPr>
      </a:lvl2pPr>
      <a:lvl3pPr algn="l" rtl="0" eaLnBrk="0" fontAlgn="base" hangingPunct="0">
        <a:spcBef>
          <a:spcPct val="0"/>
        </a:spcBef>
        <a:spcAft>
          <a:spcPct val="0"/>
        </a:spcAft>
        <a:defRPr sz="3000">
          <a:solidFill>
            <a:srgbClr val="000000"/>
          </a:solidFill>
          <a:latin typeface="Arial" charset="0"/>
          <a:ea typeface="ＭＳ Ｐゴシック" charset="0"/>
          <a:cs typeface="ＭＳ Ｐゴシック" charset="0"/>
        </a:defRPr>
      </a:lvl3pPr>
      <a:lvl4pPr algn="l" rtl="0" eaLnBrk="0" fontAlgn="base" hangingPunct="0">
        <a:spcBef>
          <a:spcPct val="0"/>
        </a:spcBef>
        <a:spcAft>
          <a:spcPct val="0"/>
        </a:spcAft>
        <a:defRPr sz="3000">
          <a:solidFill>
            <a:srgbClr val="000000"/>
          </a:solidFill>
          <a:latin typeface="Arial" charset="0"/>
          <a:ea typeface="ＭＳ Ｐゴシック" charset="0"/>
          <a:cs typeface="ＭＳ Ｐゴシック" charset="0"/>
        </a:defRPr>
      </a:lvl4pPr>
      <a:lvl5pPr algn="l" rtl="0" eaLnBrk="0" fontAlgn="base" hangingPunct="0">
        <a:spcBef>
          <a:spcPct val="0"/>
        </a:spcBef>
        <a:spcAft>
          <a:spcPct val="0"/>
        </a:spcAft>
        <a:defRPr sz="3000">
          <a:solidFill>
            <a:srgbClr val="000000"/>
          </a:solidFill>
          <a:latin typeface="Arial" charset="0"/>
          <a:ea typeface="ＭＳ Ｐゴシック" charset="0"/>
          <a:cs typeface="ＭＳ Ｐゴシック" charset="0"/>
        </a:defRPr>
      </a:lvl5pPr>
      <a:lvl6pPr marL="457200" algn="l" rtl="0" fontAlgn="base">
        <a:spcBef>
          <a:spcPct val="0"/>
        </a:spcBef>
        <a:spcAft>
          <a:spcPct val="0"/>
        </a:spcAft>
        <a:defRPr sz="3000">
          <a:solidFill>
            <a:srgbClr val="000000"/>
          </a:solidFill>
          <a:latin typeface="Arial" charset="0"/>
          <a:ea typeface="ＭＳ Ｐゴシック" charset="0"/>
        </a:defRPr>
      </a:lvl6pPr>
      <a:lvl7pPr marL="914400" algn="l" rtl="0" fontAlgn="base">
        <a:spcBef>
          <a:spcPct val="0"/>
        </a:spcBef>
        <a:spcAft>
          <a:spcPct val="0"/>
        </a:spcAft>
        <a:defRPr sz="3000">
          <a:solidFill>
            <a:srgbClr val="000000"/>
          </a:solidFill>
          <a:latin typeface="Arial" charset="0"/>
          <a:ea typeface="ＭＳ Ｐゴシック" charset="0"/>
        </a:defRPr>
      </a:lvl7pPr>
      <a:lvl8pPr marL="1371600" algn="l" rtl="0" fontAlgn="base">
        <a:spcBef>
          <a:spcPct val="0"/>
        </a:spcBef>
        <a:spcAft>
          <a:spcPct val="0"/>
        </a:spcAft>
        <a:defRPr sz="3000">
          <a:solidFill>
            <a:srgbClr val="000000"/>
          </a:solidFill>
          <a:latin typeface="Arial" charset="0"/>
          <a:ea typeface="ＭＳ Ｐゴシック" charset="0"/>
        </a:defRPr>
      </a:lvl8pPr>
      <a:lvl9pPr marL="1828800" algn="l" rtl="0" fontAlgn="base">
        <a:spcBef>
          <a:spcPct val="0"/>
        </a:spcBef>
        <a:spcAft>
          <a:spcPct val="0"/>
        </a:spcAft>
        <a:defRPr sz="3000">
          <a:solidFill>
            <a:srgbClr val="000000"/>
          </a:solidFill>
          <a:latin typeface="Arial" charset="0"/>
          <a:ea typeface="ＭＳ Ｐゴシック" charset="0"/>
        </a:defRPr>
      </a:lvl9pPr>
    </p:titleStyle>
    <p:bodyStyle>
      <a:lvl1pPr marL="342900" indent="-342900" algn="l" rtl="0" eaLnBrk="0" fontAlgn="base" hangingPunct="0">
        <a:spcBef>
          <a:spcPct val="20000"/>
        </a:spcBef>
        <a:spcAft>
          <a:spcPct val="0"/>
        </a:spcAft>
        <a:buClr>
          <a:srgbClr val="2D4E6F"/>
        </a:buClr>
        <a:buFont typeface="Wingdings" charset="0"/>
        <a:buChar char="§"/>
        <a:defRPr sz="2400">
          <a:solidFill>
            <a:srgbClr val="000000"/>
          </a:solidFill>
          <a:latin typeface="+mn-lt"/>
          <a:ea typeface="+mn-ea"/>
          <a:cs typeface="ＭＳ Ｐゴシック" charset="0"/>
        </a:defRPr>
      </a:lvl1pPr>
      <a:lvl2pPr marL="742950" indent="-285750" algn="l" rtl="0" eaLnBrk="0" fontAlgn="base" hangingPunct="0">
        <a:spcBef>
          <a:spcPct val="20000"/>
        </a:spcBef>
        <a:spcAft>
          <a:spcPct val="0"/>
        </a:spcAft>
        <a:buClr>
          <a:srgbClr val="2D4E6F"/>
        </a:buClr>
        <a:buFont typeface="Wingdings" charset="0"/>
        <a:buChar char="§"/>
        <a:defRPr sz="2200">
          <a:solidFill>
            <a:srgbClr val="000000"/>
          </a:solidFill>
          <a:latin typeface="+mn-lt"/>
          <a:ea typeface="+mn-ea"/>
        </a:defRPr>
      </a:lvl2pPr>
      <a:lvl3pPr marL="1143000" indent="-228600" algn="l" rtl="0" eaLnBrk="0" fontAlgn="base" hangingPunct="0">
        <a:spcBef>
          <a:spcPct val="20000"/>
        </a:spcBef>
        <a:spcAft>
          <a:spcPct val="0"/>
        </a:spcAft>
        <a:buClr>
          <a:srgbClr val="2D4E6F"/>
        </a:buClr>
        <a:buFont typeface="Wingdings" charset="0"/>
        <a:buChar char="§"/>
        <a:defRPr sz="2000">
          <a:solidFill>
            <a:srgbClr val="000000"/>
          </a:solidFill>
          <a:latin typeface="+mn-lt"/>
          <a:ea typeface="+mn-ea"/>
        </a:defRPr>
      </a:lvl3pPr>
      <a:lvl4pPr marL="1600200" indent="-228600" algn="l" rtl="0" eaLnBrk="0" fontAlgn="base" hangingPunct="0">
        <a:spcBef>
          <a:spcPct val="20000"/>
        </a:spcBef>
        <a:spcAft>
          <a:spcPct val="0"/>
        </a:spcAft>
        <a:buClr>
          <a:srgbClr val="2D4E6F"/>
        </a:buClr>
        <a:buFont typeface="Wingdings" charset="0"/>
        <a:buChar char="§"/>
        <a:defRPr>
          <a:solidFill>
            <a:srgbClr val="000000"/>
          </a:solidFill>
          <a:latin typeface="+mn-lt"/>
          <a:ea typeface="+mn-ea"/>
        </a:defRPr>
      </a:lvl4pPr>
      <a:lvl5pPr marL="2057400" indent="-228600" algn="l" rtl="0" eaLnBrk="0" fontAlgn="base" hangingPunct="0">
        <a:spcBef>
          <a:spcPct val="20000"/>
        </a:spcBef>
        <a:spcAft>
          <a:spcPct val="0"/>
        </a:spcAft>
        <a:buClr>
          <a:srgbClr val="2D4E6F"/>
        </a:buClr>
        <a:buFont typeface="Wingdings" charset="0"/>
        <a:buChar char="§"/>
        <a:defRPr sz="1600">
          <a:solidFill>
            <a:srgbClr val="000000"/>
          </a:solidFill>
          <a:latin typeface="+mn-lt"/>
          <a:ea typeface="+mn-ea"/>
        </a:defRPr>
      </a:lvl5pPr>
      <a:lvl6pPr marL="25146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6pPr>
      <a:lvl7pPr marL="29718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7pPr>
      <a:lvl8pPr marL="34290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8pPr>
      <a:lvl9pPr marL="38862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clarin.e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clarin.eu/cmdi/"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catalog.clarin.eu/vl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larin.eu/vlo/" TargetMode="External"/><Relationship Id="rId2" Type="http://schemas.openxmlformats.org/officeDocument/2006/relationships/hyperlink" Target="http://clarin.oeaw.ac.at/smc-browser/"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catalog.clarin.eu/ds/ComponentRegistry/rest/registry/components/clarin.eu:cr1:c_1299509410079"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catalog.clarin.eu/ds/ComponentRegistry/rest/registry/components/clarin.eu:cr1:c_1299509410079/rdf#Parameter.Description.Da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clarin.eu/cmd/BAS_Repository/oai_BAS_repo_Corpora_aGender_100103.r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clarin.aac.ac.at/virtuoso/sparql?default-graph-uri=&amp;query=PREFIX+oa%3A+%3Chttp%3A%2F%2Fwww.w3.org%2Fns%2Foa%23%3E%0D%0APREFIX+cmdm%3A+%3Chttp%3A%2F%2Fwww.clarin.eu%2Fcmd%2Fgeneral.rdf%23%3E%0D%0A%0D%0A%0D%0Aselect+%3Felemtype+%3Fvalue+where+%7b%3Frootcomponent+a+%3Chttp%3A%2F%2Fcatalog.clarin.eu%2Fds%2FComponentRegistry%2Frest%2Fregistry%2Fprofiles%2Fclarin.eu%3Acr1%3Ap_1290431694579%2Frdf%23LexicalResourceProfile%3E.%0D%0A+%3Frootcomponent+cmdm%3Acontains*+%3Fcomp.+%0D%0A+%3Fcomp+cmdm%3Acontains+%3Felem.%0D%0A+%3Felem+a+%3Felemtype.%0D%0A+%3Felem+%3Fhaselemvalue+%3Fvalue.%0D%0A++%3Felemtype+rdfs%3AsubClassOf+cmdm%3AElement.%0D%0AFILTER%28+isLiteral%28%3Fvalue%29%29%0D%0AFILTER%28+regex%28%3Fvalue%2C%27.%27%29%29%0D%0A%7d&amp;format=text%2Fhtml&amp;timeout=0&amp;debug=on" TargetMode="External"/><Relationship Id="rId2" Type="http://schemas.openxmlformats.org/officeDocument/2006/relationships/hyperlink" Target="http://clarin.aac.ac.at/virtuoso/sparql?default-graph-uri=&amp;query=PREFIX+cmdm%3A+%3Chttp%3A%2F%2Fwww.clarin.eu%2Fcmd%2Fgeneral.rdf%23%3E%0D%0A%0D%0ASELECT+SAMPLE%28%3Fp%29+as++%3Fprofile+SAMPLE%28%3Fpid%29+as+%3Fpid+COUNT%28%3Fi%29+as+%3Fcount+WHERE+%7b+%3Fp+rdfs%3AsubClassOf+cmdm%3AProfile.+%0D%0A%3Fp+dcterms%3Aidentifier+%3Fpid.%0D%0A%3Fi+a+%3Fp.%0D%0A+%7d%0D%0AGROUP+by+%3Fp+%3Fpid%0D%0AORDER+BY+DESC%28%3Fcount%29&amp;format=text%2Fhtml&amp;timeout=0&amp;debug=on" TargetMode="External"/><Relationship Id="rId1" Type="http://schemas.openxmlformats.org/officeDocument/2006/relationships/slideLayout" Target="../slideLayouts/slideLayout2.xml"/><Relationship Id="rId6" Type="http://schemas.openxmlformats.org/officeDocument/2006/relationships/hyperlink" Target="http://clarin.aac.ac.at/virtuoso/sparql" TargetMode="External"/><Relationship Id="rId5" Type="http://schemas.openxmlformats.org/officeDocument/2006/relationships/hyperlink" Target="http://clarin.aac.ac.at/virtuoso/sparql?default-graph-uri=&amp;query=PREFIX+dcr%3A+%3Chttp%3A%2F%2Fwww.isocat.org%2Fns%2Fdcr.rdf%23%3E%0D%0A%0D%0ASELECT+%3Fg+as+%3FresGraph+%3Fv+as+%3Fresourcetitle%0D%0AWHERE+%7b+GRAPH+%3Fg+%7b%3Fcmdelem+dcr%3Adatcat+%22http%3A%2F%2Fwww.isocat.org%2Fdatcat%2FDC-2520%22.%7d%0D%0A+++++++%3Finstelem+a+%3Fcmdelem.%0D%0A+++++++%3Finstelem+%3Fp+%3Fv.%0D%0A%0D%0AFILTER+isLiteral%28%3Fv%29.%0D%0AFILTER+REGEX%28%3Fv%2C+%22%28syntax|parse%29%22%2C+%22i%22%29%0D%0A%7d&amp;format=text%2Fhtml&amp;timeout=0&amp;debug=on" TargetMode="External"/><Relationship Id="rId4" Type="http://schemas.openxmlformats.org/officeDocument/2006/relationships/hyperlink" Target="http://clarin.aac.ac.at/virtuoso/sparql?default-graph-uri=&amp;query=PREFIX+dcr%3A+%3Chttp%3A%2F%2Fwww.isocat.org%2Fns%2Fdcr.rdf%23%3E%0D%0A%0D%0ASELECT+SAMPLE%28%3Fdatcatid%29+SAMPLE%28%3Fdatcatlabel%29+COUNT%28%3Fe%29+as+%3Fcount%0D%0AWHERE+%7b%3Fe+dcr%3Adatcat+%3Fdatcatid.%0D%0A+++++++%3Fdatcat+dcr%3Adatcat+%3Fdatcatid.%0D%0A+++++++%3Fdatcat+rdfs%3Alabel+%3Fdatcatlabel.%0D%0A++FILTER%28langMatches%28lang%28%3Fdatcatlabel%29%2C+%22EN%22%29%29%0D%0A%7d%0D%0AGROUP+BY+%3Fdatcatid+%3Fdatcatlabel%0D%0AORDER+BY+DESC%28%3Fcount%29&amp;format=text%2Fhtml&amp;timeout=0&amp;debug=o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menzo.windhouwer@dans.knaw.nl" TargetMode="External"/><Relationship Id="rId2" Type="http://schemas.openxmlformats.org/officeDocument/2006/relationships/hyperlink" Target="mailto:matej.durco@oeaw.ac.at"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8"/>
          <p:cNvSpPr>
            <a:spLocks noChangeArrowheads="1"/>
          </p:cNvSpPr>
          <p:nvPr/>
        </p:nvSpPr>
        <p:spPr bwMode="auto">
          <a:xfrm>
            <a:off x="685800" y="1524000"/>
            <a:ext cx="80010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46662" dir="2115817" algn="ctr" rotWithShape="0">
                    <a:srgbClr val="F3C579">
                      <a:alpha val="50000"/>
                    </a:srgbClr>
                  </a:outerShdw>
                </a:effectLst>
              </a14:hiddenEffects>
            </a:ext>
          </a:extLst>
        </p:spPr>
        <p:txBody>
          <a:bodyPr lIns="0" anchor="ctr"/>
          <a:lstStyle/>
          <a:p>
            <a:pPr>
              <a:defRPr/>
            </a:pPr>
            <a:r>
              <a:rPr lang="en-US" sz="3200" dirty="0" smtClean="0"/>
              <a:t>From CLARIN Component Metadata</a:t>
            </a:r>
          </a:p>
          <a:p>
            <a:pPr>
              <a:defRPr/>
            </a:pPr>
            <a:r>
              <a:rPr lang="en-US" sz="3200" dirty="0" smtClean="0"/>
              <a:t>to Linked Open Data</a:t>
            </a:r>
            <a:endParaRPr lang="en-US" sz="3200" dirty="0"/>
          </a:p>
        </p:txBody>
      </p:sp>
      <p:sp>
        <p:nvSpPr>
          <p:cNvPr id="4105" name="Rectangle 9"/>
          <p:cNvSpPr>
            <a:spLocks noChangeArrowheads="1"/>
          </p:cNvSpPr>
          <p:nvPr/>
        </p:nvSpPr>
        <p:spPr bwMode="auto">
          <a:xfrm>
            <a:off x="533400" y="3962400"/>
            <a:ext cx="81534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a:lstStyle/>
          <a:p>
            <a:pPr>
              <a:spcBef>
                <a:spcPct val="20000"/>
              </a:spcBef>
              <a:buClr>
                <a:srgbClr val="2D4E6F"/>
              </a:buClr>
              <a:buFont typeface="Wingdings" charset="0"/>
              <a:buNone/>
              <a:defRPr/>
            </a:pPr>
            <a:r>
              <a:rPr lang="en-US" sz="2000" dirty="0" err="1" smtClean="0"/>
              <a:t>Matej</a:t>
            </a:r>
            <a:r>
              <a:rPr lang="en-US" sz="2000" dirty="0" smtClean="0"/>
              <a:t> </a:t>
            </a:r>
            <a:r>
              <a:rPr lang="en-US" sz="2000" dirty="0" err="1" smtClean="0"/>
              <a:t>Durco</a:t>
            </a:r>
            <a:endParaRPr lang="en-US" sz="2000" dirty="0"/>
          </a:p>
          <a:p>
            <a:pPr>
              <a:spcBef>
                <a:spcPct val="20000"/>
              </a:spcBef>
              <a:buClr>
                <a:srgbClr val="2D4E6F"/>
              </a:buClr>
              <a:buFont typeface="Wingdings" charset="0"/>
              <a:buNone/>
              <a:defRPr/>
            </a:pPr>
            <a:r>
              <a:rPr lang="en-US" sz="1400" dirty="0"/>
              <a:t>Institute for Corpus Linguistics and Text Technology</a:t>
            </a:r>
            <a:endParaRPr lang="hr-HR" sz="1400" dirty="0"/>
          </a:p>
          <a:p>
            <a:pPr>
              <a:spcBef>
                <a:spcPct val="20000"/>
              </a:spcBef>
              <a:buClr>
                <a:srgbClr val="2D4E6F"/>
              </a:buClr>
              <a:buFont typeface="Wingdings" charset="0"/>
              <a:buNone/>
              <a:defRPr/>
            </a:pPr>
            <a:r>
              <a:rPr lang="en-US" sz="1400" dirty="0" smtClean="0"/>
              <a:t>matej.durco@oeaw.ac.at</a:t>
            </a:r>
            <a:endParaRPr lang="hr-HR" sz="1400" dirty="0"/>
          </a:p>
          <a:p>
            <a:pPr>
              <a:spcBef>
                <a:spcPct val="20000"/>
              </a:spcBef>
              <a:buClr>
                <a:srgbClr val="2D4E6F"/>
              </a:buClr>
              <a:buFont typeface="Wingdings" charset="0"/>
              <a:buNone/>
              <a:defRPr/>
            </a:pPr>
            <a:endParaRPr lang="en-US" sz="1200" dirty="0" smtClean="0"/>
          </a:p>
          <a:p>
            <a:pPr>
              <a:spcBef>
                <a:spcPct val="20000"/>
              </a:spcBef>
              <a:buClr>
                <a:srgbClr val="2D4E6F"/>
              </a:buClr>
              <a:buFont typeface="Wingdings" charset="0"/>
              <a:buNone/>
              <a:defRPr/>
            </a:pPr>
            <a:r>
              <a:rPr lang="en-US" sz="2000" dirty="0" err="1" smtClean="0"/>
              <a:t>Menzo</a:t>
            </a:r>
            <a:r>
              <a:rPr lang="en-US" sz="2000" dirty="0" smtClean="0"/>
              <a:t> </a:t>
            </a:r>
            <a:r>
              <a:rPr lang="en-US" sz="2000" dirty="0"/>
              <a:t>Windhouwer</a:t>
            </a:r>
          </a:p>
          <a:p>
            <a:pPr>
              <a:spcBef>
                <a:spcPct val="20000"/>
              </a:spcBef>
              <a:buClr>
                <a:srgbClr val="2D4E6F"/>
              </a:buClr>
              <a:buFont typeface="Wingdings" charset="0"/>
              <a:buNone/>
              <a:defRPr/>
            </a:pPr>
            <a:r>
              <a:rPr lang="nl-NL" sz="1400" dirty="0"/>
              <a:t>The Language </a:t>
            </a:r>
            <a:r>
              <a:rPr lang="nl-NL" sz="1400" dirty="0" err="1"/>
              <a:t>Archive</a:t>
            </a:r>
            <a:r>
              <a:rPr lang="nl-NL" sz="1400" dirty="0"/>
              <a:t> - DANS</a:t>
            </a:r>
            <a:endParaRPr lang="hr-HR" sz="1400" dirty="0"/>
          </a:p>
          <a:p>
            <a:pPr>
              <a:spcBef>
                <a:spcPct val="20000"/>
              </a:spcBef>
              <a:buClr>
                <a:srgbClr val="2D4E6F"/>
              </a:buClr>
              <a:buFont typeface="Wingdings" charset="0"/>
              <a:buNone/>
              <a:defRPr/>
            </a:pPr>
            <a:r>
              <a:rPr lang="en-US" sz="1400" dirty="0" err="1" smtClean="0"/>
              <a:t>menzo.windhouwer</a:t>
            </a:r>
            <a:r>
              <a:rPr lang="hr-HR" sz="1400" dirty="0"/>
              <a:t>@</a:t>
            </a:r>
            <a:r>
              <a:rPr lang="en-US" sz="1400" dirty="0" err="1"/>
              <a:t>dans.knaw.nl</a:t>
            </a:r>
            <a:endParaRPr lang="hr-HR" sz="1400" dirty="0"/>
          </a:p>
          <a:p>
            <a:pPr>
              <a:spcBef>
                <a:spcPct val="20000"/>
              </a:spcBef>
              <a:buClr>
                <a:srgbClr val="2D4E6F"/>
              </a:buClr>
              <a:defRPr/>
            </a:pPr>
            <a:r>
              <a:rPr lang="hr-HR" sz="1400" dirty="0">
                <a:cs typeface="+mn-cs"/>
              </a:rPr>
              <a:t/>
            </a:r>
            <a:br>
              <a:rPr lang="hr-HR" sz="1400" dirty="0">
                <a:cs typeface="+mn-cs"/>
              </a:rPr>
            </a:br>
            <a:r>
              <a:rPr lang="en-US" sz="1400" dirty="0" smtClean="0"/>
              <a:t>LDL@LREC 2014</a:t>
            </a:r>
            <a:endParaRPr lang="en-US" sz="1400" dirty="0">
              <a:cs typeface="+mn-cs"/>
            </a:endParaRPr>
          </a:p>
          <a:p>
            <a:pPr>
              <a:spcBef>
                <a:spcPct val="20000"/>
              </a:spcBef>
              <a:buClr>
                <a:srgbClr val="2D4E6F"/>
              </a:buClr>
              <a:buFont typeface="Wingdings" charset="0"/>
              <a:buNone/>
              <a:defRPr/>
            </a:pPr>
            <a:r>
              <a:rPr lang="en-US" sz="1400" dirty="0" smtClean="0">
                <a:cs typeface="+mn-cs"/>
              </a:rPr>
              <a:t>Reykjavik, Iceland</a:t>
            </a:r>
            <a:endParaRPr lang="en-GB" sz="1400" dirty="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AT"/>
          </a:p>
        </p:txBody>
      </p:sp>
      <p:sp>
        <p:nvSpPr>
          <p:cNvPr id="3" name="Inhaltsplatzhalter 2"/>
          <p:cNvSpPr>
            <a:spLocks noGrp="1"/>
          </p:cNvSpPr>
          <p:nvPr>
            <p:ph idx="1"/>
          </p:nvPr>
        </p:nvSpPr>
        <p:spPr/>
        <p:txBody>
          <a:bodyPr/>
          <a:lstStyle/>
          <a:p>
            <a:endParaRPr lang="de-AT"/>
          </a:p>
        </p:txBody>
      </p:sp>
    </p:spTree>
    <p:extLst>
      <p:ext uri="{BB962C8B-B14F-4D97-AF65-F5344CB8AC3E}">
        <p14:creationId xmlns:p14="http://schemas.microsoft.com/office/powerpoint/2010/main" val="4152129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Outline</a:t>
            </a:r>
            <a:endParaRPr lang="nl-NL" dirty="0"/>
          </a:p>
        </p:txBody>
      </p:sp>
      <p:sp>
        <p:nvSpPr>
          <p:cNvPr id="3" name="Content Placeholder 2"/>
          <p:cNvSpPr>
            <a:spLocks noGrp="1"/>
          </p:cNvSpPr>
          <p:nvPr>
            <p:ph idx="1"/>
          </p:nvPr>
        </p:nvSpPr>
        <p:spPr/>
        <p:txBody>
          <a:bodyPr/>
          <a:lstStyle/>
          <a:p>
            <a:r>
              <a:rPr lang="nl-NL" dirty="0" smtClean="0"/>
              <a:t>CLARIN Component Metadata</a:t>
            </a:r>
          </a:p>
          <a:p>
            <a:pPr lvl="1"/>
            <a:r>
              <a:rPr lang="nl-NL" dirty="0" smtClean="0"/>
              <a:t>Component Metadata Infrastructure (CMDI)</a:t>
            </a:r>
          </a:p>
          <a:p>
            <a:r>
              <a:rPr lang="nl-NL" dirty="0" smtClean="0"/>
              <a:t>CMD 2 RDF</a:t>
            </a:r>
          </a:p>
          <a:p>
            <a:pPr lvl="1"/>
            <a:r>
              <a:rPr lang="nl-NL" dirty="0" smtClean="0"/>
              <a:t>Model</a:t>
            </a:r>
          </a:p>
          <a:p>
            <a:pPr lvl="1"/>
            <a:r>
              <a:rPr lang="nl-NL" dirty="0" smtClean="0"/>
              <a:t>Profiles and components</a:t>
            </a:r>
          </a:p>
          <a:p>
            <a:pPr lvl="1"/>
            <a:r>
              <a:rPr lang="nl-NL" dirty="0" smtClean="0"/>
              <a:t>Instances</a:t>
            </a:r>
          </a:p>
          <a:p>
            <a:r>
              <a:rPr lang="nl-NL" dirty="0" smtClean="0"/>
              <a:t>Some first experiments</a:t>
            </a:r>
          </a:p>
          <a:p>
            <a:r>
              <a:rPr lang="nl-NL" dirty="0" smtClean="0"/>
              <a:t>Conclusions and future work</a:t>
            </a:r>
          </a:p>
        </p:txBody>
      </p:sp>
    </p:spTree>
    <p:extLst>
      <p:ext uri="{BB962C8B-B14F-4D97-AF65-F5344CB8AC3E}">
        <p14:creationId xmlns:p14="http://schemas.microsoft.com/office/powerpoint/2010/main" val="42330450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CLARIN</a:t>
            </a:r>
            <a:endParaRPr lang="nl-NL" dirty="0"/>
          </a:p>
        </p:txBody>
      </p:sp>
      <p:sp>
        <p:nvSpPr>
          <p:cNvPr id="3" name="Content Placeholder 2"/>
          <p:cNvSpPr>
            <a:spLocks noGrp="1"/>
          </p:cNvSpPr>
          <p:nvPr>
            <p:ph idx="1"/>
          </p:nvPr>
        </p:nvSpPr>
        <p:spPr/>
        <p:txBody>
          <a:bodyPr/>
          <a:lstStyle/>
          <a:p>
            <a:r>
              <a:rPr lang="en-US" dirty="0" smtClean="0"/>
              <a:t>CLARIN = Common </a:t>
            </a:r>
            <a:r>
              <a:rPr lang="en-US" dirty="0"/>
              <a:t>Language Resources and Technology </a:t>
            </a:r>
            <a:r>
              <a:rPr lang="en-US" dirty="0" smtClean="0"/>
              <a:t>Infrastructure = an </a:t>
            </a:r>
            <a:r>
              <a:rPr lang="nl-NL" dirty="0" smtClean="0"/>
              <a:t>european ESFRI infrastructure project</a:t>
            </a:r>
          </a:p>
          <a:p>
            <a:r>
              <a:rPr lang="en-US" dirty="0" smtClean="0"/>
              <a:t>Aims </a:t>
            </a:r>
            <a:r>
              <a:rPr lang="en-US" dirty="0"/>
              <a:t>at providing easy and sustainable access for scholars in the humanities and social sciences to digital language data (in written, spoken, video or multimodal form) and advanced tools to discover, explore, exploit, annotate, </a:t>
            </a:r>
            <a:r>
              <a:rPr lang="en-US" dirty="0" smtClean="0"/>
              <a:t>analyze </a:t>
            </a:r>
            <a:r>
              <a:rPr lang="en-US" dirty="0"/>
              <a:t>or combine them, independent of where they are located.</a:t>
            </a:r>
            <a:endParaRPr lang="nl-NL" dirty="0" smtClean="0"/>
          </a:p>
          <a:p>
            <a:pPr lvl="1"/>
            <a:r>
              <a:rPr lang="en-US" dirty="0" smtClean="0"/>
              <a:t>Building a </a:t>
            </a:r>
            <a:r>
              <a:rPr lang="en-US" dirty="0"/>
              <a:t>networked federation of European data repositories, service </a:t>
            </a:r>
            <a:r>
              <a:rPr lang="en-US" dirty="0" smtClean="0"/>
              <a:t>centers </a:t>
            </a:r>
            <a:r>
              <a:rPr lang="en-US" dirty="0"/>
              <a:t>and </a:t>
            </a:r>
            <a:r>
              <a:rPr lang="en-US" dirty="0" smtClean="0"/>
              <a:t>centers </a:t>
            </a:r>
            <a:r>
              <a:rPr lang="en-US" dirty="0"/>
              <a:t>of </a:t>
            </a:r>
            <a:r>
              <a:rPr lang="en-US" dirty="0" smtClean="0"/>
              <a:t>expertise.</a:t>
            </a:r>
          </a:p>
          <a:p>
            <a:r>
              <a:rPr lang="nl-NL" dirty="0" smtClean="0"/>
              <a:t>One pillar of this infrastructure is a joint metadata domain</a:t>
            </a:r>
            <a:endParaRPr lang="nl-NL" sz="1000" dirty="0" smtClean="0"/>
          </a:p>
          <a:p>
            <a:pPr lvl="1"/>
            <a:endParaRPr lang="nl-NL" sz="1100" dirty="0" smtClean="0">
              <a:hlinkClick r:id="rId2"/>
            </a:endParaRPr>
          </a:p>
          <a:p>
            <a:pPr marL="0" indent="0" algn="ctr">
              <a:buNone/>
            </a:pPr>
            <a:r>
              <a:rPr lang="nl-NL" dirty="0" smtClean="0">
                <a:hlinkClick r:id="rId2"/>
              </a:rPr>
              <a:t>http://www.clarin.eu/</a:t>
            </a:r>
            <a:r>
              <a:rPr lang="nl-NL" dirty="0" smtClean="0"/>
              <a:t> </a:t>
            </a:r>
            <a:endParaRPr lang="nl-NL" dirty="0"/>
          </a:p>
        </p:txBody>
      </p:sp>
    </p:spTree>
    <p:extLst>
      <p:ext uri="{BB962C8B-B14F-4D97-AF65-F5344CB8AC3E}">
        <p14:creationId xmlns:p14="http://schemas.microsoft.com/office/powerpoint/2010/main" val="35643710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2800" dirty="0" smtClean="0"/>
              <a:t>Component Metadata Infrastructure</a:t>
            </a:r>
            <a:endParaRPr lang="nl-NL" sz="2800" dirty="0"/>
          </a:p>
        </p:txBody>
      </p:sp>
      <p:sp>
        <p:nvSpPr>
          <p:cNvPr id="4" name="Content Placeholder 2"/>
          <p:cNvSpPr>
            <a:spLocks noGrp="1"/>
          </p:cNvSpPr>
          <p:nvPr>
            <p:ph idx="1"/>
          </p:nvPr>
        </p:nvSpPr>
        <p:spPr/>
        <p:txBody>
          <a:bodyPr>
            <a:normAutofit/>
          </a:bodyPr>
          <a:lstStyle/>
          <a:p>
            <a:pPr>
              <a:buNone/>
            </a:pPr>
            <a:r>
              <a:rPr lang="en-US" dirty="0" smtClean="0"/>
              <a:t>Rationale for CMDI</a:t>
            </a:r>
          </a:p>
          <a:p>
            <a:pPr lvl="1"/>
            <a:r>
              <a:rPr lang="en-US" dirty="0"/>
              <a:t>L</a:t>
            </a:r>
            <a:r>
              <a:rPr lang="en-US" dirty="0" smtClean="0"/>
              <a:t>imitations of existing metadata schemas (OLAC/DCMI, IMDI, TEI header)</a:t>
            </a:r>
          </a:p>
          <a:p>
            <a:pPr lvl="2"/>
            <a:r>
              <a:rPr lang="en-US" dirty="0" smtClean="0"/>
              <a:t>Inflexible: too many (IMDI) or too few (OLAC) metadata elements</a:t>
            </a:r>
          </a:p>
          <a:p>
            <a:pPr lvl="2"/>
            <a:r>
              <a:rPr lang="en-US" dirty="0" smtClean="0"/>
              <a:t>Limited interoperability (both semantic and syntactic)</a:t>
            </a:r>
          </a:p>
          <a:p>
            <a:pPr lvl="2"/>
            <a:r>
              <a:rPr lang="en-US" dirty="0" smtClean="0"/>
              <a:t>Problematic (unfamiliar) terminology for some sub-communities.</a:t>
            </a:r>
          </a:p>
          <a:p>
            <a:pPr lvl="2"/>
            <a:r>
              <a:rPr lang="en-US" dirty="0" smtClean="0"/>
              <a:t>Limited support for LT tool &amp; services descriptions</a:t>
            </a:r>
          </a:p>
          <a:p>
            <a:pPr lvl="1"/>
            <a:r>
              <a:rPr lang="en-US" dirty="0" smtClean="0"/>
              <a:t>CMDI addresses this by:</a:t>
            </a:r>
          </a:p>
          <a:p>
            <a:pPr lvl="2"/>
            <a:r>
              <a:rPr lang="en-US" dirty="0" smtClean="0"/>
              <a:t>Explicit defined schema &amp; semantics </a:t>
            </a:r>
          </a:p>
          <a:p>
            <a:pPr lvl="2"/>
            <a:r>
              <a:rPr lang="en-US" dirty="0" smtClean="0"/>
              <a:t>User/project/community defined components</a:t>
            </a:r>
          </a:p>
          <a:p>
            <a:pPr marL="914400" lvl="2" indent="0" algn="just">
              <a:buNone/>
            </a:pPr>
            <a:endParaRPr lang="en-US" dirty="0">
              <a:hlinkClick r:id="rId2"/>
            </a:endParaRPr>
          </a:p>
          <a:p>
            <a:pPr marL="0" lvl="2" indent="0" algn="ctr">
              <a:buNone/>
            </a:pPr>
            <a:r>
              <a:rPr lang="en-US" dirty="0" smtClean="0">
                <a:hlinkClick r:id="rId2"/>
              </a:rPr>
              <a:t>http://www.clarin.eu/cmdi/</a:t>
            </a:r>
            <a:r>
              <a:rPr lang="en-US" dirty="0" smtClean="0"/>
              <a:t> </a:t>
            </a:r>
          </a:p>
          <a:p>
            <a:pPr lvl="2"/>
            <a:endParaRPr lang="en-US" dirty="0"/>
          </a:p>
        </p:txBody>
      </p:sp>
    </p:spTree>
    <p:extLst>
      <p:ext uri="{BB962C8B-B14F-4D97-AF65-F5344CB8AC3E}">
        <p14:creationId xmlns:p14="http://schemas.microsoft.com/office/powerpoint/2010/main" val="13680204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Box 135"/>
          <p:cNvSpPr txBox="1">
            <a:spLocks noChangeArrowheads="1"/>
          </p:cNvSpPr>
          <p:nvPr/>
        </p:nvSpPr>
        <p:spPr bwMode="auto">
          <a:xfrm>
            <a:off x="6232525" y="1752600"/>
            <a:ext cx="2938463" cy="954088"/>
          </a:xfrm>
          <a:prstGeom prst="rect">
            <a:avLst/>
          </a:prstGeom>
          <a:noFill/>
          <a:ln w="9525">
            <a:noFill/>
            <a:miter lim="800000"/>
            <a:headEnd/>
            <a:tailEnd/>
          </a:ln>
        </p:spPr>
        <p:txBody>
          <a:bodyPr wrap="none">
            <a:prstTxWarp prst="textNoShape">
              <a:avLst/>
            </a:prstTxWarp>
            <a:spAutoFit/>
          </a:bodyPr>
          <a:lstStyle/>
          <a:p>
            <a:r>
              <a:rPr lang="en-US" sz="2800" b="0" dirty="0"/>
              <a:t>Lets describe a </a:t>
            </a:r>
          </a:p>
          <a:p>
            <a:r>
              <a:rPr lang="en-US" sz="2800" b="0" dirty="0"/>
              <a:t>speech recording</a:t>
            </a:r>
          </a:p>
        </p:txBody>
      </p:sp>
      <p:sp>
        <p:nvSpPr>
          <p:cNvPr id="2" name="Title 1"/>
          <p:cNvSpPr>
            <a:spLocks noGrp="1"/>
          </p:cNvSpPr>
          <p:nvPr>
            <p:ph type="title"/>
          </p:nvPr>
        </p:nvSpPr>
        <p:spPr/>
        <p:txBody>
          <a:bodyPr/>
          <a:lstStyle/>
          <a:p>
            <a:r>
              <a:rPr lang="nl-NL" dirty="0" smtClean="0"/>
              <a:t>CMDI - example</a:t>
            </a:r>
            <a:endParaRPr lang="nl-NL" dirty="0"/>
          </a:p>
        </p:txBody>
      </p:sp>
      <p:grpSp>
        <p:nvGrpSpPr>
          <p:cNvPr id="64" name="Group 63"/>
          <p:cNvGrpSpPr/>
          <p:nvPr/>
        </p:nvGrpSpPr>
        <p:grpSpPr>
          <a:xfrm>
            <a:off x="6467218" y="1810444"/>
            <a:ext cx="2857500" cy="4498876"/>
            <a:chOff x="6467218" y="1810444"/>
            <a:chExt cx="2857500" cy="4498876"/>
          </a:xfrm>
        </p:grpSpPr>
        <p:sp>
          <p:nvSpPr>
            <p:cNvPr id="65" name="Flowchart: Magnetic Disk 64"/>
            <p:cNvSpPr/>
            <p:nvPr/>
          </p:nvSpPr>
          <p:spPr>
            <a:xfrm>
              <a:off x="6732240" y="3429000"/>
              <a:ext cx="2327457" cy="2880320"/>
            </a:xfrm>
            <a:prstGeom prst="flowChartMagneticDisk">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nl-NL"/>
            </a:p>
          </p:txBody>
        </p:sp>
        <p:pic>
          <p:nvPicPr>
            <p:cNvPr id="66"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467218" y="1810444"/>
              <a:ext cx="2857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7" name="Oval 66"/>
            <p:cNvSpPr/>
            <p:nvPr/>
          </p:nvSpPr>
          <p:spPr>
            <a:xfrm>
              <a:off x="6948264" y="4437112"/>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68" name="Oval 67"/>
            <p:cNvSpPr/>
            <p:nvPr/>
          </p:nvSpPr>
          <p:spPr>
            <a:xfrm>
              <a:off x="7216080" y="4783817"/>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69" name="Oval 68"/>
            <p:cNvSpPr/>
            <p:nvPr/>
          </p:nvSpPr>
          <p:spPr>
            <a:xfrm>
              <a:off x="6821512" y="5113784"/>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0" name="Oval 69"/>
            <p:cNvSpPr/>
            <p:nvPr/>
          </p:nvSpPr>
          <p:spPr>
            <a:xfrm>
              <a:off x="7327032" y="5401816"/>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1" name="Oval 70"/>
            <p:cNvSpPr/>
            <p:nvPr/>
          </p:nvSpPr>
          <p:spPr>
            <a:xfrm>
              <a:off x="7894792" y="4741912"/>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2" name="Oval 71"/>
            <p:cNvSpPr/>
            <p:nvPr/>
          </p:nvSpPr>
          <p:spPr>
            <a:xfrm>
              <a:off x="8319864" y="4870008"/>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3" name="Oval 72"/>
            <p:cNvSpPr/>
            <p:nvPr/>
          </p:nvSpPr>
          <p:spPr>
            <a:xfrm>
              <a:off x="7586340" y="5814020"/>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4" name="Oval 73"/>
            <p:cNvSpPr/>
            <p:nvPr/>
          </p:nvSpPr>
          <p:spPr>
            <a:xfrm>
              <a:off x="7892416" y="5117792"/>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5" name="Oval 74"/>
            <p:cNvSpPr/>
            <p:nvPr/>
          </p:nvSpPr>
          <p:spPr>
            <a:xfrm>
              <a:off x="8007832" y="5625832"/>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6" name="Oval 75"/>
            <p:cNvSpPr/>
            <p:nvPr/>
          </p:nvSpPr>
          <p:spPr>
            <a:xfrm>
              <a:off x="8435280" y="5772336"/>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7" name="Oval 76"/>
            <p:cNvSpPr/>
            <p:nvPr/>
          </p:nvSpPr>
          <p:spPr>
            <a:xfrm>
              <a:off x="8550696" y="4511080"/>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8" name="Oval 77"/>
            <p:cNvSpPr/>
            <p:nvPr/>
          </p:nvSpPr>
          <p:spPr>
            <a:xfrm>
              <a:off x="8682408" y="4817105"/>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79" name="Oval 78"/>
            <p:cNvSpPr/>
            <p:nvPr/>
          </p:nvSpPr>
          <p:spPr>
            <a:xfrm>
              <a:off x="7631904" y="5395000"/>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80" name="Oval 79"/>
            <p:cNvSpPr/>
            <p:nvPr/>
          </p:nvSpPr>
          <p:spPr>
            <a:xfrm>
              <a:off x="8451576" y="5200337"/>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81" name="Oval 80"/>
            <p:cNvSpPr/>
            <p:nvPr/>
          </p:nvSpPr>
          <p:spPr>
            <a:xfrm>
              <a:off x="7557864" y="4552985"/>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82" name="Oval 81"/>
            <p:cNvSpPr/>
            <p:nvPr/>
          </p:nvSpPr>
          <p:spPr>
            <a:xfrm>
              <a:off x="8173232" y="5376292"/>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83" name="Oval 82"/>
            <p:cNvSpPr/>
            <p:nvPr/>
          </p:nvSpPr>
          <p:spPr>
            <a:xfrm>
              <a:off x="8566992" y="5523384"/>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84" name="Oval 83"/>
            <p:cNvSpPr/>
            <p:nvPr/>
          </p:nvSpPr>
          <p:spPr>
            <a:xfrm>
              <a:off x="7895968" y="5957289"/>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85" name="Oval 84"/>
            <p:cNvSpPr/>
            <p:nvPr/>
          </p:nvSpPr>
          <p:spPr>
            <a:xfrm>
              <a:off x="7355508" y="5066184"/>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86" name="Oval 85"/>
            <p:cNvSpPr/>
            <p:nvPr/>
          </p:nvSpPr>
          <p:spPr>
            <a:xfrm>
              <a:off x="6895552" y="5679122"/>
              <a:ext cx="230832" cy="2308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grpSp>
      <p:sp>
        <p:nvSpPr>
          <p:cNvPr id="87" name="Rectangle 86"/>
          <p:cNvSpPr/>
          <p:nvPr/>
        </p:nvSpPr>
        <p:spPr bwMode="auto">
          <a:xfrm>
            <a:off x="914400" y="1371600"/>
            <a:ext cx="2971800" cy="5334000"/>
          </a:xfrm>
          <a:prstGeom prst="rect">
            <a:avLst/>
          </a:prstGeom>
          <a:solidFill>
            <a:srgbClr val="FFFFFF"/>
          </a:solidFill>
          <a:ln w="9525" cap="flat" cmpd="sng" algn="ctr">
            <a:solidFill>
              <a:schemeClr val="tx1"/>
            </a:solidFill>
            <a:prstDash val="solid"/>
            <a:round/>
            <a:headEnd type="none" w="med" len="med"/>
            <a:tailEnd type="none" w="med" len="med"/>
          </a:ln>
          <a:effectLst/>
          <a:extLst/>
        </p:spPr>
        <p:txBody>
          <a:bodyPr vert="horz" wrap="square" lIns="0" tIns="45720" rIns="91440" bIns="45720" numCol="1" rtlCol="0" anchor="b" anchorCtr="1"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nl-NL" sz="2400" b="0" i="0" u="none" strike="noStrike" cap="none" normalizeH="0" baseline="0" dirty="0" smtClean="0">
                <a:ln>
                  <a:noFill/>
                </a:ln>
                <a:solidFill>
                  <a:srgbClr val="000000"/>
                </a:solidFill>
                <a:effectLst/>
                <a:latin typeface="Arial" charset="0"/>
                <a:ea typeface="ＭＳ Ｐゴシック" charset="0"/>
              </a:rPr>
              <a:t>Metadata Profile</a:t>
            </a:r>
            <a:endParaRPr kumimoji="0" lang="nl-NL" sz="2400" b="0" i="0" u="none" strike="noStrike" cap="none" normalizeH="0" baseline="0" dirty="0">
              <a:ln>
                <a:noFill/>
              </a:ln>
              <a:solidFill>
                <a:srgbClr val="000000"/>
              </a:solidFill>
              <a:effectLst/>
              <a:latin typeface="Arial" charset="0"/>
              <a:ea typeface="ＭＳ Ｐゴシック" charset="0"/>
            </a:endParaRPr>
          </a:p>
        </p:txBody>
      </p:sp>
      <p:sp>
        <p:nvSpPr>
          <p:cNvPr id="88" name="Rectangle 87"/>
          <p:cNvSpPr/>
          <p:nvPr/>
        </p:nvSpPr>
        <p:spPr bwMode="auto">
          <a:xfrm>
            <a:off x="1295400" y="5181600"/>
            <a:ext cx="2133600" cy="914400"/>
          </a:xfrm>
          <a:prstGeom prst="rect">
            <a:avLst/>
          </a:prstGeom>
          <a:solidFill>
            <a:schemeClr val="accent5"/>
          </a:solidFill>
          <a:ln w="9525" cap="flat" cmpd="sng" algn="ctr">
            <a:noFill/>
            <a:prstDash val="solid"/>
            <a:round/>
            <a:headEnd type="none" w="med" len="med"/>
            <a:tailEnd type="none" w="med" len="med"/>
          </a:ln>
          <a:effectLst/>
        </p:spPr>
        <p:txBody>
          <a:bodyPr lIns="0" anchor="ctr">
            <a:prstTxWarp prst="textNoShape">
              <a:avLst/>
            </a:prstTxWarp>
          </a:bodyPr>
          <a:lstStyle/>
          <a:p>
            <a:pPr algn="ctr" defTabSz="914400" fontAlgn="auto">
              <a:spcBef>
                <a:spcPts val="0"/>
              </a:spcBef>
              <a:spcAft>
                <a:spcPts val="0"/>
              </a:spcAft>
              <a:defRPr/>
            </a:pPr>
            <a:r>
              <a:rPr lang="en-US" sz="2400" b="0" dirty="0">
                <a:solidFill>
                  <a:srgbClr val="000000"/>
                </a:solidFill>
                <a:latin typeface="Arial" pitchFamily="-111" charset="0"/>
                <a:ea typeface="+mn-ea"/>
                <a:cs typeface="+mn-cs"/>
              </a:rPr>
              <a:t>Technical</a:t>
            </a:r>
          </a:p>
          <a:p>
            <a:pPr algn="ctr" defTabSz="914400" fontAlgn="auto">
              <a:spcBef>
                <a:spcPts val="0"/>
              </a:spcBef>
              <a:spcAft>
                <a:spcPts val="0"/>
              </a:spcAft>
              <a:defRPr/>
            </a:pPr>
            <a:r>
              <a:rPr lang="en-US" sz="2400" b="0" dirty="0">
                <a:solidFill>
                  <a:srgbClr val="000000"/>
                </a:solidFill>
                <a:latin typeface="Arial" pitchFamily="-111" charset="0"/>
                <a:ea typeface="+mn-ea"/>
                <a:cs typeface="+mn-cs"/>
              </a:rPr>
              <a:t>Metadata</a:t>
            </a:r>
          </a:p>
        </p:txBody>
      </p:sp>
      <p:grpSp>
        <p:nvGrpSpPr>
          <p:cNvPr id="89" name="Group 88"/>
          <p:cNvGrpSpPr/>
          <p:nvPr/>
        </p:nvGrpSpPr>
        <p:grpSpPr>
          <a:xfrm>
            <a:off x="3429000" y="5229200"/>
            <a:ext cx="2465544" cy="792088"/>
            <a:chOff x="1061864" y="5229200"/>
            <a:chExt cx="2465544" cy="792088"/>
          </a:xfrm>
        </p:grpSpPr>
        <p:sp>
          <p:nvSpPr>
            <p:cNvPr id="90" name="TextBox 10"/>
            <p:cNvSpPr txBox="1">
              <a:spLocks noChangeArrowheads="1"/>
            </p:cNvSpPr>
            <p:nvPr/>
          </p:nvSpPr>
          <p:spPr bwMode="auto">
            <a:xfrm>
              <a:off x="2348880" y="5229200"/>
              <a:ext cx="1178528" cy="230832"/>
            </a:xfrm>
            <a:prstGeom prst="rect">
              <a:avLst/>
            </a:prstGeom>
            <a:noFill/>
            <a:ln w="9525">
              <a:noFill/>
              <a:miter lim="800000"/>
              <a:headEnd/>
              <a:tailEnd/>
            </a:ln>
          </p:spPr>
          <p:txBody>
            <a:bodyPr wrap="none">
              <a:prstTxWarp prst="textNoShape">
                <a:avLst/>
              </a:prstTxWarp>
              <a:spAutoFit/>
            </a:bodyPr>
            <a:lstStyle/>
            <a:p>
              <a:pPr algn="l"/>
              <a:r>
                <a:rPr lang="en-US" dirty="0"/>
                <a:t>Sample frequency</a:t>
              </a:r>
            </a:p>
          </p:txBody>
        </p:sp>
        <p:sp>
          <p:nvSpPr>
            <p:cNvPr id="91" name="TextBox 11"/>
            <p:cNvSpPr txBox="1">
              <a:spLocks noChangeArrowheads="1"/>
            </p:cNvSpPr>
            <p:nvPr/>
          </p:nvSpPr>
          <p:spPr bwMode="auto">
            <a:xfrm>
              <a:off x="2348880" y="5517232"/>
              <a:ext cx="575799" cy="230832"/>
            </a:xfrm>
            <a:prstGeom prst="rect">
              <a:avLst/>
            </a:prstGeom>
            <a:noFill/>
            <a:ln w="9525">
              <a:noFill/>
              <a:miter lim="800000"/>
              <a:headEnd/>
              <a:tailEnd/>
            </a:ln>
          </p:spPr>
          <p:txBody>
            <a:bodyPr wrap="none">
              <a:prstTxWarp prst="textNoShape">
                <a:avLst/>
              </a:prstTxWarp>
              <a:spAutoFit/>
            </a:bodyPr>
            <a:lstStyle/>
            <a:p>
              <a:pPr algn="l"/>
              <a:r>
                <a:rPr lang="en-US" dirty="0"/>
                <a:t>Format</a:t>
              </a:r>
            </a:p>
          </p:txBody>
        </p:sp>
        <p:sp>
          <p:nvSpPr>
            <p:cNvPr id="92" name="TextBox 12"/>
            <p:cNvSpPr txBox="1">
              <a:spLocks noChangeArrowheads="1"/>
            </p:cNvSpPr>
            <p:nvPr/>
          </p:nvSpPr>
          <p:spPr bwMode="auto">
            <a:xfrm>
              <a:off x="2348880" y="5790456"/>
              <a:ext cx="415498" cy="230832"/>
            </a:xfrm>
            <a:prstGeom prst="rect">
              <a:avLst/>
            </a:prstGeom>
            <a:noFill/>
            <a:ln w="9525">
              <a:noFill/>
              <a:miter lim="800000"/>
              <a:headEnd/>
              <a:tailEnd/>
            </a:ln>
          </p:spPr>
          <p:txBody>
            <a:bodyPr wrap="none">
              <a:prstTxWarp prst="textNoShape">
                <a:avLst/>
              </a:prstTxWarp>
              <a:spAutoFit/>
            </a:bodyPr>
            <a:lstStyle/>
            <a:p>
              <a:pPr algn="l"/>
              <a:r>
                <a:rPr lang="en-US" dirty="0"/>
                <a:t>Size</a:t>
              </a:r>
            </a:p>
          </p:txBody>
        </p:sp>
        <p:cxnSp>
          <p:nvCxnSpPr>
            <p:cNvPr id="93" name="Elbow Connector 15"/>
            <p:cNvCxnSpPr>
              <a:cxnSpLocks noChangeShapeType="1"/>
              <a:stCxn id="88" idx="3"/>
              <a:endCxn id="90" idx="1"/>
            </p:cNvCxnSpPr>
            <p:nvPr/>
          </p:nvCxnSpPr>
          <p:spPr bwMode="auto">
            <a:xfrm flipV="1">
              <a:off x="1061864" y="5344616"/>
              <a:ext cx="1287016" cy="294184"/>
            </a:xfrm>
            <a:prstGeom prst="bentConnector3">
              <a:avLst>
                <a:gd name="adj1" fmla="val 50000"/>
              </a:avLst>
            </a:prstGeom>
            <a:noFill/>
            <a:ln w="9525">
              <a:solidFill>
                <a:schemeClr val="tx1"/>
              </a:solidFill>
              <a:round/>
              <a:headEnd/>
              <a:tailEnd/>
            </a:ln>
          </p:spPr>
        </p:cxnSp>
        <p:cxnSp>
          <p:nvCxnSpPr>
            <p:cNvPr id="94" name="Elbow Connector 18"/>
            <p:cNvCxnSpPr>
              <a:cxnSpLocks noChangeShapeType="1"/>
              <a:stCxn id="88" idx="3"/>
              <a:endCxn id="91" idx="1"/>
            </p:cNvCxnSpPr>
            <p:nvPr/>
          </p:nvCxnSpPr>
          <p:spPr bwMode="auto">
            <a:xfrm flipV="1">
              <a:off x="1061864" y="5632648"/>
              <a:ext cx="1287016" cy="6152"/>
            </a:xfrm>
            <a:prstGeom prst="bentConnector3">
              <a:avLst>
                <a:gd name="adj1" fmla="val 50000"/>
              </a:avLst>
            </a:prstGeom>
            <a:noFill/>
            <a:ln w="9525">
              <a:solidFill>
                <a:schemeClr val="tx1"/>
              </a:solidFill>
              <a:round/>
              <a:headEnd/>
              <a:tailEnd/>
            </a:ln>
          </p:spPr>
        </p:cxnSp>
        <p:cxnSp>
          <p:nvCxnSpPr>
            <p:cNvPr id="95" name="Elbow Connector 20"/>
            <p:cNvCxnSpPr>
              <a:cxnSpLocks noChangeShapeType="1"/>
              <a:stCxn id="88" idx="3"/>
              <a:endCxn id="92" idx="1"/>
            </p:cNvCxnSpPr>
            <p:nvPr/>
          </p:nvCxnSpPr>
          <p:spPr bwMode="auto">
            <a:xfrm>
              <a:off x="1061864" y="5638800"/>
              <a:ext cx="1287016" cy="267072"/>
            </a:xfrm>
            <a:prstGeom prst="bentConnector3">
              <a:avLst>
                <a:gd name="adj1" fmla="val 50000"/>
              </a:avLst>
            </a:prstGeom>
            <a:noFill/>
            <a:ln w="9525">
              <a:solidFill>
                <a:schemeClr val="tx1"/>
              </a:solidFill>
              <a:round/>
              <a:headEnd/>
              <a:tailEnd/>
            </a:ln>
          </p:spPr>
        </p:cxnSp>
      </p:grpSp>
      <p:sp>
        <p:nvSpPr>
          <p:cNvPr id="96" name="Rectangle 5"/>
          <p:cNvSpPr>
            <a:spLocks noChangeArrowheads="1"/>
          </p:cNvSpPr>
          <p:nvPr/>
        </p:nvSpPr>
        <p:spPr bwMode="auto">
          <a:xfrm>
            <a:off x="1295400" y="4267200"/>
            <a:ext cx="2133600" cy="914400"/>
          </a:xfrm>
          <a:prstGeom prst="rect">
            <a:avLst/>
          </a:prstGeom>
          <a:solidFill>
            <a:srgbClr val="FF0000"/>
          </a:solidFill>
          <a:ln w="9525">
            <a:noFill/>
            <a:round/>
            <a:headEnd/>
            <a:tailEnd/>
          </a:ln>
        </p:spPr>
        <p:txBody>
          <a:bodyPr lIns="0" anchor="ctr">
            <a:prstTxWarp prst="textNoShape">
              <a:avLst/>
            </a:prstTxWarp>
          </a:bodyPr>
          <a:lstStyle/>
          <a:p>
            <a:pPr algn="ctr" defTabSz="914400"/>
            <a:r>
              <a:rPr lang="en-US" sz="2400" b="0">
                <a:solidFill>
                  <a:srgbClr val="000000"/>
                </a:solidFill>
              </a:rPr>
              <a:t>Language</a:t>
            </a:r>
          </a:p>
        </p:txBody>
      </p:sp>
      <p:grpSp>
        <p:nvGrpSpPr>
          <p:cNvPr id="97" name="Group 96"/>
          <p:cNvGrpSpPr/>
          <p:nvPr/>
        </p:nvGrpSpPr>
        <p:grpSpPr>
          <a:xfrm>
            <a:off x="3429000" y="4437112"/>
            <a:ext cx="2678000" cy="657364"/>
            <a:chOff x="3438128" y="3985463"/>
            <a:chExt cx="2678000" cy="657364"/>
          </a:xfrm>
        </p:grpSpPr>
        <p:sp>
          <p:nvSpPr>
            <p:cNvPr id="98" name="TextBox 10"/>
            <p:cNvSpPr txBox="1">
              <a:spLocks noChangeArrowheads="1"/>
            </p:cNvSpPr>
            <p:nvPr/>
          </p:nvSpPr>
          <p:spPr bwMode="auto">
            <a:xfrm>
              <a:off x="4724400" y="3985463"/>
              <a:ext cx="498855" cy="230832"/>
            </a:xfrm>
            <a:prstGeom prst="rect">
              <a:avLst/>
            </a:prstGeom>
            <a:noFill/>
            <a:ln w="9525">
              <a:noFill/>
              <a:miter lim="800000"/>
              <a:headEnd/>
              <a:tailEnd/>
            </a:ln>
          </p:spPr>
          <p:txBody>
            <a:bodyPr wrap="none">
              <a:prstTxWarp prst="textNoShape">
                <a:avLst/>
              </a:prstTxWarp>
              <a:spAutoFit/>
            </a:bodyPr>
            <a:lstStyle/>
            <a:p>
              <a:pPr algn="l"/>
              <a:r>
                <a:rPr lang="en-US" dirty="0"/>
                <a:t>Name</a:t>
              </a:r>
            </a:p>
          </p:txBody>
        </p:sp>
        <p:sp>
          <p:nvSpPr>
            <p:cNvPr id="99" name="TextBox 11"/>
            <p:cNvSpPr txBox="1">
              <a:spLocks noChangeArrowheads="1"/>
            </p:cNvSpPr>
            <p:nvPr/>
          </p:nvSpPr>
          <p:spPr bwMode="auto">
            <a:xfrm>
              <a:off x="4724400" y="4273495"/>
              <a:ext cx="1391728" cy="369332"/>
            </a:xfrm>
            <a:prstGeom prst="rect">
              <a:avLst/>
            </a:prstGeom>
            <a:noFill/>
            <a:ln w="9525">
              <a:noFill/>
              <a:miter lim="800000"/>
              <a:headEnd/>
              <a:tailEnd/>
            </a:ln>
          </p:spPr>
          <p:txBody>
            <a:bodyPr wrap="none">
              <a:prstTxWarp prst="textNoShape">
                <a:avLst/>
              </a:prstTxWarp>
              <a:spAutoFit/>
            </a:bodyPr>
            <a:lstStyle/>
            <a:p>
              <a:pPr algn="l"/>
              <a:r>
                <a:rPr lang="en-US" dirty="0" smtClean="0"/>
                <a:t>Id (</a:t>
              </a:r>
              <a:r>
                <a:rPr lang="en-US" dirty="0" err="1" smtClean="0"/>
                <a:t>aaa</a:t>
              </a:r>
              <a:r>
                <a:rPr lang="en-US" dirty="0" smtClean="0"/>
                <a:t> … </a:t>
              </a:r>
              <a:r>
                <a:rPr lang="en-US" dirty="0" err="1" smtClean="0"/>
                <a:t>zzj</a:t>
              </a:r>
              <a:r>
                <a:rPr lang="en-US" dirty="0" smtClean="0"/>
                <a:t>)</a:t>
              </a:r>
              <a:endParaRPr lang="en-US" dirty="0"/>
            </a:p>
          </p:txBody>
        </p:sp>
        <p:cxnSp>
          <p:nvCxnSpPr>
            <p:cNvPr id="100" name="Elbow Connector 19"/>
            <p:cNvCxnSpPr>
              <a:cxnSpLocks noChangeShapeType="1"/>
              <a:stCxn id="96" idx="3"/>
              <a:endCxn id="98" idx="1"/>
            </p:cNvCxnSpPr>
            <p:nvPr/>
          </p:nvCxnSpPr>
          <p:spPr bwMode="auto">
            <a:xfrm flipV="1">
              <a:off x="3438128" y="4100879"/>
              <a:ext cx="1286272" cy="171872"/>
            </a:xfrm>
            <a:prstGeom prst="bentConnector3">
              <a:avLst>
                <a:gd name="adj1" fmla="val 50000"/>
              </a:avLst>
            </a:prstGeom>
            <a:noFill/>
            <a:ln w="9525">
              <a:solidFill>
                <a:schemeClr val="tx1"/>
              </a:solidFill>
              <a:round/>
              <a:headEnd/>
              <a:tailEnd/>
            </a:ln>
          </p:spPr>
        </p:cxnSp>
        <p:cxnSp>
          <p:nvCxnSpPr>
            <p:cNvPr id="101" name="Elbow Connector 23"/>
            <p:cNvCxnSpPr>
              <a:cxnSpLocks noChangeShapeType="1"/>
              <a:stCxn id="96" idx="3"/>
              <a:endCxn id="99" idx="1"/>
            </p:cNvCxnSpPr>
            <p:nvPr/>
          </p:nvCxnSpPr>
          <p:spPr bwMode="auto">
            <a:xfrm>
              <a:off x="3438128" y="4272751"/>
              <a:ext cx="1286272" cy="185410"/>
            </a:xfrm>
            <a:prstGeom prst="bentConnector3">
              <a:avLst>
                <a:gd name="adj1" fmla="val 50000"/>
              </a:avLst>
            </a:prstGeom>
            <a:noFill/>
            <a:ln w="9525">
              <a:solidFill>
                <a:schemeClr val="tx1"/>
              </a:solidFill>
              <a:round/>
              <a:headEnd/>
              <a:tailEnd/>
            </a:ln>
          </p:spPr>
        </p:cxnSp>
      </p:grpSp>
      <p:sp>
        <p:nvSpPr>
          <p:cNvPr id="102" name="Rectangle 8"/>
          <p:cNvSpPr>
            <a:spLocks noChangeArrowheads="1"/>
          </p:cNvSpPr>
          <p:nvPr/>
        </p:nvSpPr>
        <p:spPr bwMode="auto">
          <a:xfrm>
            <a:off x="1295400" y="3352800"/>
            <a:ext cx="2133600" cy="914400"/>
          </a:xfrm>
          <a:prstGeom prst="rect">
            <a:avLst/>
          </a:prstGeom>
          <a:solidFill>
            <a:srgbClr val="FFFF00"/>
          </a:solidFill>
          <a:ln w="9525">
            <a:noFill/>
            <a:round/>
            <a:headEnd/>
            <a:tailEnd/>
          </a:ln>
        </p:spPr>
        <p:txBody>
          <a:bodyPr lIns="0" anchor="ctr">
            <a:prstTxWarp prst="textNoShape">
              <a:avLst/>
            </a:prstTxWarp>
          </a:bodyPr>
          <a:lstStyle/>
          <a:p>
            <a:pPr algn="ctr" defTabSz="914400"/>
            <a:r>
              <a:rPr lang="en-US" sz="2400" b="0">
                <a:solidFill>
                  <a:srgbClr val="000000"/>
                </a:solidFill>
              </a:rPr>
              <a:t>Actor</a:t>
            </a:r>
          </a:p>
        </p:txBody>
      </p:sp>
      <p:grpSp>
        <p:nvGrpSpPr>
          <p:cNvPr id="103" name="Group 102"/>
          <p:cNvGrpSpPr/>
          <p:nvPr/>
        </p:nvGrpSpPr>
        <p:grpSpPr>
          <a:xfrm>
            <a:off x="3429000" y="3284984"/>
            <a:ext cx="3200104" cy="1080120"/>
            <a:chOff x="3403640" y="3481041"/>
            <a:chExt cx="3200104" cy="1080120"/>
          </a:xfrm>
        </p:grpSpPr>
        <p:sp>
          <p:nvSpPr>
            <p:cNvPr id="104" name="TextBox 10"/>
            <p:cNvSpPr txBox="1">
              <a:spLocks noChangeArrowheads="1"/>
            </p:cNvSpPr>
            <p:nvPr/>
          </p:nvSpPr>
          <p:spPr bwMode="auto">
            <a:xfrm>
              <a:off x="4690656" y="4047813"/>
              <a:ext cx="1913088" cy="369332"/>
            </a:xfrm>
            <a:prstGeom prst="rect">
              <a:avLst/>
            </a:prstGeom>
            <a:noFill/>
            <a:ln w="9525">
              <a:noFill/>
              <a:miter lim="800000"/>
              <a:headEnd/>
              <a:tailEnd/>
            </a:ln>
          </p:spPr>
          <p:txBody>
            <a:bodyPr wrap="none">
              <a:prstTxWarp prst="textNoShape">
                <a:avLst/>
              </a:prstTxWarp>
              <a:spAutoFit/>
            </a:bodyPr>
            <a:lstStyle/>
            <a:p>
              <a:pPr algn="l"/>
              <a:r>
                <a:rPr lang="en-US" dirty="0" smtClean="0"/>
                <a:t>Sex (male, female)</a:t>
              </a:r>
              <a:endParaRPr lang="en-US" dirty="0"/>
            </a:p>
          </p:txBody>
        </p:sp>
        <p:sp>
          <p:nvSpPr>
            <p:cNvPr id="105" name="TextBox 11"/>
            <p:cNvSpPr txBox="1">
              <a:spLocks noChangeArrowheads="1"/>
            </p:cNvSpPr>
            <p:nvPr/>
          </p:nvSpPr>
          <p:spPr bwMode="auto">
            <a:xfrm>
              <a:off x="4690656" y="4330329"/>
              <a:ext cx="729687" cy="230832"/>
            </a:xfrm>
            <a:prstGeom prst="rect">
              <a:avLst/>
            </a:prstGeom>
            <a:noFill/>
            <a:ln w="9525">
              <a:noFill/>
              <a:miter lim="800000"/>
              <a:headEnd/>
              <a:tailEnd/>
            </a:ln>
          </p:spPr>
          <p:txBody>
            <a:bodyPr wrap="none">
              <a:prstTxWarp prst="textNoShape">
                <a:avLst/>
              </a:prstTxWarp>
              <a:spAutoFit/>
            </a:bodyPr>
            <a:lstStyle/>
            <a:p>
              <a:pPr algn="l"/>
              <a:r>
                <a:rPr lang="en-US" dirty="0"/>
                <a:t>Language</a:t>
              </a:r>
            </a:p>
          </p:txBody>
        </p:sp>
        <p:sp>
          <p:nvSpPr>
            <p:cNvPr id="106" name="TextBox 14"/>
            <p:cNvSpPr txBox="1">
              <a:spLocks noChangeArrowheads="1"/>
            </p:cNvSpPr>
            <p:nvPr/>
          </p:nvSpPr>
          <p:spPr bwMode="auto">
            <a:xfrm>
              <a:off x="4690656" y="3769073"/>
              <a:ext cx="402674" cy="230832"/>
            </a:xfrm>
            <a:prstGeom prst="rect">
              <a:avLst/>
            </a:prstGeom>
            <a:noFill/>
            <a:ln w="9525">
              <a:noFill/>
              <a:miter lim="800000"/>
              <a:headEnd/>
              <a:tailEnd/>
            </a:ln>
          </p:spPr>
          <p:txBody>
            <a:bodyPr wrap="none">
              <a:prstTxWarp prst="textNoShape">
                <a:avLst/>
              </a:prstTxWarp>
              <a:spAutoFit/>
            </a:bodyPr>
            <a:lstStyle/>
            <a:p>
              <a:pPr algn="l"/>
              <a:r>
                <a:rPr lang="en-US" dirty="0"/>
                <a:t>Age</a:t>
              </a:r>
            </a:p>
          </p:txBody>
        </p:sp>
        <p:sp>
          <p:nvSpPr>
            <p:cNvPr id="107" name="TextBox 15"/>
            <p:cNvSpPr txBox="1">
              <a:spLocks noChangeArrowheads="1"/>
            </p:cNvSpPr>
            <p:nvPr/>
          </p:nvSpPr>
          <p:spPr bwMode="auto">
            <a:xfrm>
              <a:off x="4690656" y="3481041"/>
              <a:ext cx="498855" cy="230832"/>
            </a:xfrm>
            <a:prstGeom prst="rect">
              <a:avLst/>
            </a:prstGeom>
            <a:noFill/>
            <a:ln w="9525">
              <a:noFill/>
              <a:miter lim="800000"/>
              <a:headEnd/>
              <a:tailEnd/>
            </a:ln>
          </p:spPr>
          <p:txBody>
            <a:bodyPr wrap="none">
              <a:prstTxWarp prst="textNoShape">
                <a:avLst/>
              </a:prstTxWarp>
              <a:spAutoFit/>
            </a:bodyPr>
            <a:lstStyle/>
            <a:p>
              <a:pPr algn="l"/>
              <a:r>
                <a:rPr lang="en-US" dirty="0"/>
                <a:t>Name</a:t>
              </a:r>
            </a:p>
          </p:txBody>
        </p:sp>
        <p:cxnSp>
          <p:nvCxnSpPr>
            <p:cNvPr id="108" name="Elbow Connector 18"/>
            <p:cNvCxnSpPr>
              <a:cxnSpLocks noChangeShapeType="1"/>
              <a:stCxn id="102" idx="3"/>
              <a:endCxn id="107" idx="1"/>
            </p:cNvCxnSpPr>
            <p:nvPr/>
          </p:nvCxnSpPr>
          <p:spPr bwMode="auto">
            <a:xfrm flipV="1">
              <a:off x="3403640" y="3596457"/>
              <a:ext cx="1287016" cy="409600"/>
            </a:xfrm>
            <a:prstGeom prst="bentConnector3">
              <a:avLst>
                <a:gd name="adj1" fmla="val 50000"/>
              </a:avLst>
            </a:prstGeom>
            <a:noFill/>
            <a:ln w="9525">
              <a:solidFill>
                <a:schemeClr val="tx1"/>
              </a:solidFill>
              <a:round/>
              <a:headEnd/>
              <a:tailEnd/>
            </a:ln>
          </p:spPr>
        </p:cxnSp>
        <p:cxnSp>
          <p:nvCxnSpPr>
            <p:cNvPr id="109" name="Elbow Connector 21"/>
            <p:cNvCxnSpPr>
              <a:cxnSpLocks noChangeShapeType="1"/>
              <a:stCxn id="102" idx="3"/>
              <a:endCxn id="106" idx="1"/>
            </p:cNvCxnSpPr>
            <p:nvPr/>
          </p:nvCxnSpPr>
          <p:spPr bwMode="auto">
            <a:xfrm flipV="1">
              <a:off x="3403640" y="3884489"/>
              <a:ext cx="1287016" cy="121568"/>
            </a:xfrm>
            <a:prstGeom prst="bentConnector3">
              <a:avLst>
                <a:gd name="adj1" fmla="val 50000"/>
              </a:avLst>
            </a:prstGeom>
            <a:noFill/>
            <a:ln w="9525">
              <a:solidFill>
                <a:schemeClr val="tx1"/>
              </a:solidFill>
              <a:round/>
              <a:headEnd/>
              <a:tailEnd/>
            </a:ln>
          </p:spPr>
        </p:cxnSp>
        <p:cxnSp>
          <p:nvCxnSpPr>
            <p:cNvPr id="110" name="Elbow Connector 26"/>
            <p:cNvCxnSpPr>
              <a:cxnSpLocks noChangeShapeType="1"/>
              <a:stCxn id="102" idx="3"/>
              <a:endCxn id="104" idx="1"/>
            </p:cNvCxnSpPr>
            <p:nvPr/>
          </p:nvCxnSpPr>
          <p:spPr bwMode="auto">
            <a:xfrm>
              <a:off x="3403640" y="4006057"/>
              <a:ext cx="1287016" cy="226422"/>
            </a:xfrm>
            <a:prstGeom prst="bentConnector3">
              <a:avLst>
                <a:gd name="adj1" fmla="val 50000"/>
              </a:avLst>
            </a:prstGeom>
            <a:noFill/>
            <a:ln w="9525">
              <a:solidFill>
                <a:schemeClr val="tx1"/>
              </a:solidFill>
              <a:round/>
              <a:headEnd/>
              <a:tailEnd/>
            </a:ln>
          </p:spPr>
        </p:cxnSp>
        <p:cxnSp>
          <p:nvCxnSpPr>
            <p:cNvPr id="111" name="Elbow Connector 28"/>
            <p:cNvCxnSpPr>
              <a:cxnSpLocks noChangeShapeType="1"/>
              <a:stCxn id="102" idx="3"/>
              <a:endCxn id="105" idx="1"/>
            </p:cNvCxnSpPr>
            <p:nvPr/>
          </p:nvCxnSpPr>
          <p:spPr bwMode="auto">
            <a:xfrm>
              <a:off x="3403640" y="4006057"/>
              <a:ext cx="1287016" cy="439688"/>
            </a:xfrm>
            <a:prstGeom prst="bentConnector3">
              <a:avLst>
                <a:gd name="adj1" fmla="val 50000"/>
              </a:avLst>
            </a:prstGeom>
            <a:noFill/>
            <a:ln w="9525">
              <a:solidFill>
                <a:schemeClr val="tx1"/>
              </a:solidFill>
              <a:round/>
              <a:headEnd/>
              <a:tailEnd/>
            </a:ln>
          </p:spPr>
        </p:cxnSp>
      </p:grpSp>
      <p:sp>
        <p:nvSpPr>
          <p:cNvPr id="112" name="Rectangle 111"/>
          <p:cNvSpPr/>
          <p:nvPr/>
        </p:nvSpPr>
        <p:spPr bwMode="auto">
          <a:xfrm>
            <a:off x="1295400" y="2438400"/>
            <a:ext cx="2133600" cy="914400"/>
          </a:xfrm>
          <a:prstGeom prst="rect">
            <a:avLst/>
          </a:prstGeom>
          <a:solidFill>
            <a:schemeClr val="accent6"/>
          </a:solidFill>
          <a:ln w="9525" cap="flat" cmpd="sng" algn="ctr">
            <a:noFill/>
            <a:prstDash val="solid"/>
            <a:round/>
            <a:headEnd type="none" w="med" len="med"/>
            <a:tailEnd type="none" w="med" len="med"/>
          </a:ln>
          <a:effectLst/>
        </p:spPr>
        <p:txBody>
          <a:bodyPr lIns="0" anchor="ctr">
            <a:prstTxWarp prst="textNoShape">
              <a:avLst/>
            </a:prstTxWarp>
          </a:bodyPr>
          <a:lstStyle/>
          <a:p>
            <a:pPr algn="ctr" defTabSz="914400" fontAlgn="auto">
              <a:spcBef>
                <a:spcPts val="0"/>
              </a:spcBef>
              <a:spcAft>
                <a:spcPts val="0"/>
              </a:spcAft>
              <a:defRPr/>
            </a:pPr>
            <a:r>
              <a:rPr lang="en-US" sz="2400" b="0" dirty="0">
                <a:solidFill>
                  <a:srgbClr val="000000"/>
                </a:solidFill>
                <a:latin typeface="Arial" pitchFamily="-111" charset="0"/>
                <a:ea typeface="+mn-ea"/>
                <a:cs typeface="+mn-cs"/>
              </a:rPr>
              <a:t>Location</a:t>
            </a:r>
          </a:p>
        </p:txBody>
      </p:sp>
      <p:grpSp>
        <p:nvGrpSpPr>
          <p:cNvPr id="113" name="Group 112"/>
          <p:cNvGrpSpPr/>
          <p:nvPr/>
        </p:nvGrpSpPr>
        <p:grpSpPr>
          <a:xfrm>
            <a:off x="3429000" y="2492896"/>
            <a:ext cx="2229310" cy="720080"/>
            <a:chOff x="3429000" y="2492896"/>
            <a:chExt cx="2229310" cy="720080"/>
          </a:xfrm>
        </p:grpSpPr>
        <p:sp>
          <p:nvSpPr>
            <p:cNvPr id="114" name="TextBox 16"/>
            <p:cNvSpPr txBox="1">
              <a:spLocks noChangeArrowheads="1"/>
            </p:cNvSpPr>
            <p:nvPr/>
          </p:nvSpPr>
          <p:spPr bwMode="auto">
            <a:xfrm>
              <a:off x="4724400" y="2492896"/>
              <a:ext cx="723275" cy="230832"/>
            </a:xfrm>
            <a:prstGeom prst="rect">
              <a:avLst/>
            </a:prstGeom>
            <a:noFill/>
            <a:ln w="9525">
              <a:noFill/>
              <a:miter lim="800000"/>
              <a:headEnd/>
              <a:tailEnd/>
            </a:ln>
          </p:spPr>
          <p:txBody>
            <a:bodyPr wrap="none">
              <a:prstTxWarp prst="textNoShape">
                <a:avLst/>
              </a:prstTxWarp>
              <a:spAutoFit/>
            </a:bodyPr>
            <a:lstStyle/>
            <a:p>
              <a:pPr algn="l"/>
              <a:r>
                <a:rPr lang="en-US" dirty="0"/>
                <a:t>Continent</a:t>
              </a:r>
            </a:p>
          </p:txBody>
        </p:sp>
        <p:sp>
          <p:nvSpPr>
            <p:cNvPr id="115" name="TextBox 17"/>
            <p:cNvSpPr txBox="1">
              <a:spLocks noChangeArrowheads="1"/>
            </p:cNvSpPr>
            <p:nvPr/>
          </p:nvSpPr>
          <p:spPr bwMode="auto">
            <a:xfrm>
              <a:off x="4724400" y="2708920"/>
              <a:ext cx="933910" cy="369332"/>
            </a:xfrm>
            <a:prstGeom prst="rect">
              <a:avLst/>
            </a:prstGeom>
            <a:noFill/>
            <a:ln w="9525">
              <a:noFill/>
              <a:miter lim="800000"/>
              <a:headEnd/>
              <a:tailEnd/>
            </a:ln>
          </p:spPr>
          <p:txBody>
            <a:bodyPr wrap="none">
              <a:prstTxWarp prst="textNoShape">
                <a:avLst/>
              </a:prstTxWarp>
              <a:spAutoFit/>
            </a:bodyPr>
            <a:lstStyle/>
            <a:p>
              <a:pPr algn="l"/>
              <a:r>
                <a:rPr lang="en-US" dirty="0" smtClean="0"/>
                <a:t>Country</a:t>
              </a:r>
              <a:endParaRPr lang="en-US" dirty="0"/>
            </a:p>
          </p:txBody>
        </p:sp>
        <p:sp>
          <p:nvSpPr>
            <p:cNvPr id="116" name="TextBox 19"/>
            <p:cNvSpPr txBox="1">
              <a:spLocks noChangeArrowheads="1"/>
            </p:cNvSpPr>
            <p:nvPr/>
          </p:nvSpPr>
          <p:spPr bwMode="auto">
            <a:xfrm>
              <a:off x="4724400" y="2982144"/>
              <a:ext cx="646331" cy="230832"/>
            </a:xfrm>
            <a:prstGeom prst="rect">
              <a:avLst/>
            </a:prstGeom>
            <a:noFill/>
            <a:ln w="9525">
              <a:noFill/>
              <a:miter lim="800000"/>
              <a:headEnd/>
              <a:tailEnd/>
            </a:ln>
          </p:spPr>
          <p:txBody>
            <a:bodyPr wrap="none">
              <a:prstTxWarp prst="textNoShape">
                <a:avLst/>
              </a:prstTxWarp>
              <a:spAutoFit/>
            </a:bodyPr>
            <a:lstStyle/>
            <a:p>
              <a:pPr algn="l"/>
              <a:r>
                <a:rPr lang="en-US" dirty="0"/>
                <a:t>Address</a:t>
              </a:r>
            </a:p>
          </p:txBody>
        </p:sp>
        <p:cxnSp>
          <p:nvCxnSpPr>
            <p:cNvPr id="117" name="Elbow Connector 23"/>
            <p:cNvCxnSpPr>
              <a:cxnSpLocks noChangeShapeType="1"/>
              <a:stCxn id="112" idx="3"/>
              <a:endCxn id="114" idx="1"/>
            </p:cNvCxnSpPr>
            <p:nvPr/>
          </p:nvCxnSpPr>
          <p:spPr bwMode="auto">
            <a:xfrm flipV="1">
              <a:off x="3429000" y="2608312"/>
              <a:ext cx="1295400" cy="287288"/>
            </a:xfrm>
            <a:prstGeom prst="bentConnector3">
              <a:avLst>
                <a:gd name="adj1" fmla="val 50000"/>
              </a:avLst>
            </a:prstGeom>
            <a:noFill/>
            <a:ln w="9525">
              <a:solidFill>
                <a:schemeClr val="tx1"/>
              </a:solidFill>
              <a:round/>
              <a:headEnd/>
              <a:tailEnd/>
            </a:ln>
          </p:spPr>
        </p:cxnSp>
        <p:cxnSp>
          <p:nvCxnSpPr>
            <p:cNvPr id="118" name="Elbow Connector 25"/>
            <p:cNvCxnSpPr>
              <a:cxnSpLocks noChangeShapeType="1"/>
              <a:stCxn id="112" idx="3"/>
              <a:endCxn id="115" idx="1"/>
            </p:cNvCxnSpPr>
            <p:nvPr/>
          </p:nvCxnSpPr>
          <p:spPr bwMode="auto">
            <a:xfrm flipV="1">
              <a:off x="3429000" y="2893586"/>
              <a:ext cx="1295400" cy="2014"/>
            </a:xfrm>
            <a:prstGeom prst="bentConnector3">
              <a:avLst>
                <a:gd name="adj1" fmla="val 50000"/>
              </a:avLst>
            </a:prstGeom>
            <a:noFill/>
            <a:ln w="9525">
              <a:solidFill>
                <a:schemeClr val="tx1"/>
              </a:solidFill>
              <a:round/>
              <a:headEnd/>
              <a:tailEnd/>
            </a:ln>
          </p:spPr>
        </p:cxnSp>
        <p:cxnSp>
          <p:nvCxnSpPr>
            <p:cNvPr id="119" name="Elbow Connector 29"/>
            <p:cNvCxnSpPr>
              <a:cxnSpLocks noChangeShapeType="1"/>
              <a:stCxn id="112" idx="3"/>
              <a:endCxn id="116" idx="1"/>
            </p:cNvCxnSpPr>
            <p:nvPr/>
          </p:nvCxnSpPr>
          <p:spPr bwMode="auto">
            <a:xfrm>
              <a:off x="3429000" y="2895600"/>
              <a:ext cx="1295400" cy="201960"/>
            </a:xfrm>
            <a:prstGeom prst="bentConnector3">
              <a:avLst>
                <a:gd name="adj1" fmla="val 50000"/>
              </a:avLst>
            </a:prstGeom>
            <a:noFill/>
            <a:ln w="9525">
              <a:solidFill>
                <a:schemeClr val="tx1"/>
              </a:solidFill>
              <a:round/>
              <a:headEnd/>
              <a:tailEnd/>
            </a:ln>
          </p:spPr>
        </p:cxnSp>
      </p:grpSp>
      <p:sp>
        <p:nvSpPr>
          <p:cNvPr id="120" name="Rectangle 22"/>
          <p:cNvSpPr>
            <a:spLocks noChangeArrowheads="1"/>
          </p:cNvSpPr>
          <p:nvPr/>
        </p:nvSpPr>
        <p:spPr bwMode="auto">
          <a:xfrm>
            <a:off x="1295400" y="1524000"/>
            <a:ext cx="2133600" cy="914400"/>
          </a:xfrm>
          <a:prstGeom prst="rect">
            <a:avLst/>
          </a:prstGeom>
          <a:solidFill>
            <a:srgbClr val="0000FF"/>
          </a:solidFill>
          <a:ln w="9525">
            <a:noFill/>
            <a:round/>
            <a:headEnd/>
            <a:tailEnd/>
          </a:ln>
        </p:spPr>
        <p:txBody>
          <a:bodyPr lIns="0" anchor="ctr">
            <a:prstTxWarp prst="textNoShape">
              <a:avLst/>
            </a:prstTxWarp>
          </a:bodyPr>
          <a:lstStyle/>
          <a:p>
            <a:pPr algn="ctr" defTabSz="914400"/>
            <a:r>
              <a:rPr lang="en-US" sz="2400" b="0">
                <a:solidFill>
                  <a:srgbClr val="000000"/>
                </a:solidFill>
              </a:rPr>
              <a:t>Project</a:t>
            </a:r>
          </a:p>
        </p:txBody>
      </p:sp>
      <p:grpSp>
        <p:nvGrpSpPr>
          <p:cNvPr id="121" name="Group 120"/>
          <p:cNvGrpSpPr/>
          <p:nvPr/>
        </p:nvGrpSpPr>
        <p:grpSpPr>
          <a:xfrm>
            <a:off x="3429000" y="1689090"/>
            <a:ext cx="1909671" cy="587782"/>
            <a:chOff x="3429000" y="1689090"/>
            <a:chExt cx="1909671" cy="587782"/>
          </a:xfrm>
        </p:grpSpPr>
        <p:sp>
          <p:nvSpPr>
            <p:cNvPr id="122" name="TextBox 21"/>
            <p:cNvSpPr txBox="1">
              <a:spLocks noChangeArrowheads="1"/>
            </p:cNvSpPr>
            <p:nvPr/>
          </p:nvSpPr>
          <p:spPr bwMode="auto">
            <a:xfrm>
              <a:off x="4724400" y="1689090"/>
              <a:ext cx="498855" cy="371758"/>
            </a:xfrm>
            <a:prstGeom prst="rect">
              <a:avLst/>
            </a:prstGeom>
            <a:noFill/>
            <a:ln w="9525">
              <a:noFill/>
              <a:miter lim="800000"/>
              <a:headEnd/>
              <a:tailEnd/>
            </a:ln>
          </p:spPr>
          <p:txBody>
            <a:bodyPr wrap="none">
              <a:prstTxWarp prst="textNoShape">
                <a:avLst/>
              </a:prstTxWarp>
              <a:spAutoFit/>
            </a:bodyPr>
            <a:lstStyle/>
            <a:p>
              <a:pPr algn="l"/>
              <a:r>
                <a:rPr lang="en-US" dirty="0"/>
                <a:t>Name</a:t>
              </a:r>
            </a:p>
          </p:txBody>
        </p:sp>
        <p:sp>
          <p:nvSpPr>
            <p:cNvPr id="123" name="TextBox 24"/>
            <p:cNvSpPr txBox="1">
              <a:spLocks noChangeArrowheads="1"/>
            </p:cNvSpPr>
            <p:nvPr/>
          </p:nvSpPr>
          <p:spPr bwMode="auto">
            <a:xfrm>
              <a:off x="4724400" y="1905114"/>
              <a:ext cx="614271" cy="371758"/>
            </a:xfrm>
            <a:prstGeom prst="rect">
              <a:avLst/>
            </a:prstGeom>
            <a:noFill/>
            <a:ln w="9525">
              <a:noFill/>
              <a:miter lim="800000"/>
              <a:headEnd/>
              <a:tailEnd/>
            </a:ln>
          </p:spPr>
          <p:txBody>
            <a:bodyPr wrap="none">
              <a:prstTxWarp prst="textNoShape">
                <a:avLst/>
              </a:prstTxWarp>
              <a:spAutoFit/>
            </a:bodyPr>
            <a:lstStyle/>
            <a:p>
              <a:pPr algn="l"/>
              <a:r>
                <a:rPr lang="en-US"/>
                <a:t>Contact</a:t>
              </a:r>
            </a:p>
          </p:txBody>
        </p:sp>
        <p:cxnSp>
          <p:nvCxnSpPr>
            <p:cNvPr id="124" name="Elbow Connector 27"/>
            <p:cNvCxnSpPr>
              <a:cxnSpLocks noChangeShapeType="1"/>
              <a:stCxn id="120" idx="3"/>
              <a:endCxn id="122" idx="1"/>
            </p:cNvCxnSpPr>
            <p:nvPr/>
          </p:nvCxnSpPr>
          <p:spPr bwMode="auto">
            <a:xfrm flipV="1">
              <a:off x="3429000" y="1874969"/>
              <a:ext cx="1295400" cy="106231"/>
            </a:xfrm>
            <a:prstGeom prst="bentConnector3">
              <a:avLst>
                <a:gd name="adj1" fmla="val 50000"/>
              </a:avLst>
            </a:prstGeom>
            <a:noFill/>
            <a:ln w="9525">
              <a:solidFill>
                <a:schemeClr val="tx1"/>
              </a:solidFill>
              <a:round/>
              <a:headEnd/>
              <a:tailEnd/>
            </a:ln>
          </p:spPr>
        </p:cxnSp>
        <p:cxnSp>
          <p:nvCxnSpPr>
            <p:cNvPr id="125" name="Elbow Connector 30"/>
            <p:cNvCxnSpPr>
              <a:cxnSpLocks noChangeShapeType="1"/>
              <a:stCxn id="120" idx="3"/>
              <a:endCxn id="123" idx="1"/>
            </p:cNvCxnSpPr>
            <p:nvPr/>
          </p:nvCxnSpPr>
          <p:spPr bwMode="auto">
            <a:xfrm>
              <a:off x="3429000" y="1981200"/>
              <a:ext cx="1295400" cy="109793"/>
            </a:xfrm>
            <a:prstGeom prst="bentConnector3">
              <a:avLst>
                <a:gd name="adj1" fmla="val 50000"/>
              </a:avLst>
            </a:prstGeom>
            <a:noFill/>
            <a:ln w="9525">
              <a:solidFill>
                <a:schemeClr val="tx1"/>
              </a:solidFill>
              <a:round/>
              <a:headEnd/>
              <a:tailEnd/>
            </a:ln>
          </p:spPr>
        </p:cxnSp>
      </p:grpSp>
      <p:cxnSp>
        <p:nvCxnSpPr>
          <p:cNvPr id="126" name="Straight Arrow Connector 125"/>
          <p:cNvCxnSpPr>
            <a:stCxn id="122" idx="3"/>
            <a:endCxn id="67" idx="1"/>
          </p:cNvCxnSpPr>
          <p:nvPr/>
        </p:nvCxnSpPr>
        <p:spPr>
          <a:xfrm>
            <a:off x="5223255" y="1874969"/>
            <a:ext cx="1758814" cy="259594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7" name="Straight Arrow Connector 126"/>
          <p:cNvCxnSpPr>
            <a:stCxn id="123" idx="2"/>
          </p:cNvCxnSpPr>
          <p:nvPr/>
        </p:nvCxnSpPr>
        <p:spPr>
          <a:xfrm>
            <a:off x="5031536" y="2276872"/>
            <a:ext cx="3288328" cy="262236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8" name="Straight Arrow Connector 127"/>
          <p:cNvCxnSpPr/>
          <p:nvPr/>
        </p:nvCxnSpPr>
        <p:spPr>
          <a:xfrm>
            <a:off x="5447675" y="4134272"/>
            <a:ext cx="1879357" cy="126754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9" name="Straight Arrow Connector 128"/>
          <p:cNvCxnSpPr/>
          <p:nvPr/>
        </p:nvCxnSpPr>
        <p:spPr>
          <a:xfrm>
            <a:off x="6107000" y="4038600"/>
            <a:ext cx="1566280" cy="13564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30" name="Straight Arrow Connector 129"/>
          <p:cNvCxnSpPr>
            <a:endCxn id="85" idx="1"/>
          </p:cNvCxnSpPr>
          <p:nvPr/>
        </p:nvCxnSpPr>
        <p:spPr>
          <a:xfrm>
            <a:off x="4965443" y="4134272"/>
            <a:ext cx="2423870" cy="96571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31" name="Straight Arrow Connector 130"/>
          <p:cNvCxnSpPr/>
          <p:nvPr/>
        </p:nvCxnSpPr>
        <p:spPr>
          <a:xfrm>
            <a:off x="2627784" y="3851756"/>
            <a:ext cx="5234952" cy="134858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32" name="Straight Arrow Connector 131"/>
          <p:cNvCxnSpPr/>
          <p:nvPr/>
        </p:nvCxnSpPr>
        <p:spPr>
          <a:xfrm>
            <a:off x="2915816" y="2982144"/>
            <a:ext cx="4946920" cy="183496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33" name="Straight Arrow Connector 132"/>
          <p:cNvCxnSpPr>
            <a:endCxn id="82" idx="2"/>
          </p:cNvCxnSpPr>
          <p:nvPr/>
        </p:nvCxnSpPr>
        <p:spPr>
          <a:xfrm>
            <a:off x="2699792" y="4899233"/>
            <a:ext cx="5473440" cy="5924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34" name="Straight Arrow Connector 133"/>
          <p:cNvCxnSpPr>
            <a:endCxn id="73" idx="2"/>
          </p:cNvCxnSpPr>
          <p:nvPr/>
        </p:nvCxnSpPr>
        <p:spPr>
          <a:xfrm flipV="1">
            <a:off x="5191355" y="5929436"/>
            <a:ext cx="2394985" cy="27853"/>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35" name="Straight Arrow Connector 134"/>
          <p:cNvCxnSpPr>
            <a:endCxn id="75" idx="2"/>
          </p:cNvCxnSpPr>
          <p:nvPr/>
        </p:nvCxnSpPr>
        <p:spPr>
          <a:xfrm flipV="1">
            <a:off x="3491880" y="5741248"/>
            <a:ext cx="4515952" cy="784096"/>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37034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89"/>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9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9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0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03"/>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13"/>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1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21"/>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p:cTn id="51" dur="1000" fill="hold"/>
                                        <p:tgtEl>
                                          <p:spTgt spid="64"/>
                                        </p:tgtEl>
                                        <p:attrNameLst>
                                          <p:attrName>ppt_w</p:attrName>
                                        </p:attrNameLst>
                                      </p:cBhvr>
                                      <p:tavLst>
                                        <p:tav tm="0">
                                          <p:val>
                                            <p:fltVal val="0"/>
                                          </p:val>
                                        </p:tav>
                                        <p:tav tm="100000">
                                          <p:val>
                                            <p:strVal val="#ppt_w"/>
                                          </p:val>
                                        </p:tav>
                                      </p:tavLst>
                                    </p:anim>
                                    <p:anim calcmode="lin" valueType="num">
                                      <p:cBhvr>
                                        <p:cTn id="52" dur="1000" fill="hold"/>
                                        <p:tgtEl>
                                          <p:spTgt spid="64"/>
                                        </p:tgtEl>
                                        <p:attrNameLst>
                                          <p:attrName>ppt_h</p:attrName>
                                        </p:attrNameLst>
                                      </p:cBhvr>
                                      <p:tavLst>
                                        <p:tav tm="0">
                                          <p:val>
                                            <p:fltVal val="0"/>
                                          </p:val>
                                        </p:tav>
                                        <p:tav tm="100000">
                                          <p:val>
                                            <p:strVal val="#ppt_h"/>
                                          </p:val>
                                        </p:tav>
                                      </p:tavLst>
                                    </p:anim>
                                    <p:anim calcmode="lin" valueType="num">
                                      <p:cBhvr>
                                        <p:cTn id="53" dur="1000" fill="hold"/>
                                        <p:tgtEl>
                                          <p:spTgt spid="64"/>
                                        </p:tgtEl>
                                        <p:attrNameLst>
                                          <p:attrName>style.rotation</p:attrName>
                                        </p:attrNameLst>
                                      </p:cBhvr>
                                      <p:tavLst>
                                        <p:tav tm="0">
                                          <p:val>
                                            <p:fltVal val="90"/>
                                          </p:val>
                                        </p:tav>
                                        <p:tav tm="100000">
                                          <p:val>
                                            <p:fltVal val="0"/>
                                          </p:val>
                                        </p:tav>
                                      </p:tavLst>
                                    </p:anim>
                                    <p:animEffect transition="in" filter="fade">
                                      <p:cBhvr>
                                        <p:cTn id="54" dur="1000"/>
                                        <p:tgtEl>
                                          <p:spTgt spid="64"/>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9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2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3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2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2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30"/>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3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4"/>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26"/>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96" grpId="0" animBg="1"/>
      <p:bldP spid="102" grpId="0" animBg="1"/>
      <p:bldP spid="112" grpId="0" animBg="1"/>
      <p:bldP spid="1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bwMode="auto">
          <a:xfrm>
            <a:off x="914400" y="1371600"/>
            <a:ext cx="2971800" cy="5334000"/>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0" tIns="45720" rIns="91440" bIns="45720" numCol="1" rtlCol="0" anchor="b" anchorCtr="1"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nl-NL" sz="2400" b="0" i="0" u="none" strike="noStrike" cap="none" normalizeH="0" baseline="0" dirty="0" smtClean="0">
                <a:ln>
                  <a:noFill/>
                </a:ln>
                <a:solidFill>
                  <a:srgbClr val="000000"/>
                </a:solidFill>
                <a:effectLst/>
                <a:latin typeface="Arial" charset="0"/>
                <a:ea typeface="ＭＳ Ｐゴシック" charset="0"/>
              </a:rPr>
              <a:t>Metadata Profile</a:t>
            </a:r>
            <a:endParaRPr kumimoji="0" lang="nl-NL" sz="2400" b="0" i="0" u="none" strike="noStrike" cap="none" normalizeH="0" baseline="0" dirty="0">
              <a:ln>
                <a:noFill/>
              </a:ln>
              <a:solidFill>
                <a:srgbClr val="000000"/>
              </a:solidFill>
              <a:effectLst/>
              <a:latin typeface="Arial" charset="0"/>
              <a:ea typeface="ＭＳ Ｐゴシック" charset="0"/>
            </a:endParaRPr>
          </a:p>
        </p:txBody>
      </p:sp>
      <p:sp>
        <p:nvSpPr>
          <p:cNvPr id="2" name="Title 1"/>
          <p:cNvSpPr>
            <a:spLocks noGrp="1"/>
          </p:cNvSpPr>
          <p:nvPr>
            <p:ph type="title"/>
          </p:nvPr>
        </p:nvSpPr>
        <p:spPr/>
        <p:txBody>
          <a:bodyPr/>
          <a:lstStyle/>
          <a:p>
            <a:r>
              <a:rPr lang="nl-NL" dirty="0" smtClean="0"/>
              <a:t>CMDI - example</a:t>
            </a:r>
            <a:endParaRPr lang="nl-NL" dirty="0"/>
          </a:p>
        </p:txBody>
      </p:sp>
      <p:sp>
        <p:nvSpPr>
          <p:cNvPr id="4" name="Rectangle 5"/>
          <p:cNvSpPr>
            <a:spLocks noChangeArrowheads="1"/>
          </p:cNvSpPr>
          <p:nvPr/>
        </p:nvSpPr>
        <p:spPr bwMode="auto">
          <a:xfrm>
            <a:off x="1295400" y="4267200"/>
            <a:ext cx="2133600" cy="914400"/>
          </a:xfrm>
          <a:prstGeom prst="rect">
            <a:avLst/>
          </a:prstGeom>
          <a:solidFill>
            <a:srgbClr val="FF0000"/>
          </a:solidFill>
          <a:ln w="9525">
            <a:noFill/>
            <a:round/>
            <a:headEnd/>
            <a:tailEnd/>
          </a:ln>
        </p:spPr>
        <p:txBody>
          <a:bodyPr lIns="0" anchor="ctr">
            <a:prstTxWarp prst="textNoShape">
              <a:avLst/>
            </a:prstTxWarp>
          </a:bodyPr>
          <a:lstStyle/>
          <a:p>
            <a:pPr algn="ctr" defTabSz="914400"/>
            <a:r>
              <a:rPr lang="en-US" sz="2400" b="0">
                <a:solidFill>
                  <a:srgbClr val="000000"/>
                </a:solidFill>
              </a:rPr>
              <a:t>Language</a:t>
            </a:r>
          </a:p>
        </p:txBody>
      </p:sp>
      <p:sp>
        <p:nvSpPr>
          <p:cNvPr id="5" name="Round Diagonal Corner Rectangle 4"/>
          <p:cNvSpPr/>
          <p:nvPr/>
        </p:nvSpPr>
        <p:spPr bwMode="auto">
          <a:xfrm>
            <a:off x="1143000" y="3886200"/>
            <a:ext cx="914400" cy="914400"/>
          </a:xfrm>
          <a:prstGeom prst="round2DiagRect">
            <a:avLst/>
          </a:prstGeom>
          <a:noFill/>
          <a:ln w="9525" cap="flat" cmpd="sng" algn="ctr">
            <a:noFill/>
            <a:prstDash val="solid"/>
            <a:round/>
            <a:headEnd type="none" w="med" len="med"/>
            <a:tailEnd type="none" w="med" len="med"/>
          </a:ln>
          <a:effectLst/>
        </p:spPr>
        <p:txBody>
          <a:bodyPr lIns="0" anchor="ctr">
            <a:prstTxWarp prst="textNoShape">
              <a:avLst/>
            </a:prstTxWarp>
          </a:bodyPr>
          <a:lstStyle/>
          <a:p>
            <a:pPr algn="r" defTabSz="914400" fontAlgn="auto">
              <a:spcBef>
                <a:spcPts val="0"/>
              </a:spcBef>
              <a:spcAft>
                <a:spcPts val="0"/>
              </a:spcAft>
              <a:defRPr/>
            </a:pPr>
            <a:endParaRPr lang="en-US" sz="900" b="0">
              <a:solidFill>
                <a:srgbClr val="000000"/>
              </a:solidFill>
              <a:latin typeface="Arial" pitchFamily="-111" charset="0"/>
              <a:ea typeface="+mn-ea"/>
              <a:cs typeface="+mn-cs"/>
            </a:endParaRPr>
          </a:p>
        </p:txBody>
      </p:sp>
      <p:sp>
        <p:nvSpPr>
          <p:cNvPr id="6" name="Rectangle 5"/>
          <p:cNvSpPr/>
          <p:nvPr/>
        </p:nvSpPr>
        <p:spPr bwMode="auto">
          <a:xfrm>
            <a:off x="1295400" y="5181600"/>
            <a:ext cx="2133600" cy="914400"/>
          </a:xfrm>
          <a:prstGeom prst="rect">
            <a:avLst/>
          </a:prstGeom>
          <a:solidFill>
            <a:schemeClr val="accent5"/>
          </a:solidFill>
          <a:ln w="9525" cap="flat" cmpd="sng" algn="ctr">
            <a:solidFill>
              <a:schemeClr val="tx2"/>
            </a:solidFill>
            <a:prstDash val="solid"/>
            <a:round/>
            <a:headEnd type="none" w="med" len="med"/>
            <a:tailEnd type="none" w="med" len="med"/>
          </a:ln>
          <a:effectLst/>
        </p:spPr>
        <p:txBody>
          <a:bodyPr lIns="0" anchor="ctr">
            <a:prstTxWarp prst="textNoShape">
              <a:avLst/>
            </a:prstTxWarp>
          </a:bodyPr>
          <a:lstStyle/>
          <a:p>
            <a:pPr algn="ctr" defTabSz="914400" fontAlgn="auto">
              <a:spcBef>
                <a:spcPts val="0"/>
              </a:spcBef>
              <a:spcAft>
                <a:spcPts val="0"/>
              </a:spcAft>
              <a:defRPr/>
            </a:pPr>
            <a:r>
              <a:rPr lang="en-US" sz="2400" b="0" dirty="0">
                <a:solidFill>
                  <a:srgbClr val="000000"/>
                </a:solidFill>
                <a:latin typeface="Arial" pitchFamily="-111" charset="0"/>
                <a:ea typeface="+mn-ea"/>
                <a:cs typeface="+mn-cs"/>
              </a:rPr>
              <a:t>Technical</a:t>
            </a:r>
          </a:p>
          <a:p>
            <a:pPr algn="ctr" defTabSz="914400" fontAlgn="auto">
              <a:spcBef>
                <a:spcPts val="0"/>
              </a:spcBef>
              <a:spcAft>
                <a:spcPts val="0"/>
              </a:spcAft>
              <a:defRPr/>
            </a:pPr>
            <a:r>
              <a:rPr lang="en-US" sz="2400" b="0" dirty="0">
                <a:solidFill>
                  <a:srgbClr val="000000"/>
                </a:solidFill>
                <a:latin typeface="Arial" pitchFamily="-111" charset="0"/>
                <a:ea typeface="+mn-ea"/>
                <a:cs typeface="+mn-cs"/>
              </a:rPr>
              <a:t>Metadata</a:t>
            </a:r>
          </a:p>
        </p:txBody>
      </p:sp>
      <p:sp>
        <p:nvSpPr>
          <p:cNvPr id="7" name="Rectangle 8"/>
          <p:cNvSpPr>
            <a:spLocks noChangeArrowheads="1"/>
          </p:cNvSpPr>
          <p:nvPr/>
        </p:nvSpPr>
        <p:spPr bwMode="auto">
          <a:xfrm>
            <a:off x="1295400" y="3352800"/>
            <a:ext cx="2133600" cy="914400"/>
          </a:xfrm>
          <a:prstGeom prst="rect">
            <a:avLst/>
          </a:prstGeom>
          <a:solidFill>
            <a:srgbClr val="FFFF00"/>
          </a:solidFill>
          <a:ln w="9525">
            <a:noFill/>
            <a:round/>
            <a:headEnd/>
            <a:tailEnd/>
          </a:ln>
        </p:spPr>
        <p:txBody>
          <a:bodyPr lIns="0" anchor="ctr">
            <a:prstTxWarp prst="textNoShape">
              <a:avLst/>
            </a:prstTxWarp>
          </a:bodyPr>
          <a:lstStyle/>
          <a:p>
            <a:pPr algn="ctr" defTabSz="914400"/>
            <a:r>
              <a:rPr lang="en-US" sz="2400" b="0">
                <a:solidFill>
                  <a:srgbClr val="000000"/>
                </a:solidFill>
              </a:rPr>
              <a:t>Actor</a:t>
            </a:r>
          </a:p>
        </p:txBody>
      </p:sp>
      <p:sp>
        <p:nvSpPr>
          <p:cNvPr id="8" name="Rectangle 7"/>
          <p:cNvSpPr/>
          <p:nvPr/>
        </p:nvSpPr>
        <p:spPr bwMode="auto">
          <a:xfrm>
            <a:off x="1295400" y="2438400"/>
            <a:ext cx="2133600" cy="914400"/>
          </a:xfrm>
          <a:prstGeom prst="rect">
            <a:avLst/>
          </a:prstGeom>
          <a:solidFill>
            <a:schemeClr val="accent6"/>
          </a:solidFill>
          <a:ln w="9525" cap="flat" cmpd="sng" algn="ctr">
            <a:noFill/>
            <a:prstDash val="solid"/>
            <a:round/>
            <a:headEnd type="none" w="med" len="med"/>
            <a:tailEnd type="none" w="med" len="med"/>
          </a:ln>
          <a:effectLst/>
        </p:spPr>
        <p:txBody>
          <a:bodyPr lIns="0" anchor="ctr">
            <a:prstTxWarp prst="textNoShape">
              <a:avLst/>
            </a:prstTxWarp>
          </a:bodyPr>
          <a:lstStyle/>
          <a:p>
            <a:pPr algn="ctr" defTabSz="914400" fontAlgn="auto">
              <a:spcBef>
                <a:spcPts val="0"/>
              </a:spcBef>
              <a:spcAft>
                <a:spcPts val="0"/>
              </a:spcAft>
              <a:defRPr/>
            </a:pPr>
            <a:r>
              <a:rPr lang="en-US" sz="2400" b="0" dirty="0">
                <a:solidFill>
                  <a:srgbClr val="000000"/>
                </a:solidFill>
                <a:latin typeface="Arial" pitchFamily="-111" charset="0"/>
                <a:ea typeface="+mn-ea"/>
                <a:cs typeface="+mn-cs"/>
              </a:rPr>
              <a:t>Location</a:t>
            </a:r>
          </a:p>
        </p:txBody>
      </p:sp>
      <p:sp>
        <p:nvSpPr>
          <p:cNvPr id="9" name="Rectangle 22"/>
          <p:cNvSpPr>
            <a:spLocks noChangeArrowheads="1"/>
          </p:cNvSpPr>
          <p:nvPr/>
        </p:nvSpPr>
        <p:spPr bwMode="auto">
          <a:xfrm>
            <a:off x="1295400" y="1524000"/>
            <a:ext cx="2133600" cy="914400"/>
          </a:xfrm>
          <a:prstGeom prst="rect">
            <a:avLst/>
          </a:prstGeom>
          <a:solidFill>
            <a:srgbClr val="0000FF"/>
          </a:solidFill>
          <a:ln w="9525">
            <a:noFill/>
            <a:round/>
            <a:headEnd/>
            <a:tailEnd/>
          </a:ln>
        </p:spPr>
        <p:txBody>
          <a:bodyPr lIns="0" anchor="ctr">
            <a:prstTxWarp prst="textNoShape">
              <a:avLst/>
            </a:prstTxWarp>
          </a:bodyPr>
          <a:lstStyle/>
          <a:p>
            <a:pPr algn="ctr" defTabSz="914400"/>
            <a:r>
              <a:rPr lang="en-US" sz="2400" b="0">
                <a:solidFill>
                  <a:srgbClr val="000000"/>
                </a:solidFill>
              </a:rPr>
              <a:t>Project</a:t>
            </a:r>
          </a:p>
        </p:txBody>
      </p:sp>
      <p:sp>
        <p:nvSpPr>
          <p:cNvPr id="10" name="Right Arrow 16"/>
          <p:cNvSpPr>
            <a:spLocks noChangeArrowheads="1"/>
          </p:cNvSpPr>
          <p:nvPr/>
        </p:nvSpPr>
        <p:spPr bwMode="auto">
          <a:xfrm>
            <a:off x="4191000" y="3429000"/>
            <a:ext cx="1660525" cy="914400"/>
          </a:xfrm>
          <a:prstGeom prst="rightArrow">
            <a:avLst>
              <a:gd name="adj1" fmla="val 50000"/>
              <a:gd name="adj2" fmla="val 50023"/>
            </a:avLst>
          </a:prstGeom>
          <a:solidFill>
            <a:schemeClr val="bg1">
              <a:lumMod val="50000"/>
            </a:schemeClr>
          </a:solidFill>
          <a:ln w="9525">
            <a:solidFill>
              <a:schemeClr val="bg2"/>
            </a:solidFill>
            <a:round/>
            <a:headEnd/>
            <a:tailEnd/>
          </a:ln>
        </p:spPr>
        <p:txBody>
          <a:bodyPr lIns="0" anchor="ctr">
            <a:prstTxWarp prst="textNoShape">
              <a:avLst/>
            </a:prstTxWarp>
          </a:bodyPr>
          <a:lstStyle/>
          <a:p>
            <a:pPr algn="r" defTabSz="914400"/>
            <a:endParaRPr lang="en-US" sz="900" b="1">
              <a:solidFill>
                <a:srgbClr val="000000"/>
              </a:solidFill>
            </a:endParaRPr>
          </a:p>
        </p:txBody>
      </p:sp>
      <p:sp>
        <p:nvSpPr>
          <p:cNvPr id="11" name="TextBox 10"/>
          <p:cNvSpPr txBox="1"/>
          <p:nvPr/>
        </p:nvSpPr>
        <p:spPr>
          <a:xfrm>
            <a:off x="6247419" y="3643794"/>
            <a:ext cx="2632451" cy="1077218"/>
          </a:xfrm>
          <a:prstGeom prst="rect">
            <a:avLst/>
          </a:prstGeom>
          <a:noFill/>
        </p:spPr>
        <p:txBody>
          <a:bodyPr wrap="none">
            <a:spAutoFit/>
          </a:bodyPr>
          <a:lstStyle/>
          <a:p>
            <a:pPr algn="ctr" fontAlgn="auto">
              <a:spcBef>
                <a:spcPts val="0"/>
              </a:spcBef>
              <a:spcAft>
                <a:spcPts val="0"/>
              </a:spcAft>
              <a:defRPr/>
            </a:pPr>
            <a:r>
              <a:rPr lang="en-US" sz="2400" b="0" dirty="0">
                <a:latin typeface="+mn-lt"/>
                <a:ea typeface="+mn-ea"/>
                <a:cs typeface="+mn-cs"/>
              </a:rPr>
              <a:t>Metadata </a:t>
            </a:r>
            <a:r>
              <a:rPr lang="en-US" sz="2400" b="0" dirty="0" smtClean="0">
                <a:latin typeface="+mn-lt"/>
                <a:ea typeface="+mn-ea"/>
                <a:cs typeface="+mn-cs"/>
              </a:rPr>
              <a:t>schema</a:t>
            </a:r>
          </a:p>
          <a:p>
            <a:pPr algn="ctr" fontAlgn="auto">
              <a:spcBef>
                <a:spcPts val="0"/>
              </a:spcBef>
              <a:spcAft>
                <a:spcPts val="0"/>
              </a:spcAft>
              <a:defRPr/>
            </a:pPr>
            <a:r>
              <a:rPr lang="en-US" sz="1600" b="0" dirty="0" smtClean="0">
                <a:latin typeface="+mn-lt"/>
                <a:ea typeface="+mn-ea"/>
                <a:cs typeface="+mn-cs"/>
              </a:rPr>
              <a:t>(W3C XML Schema)</a:t>
            </a:r>
            <a:endParaRPr lang="en-US" sz="1600" b="0" dirty="0">
              <a:latin typeface="+mn-lt"/>
              <a:ea typeface="+mn-ea"/>
              <a:cs typeface="+mn-cs"/>
            </a:endParaRPr>
          </a:p>
          <a:p>
            <a:pPr algn="ctr" fontAlgn="auto">
              <a:spcBef>
                <a:spcPts val="0"/>
              </a:spcBef>
              <a:spcAft>
                <a:spcPts val="0"/>
              </a:spcAft>
              <a:defRPr/>
            </a:pPr>
            <a:endParaRPr lang="en-US" sz="2400" b="0" dirty="0">
              <a:solidFill>
                <a:schemeClr val="bg1">
                  <a:lumMod val="75000"/>
                </a:schemeClr>
              </a:solidFill>
              <a:latin typeface="+mn-lt"/>
              <a:ea typeface="+mn-ea"/>
              <a:cs typeface="+mn-cs"/>
            </a:endParaRPr>
          </a:p>
        </p:txBody>
      </p:sp>
      <p:sp>
        <p:nvSpPr>
          <p:cNvPr id="12" name="Down Arrow 18"/>
          <p:cNvSpPr>
            <a:spLocks noChangeArrowheads="1"/>
          </p:cNvSpPr>
          <p:nvPr/>
        </p:nvSpPr>
        <p:spPr bwMode="auto">
          <a:xfrm>
            <a:off x="7162800" y="4548669"/>
            <a:ext cx="1143000" cy="1066800"/>
          </a:xfrm>
          <a:prstGeom prst="downArrow">
            <a:avLst>
              <a:gd name="adj1" fmla="val 50000"/>
              <a:gd name="adj2" fmla="val 50000"/>
            </a:avLst>
          </a:prstGeom>
          <a:solidFill>
            <a:schemeClr val="bg1">
              <a:lumMod val="50000"/>
            </a:schemeClr>
          </a:solidFill>
          <a:ln w="9525">
            <a:noFill/>
            <a:round/>
            <a:headEnd/>
            <a:tailEnd/>
          </a:ln>
        </p:spPr>
        <p:txBody>
          <a:bodyPr lIns="0" anchor="ctr">
            <a:prstTxWarp prst="textNoShape">
              <a:avLst/>
            </a:prstTxWarp>
          </a:bodyPr>
          <a:lstStyle/>
          <a:p>
            <a:pPr algn="r" defTabSz="914400"/>
            <a:endParaRPr lang="en-US" sz="900" b="1">
              <a:solidFill>
                <a:srgbClr val="000000"/>
              </a:solidFill>
            </a:endParaRPr>
          </a:p>
        </p:txBody>
      </p:sp>
      <p:sp>
        <p:nvSpPr>
          <p:cNvPr id="13" name="TextBox 19"/>
          <p:cNvSpPr txBox="1">
            <a:spLocks noChangeArrowheads="1"/>
          </p:cNvSpPr>
          <p:nvPr/>
        </p:nvSpPr>
        <p:spPr bwMode="auto">
          <a:xfrm>
            <a:off x="6170814" y="5786438"/>
            <a:ext cx="3044423" cy="1077218"/>
          </a:xfrm>
          <a:prstGeom prst="rect">
            <a:avLst/>
          </a:prstGeom>
          <a:noFill/>
          <a:ln w="9525">
            <a:noFill/>
            <a:miter lim="800000"/>
            <a:headEnd/>
            <a:tailEnd/>
          </a:ln>
        </p:spPr>
        <p:txBody>
          <a:bodyPr wrap="none">
            <a:prstTxWarp prst="textNoShape">
              <a:avLst/>
            </a:prstTxWarp>
            <a:spAutoFit/>
          </a:bodyPr>
          <a:lstStyle/>
          <a:p>
            <a:pPr algn="ctr"/>
            <a:r>
              <a:rPr lang="en-US" sz="2400" b="0" dirty="0"/>
              <a:t>Metadata </a:t>
            </a:r>
            <a:r>
              <a:rPr lang="en-US" sz="2400" b="0" dirty="0" smtClean="0"/>
              <a:t>description</a:t>
            </a:r>
          </a:p>
          <a:p>
            <a:pPr algn="ctr"/>
            <a:r>
              <a:rPr lang="en-US" sz="1600" b="0" dirty="0" smtClean="0"/>
              <a:t>(XML document)</a:t>
            </a:r>
            <a:endParaRPr lang="en-US" sz="1600" b="0" dirty="0"/>
          </a:p>
          <a:p>
            <a:pPr algn="ctr"/>
            <a:endParaRPr lang="en-US" sz="2400" b="0" dirty="0"/>
          </a:p>
        </p:txBody>
      </p:sp>
      <p:sp>
        <p:nvSpPr>
          <p:cNvPr id="14" name="TextBox 13"/>
          <p:cNvSpPr txBox="1">
            <a:spLocks noChangeArrowheads="1"/>
          </p:cNvSpPr>
          <p:nvPr/>
        </p:nvSpPr>
        <p:spPr bwMode="auto">
          <a:xfrm>
            <a:off x="6232525" y="1752600"/>
            <a:ext cx="2938463" cy="954088"/>
          </a:xfrm>
          <a:prstGeom prst="rect">
            <a:avLst/>
          </a:prstGeom>
          <a:noFill/>
          <a:ln w="9525">
            <a:noFill/>
            <a:miter lim="800000"/>
            <a:headEnd/>
            <a:tailEnd/>
          </a:ln>
        </p:spPr>
        <p:txBody>
          <a:bodyPr wrap="none">
            <a:prstTxWarp prst="textNoShape">
              <a:avLst/>
            </a:prstTxWarp>
            <a:spAutoFit/>
          </a:bodyPr>
          <a:lstStyle/>
          <a:p>
            <a:r>
              <a:rPr lang="en-US" sz="2800" b="0" dirty="0"/>
              <a:t>Lets describe a </a:t>
            </a:r>
          </a:p>
          <a:p>
            <a:r>
              <a:rPr lang="en-US" sz="2800" b="0" dirty="0"/>
              <a:t>speech recording</a:t>
            </a:r>
          </a:p>
        </p:txBody>
      </p:sp>
      <p:sp>
        <p:nvSpPr>
          <p:cNvPr id="20" name="Rectangle 27"/>
          <p:cNvSpPr>
            <a:spLocks noChangeArrowheads="1"/>
          </p:cNvSpPr>
          <p:nvPr/>
        </p:nvSpPr>
        <p:spPr bwMode="auto">
          <a:xfrm>
            <a:off x="1295400" y="1524000"/>
            <a:ext cx="2133600" cy="4572000"/>
          </a:xfrm>
          <a:prstGeom prst="rect">
            <a:avLst/>
          </a:prstGeom>
          <a:noFill/>
          <a:ln w="9525">
            <a:solidFill>
              <a:schemeClr val="tx1"/>
            </a:solidFill>
            <a:round/>
            <a:headEnd/>
            <a:tailEnd/>
          </a:ln>
        </p:spPr>
        <p:txBody>
          <a:bodyPr lIns="0" anchor="ctr">
            <a:prstTxWarp prst="textNoShape">
              <a:avLst/>
            </a:prstTxWarp>
          </a:bodyPr>
          <a:lstStyle/>
          <a:p>
            <a:pPr algn="r" defTabSz="914400"/>
            <a:endParaRPr lang="en-US" sz="900" b="0">
              <a:solidFill>
                <a:srgbClr val="000000"/>
              </a:solidFill>
            </a:endParaRPr>
          </a:p>
        </p:txBody>
      </p:sp>
      <p:sp>
        <p:nvSpPr>
          <p:cNvPr id="23" name="Rectangle 22"/>
          <p:cNvSpPr/>
          <p:nvPr/>
        </p:nvSpPr>
        <p:spPr bwMode="auto">
          <a:xfrm>
            <a:off x="838200" y="1371600"/>
            <a:ext cx="30480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nl-NL" sz="900" b="1" i="0" u="none" strike="noStrike" cap="none" normalizeH="0" baseline="0">
              <a:ln>
                <a:noFill/>
              </a:ln>
              <a:solidFill>
                <a:srgbClr val="000000"/>
              </a:solidFill>
              <a:effectLst/>
              <a:latin typeface="Arial" charset="0"/>
              <a:ea typeface="ＭＳ Ｐゴシック" charset="0"/>
            </a:endParaRPr>
          </a:p>
        </p:txBody>
      </p:sp>
    </p:spTree>
    <p:extLst>
      <p:ext uri="{BB962C8B-B14F-4D97-AF65-F5344CB8AC3E}">
        <p14:creationId xmlns:p14="http://schemas.microsoft.com/office/powerpoint/2010/main" val="158322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CMDI - workflow</a:t>
            </a:r>
            <a:endParaRPr lang="nl-NL" dirty="0"/>
          </a:p>
        </p:txBody>
      </p:sp>
      <p:sp>
        <p:nvSpPr>
          <p:cNvPr id="4" name="TextBox 49"/>
          <p:cNvSpPr txBox="1">
            <a:spLocks noChangeArrowheads="1"/>
          </p:cNvSpPr>
          <p:nvPr/>
        </p:nvSpPr>
        <p:spPr bwMode="auto">
          <a:xfrm>
            <a:off x="5783263" y="5429250"/>
            <a:ext cx="1108075"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OAI-PMH</a:t>
            </a:r>
          </a:p>
          <a:p>
            <a:pPr algn="ctr" eaLnBrk="1" hangingPunct="1"/>
            <a:r>
              <a:rPr lang="en-US" altLang="nl-NL" sz="1200"/>
              <a:t>Data provider</a:t>
            </a:r>
          </a:p>
        </p:txBody>
      </p:sp>
      <p:sp>
        <p:nvSpPr>
          <p:cNvPr id="5" name="TextBox 51"/>
          <p:cNvSpPr txBox="1">
            <a:spLocks noChangeArrowheads="1"/>
          </p:cNvSpPr>
          <p:nvPr/>
        </p:nvSpPr>
        <p:spPr bwMode="auto">
          <a:xfrm>
            <a:off x="1957388" y="5429250"/>
            <a:ext cx="1300162"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OAI-PMH</a:t>
            </a:r>
          </a:p>
          <a:p>
            <a:pPr algn="ctr" eaLnBrk="1" hangingPunct="1"/>
            <a:r>
              <a:rPr lang="en-US" altLang="nl-NL" sz="1200"/>
              <a:t>Service provider</a:t>
            </a:r>
          </a:p>
        </p:txBody>
      </p:sp>
      <p:cxnSp>
        <p:nvCxnSpPr>
          <p:cNvPr id="6" name="Elbow Connector 52"/>
          <p:cNvCxnSpPr>
            <a:cxnSpLocks noChangeShapeType="1"/>
            <a:stCxn id="4" idx="1"/>
            <a:endCxn id="5" idx="3"/>
          </p:cNvCxnSpPr>
          <p:nvPr/>
        </p:nvCxnSpPr>
        <p:spPr bwMode="auto">
          <a:xfrm rot="10800000">
            <a:off x="3257550" y="5659438"/>
            <a:ext cx="2525713" cy="12700"/>
          </a:xfrm>
          <a:prstGeom prst="bentConnector3">
            <a:avLst>
              <a:gd name="adj1" fmla="val 50000"/>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7" name="Oval 53"/>
          <p:cNvSpPr>
            <a:spLocks noChangeArrowheads="1"/>
          </p:cNvSpPr>
          <p:nvPr/>
        </p:nvSpPr>
        <p:spPr bwMode="auto">
          <a:xfrm>
            <a:off x="5741988" y="4537075"/>
            <a:ext cx="1098550" cy="879475"/>
          </a:xfrm>
          <a:prstGeom prst="ellipse">
            <a:avLst/>
          </a:prstGeom>
          <a:solidFill>
            <a:srgbClr val="FFFF00"/>
          </a:solidFill>
          <a:ln w="9525">
            <a:solidFill>
              <a:schemeClr val="tx1"/>
            </a:solidFill>
            <a:round/>
            <a:headEnd/>
            <a:tailEnd/>
          </a:ln>
        </p:spPr>
        <p:txBody>
          <a:bodyPr lIns="0" tIns="0" rIns="0" bIns="0" anchor="ct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Local</a:t>
            </a:r>
          </a:p>
          <a:p>
            <a:pPr algn="ctr" eaLnBrk="1" hangingPunct="1"/>
            <a:r>
              <a:rPr lang="en-US" altLang="nl-NL" sz="1200"/>
              <a:t>metadata</a:t>
            </a:r>
          </a:p>
          <a:p>
            <a:pPr algn="ctr" eaLnBrk="1" hangingPunct="1"/>
            <a:r>
              <a:rPr lang="en-US" altLang="nl-NL" sz="1200"/>
              <a:t>repository</a:t>
            </a:r>
          </a:p>
        </p:txBody>
      </p:sp>
      <p:sp>
        <p:nvSpPr>
          <p:cNvPr id="8" name="Oval 54"/>
          <p:cNvSpPr>
            <a:spLocks noChangeArrowheads="1"/>
          </p:cNvSpPr>
          <p:nvPr/>
        </p:nvSpPr>
        <p:spPr bwMode="auto">
          <a:xfrm>
            <a:off x="2041525" y="4537075"/>
            <a:ext cx="1098550" cy="879475"/>
          </a:xfrm>
          <a:prstGeom prst="ellipse">
            <a:avLst/>
          </a:prstGeom>
          <a:solidFill>
            <a:srgbClr val="FFFF00"/>
          </a:solidFill>
          <a:ln w="9525">
            <a:solidFill>
              <a:schemeClr val="tx1"/>
            </a:solidFill>
            <a:round/>
            <a:headEnd/>
            <a:tailEnd/>
          </a:ln>
        </p:spPr>
        <p:txBody>
          <a:bodyPr lIns="0" tIns="0" rIns="0" bIns="0" anchor="ct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Joint metadata</a:t>
            </a:r>
          </a:p>
          <a:p>
            <a:pPr algn="ctr" eaLnBrk="1" hangingPunct="1"/>
            <a:r>
              <a:rPr lang="en-US" altLang="nl-NL" sz="1200"/>
              <a:t>repository</a:t>
            </a:r>
          </a:p>
        </p:txBody>
      </p:sp>
      <p:grpSp>
        <p:nvGrpSpPr>
          <p:cNvPr id="9" name="Group 55"/>
          <p:cNvGrpSpPr>
            <a:grpSpLocks/>
          </p:cNvGrpSpPr>
          <p:nvPr/>
        </p:nvGrpSpPr>
        <p:grpSpPr bwMode="auto">
          <a:xfrm>
            <a:off x="7273925" y="1457325"/>
            <a:ext cx="825500" cy="1077913"/>
            <a:chOff x="5717681" y="1480930"/>
            <a:chExt cx="826293" cy="1078261"/>
          </a:xfrm>
        </p:grpSpPr>
        <p:pic>
          <p:nvPicPr>
            <p:cNvPr id="10" name="Picture 34" descr="subject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0737" y="1480930"/>
              <a:ext cx="390525"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sp>
          <p:nvSpPr>
            <p:cNvPr id="11" name="TextBox 57"/>
            <p:cNvSpPr txBox="1">
              <a:spLocks noChangeArrowheads="1"/>
            </p:cNvSpPr>
            <p:nvPr/>
          </p:nvSpPr>
          <p:spPr bwMode="auto">
            <a:xfrm>
              <a:off x="5717681" y="2097526"/>
              <a:ext cx="8262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metadata</a:t>
              </a:r>
            </a:p>
            <a:p>
              <a:pPr algn="ctr" eaLnBrk="1" hangingPunct="1"/>
              <a:r>
                <a:rPr lang="en-US" altLang="nl-NL" sz="1200"/>
                <a:t>modeler</a:t>
              </a:r>
            </a:p>
          </p:txBody>
        </p:sp>
      </p:grpSp>
      <p:grpSp>
        <p:nvGrpSpPr>
          <p:cNvPr id="12" name="Group 58"/>
          <p:cNvGrpSpPr>
            <a:grpSpLocks/>
          </p:cNvGrpSpPr>
          <p:nvPr/>
        </p:nvGrpSpPr>
        <p:grpSpPr bwMode="auto">
          <a:xfrm>
            <a:off x="641350" y="2251075"/>
            <a:ext cx="827088" cy="1077913"/>
            <a:chOff x="5717681" y="1480930"/>
            <a:chExt cx="826293" cy="1078261"/>
          </a:xfrm>
        </p:grpSpPr>
        <p:pic>
          <p:nvPicPr>
            <p:cNvPr id="13" name="Picture 34" descr="subject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0737" y="1480930"/>
              <a:ext cx="390525"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sp>
          <p:nvSpPr>
            <p:cNvPr id="14" name="TextBox 60"/>
            <p:cNvSpPr txBox="1">
              <a:spLocks noChangeArrowheads="1"/>
            </p:cNvSpPr>
            <p:nvPr/>
          </p:nvSpPr>
          <p:spPr bwMode="auto">
            <a:xfrm>
              <a:off x="5717681" y="2097526"/>
              <a:ext cx="8262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metadata</a:t>
              </a:r>
            </a:p>
            <a:p>
              <a:pPr algn="ctr" eaLnBrk="1" hangingPunct="1"/>
              <a:r>
                <a:rPr lang="en-US" altLang="nl-NL" sz="1200"/>
                <a:t>user</a:t>
              </a:r>
            </a:p>
          </p:txBody>
        </p:sp>
      </p:grpSp>
      <p:grpSp>
        <p:nvGrpSpPr>
          <p:cNvPr id="15" name="Group 61"/>
          <p:cNvGrpSpPr>
            <a:grpSpLocks/>
          </p:cNvGrpSpPr>
          <p:nvPr/>
        </p:nvGrpSpPr>
        <p:grpSpPr bwMode="auto">
          <a:xfrm>
            <a:off x="7332663" y="2868613"/>
            <a:ext cx="825500" cy="1077912"/>
            <a:chOff x="5717681" y="1480930"/>
            <a:chExt cx="826293" cy="1078261"/>
          </a:xfrm>
        </p:grpSpPr>
        <p:pic>
          <p:nvPicPr>
            <p:cNvPr id="16" name="Picture 34" descr="subject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0737" y="1480930"/>
              <a:ext cx="390525"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sp>
          <p:nvSpPr>
            <p:cNvPr id="17" name="TextBox 63"/>
            <p:cNvSpPr txBox="1">
              <a:spLocks noChangeArrowheads="1"/>
            </p:cNvSpPr>
            <p:nvPr/>
          </p:nvSpPr>
          <p:spPr bwMode="auto">
            <a:xfrm>
              <a:off x="5717681" y="2097526"/>
              <a:ext cx="8262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metadata</a:t>
              </a:r>
            </a:p>
            <a:p>
              <a:pPr algn="ctr" eaLnBrk="1" hangingPunct="1"/>
              <a:r>
                <a:rPr lang="en-US" altLang="nl-NL" sz="1200"/>
                <a:t>creator</a:t>
              </a:r>
            </a:p>
          </p:txBody>
        </p:sp>
      </p:grpSp>
      <p:sp>
        <p:nvSpPr>
          <p:cNvPr id="18" name="Rectangle 17"/>
          <p:cNvSpPr/>
          <p:nvPr/>
        </p:nvSpPr>
        <p:spPr bwMode="auto">
          <a:xfrm>
            <a:off x="5792788" y="1995488"/>
            <a:ext cx="1003300" cy="80803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lIns="0" anchor="ctr"/>
          <a:lstStyle/>
          <a:p>
            <a:pPr algn="ctr">
              <a:defRPr/>
            </a:pPr>
            <a:r>
              <a:rPr lang="en-US" sz="1200" dirty="0">
                <a:latin typeface="Arial" pitchFamily="-111" charset="0"/>
                <a:ea typeface="ＭＳ Ｐゴシック" charset="0"/>
                <a:cs typeface="ＭＳ Ｐゴシック" charset="0"/>
              </a:rPr>
              <a:t>component</a:t>
            </a:r>
          </a:p>
          <a:p>
            <a:pPr algn="ctr">
              <a:defRPr/>
            </a:pPr>
            <a:r>
              <a:rPr lang="en-US" sz="1200" dirty="0">
                <a:latin typeface="Arial" pitchFamily="-111" charset="0"/>
                <a:ea typeface="ＭＳ Ｐゴシック" charset="0"/>
                <a:cs typeface="ＭＳ Ｐゴシック" charset="0"/>
              </a:rPr>
              <a:t>registry &amp;</a:t>
            </a:r>
          </a:p>
          <a:p>
            <a:pPr algn="ctr">
              <a:defRPr/>
            </a:pPr>
            <a:r>
              <a:rPr lang="en-US" sz="1200" dirty="0">
                <a:latin typeface="Arial" pitchFamily="-111" charset="0"/>
                <a:ea typeface="ＭＳ Ｐゴシック" charset="0"/>
                <a:cs typeface="ＭＳ Ｐゴシック" charset="0"/>
              </a:rPr>
              <a:t>editor</a:t>
            </a:r>
          </a:p>
        </p:txBody>
      </p:sp>
      <p:sp>
        <p:nvSpPr>
          <p:cNvPr id="19" name="Rectangle 18"/>
          <p:cNvSpPr/>
          <p:nvPr/>
        </p:nvSpPr>
        <p:spPr bwMode="auto">
          <a:xfrm>
            <a:off x="5792788" y="3317875"/>
            <a:ext cx="1003300" cy="80803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lIns="0" anchor="ctr"/>
          <a:lstStyle/>
          <a:p>
            <a:pPr algn="ctr">
              <a:defRPr/>
            </a:pPr>
            <a:r>
              <a:rPr lang="en-US" sz="1200" dirty="0">
                <a:latin typeface="Arial" pitchFamily="-111" charset="0"/>
                <a:ea typeface="ＭＳ Ｐゴシック" charset="0"/>
                <a:cs typeface="ＭＳ Ｐゴシック" charset="0"/>
              </a:rPr>
              <a:t>metadata</a:t>
            </a:r>
          </a:p>
          <a:p>
            <a:pPr algn="ctr">
              <a:defRPr/>
            </a:pPr>
            <a:r>
              <a:rPr lang="en-US" sz="1200" dirty="0">
                <a:latin typeface="Arial" pitchFamily="-111" charset="0"/>
                <a:ea typeface="ＭＳ Ｐゴシック" charset="0"/>
                <a:cs typeface="ＭＳ Ｐゴシック" charset="0"/>
              </a:rPr>
              <a:t>editor</a:t>
            </a:r>
          </a:p>
        </p:txBody>
      </p:sp>
      <p:cxnSp>
        <p:nvCxnSpPr>
          <p:cNvPr id="20" name="Elbow Connector 67"/>
          <p:cNvCxnSpPr>
            <a:cxnSpLocks noChangeShapeType="1"/>
            <a:stCxn id="18" idx="2"/>
            <a:endCxn id="19" idx="0"/>
          </p:cNvCxnSpPr>
          <p:nvPr/>
        </p:nvCxnSpPr>
        <p:spPr bwMode="auto">
          <a:xfrm rot="5400000">
            <a:off x="6037263" y="3060700"/>
            <a:ext cx="514350" cy="0"/>
          </a:xfrm>
          <a:prstGeom prst="bentConnector3">
            <a:avLst>
              <a:gd name="adj1" fmla="val 50000"/>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21" name="Group 68"/>
          <p:cNvGrpSpPr>
            <a:grpSpLocks/>
          </p:cNvGrpSpPr>
          <p:nvPr/>
        </p:nvGrpSpPr>
        <p:grpSpPr bwMode="auto">
          <a:xfrm>
            <a:off x="7343775" y="4456113"/>
            <a:ext cx="825500" cy="1077912"/>
            <a:chOff x="5717681" y="1480930"/>
            <a:chExt cx="826293" cy="1078261"/>
          </a:xfrm>
        </p:grpSpPr>
        <p:pic>
          <p:nvPicPr>
            <p:cNvPr id="22" name="Picture 34" descr="subject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0737" y="1480930"/>
              <a:ext cx="390525"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sp>
          <p:nvSpPr>
            <p:cNvPr id="23" name="TextBox 70"/>
            <p:cNvSpPr txBox="1">
              <a:spLocks noChangeArrowheads="1"/>
            </p:cNvSpPr>
            <p:nvPr/>
          </p:nvSpPr>
          <p:spPr bwMode="auto">
            <a:xfrm>
              <a:off x="5717681" y="2097526"/>
              <a:ext cx="8262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metadata</a:t>
              </a:r>
            </a:p>
            <a:p>
              <a:pPr algn="ctr" eaLnBrk="1" hangingPunct="1"/>
              <a:r>
                <a:rPr lang="en-US" altLang="nl-NL" sz="1200"/>
                <a:t>curator</a:t>
              </a:r>
            </a:p>
          </p:txBody>
        </p:sp>
      </p:grpSp>
      <p:grpSp>
        <p:nvGrpSpPr>
          <p:cNvPr id="24" name="Group 71"/>
          <p:cNvGrpSpPr>
            <a:grpSpLocks/>
          </p:cNvGrpSpPr>
          <p:nvPr/>
        </p:nvGrpSpPr>
        <p:grpSpPr bwMode="auto">
          <a:xfrm>
            <a:off x="677863" y="4337050"/>
            <a:ext cx="825500" cy="1079500"/>
            <a:chOff x="5717681" y="1480930"/>
            <a:chExt cx="826293" cy="1078261"/>
          </a:xfrm>
        </p:grpSpPr>
        <p:pic>
          <p:nvPicPr>
            <p:cNvPr id="25" name="Picture 34" descr="subject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0737" y="1480930"/>
              <a:ext cx="390525"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sp>
          <p:nvSpPr>
            <p:cNvPr id="26" name="TextBox 73"/>
            <p:cNvSpPr txBox="1">
              <a:spLocks noChangeArrowheads="1"/>
            </p:cNvSpPr>
            <p:nvPr/>
          </p:nvSpPr>
          <p:spPr bwMode="auto">
            <a:xfrm>
              <a:off x="5717681" y="2097526"/>
              <a:ext cx="8262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metadata</a:t>
              </a:r>
            </a:p>
            <a:p>
              <a:pPr algn="ctr" eaLnBrk="1" hangingPunct="1"/>
              <a:r>
                <a:rPr lang="en-US" altLang="nl-NL" sz="1200"/>
                <a:t>curator</a:t>
              </a:r>
            </a:p>
          </p:txBody>
        </p:sp>
      </p:grpSp>
      <p:sp>
        <p:nvSpPr>
          <p:cNvPr id="27" name="Rectangle 26"/>
          <p:cNvSpPr/>
          <p:nvPr/>
        </p:nvSpPr>
        <p:spPr bwMode="auto">
          <a:xfrm>
            <a:off x="2087563" y="1995488"/>
            <a:ext cx="1004887" cy="80803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lIns="0" anchor="ctr"/>
          <a:lstStyle/>
          <a:p>
            <a:pPr algn="ctr">
              <a:defRPr/>
            </a:pPr>
            <a:r>
              <a:rPr lang="en-US" sz="1200" dirty="0">
                <a:latin typeface="Arial" pitchFamily="-111" charset="0"/>
                <a:ea typeface="ＭＳ Ｐゴシック" charset="0"/>
                <a:cs typeface="ＭＳ Ｐゴシック" charset="0"/>
              </a:rPr>
              <a:t>metadata</a:t>
            </a:r>
          </a:p>
          <a:p>
            <a:pPr algn="ctr">
              <a:defRPr/>
            </a:pPr>
            <a:r>
              <a:rPr lang="en-US" sz="1200" dirty="0">
                <a:latin typeface="Arial" pitchFamily="-111" charset="0"/>
                <a:ea typeface="ＭＳ Ｐゴシック" charset="0"/>
                <a:cs typeface="ＭＳ Ｐゴシック" charset="0"/>
              </a:rPr>
              <a:t>catalogue</a:t>
            </a:r>
          </a:p>
        </p:txBody>
      </p:sp>
      <p:sp>
        <p:nvSpPr>
          <p:cNvPr id="28" name="Oval 75"/>
          <p:cNvSpPr>
            <a:spLocks noChangeAspect="1"/>
          </p:cNvSpPr>
          <p:nvPr/>
        </p:nvSpPr>
        <p:spPr bwMode="auto">
          <a:xfrm>
            <a:off x="3929063" y="3113088"/>
            <a:ext cx="1012825" cy="1011237"/>
          </a:xfrm>
          <a:prstGeom prst="ellipse">
            <a:avLst/>
          </a:prstGeom>
          <a:solidFill>
            <a:srgbClr val="FF6600"/>
          </a:solidFill>
          <a:ln w="9525">
            <a:solidFill>
              <a:schemeClr val="tx1"/>
            </a:solidFill>
            <a:round/>
            <a:headEnd/>
            <a:tailEnd/>
          </a:ln>
        </p:spPr>
        <p:txBody>
          <a:bodyPr lIns="0" tIns="0" rIns="0" bIns="0" anchor="ct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Relation</a:t>
            </a:r>
          </a:p>
          <a:p>
            <a:pPr algn="ctr" eaLnBrk="1" hangingPunct="1"/>
            <a:r>
              <a:rPr lang="en-US" altLang="nl-NL" sz="1200"/>
              <a:t>Registry</a:t>
            </a:r>
          </a:p>
        </p:txBody>
      </p:sp>
      <p:sp>
        <p:nvSpPr>
          <p:cNvPr id="29" name="Rectangle 28"/>
          <p:cNvSpPr/>
          <p:nvPr/>
        </p:nvSpPr>
        <p:spPr bwMode="auto">
          <a:xfrm>
            <a:off x="2087563" y="3328988"/>
            <a:ext cx="1003300" cy="8064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lIns="0" anchor="ctr"/>
          <a:lstStyle/>
          <a:p>
            <a:pPr algn="ctr">
              <a:defRPr/>
            </a:pPr>
            <a:r>
              <a:rPr lang="en-US" sz="1200" dirty="0">
                <a:latin typeface="Arial" pitchFamily="-111" charset="0"/>
                <a:ea typeface="ＭＳ Ｐゴシック" charset="0"/>
                <a:cs typeface="ＭＳ Ｐゴシック" charset="0"/>
              </a:rPr>
              <a:t>search &amp;</a:t>
            </a:r>
          </a:p>
          <a:p>
            <a:pPr algn="ctr">
              <a:defRPr/>
            </a:pPr>
            <a:r>
              <a:rPr lang="en-US" sz="1200" dirty="0">
                <a:latin typeface="Arial" pitchFamily="-111" charset="0"/>
                <a:ea typeface="ＭＳ Ｐゴシック" charset="0"/>
                <a:cs typeface="ＭＳ Ｐゴシック" charset="0"/>
              </a:rPr>
              <a:t>semantic mapping</a:t>
            </a:r>
          </a:p>
        </p:txBody>
      </p:sp>
      <p:cxnSp>
        <p:nvCxnSpPr>
          <p:cNvPr id="30" name="Elbow Connector 77"/>
          <p:cNvCxnSpPr>
            <a:cxnSpLocks noChangeShapeType="1"/>
            <a:stCxn id="8" idx="0"/>
            <a:endCxn id="29" idx="2"/>
          </p:cNvCxnSpPr>
          <p:nvPr/>
        </p:nvCxnSpPr>
        <p:spPr bwMode="auto">
          <a:xfrm rot="16200000" flipV="1">
            <a:off x="2389188" y="4335463"/>
            <a:ext cx="401637" cy="1587"/>
          </a:xfrm>
          <a:prstGeom prst="bentConnector3">
            <a:avLst>
              <a:gd name="adj1" fmla="val 50000"/>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1" name="Elbow Connector 78"/>
          <p:cNvCxnSpPr>
            <a:cxnSpLocks noChangeShapeType="1"/>
            <a:stCxn id="29" idx="0"/>
            <a:endCxn id="27" idx="2"/>
          </p:cNvCxnSpPr>
          <p:nvPr/>
        </p:nvCxnSpPr>
        <p:spPr bwMode="auto">
          <a:xfrm rot="5400000" flipH="1" flipV="1">
            <a:off x="2327275" y="3065463"/>
            <a:ext cx="525463" cy="1587"/>
          </a:xfrm>
          <a:prstGeom prst="bentConnector3">
            <a:avLst>
              <a:gd name="adj1" fmla="val 50000"/>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2" name="Curved Connector 79"/>
          <p:cNvCxnSpPr>
            <a:cxnSpLocks noChangeShapeType="1"/>
            <a:stCxn id="10" idx="1"/>
            <a:endCxn id="48" idx="7"/>
          </p:cNvCxnSpPr>
          <p:nvPr/>
        </p:nvCxnSpPr>
        <p:spPr bwMode="auto">
          <a:xfrm rot="10800000" flipV="1">
            <a:off x="4794250" y="1765300"/>
            <a:ext cx="2662238" cy="101600"/>
          </a:xfrm>
          <a:prstGeom prst="curvedConnector4">
            <a:avLst>
              <a:gd name="adj1" fmla="val 39051"/>
              <a:gd name="adj2" fmla="val -159750"/>
            </a:avLst>
          </a:prstGeom>
          <a:noFill/>
          <a:ln w="19050">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33" name="Curved Connector 80"/>
          <p:cNvCxnSpPr>
            <a:cxnSpLocks noChangeShapeType="1"/>
            <a:stCxn id="10" idx="1"/>
            <a:endCxn id="18" idx="3"/>
          </p:cNvCxnSpPr>
          <p:nvPr/>
        </p:nvCxnSpPr>
        <p:spPr bwMode="auto">
          <a:xfrm rot="10800000" flipV="1">
            <a:off x="6796088" y="1765300"/>
            <a:ext cx="660400" cy="633413"/>
          </a:xfrm>
          <a:prstGeom prst="curvedConnector3">
            <a:avLst>
              <a:gd name="adj1" fmla="val 50000"/>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4" name="Curved Connector 81"/>
          <p:cNvCxnSpPr>
            <a:cxnSpLocks noChangeShapeType="1"/>
            <a:stCxn id="16" idx="1"/>
            <a:endCxn id="19" idx="3"/>
          </p:cNvCxnSpPr>
          <p:nvPr/>
        </p:nvCxnSpPr>
        <p:spPr bwMode="auto">
          <a:xfrm rot="10800000" flipV="1">
            <a:off x="6796088" y="3176588"/>
            <a:ext cx="719137" cy="546100"/>
          </a:xfrm>
          <a:prstGeom prst="curvedConnector3">
            <a:avLst>
              <a:gd name="adj1" fmla="val 50000"/>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5" name="Curved Connector 82"/>
          <p:cNvCxnSpPr>
            <a:cxnSpLocks noChangeShapeType="1"/>
            <a:stCxn id="22" idx="1"/>
            <a:endCxn id="7" idx="6"/>
          </p:cNvCxnSpPr>
          <p:nvPr/>
        </p:nvCxnSpPr>
        <p:spPr bwMode="auto">
          <a:xfrm rot="10800000" flipV="1">
            <a:off x="6840538" y="4764088"/>
            <a:ext cx="685800" cy="212725"/>
          </a:xfrm>
          <a:prstGeom prst="curvedConnector3">
            <a:avLst>
              <a:gd name="adj1" fmla="val 50000"/>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6" name="Curved Connector 83"/>
          <p:cNvCxnSpPr>
            <a:cxnSpLocks noChangeShapeType="1"/>
            <a:stCxn id="19" idx="2"/>
            <a:endCxn id="7" idx="0"/>
          </p:cNvCxnSpPr>
          <p:nvPr/>
        </p:nvCxnSpPr>
        <p:spPr bwMode="auto">
          <a:xfrm rot="5400000">
            <a:off x="6087270" y="4329906"/>
            <a:ext cx="411162" cy="3175"/>
          </a:xfrm>
          <a:prstGeom prst="curvedConnector3">
            <a:avLst>
              <a:gd name="adj1" fmla="val 50000"/>
            </a:avLst>
          </a:prstGeom>
          <a:noFill/>
          <a:ln w="38100">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37" name="Curved Connector 84"/>
          <p:cNvCxnSpPr>
            <a:cxnSpLocks noChangeShapeType="1"/>
            <a:stCxn id="22" idx="1"/>
            <a:endCxn id="19" idx="3"/>
          </p:cNvCxnSpPr>
          <p:nvPr/>
        </p:nvCxnSpPr>
        <p:spPr bwMode="auto">
          <a:xfrm rot="10800000">
            <a:off x="6796088" y="3722688"/>
            <a:ext cx="730250" cy="1041400"/>
          </a:xfrm>
          <a:prstGeom prst="curvedConnector3">
            <a:avLst>
              <a:gd name="adj1" fmla="val 50000"/>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8" name="Curved Connector 85"/>
          <p:cNvCxnSpPr>
            <a:cxnSpLocks noChangeShapeType="1"/>
            <a:stCxn id="13" idx="3"/>
            <a:endCxn id="27" idx="1"/>
          </p:cNvCxnSpPr>
          <p:nvPr/>
        </p:nvCxnSpPr>
        <p:spPr bwMode="auto">
          <a:xfrm flipV="1">
            <a:off x="1216025" y="2398713"/>
            <a:ext cx="871538" cy="160337"/>
          </a:xfrm>
          <a:prstGeom prst="curvedConnector3">
            <a:avLst>
              <a:gd name="adj1" fmla="val 50000"/>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9" name="Curved Connector 86"/>
          <p:cNvCxnSpPr>
            <a:cxnSpLocks noChangeShapeType="1"/>
            <a:endCxn id="8" idx="2"/>
          </p:cNvCxnSpPr>
          <p:nvPr/>
        </p:nvCxnSpPr>
        <p:spPr bwMode="auto">
          <a:xfrm>
            <a:off x="1250950" y="4697413"/>
            <a:ext cx="790575" cy="279400"/>
          </a:xfrm>
          <a:prstGeom prst="curvedConnector3">
            <a:avLst>
              <a:gd name="adj1" fmla="val 50000"/>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40" name="Curved Connector 87"/>
          <p:cNvCxnSpPr>
            <a:cxnSpLocks noChangeShapeType="1"/>
            <a:stCxn id="13" idx="3"/>
            <a:endCxn id="28" idx="1"/>
          </p:cNvCxnSpPr>
          <p:nvPr/>
        </p:nvCxnSpPr>
        <p:spPr bwMode="auto">
          <a:xfrm>
            <a:off x="1216025" y="2559050"/>
            <a:ext cx="2862263" cy="701675"/>
          </a:xfrm>
          <a:prstGeom prst="curvedConnector2">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41" name="Elbow Connector 88"/>
          <p:cNvCxnSpPr>
            <a:cxnSpLocks noChangeShapeType="1"/>
            <a:stCxn id="48" idx="6"/>
            <a:endCxn id="18" idx="1"/>
          </p:cNvCxnSpPr>
          <p:nvPr/>
        </p:nvCxnSpPr>
        <p:spPr bwMode="auto">
          <a:xfrm>
            <a:off x="4941888" y="2224088"/>
            <a:ext cx="850900" cy="174625"/>
          </a:xfrm>
          <a:prstGeom prst="bentConnector3">
            <a:avLst>
              <a:gd name="adj1" fmla="val 50000"/>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42" name="Elbow Connector 89"/>
          <p:cNvCxnSpPr>
            <a:cxnSpLocks noChangeShapeType="1"/>
            <a:stCxn id="28" idx="2"/>
            <a:endCxn id="29" idx="3"/>
          </p:cNvCxnSpPr>
          <p:nvPr/>
        </p:nvCxnSpPr>
        <p:spPr bwMode="auto">
          <a:xfrm rot="10800000" flipV="1">
            <a:off x="3090863" y="3617913"/>
            <a:ext cx="838200" cy="114300"/>
          </a:xfrm>
          <a:prstGeom prst="bentConnector3">
            <a:avLst>
              <a:gd name="adj1" fmla="val 50000"/>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43" name="Elbow Connector 90"/>
          <p:cNvCxnSpPr>
            <a:cxnSpLocks noChangeShapeType="1"/>
            <a:stCxn id="48" idx="2"/>
            <a:endCxn id="29" idx="3"/>
          </p:cNvCxnSpPr>
          <p:nvPr/>
        </p:nvCxnSpPr>
        <p:spPr bwMode="auto">
          <a:xfrm rot="10800000" flipV="1">
            <a:off x="3090863" y="2224088"/>
            <a:ext cx="838200" cy="1508125"/>
          </a:xfrm>
          <a:prstGeom prst="bentConnector3">
            <a:avLst>
              <a:gd name="adj1" fmla="val 50000"/>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44" name="Can 43"/>
          <p:cNvSpPr>
            <a:spLocks noChangeArrowheads="1"/>
          </p:cNvSpPr>
          <p:nvPr/>
        </p:nvSpPr>
        <p:spPr bwMode="auto">
          <a:xfrm>
            <a:off x="4510088" y="6065838"/>
            <a:ext cx="1709737" cy="665162"/>
          </a:xfrm>
          <a:prstGeom prst="can">
            <a:avLst>
              <a:gd name="adj" fmla="val 25000"/>
            </a:avLst>
          </a:prstGeom>
          <a:solidFill>
            <a:srgbClr val="FFFF00"/>
          </a:solidFill>
          <a:ln w="9525">
            <a:solidFill>
              <a:srgbClr val="2D61FE"/>
            </a:solidFill>
            <a:round/>
            <a:headEnd/>
            <a:tailEnd/>
          </a:ln>
          <a:effectLst>
            <a:outerShdw blurRad="40000" dist="23000" dir="5400000" rotWithShape="0">
              <a:srgbClr val="808080">
                <a:alpha val="34999"/>
              </a:srgbClr>
            </a:outerShdw>
          </a:effectLst>
        </p:spPr>
        <p:txBody>
          <a:bodyPr anchor="ctr"/>
          <a:lstStyle/>
          <a:p>
            <a:pPr algn="ctr">
              <a:defRPr/>
            </a:pPr>
            <a:r>
              <a:rPr lang="en-US" dirty="0">
                <a:solidFill>
                  <a:schemeClr val="tx1"/>
                </a:solidFill>
                <a:latin typeface="+mn-lt"/>
                <a:ea typeface="+mn-ea"/>
              </a:rPr>
              <a:t>DATA</a:t>
            </a:r>
          </a:p>
        </p:txBody>
      </p:sp>
      <p:cxnSp>
        <p:nvCxnSpPr>
          <p:cNvPr id="45" name="Curved Connector 44"/>
          <p:cNvCxnSpPr>
            <a:cxnSpLocks noChangeShapeType="1"/>
            <a:stCxn id="7" idx="2"/>
            <a:endCxn id="44" idx="1"/>
          </p:cNvCxnSpPr>
          <p:nvPr/>
        </p:nvCxnSpPr>
        <p:spPr bwMode="auto">
          <a:xfrm rot="10800000" flipV="1">
            <a:off x="5365750" y="4976813"/>
            <a:ext cx="376238" cy="1089025"/>
          </a:xfrm>
          <a:prstGeom prst="curvedConnector2">
            <a:avLst/>
          </a:prstGeom>
          <a:noFill/>
          <a:ln w="25400">
            <a:solidFill>
              <a:schemeClr val="tx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46" name="Curved Connector 45"/>
          <p:cNvCxnSpPr>
            <a:cxnSpLocks noChangeShapeType="1"/>
            <a:stCxn id="8" idx="6"/>
            <a:endCxn id="44" idx="1"/>
          </p:cNvCxnSpPr>
          <p:nvPr/>
        </p:nvCxnSpPr>
        <p:spPr bwMode="auto">
          <a:xfrm>
            <a:off x="3140075" y="4976813"/>
            <a:ext cx="2225675" cy="1089025"/>
          </a:xfrm>
          <a:prstGeom prst="curvedConnector2">
            <a:avLst/>
          </a:prstGeom>
          <a:noFill/>
          <a:ln w="25400">
            <a:solidFill>
              <a:schemeClr val="tx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48" name="Oval 64"/>
          <p:cNvSpPr>
            <a:spLocks noChangeAspect="1"/>
          </p:cNvSpPr>
          <p:nvPr/>
        </p:nvSpPr>
        <p:spPr bwMode="auto">
          <a:xfrm>
            <a:off x="3929063" y="1719263"/>
            <a:ext cx="1012825" cy="1011237"/>
          </a:xfrm>
          <a:prstGeom prst="ellipse">
            <a:avLst/>
          </a:prstGeom>
          <a:solidFill>
            <a:srgbClr val="FF6600"/>
          </a:solidFill>
          <a:ln w="9525">
            <a:solidFill>
              <a:schemeClr val="tx1"/>
            </a:solidFill>
            <a:round/>
            <a:headEnd/>
            <a:tailEnd/>
          </a:ln>
        </p:spPr>
        <p:txBody>
          <a:bodyPr lIns="0" tIns="0" rIns="0" bIns="0" anchor="ctr"/>
          <a:lstStyle>
            <a:lvl1pPr eaLnBrk="0" hangingPunct="0">
              <a:defRPr sz="900" b="1">
                <a:solidFill>
                  <a:srgbClr val="000000"/>
                </a:solidFill>
                <a:latin typeface="Arial" pitchFamily="34" charset="0"/>
                <a:ea typeface="ＭＳ Ｐゴシック" pitchFamily="34" charset="-128"/>
              </a:defRPr>
            </a:lvl1pPr>
            <a:lvl2pPr marL="742950" indent="-285750" eaLnBrk="0" hangingPunct="0">
              <a:defRPr sz="900" b="1">
                <a:solidFill>
                  <a:srgbClr val="000000"/>
                </a:solidFill>
                <a:latin typeface="Arial" pitchFamily="34" charset="0"/>
                <a:ea typeface="ＭＳ Ｐゴシック" pitchFamily="34" charset="-128"/>
              </a:defRPr>
            </a:lvl2pPr>
            <a:lvl3pPr marL="1143000" indent="-228600" eaLnBrk="0" hangingPunct="0">
              <a:defRPr sz="900" b="1">
                <a:solidFill>
                  <a:srgbClr val="000000"/>
                </a:solidFill>
                <a:latin typeface="Arial" pitchFamily="34" charset="0"/>
                <a:ea typeface="ＭＳ Ｐゴシック" pitchFamily="34" charset="-128"/>
              </a:defRPr>
            </a:lvl3pPr>
            <a:lvl4pPr marL="1600200" indent="-228600" eaLnBrk="0" hangingPunct="0">
              <a:defRPr sz="900" b="1">
                <a:solidFill>
                  <a:srgbClr val="000000"/>
                </a:solidFill>
                <a:latin typeface="Arial" pitchFamily="34" charset="0"/>
                <a:ea typeface="ＭＳ Ｐゴシック" pitchFamily="34" charset="-128"/>
              </a:defRPr>
            </a:lvl4pPr>
            <a:lvl5pPr marL="2057400" indent="-228600" eaLnBrk="0" hangingPunct="0">
              <a:defRPr sz="900" b="1">
                <a:solidFill>
                  <a:srgbClr val="000000"/>
                </a:solidFill>
                <a:latin typeface="Arial" pitchFamily="34" charset="0"/>
                <a:ea typeface="ＭＳ Ｐゴシック" pitchFamily="34" charset="-128"/>
              </a:defRPr>
            </a:lvl5pPr>
            <a:lvl6pPr marL="25146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6pPr>
            <a:lvl7pPr marL="29718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7pPr>
            <a:lvl8pPr marL="34290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8pPr>
            <a:lvl9pPr marL="3886200" indent="-228600" algn="r" eaLnBrk="0" fontAlgn="base" hangingPunct="0">
              <a:spcBef>
                <a:spcPct val="0"/>
              </a:spcBef>
              <a:spcAft>
                <a:spcPct val="0"/>
              </a:spcAft>
              <a:defRPr sz="900" b="1">
                <a:solidFill>
                  <a:srgbClr val="000000"/>
                </a:solidFill>
                <a:latin typeface="Arial" pitchFamily="34" charset="0"/>
                <a:ea typeface="ＭＳ Ｐゴシック" pitchFamily="34" charset="-128"/>
              </a:defRPr>
            </a:lvl9pPr>
          </a:lstStyle>
          <a:p>
            <a:pPr algn="ctr" eaLnBrk="1" hangingPunct="1"/>
            <a:r>
              <a:rPr lang="en-US" altLang="nl-NL" sz="1200"/>
              <a:t>ISOcat</a:t>
            </a:r>
          </a:p>
        </p:txBody>
      </p:sp>
    </p:spTree>
    <p:extLst>
      <p:ext uri="{BB962C8B-B14F-4D97-AF65-F5344CB8AC3E}">
        <p14:creationId xmlns:p14="http://schemas.microsoft.com/office/powerpoint/2010/main" val="22430642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2800" dirty="0" smtClean="0"/>
              <a:t>CMDI in CLARIN</a:t>
            </a:r>
            <a:endParaRPr lang="nl-NL"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7113113"/>
              </p:ext>
            </p:extLst>
          </p:nvPr>
        </p:nvGraphicFramePr>
        <p:xfrm>
          <a:off x="304800" y="1295400"/>
          <a:ext cx="8534400" cy="2890520"/>
        </p:xfrm>
        <a:graphic>
          <a:graphicData uri="http://schemas.openxmlformats.org/drawingml/2006/table">
            <a:tbl>
              <a:tblPr firstRow="1" firstCol="1" bandRow="1">
                <a:tableStyleId>{5C22544A-7EE6-4342-B048-85BDC9FD1C3A}</a:tableStyleId>
              </a:tblPr>
              <a:tblGrid>
                <a:gridCol w="1651000"/>
                <a:gridCol w="1193800"/>
                <a:gridCol w="1422400"/>
                <a:gridCol w="1422400"/>
                <a:gridCol w="1422400"/>
                <a:gridCol w="1422400"/>
              </a:tblGrid>
              <a:tr h="370840">
                <a:tc>
                  <a:txBody>
                    <a:bodyPr/>
                    <a:lstStyle/>
                    <a:p>
                      <a:endParaRPr lang="nl-NL" sz="1400" dirty="0"/>
                    </a:p>
                  </a:txBody>
                  <a:tcPr/>
                </a:tc>
                <a:tc>
                  <a:txBody>
                    <a:bodyPr/>
                    <a:lstStyle/>
                    <a:p>
                      <a:pPr algn="ctr"/>
                      <a:r>
                        <a:rPr lang="nl-NL" sz="1400" dirty="0" smtClean="0"/>
                        <a:t>2011-01</a:t>
                      </a:r>
                      <a:endParaRPr lang="nl-NL" sz="1400" dirty="0"/>
                    </a:p>
                  </a:txBody>
                  <a:tcPr/>
                </a:tc>
                <a:tc>
                  <a:txBody>
                    <a:bodyPr/>
                    <a:lstStyle/>
                    <a:p>
                      <a:pPr algn="ctr"/>
                      <a:r>
                        <a:rPr lang="nl-NL" sz="1400" dirty="0" smtClean="0"/>
                        <a:t>2012-06</a:t>
                      </a:r>
                      <a:endParaRPr lang="nl-NL" sz="1400" dirty="0"/>
                    </a:p>
                  </a:txBody>
                  <a:tcPr/>
                </a:tc>
                <a:tc>
                  <a:txBody>
                    <a:bodyPr/>
                    <a:lstStyle/>
                    <a:p>
                      <a:pPr algn="ctr"/>
                      <a:r>
                        <a:rPr lang="nl-NL" sz="1400" dirty="0" smtClean="0"/>
                        <a:t>2013-01</a:t>
                      </a:r>
                      <a:endParaRPr lang="nl-NL" sz="1400" dirty="0"/>
                    </a:p>
                  </a:txBody>
                  <a:tcPr/>
                </a:tc>
                <a:tc>
                  <a:txBody>
                    <a:bodyPr/>
                    <a:lstStyle/>
                    <a:p>
                      <a:pPr algn="ctr"/>
                      <a:r>
                        <a:rPr lang="nl-NL" sz="1400" dirty="0" smtClean="0"/>
                        <a:t>2013-06</a:t>
                      </a:r>
                      <a:endParaRPr lang="nl-NL" sz="1400" dirty="0"/>
                    </a:p>
                  </a:txBody>
                  <a:tcPr/>
                </a:tc>
                <a:tc>
                  <a:txBody>
                    <a:bodyPr/>
                    <a:lstStyle/>
                    <a:p>
                      <a:pPr algn="ctr"/>
                      <a:r>
                        <a:rPr lang="nl-NL" sz="1400" dirty="0" smtClean="0"/>
                        <a:t>2014-03</a:t>
                      </a:r>
                      <a:endParaRPr lang="nl-NL" sz="1400" dirty="0"/>
                    </a:p>
                  </a:txBody>
                  <a:tcPr/>
                </a:tc>
              </a:tr>
              <a:tr h="370840">
                <a:tc>
                  <a:txBody>
                    <a:bodyPr/>
                    <a:lstStyle/>
                    <a:p>
                      <a:r>
                        <a:rPr lang="nl-NL" sz="1400" dirty="0" smtClean="0"/>
                        <a:t>Profiles</a:t>
                      </a:r>
                      <a:endParaRPr lang="nl-NL" sz="1400" dirty="0"/>
                    </a:p>
                  </a:txBody>
                  <a:tcPr/>
                </a:tc>
                <a:tc>
                  <a:txBody>
                    <a:bodyPr/>
                    <a:lstStyle/>
                    <a:p>
                      <a:pPr algn="r"/>
                      <a:r>
                        <a:rPr lang="nl-NL" sz="1400" dirty="0" smtClean="0"/>
                        <a:t>40</a:t>
                      </a:r>
                      <a:endParaRPr lang="nl-NL" sz="1400" dirty="0"/>
                    </a:p>
                  </a:txBody>
                  <a:tcPr/>
                </a:tc>
                <a:tc>
                  <a:txBody>
                    <a:bodyPr/>
                    <a:lstStyle/>
                    <a:p>
                      <a:pPr algn="r"/>
                      <a:r>
                        <a:rPr lang="nl-NL" sz="1400" dirty="0" smtClean="0"/>
                        <a:t>53</a:t>
                      </a:r>
                      <a:endParaRPr lang="nl-NL" sz="1400" dirty="0"/>
                    </a:p>
                  </a:txBody>
                  <a:tcPr/>
                </a:tc>
                <a:tc>
                  <a:txBody>
                    <a:bodyPr/>
                    <a:lstStyle/>
                    <a:p>
                      <a:pPr algn="r"/>
                      <a:r>
                        <a:rPr lang="nl-NL" sz="1400" dirty="0" smtClean="0"/>
                        <a:t>87</a:t>
                      </a:r>
                      <a:endParaRPr lang="nl-NL" sz="1400" dirty="0"/>
                    </a:p>
                  </a:txBody>
                  <a:tcPr/>
                </a:tc>
                <a:tc>
                  <a:txBody>
                    <a:bodyPr/>
                    <a:lstStyle/>
                    <a:p>
                      <a:pPr algn="r"/>
                      <a:r>
                        <a:rPr lang="nl-NL" sz="1400" dirty="0" smtClean="0"/>
                        <a:t>124</a:t>
                      </a:r>
                      <a:endParaRPr lang="nl-NL" sz="1400" dirty="0"/>
                    </a:p>
                  </a:txBody>
                  <a:tcPr/>
                </a:tc>
                <a:tc>
                  <a:txBody>
                    <a:bodyPr/>
                    <a:lstStyle/>
                    <a:p>
                      <a:pPr algn="r"/>
                      <a:r>
                        <a:rPr lang="nl-NL" sz="1400" dirty="0" smtClean="0"/>
                        <a:t>153</a:t>
                      </a:r>
                      <a:endParaRPr lang="nl-NL" sz="1400" dirty="0"/>
                    </a:p>
                  </a:txBody>
                  <a:tcPr/>
                </a:tc>
              </a:tr>
              <a:tr h="370840">
                <a:tc>
                  <a:txBody>
                    <a:bodyPr/>
                    <a:lstStyle/>
                    <a:p>
                      <a:r>
                        <a:rPr lang="nl-NL" sz="1400" dirty="0" smtClean="0"/>
                        <a:t>Components</a:t>
                      </a:r>
                      <a:endParaRPr lang="nl-NL" sz="1400" dirty="0"/>
                    </a:p>
                  </a:txBody>
                  <a:tcPr/>
                </a:tc>
                <a:tc>
                  <a:txBody>
                    <a:bodyPr/>
                    <a:lstStyle/>
                    <a:p>
                      <a:pPr algn="r"/>
                      <a:r>
                        <a:rPr lang="nl-NL" sz="1400" dirty="0" smtClean="0"/>
                        <a:t>164</a:t>
                      </a:r>
                      <a:endParaRPr lang="nl-NL" sz="1400" dirty="0"/>
                    </a:p>
                  </a:txBody>
                  <a:tcPr/>
                </a:tc>
                <a:tc>
                  <a:txBody>
                    <a:bodyPr/>
                    <a:lstStyle/>
                    <a:p>
                      <a:pPr algn="r"/>
                      <a:r>
                        <a:rPr lang="nl-NL" sz="1400" dirty="0" smtClean="0"/>
                        <a:t>298</a:t>
                      </a:r>
                      <a:endParaRPr lang="nl-NL" sz="1400" dirty="0"/>
                    </a:p>
                  </a:txBody>
                  <a:tcPr/>
                </a:tc>
                <a:tc>
                  <a:txBody>
                    <a:bodyPr/>
                    <a:lstStyle/>
                    <a:p>
                      <a:pPr algn="r"/>
                      <a:r>
                        <a:rPr lang="nl-NL" sz="1400" dirty="0" smtClean="0"/>
                        <a:t>542</a:t>
                      </a:r>
                      <a:endParaRPr lang="nl-NL" sz="1400" dirty="0"/>
                    </a:p>
                  </a:txBody>
                  <a:tcPr/>
                </a:tc>
                <a:tc>
                  <a:txBody>
                    <a:bodyPr/>
                    <a:lstStyle/>
                    <a:p>
                      <a:pPr algn="r"/>
                      <a:r>
                        <a:rPr lang="nl-NL" sz="1400" dirty="0" smtClean="0"/>
                        <a:t>828</a:t>
                      </a:r>
                      <a:endParaRPr lang="nl-NL" sz="1400" dirty="0"/>
                    </a:p>
                  </a:txBody>
                  <a:tcPr/>
                </a:tc>
                <a:tc>
                  <a:txBody>
                    <a:bodyPr/>
                    <a:lstStyle/>
                    <a:p>
                      <a:pPr algn="r"/>
                      <a:r>
                        <a:rPr lang="nl-NL" sz="1400" dirty="0" smtClean="0"/>
                        <a:t>1110</a:t>
                      </a:r>
                      <a:endParaRPr lang="nl-NL" sz="1400" dirty="0"/>
                    </a:p>
                  </a:txBody>
                  <a:tcPr/>
                </a:tc>
              </a:tr>
              <a:tr h="370840">
                <a:tc>
                  <a:txBody>
                    <a:bodyPr/>
                    <a:lstStyle/>
                    <a:p>
                      <a:r>
                        <a:rPr lang="nl-NL" sz="1400" dirty="0" smtClean="0"/>
                        <a:t>Elements</a:t>
                      </a:r>
                      <a:endParaRPr lang="nl-NL" sz="1400" dirty="0"/>
                    </a:p>
                  </a:txBody>
                  <a:tcPr/>
                </a:tc>
                <a:tc>
                  <a:txBody>
                    <a:bodyPr/>
                    <a:lstStyle/>
                    <a:p>
                      <a:pPr algn="r"/>
                      <a:r>
                        <a:rPr lang="nl-NL" sz="1400" dirty="0" smtClean="0"/>
                        <a:t>511</a:t>
                      </a:r>
                      <a:endParaRPr lang="nl-NL" sz="1400" dirty="0"/>
                    </a:p>
                  </a:txBody>
                  <a:tcPr/>
                </a:tc>
                <a:tc>
                  <a:txBody>
                    <a:bodyPr/>
                    <a:lstStyle/>
                    <a:p>
                      <a:pPr algn="r"/>
                      <a:r>
                        <a:rPr lang="nl-NL" sz="1400" dirty="0" smtClean="0"/>
                        <a:t>893</a:t>
                      </a:r>
                      <a:endParaRPr lang="nl-NL" sz="1400" dirty="0"/>
                    </a:p>
                  </a:txBody>
                  <a:tcPr/>
                </a:tc>
                <a:tc>
                  <a:txBody>
                    <a:bodyPr/>
                    <a:lstStyle/>
                    <a:p>
                      <a:pPr algn="r"/>
                      <a:r>
                        <a:rPr lang="nl-NL" sz="1400" dirty="0" smtClean="0"/>
                        <a:t>1505</a:t>
                      </a:r>
                      <a:endParaRPr lang="nl-NL" sz="1400" dirty="0"/>
                    </a:p>
                  </a:txBody>
                  <a:tcPr/>
                </a:tc>
                <a:tc>
                  <a:txBody>
                    <a:bodyPr/>
                    <a:lstStyle/>
                    <a:p>
                      <a:pPr algn="r"/>
                      <a:r>
                        <a:rPr lang="nl-NL" sz="1400" dirty="0" smtClean="0"/>
                        <a:t>2399</a:t>
                      </a:r>
                      <a:endParaRPr lang="nl-NL" sz="1400" dirty="0"/>
                    </a:p>
                  </a:txBody>
                  <a:tcPr/>
                </a:tc>
                <a:tc>
                  <a:txBody>
                    <a:bodyPr/>
                    <a:lstStyle/>
                    <a:p>
                      <a:pPr algn="r"/>
                      <a:r>
                        <a:rPr lang="nl-NL" sz="1400" dirty="0" smtClean="0"/>
                        <a:t>3101</a:t>
                      </a:r>
                      <a:endParaRPr lang="nl-NL" sz="1400" dirty="0"/>
                    </a:p>
                  </a:txBody>
                  <a:tcPr/>
                </a:tc>
              </a:tr>
              <a:tr h="370840">
                <a:tc>
                  <a:txBody>
                    <a:bodyPr/>
                    <a:lstStyle/>
                    <a:p>
                      <a:r>
                        <a:rPr lang="nl-NL" sz="1400" dirty="0" smtClean="0"/>
                        <a:t>Distinct Data Categories (DCs)</a:t>
                      </a:r>
                      <a:endParaRPr lang="nl-NL" sz="1400" dirty="0"/>
                    </a:p>
                  </a:txBody>
                  <a:tcPr/>
                </a:tc>
                <a:tc>
                  <a:txBody>
                    <a:bodyPr/>
                    <a:lstStyle/>
                    <a:p>
                      <a:pPr algn="r"/>
                      <a:r>
                        <a:rPr lang="nl-NL" sz="1400" dirty="0" smtClean="0"/>
                        <a:t>203</a:t>
                      </a:r>
                      <a:endParaRPr lang="nl-NL" sz="1400" dirty="0"/>
                    </a:p>
                  </a:txBody>
                  <a:tcPr/>
                </a:tc>
                <a:tc>
                  <a:txBody>
                    <a:bodyPr/>
                    <a:lstStyle/>
                    <a:p>
                      <a:pPr algn="r"/>
                      <a:r>
                        <a:rPr lang="nl-NL" sz="1400" dirty="0" smtClean="0"/>
                        <a:t>266</a:t>
                      </a:r>
                      <a:endParaRPr lang="nl-NL" sz="1400" dirty="0"/>
                    </a:p>
                  </a:txBody>
                  <a:tcPr/>
                </a:tc>
                <a:tc>
                  <a:txBody>
                    <a:bodyPr/>
                    <a:lstStyle/>
                    <a:p>
                      <a:pPr algn="r"/>
                      <a:r>
                        <a:rPr lang="nl-NL" sz="1400" dirty="0" smtClean="0"/>
                        <a:t>436</a:t>
                      </a:r>
                      <a:endParaRPr lang="nl-NL" sz="1400" dirty="0"/>
                    </a:p>
                  </a:txBody>
                  <a:tcPr/>
                </a:tc>
                <a:tc>
                  <a:txBody>
                    <a:bodyPr/>
                    <a:lstStyle/>
                    <a:p>
                      <a:pPr algn="r"/>
                      <a:r>
                        <a:rPr lang="nl-NL" sz="1400" dirty="0" smtClean="0"/>
                        <a:t>499</a:t>
                      </a:r>
                      <a:endParaRPr lang="nl-NL" sz="1400" dirty="0"/>
                    </a:p>
                  </a:txBody>
                  <a:tcPr/>
                </a:tc>
                <a:tc>
                  <a:txBody>
                    <a:bodyPr/>
                    <a:lstStyle/>
                    <a:p>
                      <a:pPr algn="r"/>
                      <a:r>
                        <a:rPr lang="nl-NL" sz="1400" dirty="0" smtClean="0"/>
                        <a:t>737</a:t>
                      </a:r>
                      <a:endParaRPr lang="nl-NL" sz="1400" dirty="0"/>
                    </a:p>
                  </a:txBody>
                  <a:tcPr/>
                </a:tc>
              </a:tr>
              <a:tr h="370840">
                <a:tc>
                  <a:txBody>
                    <a:bodyPr/>
                    <a:lstStyle/>
                    <a:p>
                      <a:r>
                        <a:rPr lang="nl-NL" sz="1400" dirty="0" smtClean="0"/>
                        <a:t>Metadata D</a:t>
                      </a:r>
                      <a:r>
                        <a:rPr lang="nl-NL" sz="1400" baseline="0" dirty="0" smtClean="0"/>
                        <a:t>Cs</a:t>
                      </a:r>
                      <a:endParaRPr lang="nl-NL" sz="1400" dirty="0"/>
                    </a:p>
                  </a:txBody>
                  <a:tcPr/>
                </a:tc>
                <a:tc>
                  <a:txBody>
                    <a:bodyPr/>
                    <a:lstStyle/>
                    <a:p>
                      <a:pPr algn="r"/>
                      <a:r>
                        <a:rPr lang="nl-NL" sz="1400" dirty="0" smtClean="0"/>
                        <a:t>277</a:t>
                      </a:r>
                      <a:endParaRPr lang="nl-NL" sz="1400" dirty="0"/>
                    </a:p>
                  </a:txBody>
                  <a:tcPr/>
                </a:tc>
                <a:tc>
                  <a:txBody>
                    <a:bodyPr/>
                    <a:lstStyle/>
                    <a:p>
                      <a:pPr algn="r"/>
                      <a:r>
                        <a:rPr lang="nl-NL" sz="1400" dirty="0" smtClean="0"/>
                        <a:t>712</a:t>
                      </a:r>
                      <a:endParaRPr lang="nl-NL" sz="1400" dirty="0"/>
                    </a:p>
                  </a:txBody>
                  <a:tcPr/>
                </a:tc>
                <a:tc>
                  <a:txBody>
                    <a:bodyPr/>
                    <a:lstStyle/>
                    <a:p>
                      <a:pPr algn="r"/>
                      <a:r>
                        <a:rPr lang="nl-NL" sz="1400" dirty="0" smtClean="0"/>
                        <a:t>774</a:t>
                      </a:r>
                      <a:endParaRPr lang="nl-NL" sz="1400" dirty="0"/>
                    </a:p>
                  </a:txBody>
                  <a:tcPr/>
                </a:tc>
                <a:tc>
                  <a:txBody>
                    <a:bodyPr/>
                    <a:lstStyle/>
                    <a:p>
                      <a:pPr algn="r"/>
                      <a:r>
                        <a:rPr lang="nl-NL" sz="1400" dirty="0" smtClean="0"/>
                        <a:t>791</a:t>
                      </a:r>
                      <a:endParaRPr lang="nl-NL" sz="1400" dirty="0"/>
                    </a:p>
                  </a:txBody>
                  <a:tcPr/>
                </a:tc>
                <a:tc>
                  <a:txBody>
                    <a:bodyPr/>
                    <a:lstStyle/>
                    <a:p>
                      <a:pPr algn="r"/>
                      <a:r>
                        <a:rPr lang="nl-NL" sz="1400" dirty="0" smtClean="0"/>
                        <a:t>1103</a:t>
                      </a:r>
                      <a:endParaRPr lang="nl-NL" sz="1400" dirty="0"/>
                    </a:p>
                  </a:txBody>
                  <a:tcPr/>
                </a:tc>
              </a:tr>
              <a:tr h="370840">
                <a:tc>
                  <a:txBody>
                    <a:bodyPr/>
                    <a:lstStyle/>
                    <a:p>
                      <a:r>
                        <a:rPr lang="nl-NL" sz="1400" dirty="0" smtClean="0"/>
                        <a:t>%</a:t>
                      </a:r>
                      <a:r>
                        <a:rPr lang="nl-NL" sz="1400" baseline="0" dirty="0" smtClean="0"/>
                        <a:t> Elements w/o DCs</a:t>
                      </a:r>
                      <a:endParaRPr lang="nl-NL" sz="1400" dirty="0"/>
                    </a:p>
                  </a:txBody>
                  <a:tcPr/>
                </a:tc>
                <a:tc>
                  <a:txBody>
                    <a:bodyPr/>
                    <a:lstStyle/>
                    <a:p>
                      <a:pPr algn="r"/>
                      <a:r>
                        <a:rPr lang="nl-NL" sz="1400" dirty="0" smtClean="0"/>
                        <a:t>24.7%</a:t>
                      </a:r>
                      <a:endParaRPr lang="nl-NL" sz="1400" dirty="0"/>
                    </a:p>
                  </a:txBody>
                  <a:tcPr/>
                </a:tc>
                <a:tc>
                  <a:txBody>
                    <a:bodyPr/>
                    <a:lstStyle/>
                    <a:p>
                      <a:pPr algn="r"/>
                      <a:r>
                        <a:rPr lang="nl-NL" sz="1400" dirty="0" smtClean="0"/>
                        <a:t>17.6%</a:t>
                      </a:r>
                      <a:endParaRPr lang="nl-NL" sz="1400" dirty="0"/>
                    </a:p>
                  </a:txBody>
                  <a:tcPr/>
                </a:tc>
                <a:tc>
                  <a:txBody>
                    <a:bodyPr/>
                    <a:lstStyle/>
                    <a:p>
                      <a:pPr algn="r"/>
                      <a:r>
                        <a:rPr lang="nl-NL" sz="1400" dirty="0" smtClean="0"/>
                        <a:t>21.5%</a:t>
                      </a:r>
                      <a:endParaRPr lang="nl-NL" sz="1400" dirty="0"/>
                    </a:p>
                  </a:txBody>
                  <a:tcPr/>
                </a:tc>
                <a:tc>
                  <a:txBody>
                    <a:bodyPr/>
                    <a:lstStyle/>
                    <a:p>
                      <a:pPr algn="r"/>
                      <a:r>
                        <a:rPr lang="nl-NL" sz="1400" dirty="0" smtClean="0"/>
                        <a:t>26.5%</a:t>
                      </a:r>
                      <a:endParaRPr lang="nl-NL" sz="1400" dirty="0"/>
                    </a:p>
                  </a:txBody>
                  <a:tcPr/>
                </a:tc>
                <a:tc>
                  <a:txBody>
                    <a:bodyPr/>
                    <a:lstStyle/>
                    <a:p>
                      <a:pPr algn="r"/>
                      <a:r>
                        <a:rPr lang="nl-NL" sz="1400" dirty="0" smtClean="0"/>
                        <a:t>24,2%</a:t>
                      </a:r>
                      <a:endParaRPr lang="nl-NL" sz="1400" dirty="0"/>
                    </a:p>
                  </a:txBody>
                  <a:tcPr/>
                </a:tc>
              </a:tr>
            </a:tbl>
          </a:graphicData>
        </a:graphic>
      </p:graphicFrame>
      <p:sp>
        <p:nvSpPr>
          <p:cNvPr id="5" name="Content Placeholder 2"/>
          <p:cNvSpPr txBox="1">
            <a:spLocks/>
          </p:cNvSpPr>
          <p:nvPr/>
        </p:nvSpPr>
        <p:spPr bwMode="auto">
          <a:xfrm>
            <a:off x="304800" y="4343400"/>
            <a:ext cx="85344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D4E6F"/>
              </a:buClr>
              <a:buFont typeface="Wingdings" charset="0"/>
              <a:buChar char="§"/>
              <a:defRPr sz="2400">
                <a:solidFill>
                  <a:srgbClr val="000000"/>
                </a:solidFill>
                <a:latin typeface="+mn-lt"/>
                <a:ea typeface="+mn-ea"/>
                <a:cs typeface="ＭＳ Ｐゴシック" charset="0"/>
              </a:defRPr>
            </a:lvl1pPr>
            <a:lvl2pPr marL="742950" indent="-285750" algn="l" rtl="0" eaLnBrk="0" fontAlgn="base" hangingPunct="0">
              <a:spcBef>
                <a:spcPct val="20000"/>
              </a:spcBef>
              <a:spcAft>
                <a:spcPct val="0"/>
              </a:spcAft>
              <a:buClr>
                <a:srgbClr val="2D4E6F"/>
              </a:buClr>
              <a:buFont typeface="Wingdings" charset="0"/>
              <a:buChar char="§"/>
              <a:defRPr sz="2200">
                <a:solidFill>
                  <a:srgbClr val="000000"/>
                </a:solidFill>
                <a:latin typeface="+mn-lt"/>
                <a:ea typeface="+mn-ea"/>
              </a:defRPr>
            </a:lvl2pPr>
            <a:lvl3pPr marL="1143000" indent="-228600" algn="l" rtl="0" eaLnBrk="0" fontAlgn="base" hangingPunct="0">
              <a:spcBef>
                <a:spcPct val="20000"/>
              </a:spcBef>
              <a:spcAft>
                <a:spcPct val="0"/>
              </a:spcAft>
              <a:buClr>
                <a:srgbClr val="2D4E6F"/>
              </a:buClr>
              <a:buFont typeface="Wingdings" charset="0"/>
              <a:buChar char="§"/>
              <a:defRPr sz="2000">
                <a:solidFill>
                  <a:srgbClr val="000000"/>
                </a:solidFill>
                <a:latin typeface="+mn-lt"/>
                <a:ea typeface="+mn-ea"/>
              </a:defRPr>
            </a:lvl3pPr>
            <a:lvl4pPr marL="1600200" indent="-228600" algn="l" rtl="0" eaLnBrk="0" fontAlgn="base" hangingPunct="0">
              <a:spcBef>
                <a:spcPct val="20000"/>
              </a:spcBef>
              <a:spcAft>
                <a:spcPct val="0"/>
              </a:spcAft>
              <a:buClr>
                <a:srgbClr val="2D4E6F"/>
              </a:buClr>
              <a:buFont typeface="Wingdings" charset="0"/>
              <a:buChar char="§"/>
              <a:defRPr>
                <a:solidFill>
                  <a:srgbClr val="000000"/>
                </a:solidFill>
                <a:latin typeface="+mn-lt"/>
                <a:ea typeface="+mn-ea"/>
              </a:defRPr>
            </a:lvl4pPr>
            <a:lvl5pPr marL="2057400" indent="-228600" algn="l" rtl="0" eaLnBrk="0" fontAlgn="base" hangingPunct="0">
              <a:spcBef>
                <a:spcPct val="20000"/>
              </a:spcBef>
              <a:spcAft>
                <a:spcPct val="0"/>
              </a:spcAft>
              <a:buClr>
                <a:srgbClr val="2D4E6F"/>
              </a:buClr>
              <a:buFont typeface="Wingdings" charset="0"/>
              <a:buChar char="§"/>
              <a:defRPr sz="1600">
                <a:solidFill>
                  <a:srgbClr val="000000"/>
                </a:solidFill>
                <a:latin typeface="+mn-lt"/>
                <a:ea typeface="+mn-ea"/>
              </a:defRPr>
            </a:lvl5pPr>
            <a:lvl6pPr marL="25146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6pPr>
            <a:lvl7pPr marL="29718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7pPr>
            <a:lvl8pPr marL="34290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8pPr>
            <a:lvl9pPr marL="38862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9pPr>
          </a:lstStyle>
          <a:p>
            <a:r>
              <a:rPr lang="nl-NL" sz="1800" b="0" kern="0" dirty="0" smtClean="0"/>
              <a:t>CMD profiles for existing metadata schemas like OLAC/DCMI, TEI Header and META-SHARE have been created</a:t>
            </a:r>
          </a:p>
          <a:p>
            <a:r>
              <a:rPr lang="nl-NL" sz="1800" b="0" kern="0" dirty="0" smtClean="0"/>
              <a:t>Profiles differ a lot in structure:</a:t>
            </a:r>
          </a:p>
          <a:p>
            <a:pPr lvl="1"/>
            <a:r>
              <a:rPr lang="nl-NL" sz="1600" b="0" kern="0" dirty="0" smtClean="0"/>
              <a:t>Small and flat profiles with 5 – 10 elements</a:t>
            </a:r>
          </a:p>
          <a:p>
            <a:pPr lvl="1"/>
            <a:r>
              <a:rPr lang="nl-NL" sz="1600" b="0" kern="0" dirty="0" smtClean="0"/>
              <a:t>Large and complex profiles of up to 10 component levels with hundreds of elements</a:t>
            </a:r>
          </a:p>
          <a:p>
            <a:r>
              <a:rPr lang="nl-NL" sz="1800" b="0" kern="0" dirty="0" smtClean="0"/>
              <a:t>More than 670.000 CMD records are harvested from around 60 providers</a:t>
            </a:r>
          </a:p>
          <a:p>
            <a:pPr marL="0" indent="0" algn="ctr">
              <a:buNone/>
            </a:pPr>
            <a:r>
              <a:rPr lang="nl-NL" sz="1800" b="0" kern="0" dirty="0" smtClean="0">
                <a:hlinkClick r:id="rId2"/>
              </a:rPr>
              <a:t>http://catalog.clarin.eu/vlo/</a:t>
            </a:r>
            <a:r>
              <a:rPr lang="nl-NL" sz="1800" b="0" kern="0" dirty="0" smtClean="0"/>
              <a:t> </a:t>
            </a:r>
            <a:endParaRPr lang="nl-NL" sz="1800" b="0" kern="0" dirty="0"/>
          </a:p>
        </p:txBody>
      </p:sp>
    </p:spTree>
    <p:extLst>
      <p:ext uri="{BB962C8B-B14F-4D97-AF65-F5344CB8AC3E}">
        <p14:creationId xmlns:p14="http://schemas.microsoft.com/office/powerpoint/2010/main" val="401967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CMD Cloud</a:t>
            </a:r>
            <a:endParaRPr lang="nl-NL" dirty="0"/>
          </a:p>
        </p:txBody>
      </p:sp>
      <p:sp>
        <p:nvSpPr>
          <p:cNvPr id="3" name="Content Placeholder 2"/>
          <p:cNvSpPr>
            <a:spLocks noGrp="1"/>
          </p:cNvSpPr>
          <p:nvPr>
            <p:ph idx="1"/>
          </p:nvPr>
        </p:nvSpPr>
        <p:spPr/>
        <p:txBody>
          <a:bodyPr/>
          <a:lstStyle/>
          <a:p>
            <a:r>
              <a:rPr lang="nl-NL" dirty="0" smtClean="0"/>
              <a:t>By reusing data categories and components a semantic network is created: a </a:t>
            </a:r>
            <a:r>
              <a:rPr lang="nl-NL" dirty="0">
                <a:hlinkClick r:id="rId2"/>
              </a:rPr>
              <a:t>CMD cloud</a:t>
            </a:r>
            <a:r>
              <a:rPr lang="nl-NL" dirty="0"/>
              <a:t> </a:t>
            </a:r>
            <a:r>
              <a:rPr lang="nl-NL" dirty="0" smtClean="0"/>
              <a:t>with clusters of related resources</a:t>
            </a:r>
          </a:p>
          <a:p>
            <a:pPr lvl="1"/>
            <a:r>
              <a:rPr lang="nl-NL" dirty="0" smtClean="0"/>
              <a:t>CMD cloud poster + demo, Wednesday, P10, 156 </a:t>
            </a:r>
            <a:endParaRPr lang="nl-NL" dirty="0"/>
          </a:p>
          <a:p>
            <a:r>
              <a:rPr lang="nl-NL" dirty="0" smtClean="0"/>
              <a:t>The </a:t>
            </a:r>
            <a:r>
              <a:rPr lang="nl-NL" dirty="0"/>
              <a:t>CMD </a:t>
            </a:r>
            <a:r>
              <a:rPr lang="nl-NL" dirty="0">
                <a:hlinkClick r:id="rId3"/>
              </a:rPr>
              <a:t>facetted browser</a:t>
            </a:r>
            <a:r>
              <a:rPr lang="nl-NL" dirty="0"/>
              <a:t> </a:t>
            </a:r>
            <a:r>
              <a:rPr lang="nl-NL" dirty="0" smtClean="0"/>
              <a:t>(aka VLO) uses this semantic layer to find facet mappings and deal with the diversity of CMD records</a:t>
            </a:r>
          </a:p>
          <a:p>
            <a:pPr lvl="1"/>
            <a:r>
              <a:rPr lang="nl-NL" dirty="0" smtClean="0"/>
              <a:t>CLARIN booth, HLT Village</a:t>
            </a:r>
          </a:p>
          <a:p>
            <a:pPr lvl="1"/>
            <a:endParaRPr lang="nl-NL" dirty="0"/>
          </a:p>
          <a:p>
            <a:r>
              <a:rPr lang="nl-NL" dirty="0" smtClean="0">
                <a:solidFill>
                  <a:schemeClr val="tx1"/>
                </a:solidFill>
              </a:rPr>
              <a:t>CMDI is based on XML</a:t>
            </a:r>
          </a:p>
          <a:p>
            <a:pPr lvl="1"/>
            <a:r>
              <a:rPr lang="nl-NL" dirty="0" smtClean="0">
                <a:solidFill>
                  <a:schemeClr val="tx1"/>
                </a:solidFill>
              </a:rPr>
              <a:t>Well established core technology in the metadata domain</a:t>
            </a:r>
          </a:p>
          <a:p>
            <a:pPr lvl="1"/>
            <a:r>
              <a:rPr lang="nl-NL" dirty="0" smtClean="0">
                <a:solidFill>
                  <a:schemeClr val="tx1"/>
                </a:solidFill>
              </a:rPr>
              <a:t>Still with the focus on semantics, lets see how it could look in RDF</a:t>
            </a:r>
            <a:endParaRPr lang="nl-NL" dirty="0">
              <a:solidFill>
                <a:schemeClr val="tx1"/>
              </a:solidFill>
            </a:endParaRPr>
          </a:p>
          <a:p>
            <a:endParaRPr lang="nl-NL"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0"/>
            <a:ext cx="7492560" cy="6858000"/>
          </a:xfrm>
          <a:prstGeom prst="rect">
            <a:avLst/>
          </a:prstGeom>
          <a:solidFill>
            <a:schemeClr val="bg1"/>
          </a:solidFill>
        </p:spPr>
      </p:pic>
    </p:spTree>
    <p:extLst>
      <p:ext uri="{BB962C8B-B14F-4D97-AF65-F5344CB8AC3E}">
        <p14:creationId xmlns:p14="http://schemas.microsoft.com/office/powerpoint/2010/main" val="414544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6" presetClass="entr" presetSubtype="3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out)">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xit" presetSubtype="16" fill="hold" nodeType="clickEffect">
                                  <p:stCondLst>
                                    <p:cond delay="0"/>
                                  </p:stCondLst>
                                  <p:childTnLst>
                                    <p:animEffect transition="out" filter="circle(in)">
                                      <p:cBhvr>
                                        <p:cTn id="17" dur="2000"/>
                                        <p:tgtEl>
                                          <p:spTgt spid="4"/>
                                        </p:tgtEl>
                                      </p:cBhvr>
                                    </p:animEffect>
                                    <p:set>
                                      <p:cBhvr>
                                        <p:cTn id="18" dur="1" fill="hold">
                                          <p:stCondLst>
                                            <p:cond delay="1999"/>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CMD 2 RDF</a:t>
            </a:r>
            <a:endParaRPr lang="nl-NL" dirty="0"/>
          </a:p>
        </p:txBody>
      </p:sp>
      <p:sp>
        <p:nvSpPr>
          <p:cNvPr id="3" name="Content Placeholder 2"/>
          <p:cNvSpPr>
            <a:spLocks noGrp="1"/>
          </p:cNvSpPr>
          <p:nvPr>
            <p:ph idx="1"/>
          </p:nvPr>
        </p:nvSpPr>
        <p:spPr/>
        <p:txBody>
          <a:bodyPr/>
          <a:lstStyle/>
          <a:p>
            <a:r>
              <a:rPr lang="nl-NL" dirty="0" smtClean="0"/>
              <a:t>To map a CMD record to RDF we need</a:t>
            </a:r>
          </a:p>
          <a:p>
            <a:pPr lvl="1"/>
            <a:r>
              <a:rPr lang="nl-NL" dirty="0" smtClean="0"/>
              <a:t>A mapping for the basic component model</a:t>
            </a:r>
          </a:p>
          <a:p>
            <a:pPr lvl="2"/>
            <a:r>
              <a:rPr lang="nl-NL" dirty="0" smtClean="0"/>
              <a:t>Basic classes and properties to represent profiles, components, elements, attributes and their relationships and values</a:t>
            </a:r>
          </a:p>
          <a:p>
            <a:pPr lvl="1"/>
            <a:r>
              <a:rPr lang="nl-NL" dirty="0" smtClean="0"/>
              <a:t>A mapping for a specific profile or component</a:t>
            </a:r>
          </a:p>
          <a:p>
            <a:pPr lvl="2"/>
            <a:r>
              <a:rPr lang="nl-NL" dirty="0" smtClean="0"/>
              <a:t>A specific subclass or subproperty of the basic component model</a:t>
            </a:r>
          </a:p>
          <a:p>
            <a:pPr lvl="1"/>
            <a:r>
              <a:rPr lang="nl-NL" dirty="0" smtClean="0"/>
              <a:t>A mapping for specific metadata records</a:t>
            </a:r>
          </a:p>
          <a:p>
            <a:pPr lvl="2"/>
            <a:r>
              <a:rPr lang="nl-NL" dirty="0" smtClean="0"/>
              <a:t>Instances of profile or component</a:t>
            </a:r>
          </a:p>
          <a:p>
            <a:pPr lvl="2"/>
            <a:r>
              <a:rPr lang="nl-NL" dirty="0" smtClean="0"/>
              <a:t>Embedding in common LOD vocabularies</a:t>
            </a:r>
            <a:endParaRPr lang="nl-NL" dirty="0"/>
          </a:p>
        </p:txBody>
      </p:sp>
    </p:spTree>
    <p:extLst>
      <p:ext uri="{BB962C8B-B14F-4D97-AF65-F5344CB8AC3E}">
        <p14:creationId xmlns:p14="http://schemas.microsoft.com/office/powerpoint/2010/main" val="1560584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Component Metadata Model</a:t>
            </a:r>
            <a:endParaRPr lang="nl-NL"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1447800"/>
            <a:ext cx="6400800" cy="2308793"/>
          </a:xfrm>
        </p:spPr>
      </p:pic>
      <p:sp>
        <p:nvSpPr>
          <p:cNvPr id="7" name="Content Placeholder 2"/>
          <p:cNvSpPr txBox="1">
            <a:spLocks/>
          </p:cNvSpPr>
          <p:nvPr/>
        </p:nvSpPr>
        <p:spPr bwMode="auto">
          <a:xfrm>
            <a:off x="304800" y="4038600"/>
            <a:ext cx="85344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D4E6F"/>
              </a:buClr>
              <a:buFont typeface="Wingdings" charset="0"/>
              <a:buChar char="§"/>
              <a:defRPr sz="2400">
                <a:solidFill>
                  <a:srgbClr val="000000"/>
                </a:solidFill>
                <a:latin typeface="+mn-lt"/>
                <a:ea typeface="+mn-ea"/>
                <a:cs typeface="ＭＳ Ｐゴシック" charset="0"/>
              </a:defRPr>
            </a:lvl1pPr>
            <a:lvl2pPr marL="742950" indent="-285750" algn="l" rtl="0" eaLnBrk="0" fontAlgn="base" hangingPunct="0">
              <a:spcBef>
                <a:spcPct val="20000"/>
              </a:spcBef>
              <a:spcAft>
                <a:spcPct val="0"/>
              </a:spcAft>
              <a:buClr>
                <a:srgbClr val="2D4E6F"/>
              </a:buClr>
              <a:buFont typeface="Wingdings" charset="0"/>
              <a:buChar char="§"/>
              <a:defRPr sz="2200">
                <a:solidFill>
                  <a:srgbClr val="000000"/>
                </a:solidFill>
                <a:latin typeface="+mn-lt"/>
                <a:ea typeface="+mn-ea"/>
              </a:defRPr>
            </a:lvl2pPr>
            <a:lvl3pPr marL="1143000" indent="-228600" algn="l" rtl="0" eaLnBrk="0" fontAlgn="base" hangingPunct="0">
              <a:spcBef>
                <a:spcPct val="20000"/>
              </a:spcBef>
              <a:spcAft>
                <a:spcPct val="0"/>
              </a:spcAft>
              <a:buClr>
                <a:srgbClr val="2D4E6F"/>
              </a:buClr>
              <a:buFont typeface="Wingdings" charset="0"/>
              <a:buChar char="§"/>
              <a:defRPr sz="2000">
                <a:solidFill>
                  <a:srgbClr val="000000"/>
                </a:solidFill>
                <a:latin typeface="+mn-lt"/>
                <a:ea typeface="+mn-ea"/>
              </a:defRPr>
            </a:lvl3pPr>
            <a:lvl4pPr marL="1600200" indent="-228600" algn="l" rtl="0" eaLnBrk="0" fontAlgn="base" hangingPunct="0">
              <a:spcBef>
                <a:spcPct val="20000"/>
              </a:spcBef>
              <a:spcAft>
                <a:spcPct val="0"/>
              </a:spcAft>
              <a:buClr>
                <a:srgbClr val="2D4E6F"/>
              </a:buClr>
              <a:buFont typeface="Wingdings" charset="0"/>
              <a:buChar char="§"/>
              <a:defRPr>
                <a:solidFill>
                  <a:srgbClr val="000000"/>
                </a:solidFill>
                <a:latin typeface="+mn-lt"/>
                <a:ea typeface="+mn-ea"/>
              </a:defRPr>
            </a:lvl4pPr>
            <a:lvl5pPr marL="2057400" indent="-228600" algn="l" rtl="0" eaLnBrk="0" fontAlgn="base" hangingPunct="0">
              <a:spcBef>
                <a:spcPct val="20000"/>
              </a:spcBef>
              <a:spcAft>
                <a:spcPct val="0"/>
              </a:spcAft>
              <a:buClr>
                <a:srgbClr val="2D4E6F"/>
              </a:buClr>
              <a:buFont typeface="Wingdings" charset="0"/>
              <a:buChar char="§"/>
              <a:defRPr sz="1600">
                <a:solidFill>
                  <a:srgbClr val="000000"/>
                </a:solidFill>
                <a:latin typeface="+mn-lt"/>
                <a:ea typeface="+mn-ea"/>
              </a:defRPr>
            </a:lvl5pPr>
            <a:lvl6pPr marL="25146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6pPr>
            <a:lvl7pPr marL="29718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7pPr>
            <a:lvl8pPr marL="34290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8pPr>
            <a:lvl9pPr marL="38862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9pPr>
          </a:lstStyle>
          <a:p>
            <a:r>
              <a:rPr lang="nl-NL" sz="1600" b="0" kern="0" dirty="0" smtClean="0"/>
              <a:t>Basic CMD model is described by ISO/DIS 24622-1</a:t>
            </a:r>
          </a:p>
          <a:p>
            <a:pPr lvl="1"/>
            <a:r>
              <a:rPr lang="nl-NL" sz="1600" b="0" kern="0" dirty="0" smtClean="0"/>
              <a:t>1st part of ISO TC 37 SC 4 3 CMD standards family</a:t>
            </a:r>
          </a:p>
          <a:p>
            <a:r>
              <a:rPr lang="nl-NL" sz="1600" b="0" kern="0" dirty="0" smtClean="0"/>
              <a:t>Natural mapping to RDF:</a:t>
            </a:r>
          </a:p>
          <a:p>
            <a:pPr lvl="1"/>
            <a:r>
              <a:rPr lang="nl-NL" sz="1600" b="0" kern="0" dirty="0" smtClean="0"/>
              <a:t>Profiles/components to RDF Classes</a:t>
            </a:r>
          </a:p>
          <a:p>
            <a:pPr lvl="1"/>
            <a:r>
              <a:rPr lang="nl-NL" sz="1600" b="0" kern="0" dirty="0" smtClean="0"/>
              <a:t>Elements to RDF Properties</a:t>
            </a:r>
          </a:p>
          <a:p>
            <a:r>
              <a:rPr lang="nl-NL" sz="1600" b="0" kern="0" dirty="0" smtClean="0"/>
              <a:t>Complication</a:t>
            </a:r>
          </a:p>
          <a:p>
            <a:pPr lvl="1"/>
            <a:r>
              <a:rPr lang="nl-NL" sz="1600" b="0" kern="0" dirty="0" smtClean="0"/>
              <a:t>CLARIN’s CMDI allows attributes on both Components and Elements</a:t>
            </a:r>
          </a:p>
          <a:p>
            <a:pPr lvl="2"/>
            <a:r>
              <a:rPr lang="nl-NL" sz="1400" b="0" kern="0" dirty="0" smtClean="0"/>
              <a:t>Elements have to be RDF Classes</a:t>
            </a:r>
          </a:p>
        </p:txBody>
      </p:sp>
    </p:spTree>
    <p:extLst>
      <p:ext uri="{BB962C8B-B14F-4D97-AF65-F5344CB8AC3E}">
        <p14:creationId xmlns:p14="http://schemas.microsoft.com/office/powerpoint/2010/main" val="5477317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CMDM 2 RDF</a:t>
            </a:r>
            <a:endParaRPr lang="nl-NL" dirty="0"/>
          </a:p>
        </p:txBody>
      </p:sp>
      <p:sp>
        <p:nvSpPr>
          <p:cNvPr id="4" name="Rounded Rectangle 3"/>
          <p:cNvSpPr/>
          <p:nvPr/>
        </p:nvSpPr>
        <p:spPr bwMode="auto">
          <a:xfrm>
            <a:off x="533400" y="2837121"/>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nl-NL" sz="1200" b="0" i="0" u="none" strike="noStrike" cap="none" normalizeH="0" baseline="0" dirty="0" smtClean="0">
                <a:ln>
                  <a:noFill/>
                </a:ln>
                <a:solidFill>
                  <a:schemeClr val="tx1"/>
                </a:solidFill>
                <a:effectLst/>
                <a:latin typeface="Arial" charset="0"/>
                <a:ea typeface="ＭＳ Ｐゴシック" charset="0"/>
              </a:rPr>
              <a:t>rdfs:subClassOf</a:t>
            </a:r>
            <a:endParaRPr kumimoji="0" lang="nl-NL" sz="1200" b="0" i="0" u="none" strike="noStrike" cap="none" normalizeH="0" baseline="0" dirty="0">
              <a:ln>
                <a:noFill/>
              </a:ln>
              <a:solidFill>
                <a:schemeClr val="tx1"/>
              </a:solidFill>
              <a:effectLst/>
              <a:latin typeface="Arial" charset="0"/>
              <a:ea typeface="ＭＳ Ｐゴシック" charset="0"/>
            </a:endParaRPr>
          </a:p>
        </p:txBody>
      </p:sp>
      <p:sp>
        <p:nvSpPr>
          <p:cNvPr id="5" name="Rounded Rectangle 4"/>
          <p:cNvSpPr/>
          <p:nvPr/>
        </p:nvSpPr>
        <p:spPr bwMode="auto">
          <a:xfrm>
            <a:off x="1023826" y="2362200"/>
            <a:ext cx="16002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cmdm:Component</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6" name="Rounded Rectangle 5"/>
          <p:cNvSpPr/>
          <p:nvPr/>
        </p:nvSpPr>
        <p:spPr bwMode="auto">
          <a:xfrm>
            <a:off x="1023826" y="3429000"/>
            <a:ext cx="16002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cmdm:Profile</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8" name="Straight Arrow Connector 7"/>
          <p:cNvCxnSpPr/>
          <p:nvPr/>
        </p:nvCxnSpPr>
        <p:spPr bwMode="auto">
          <a:xfrm flipV="1">
            <a:off x="1819053" y="2819400"/>
            <a:ext cx="9747" cy="609600"/>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bwMode="auto">
          <a:xfrm>
            <a:off x="4191000" y="2362200"/>
            <a:ext cx="16002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cmdm:Element</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10" name="Straight Arrow Connector 9"/>
          <p:cNvCxnSpPr>
            <a:stCxn id="5" idx="3"/>
            <a:endCxn id="9" idx="1"/>
          </p:cNvCxnSpPr>
          <p:nvPr/>
        </p:nvCxnSpPr>
        <p:spPr bwMode="auto">
          <a:xfrm>
            <a:off x="2624026" y="2590800"/>
            <a:ext cx="1566974" cy="0"/>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bwMode="auto">
          <a:xfrm>
            <a:off x="2838893" y="2184991"/>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cmdm:contains</a:t>
            </a:r>
            <a:endParaRPr kumimoji="0" lang="nl-NL" sz="1200" b="1" i="0" u="none" strike="noStrike" cap="none" normalizeH="0" baseline="0" dirty="0">
              <a:ln>
                <a:noFill/>
              </a:ln>
              <a:solidFill>
                <a:schemeClr val="tx1"/>
              </a:solidFill>
              <a:effectLst/>
              <a:latin typeface="Arial" charset="0"/>
              <a:ea typeface="ＭＳ Ｐゴシック" charset="0"/>
            </a:endParaRPr>
          </a:p>
        </p:txBody>
      </p:sp>
      <p:cxnSp>
        <p:nvCxnSpPr>
          <p:cNvPr id="32" name="Elbow Connector 31"/>
          <p:cNvCxnSpPr>
            <a:stCxn id="5" idx="0"/>
            <a:endCxn id="5" idx="1"/>
          </p:cNvCxnSpPr>
          <p:nvPr/>
        </p:nvCxnSpPr>
        <p:spPr bwMode="auto">
          <a:xfrm rot="16200000" flipH="1" flipV="1">
            <a:off x="1309576" y="2076450"/>
            <a:ext cx="228600" cy="800100"/>
          </a:xfrm>
          <a:prstGeom prst="bentConnector4">
            <a:avLst>
              <a:gd name="adj1" fmla="val -100000"/>
              <a:gd name="adj2" fmla="val 12857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bwMode="auto">
          <a:xfrm>
            <a:off x="533400" y="1619694"/>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cmdm:contains</a:t>
            </a:r>
            <a:endParaRPr kumimoji="0" lang="nl-NL" sz="1200" b="1" i="0" u="none" strike="noStrike" cap="none" normalizeH="0" baseline="0" dirty="0">
              <a:ln>
                <a:noFill/>
              </a:ln>
              <a:solidFill>
                <a:schemeClr val="tx1"/>
              </a:solidFill>
              <a:effectLst/>
              <a:latin typeface="Arial" charset="0"/>
              <a:ea typeface="ＭＳ Ｐゴシック" charset="0"/>
            </a:endParaRPr>
          </a:p>
        </p:txBody>
      </p:sp>
      <p:sp>
        <p:nvSpPr>
          <p:cNvPr id="34" name="Rounded Rectangle 33"/>
          <p:cNvSpPr/>
          <p:nvPr/>
        </p:nvSpPr>
        <p:spPr bwMode="auto">
          <a:xfrm>
            <a:off x="5257800" y="3446721"/>
            <a:ext cx="1600200" cy="457200"/>
          </a:xfrm>
          <a:prstGeom prst="roundRect">
            <a:avLst/>
          </a:prstGeom>
          <a:ln/>
          <a:extLst/>
        </p:spPr>
        <p:style>
          <a:lnRef idx="2">
            <a:schemeClr val="accent2"/>
          </a:lnRef>
          <a:fillRef idx="1">
            <a:schemeClr val="lt1"/>
          </a:fillRef>
          <a:effectRef idx="0">
            <a:schemeClr val="accent2"/>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cmdm:Value</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35" name="Rounded Rectangle 34"/>
          <p:cNvSpPr/>
          <p:nvPr/>
        </p:nvSpPr>
        <p:spPr bwMode="auto">
          <a:xfrm>
            <a:off x="3200400" y="3457354"/>
            <a:ext cx="16002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cmdm:Entity</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43" name="Straight Arrow Connector 42"/>
          <p:cNvCxnSpPr>
            <a:stCxn id="9" idx="2"/>
            <a:endCxn id="35" idx="0"/>
          </p:cNvCxnSpPr>
          <p:nvPr/>
        </p:nvCxnSpPr>
        <p:spPr bwMode="auto">
          <a:xfrm flipH="1">
            <a:off x="4000500" y="2819400"/>
            <a:ext cx="990600" cy="637954"/>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9" idx="2"/>
            <a:endCxn id="34" idx="0"/>
          </p:cNvCxnSpPr>
          <p:nvPr/>
        </p:nvCxnSpPr>
        <p:spPr bwMode="auto">
          <a:xfrm>
            <a:off x="4991100" y="2819400"/>
            <a:ext cx="1066800" cy="627321"/>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49" name="Rounded Rectangle 48"/>
          <p:cNvSpPr/>
          <p:nvPr/>
        </p:nvSpPr>
        <p:spPr bwMode="auto">
          <a:xfrm>
            <a:off x="5745126" y="2958809"/>
            <a:ext cx="1951074" cy="30646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cmdm:hasElementValue</a:t>
            </a:r>
            <a:endParaRPr kumimoji="0" lang="nl-NL" sz="1200" b="1" i="0" u="none" strike="noStrike" cap="none" normalizeH="0" baseline="0" dirty="0">
              <a:ln>
                <a:noFill/>
              </a:ln>
              <a:solidFill>
                <a:schemeClr val="tx1"/>
              </a:solidFill>
              <a:effectLst/>
              <a:latin typeface="Arial" charset="0"/>
              <a:ea typeface="ＭＳ Ｐゴシック" charset="0"/>
            </a:endParaRPr>
          </a:p>
        </p:txBody>
      </p:sp>
      <p:sp>
        <p:nvSpPr>
          <p:cNvPr id="50" name="Rounded Rectangle 49"/>
          <p:cNvSpPr/>
          <p:nvPr/>
        </p:nvSpPr>
        <p:spPr bwMode="auto">
          <a:xfrm>
            <a:off x="2438400" y="2967422"/>
            <a:ext cx="1951074" cy="30646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cmdm:hasElementEntity</a:t>
            </a:r>
            <a:endParaRPr kumimoji="0" lang="nl-NL" sz="1200" b="1" i="0" u="none" strike="noStrike" cap="none" normalizeH="0" baseline="0" dirty="0">
              <a:ln>
                <a:noFill/>
              </a:ln>
              <a:solidFill>
                <a:schemeClr val="tx1"/>
              </a:solidFill>
              <a:effectLst/>
              <a:latin typeface="Arial" charset="0"/>
              <a:ea typeface="ＭＳ Ｐゴシック" charset="0"/>
            </a:endParaRPr>
          </a:p>
        </p:txBody>
      </p:sp>
      <p:sp>
        <p:nvSpPr>
          <p:cNvPr id="55" name="Rounded Rectangle 54"/>
          <p:cNvSpPr/>
          <p:nvPr/>
        </p:nvSpPr>
        <p:spPr bwMode="auto">
          <a:xfrm>
            <a:off x="4191000" y="4648200"/>
            <a:ext cx="16002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cmdm:Attribute</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56" name="Straight Arrow Connector 55"/>
          <p:cNvCxnSpPr>
            <a:stCxn id="55" idx="0"/>
            <a:endCxn id="35" idx="2"/>
          </p:cNvCxnSpPr>
          <p:nvPr/>
        </p:nvCxnSpPr>
        <p:spPr bwMode="auto">
          <a:xfrm flipH="1" flipV="1">
            <a:off x="4000500" y="3914554"/>
            <a:ext cx="990600" cy="733646"/>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55" idx="0"/>
            <a:endCxn id="34" idx="2"/>
          </p:cNvCxnSpPr>
          <p:nvPr/>
        </p:nvCxnSpPr>
        <p:spPr bwMode="auto">
          <a:xfrm flipV="1">
            <a:off x="4991100" y="3903921"/>
            <a:ext cx="1066800" cy="744279"/>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58" name="Rounded Rectangle 57"/>
          <p:cNvSpPr/>
          <p:nvPr/>
        </p:nvSpPr>
        <p:spPr bwMode="auto">
          <a:xfrm>
            <a:off x="5745126" y="4302055"/>
            <a:ext cx="1951074" cy="30646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cmdm:hasAttributeValue</a:t>
            </a:r>
            <a:endParaRPr kumimoji="0" lang="nl-NL" sz="1200" b="1" i="0" u="none" strike="noStrike" cap="none" normalizeH="0" baseline="0" dirty="0">
              <a:ln>
                <a:noFill/>
              </a:ln>
              <a:solidFill>
                <a:schemeClr val="tx1"/>
              </a:solidFill>
              <a:effectLst/>
              <a:latin typeface="Arial" charset="0"/>
              <a:ea typeface="ＭＳ Ｐゴシック" charset="0"/>
            </a:endParaRPr>
          </a:p>
        </p:txBody>
      </p:sp>
      <p:sp>
        <p:nvSpPr>
          <p:cNvPr id="59" name="Rounded Rectangle 58"/>
          <p:cNvSpPr/>
          <p:nvPr/>
        </p:nvSpPr>
        <p:spPr bwMode="auto">
          <a:xfrm>
            <a:off x="2438400" y="4310668"/>
            <a:ext cx="1951074" cy="30646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cmdm:hasAttributeEntity</a:t>
            </a:r>
            <a:endParaRPr kumimoji="0" lang="nl-NL" sz="1200" b="1" i="0" u="none" strike="noStrike" cap="none" normalizeH="0" baseline="0" dirty="0">
              <a:ln>
                <a:noFill/>
              </a:ln>
              <a:solidFill>
                <a:schemeClr val="tx1"/>
              </a:solidFill>
              <a:effectLst/>
              <a:latin typeface="Arial" charset="0"/>
              <a:ea typeface="ＭＳ Ｐゴシック" charset="0"/>
            </a:endParaRPr>
          </a:p>
        </p:txBody>
      </p:sp>
      <p:cxnSp>
        <p:nvCxnSpPr>
          <p:cNvPr id="65" name="Elbow Connector 64"/>
          <p:cNvCxnSpPr>
            <a:stCxn id="9" idx="3"/>
            <a:endCxn id="55" idx="3"/>
          </p:cNvCxnSpPr>
          <p:nvPr/>
        </p:nvCxnSpPr>
        <p:spPr bwMode="auto">
          <a:xfrm>
            <a:off x="5791200" y="2590800"/>
            <a:ext cx="12700" cy="2286000"/>
          </a:xfrm>
          <a:prstGeom prst="bentConnector3">
            <a:avLst>
              <a:gd name="adj1" fmla="val 20804654"/>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68" name="Elbow Connector 67"/>
          <p:cNvCxnSpPr>
            <a:stCxn id="5" idx="1"/>
            <a:endCxn id="55" idx="1"/>
          </p:cNvCxnSpPr>
          <p:nvPr/>
        </p:nvCxnSpPr>
        <p:spPr bwMode="auto">
          <a:xfrm rot="10800000" flipH="1" flipV="1">
            <a:off x="1023826" y="2590800"/>
            <a:ext cx="3167174" cy="2286000"/>
          </a:xfrm>
          <a:prstGeom prst="bentConnector3">
            <a:avLst>
              <a:gd name="adj1" fmla="val -25682"/>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73" name="Rounded Rectangle 72"/>
          <p:cNvSpPr/>
          <p:nvPr/>
        </p:nvSpPr>
        <p:spPr bwMode="auto">
          <a:xfrm>
            <a:off x="1428750" y="4952166"/>
            <a:ext cx="1951074" cy="30646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cmdm:containsAttribute</a:t>
            </a:r>
            <a:endParaRPr kumimoji="0" lang="nl-NL" sz="1200" b="1" i="0" u="none" strike="noStrike" cap="none" normalizeH="0" baseline="0" dirty="0">
              <a:ln>
                <a:noFill/>
              </a:ln>
              <a:solidFill>
                <a:schemeClr val="tx1"/>
              </a:solidFill>
              <a:effectLst/>
              <a:latin typeface="Arial" charset="0"/>
              <a:ea typeface="ＭＳ Ｐゴシック" charset="0"/>
            </a:endParaRPr>
          </a:p>
        </p:txBody>
      </p:sp>
      <p:sp>
        <p:nvSpPr>
          <p:cNvPr id="74" name="Rounded Rectangle 73"/>
          <p:cNvSpPr/>
          <p:nvPr/>
        </p:nvSpPr>
        <p:spPr bwMode="auto">
          <a:xfrm>
            <a:off x="6172200" y="4952166"/>
            <a:ext cx="1951074" cy="30646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cmdm:containsAttribute</a:t>
            </a:r>
            <a:endParaRPr kumimoji="0" lang="nl-NL" sz="1200" b="1" i="0" u="none" strike="noStrike" cap="none" normalizeH="0" baseline="0" dirty="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31256771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CR 2 RDF</a:t>
            </a:r>
            <a:endParaRPr lang="nl-NL" dirty="0"/>
          </a:p>
        </p:txBody>
      </p:sp>
      <p:sp>
        <p:nvSpPr>
          <p:cNvPr id="3" name="Content Placeholder 2"/>
          <p:cNvSpPr>
            <a:spLocks noGrp="1"/>
          </p:cNvSpPr>
          <p:nvPr>
            <p:ph idx="1"/>
          </p:nvPr>
        </p:nvSpPr>
        <p:spPr/>
        <p:txBody>
          <a:bodyPr/>
          <a:lstStyle/>
          <a:p>
            <a:r>
              <a:rPr lang="nl-NL" dirty="0" smtClean="0"/>
              <a:t>To foster reuse profiles and components are stored in the Component Registry</a:t>
            </a:r>
          </a:p>
          <a:p>
            <a:pPr lvl="1"/>
            <a:r>
              <a:rPr lang="nl-NL" dirty="0"/>
              <a:t>And </a:t>
            </a:r>
            <a:r>
              <a:rPr lang="nl-NL" dirty="0" smtClean="0"/>
              <a:t>its REST API provides them with </a:t>
            </a:r>
            <a:r>
              <a:rPr lang="nl-NL" dirty="0"/>
              <a:t>an </a:t>
            </a:r>
            <a:r>
              <a:rPr lang="nl-NL" dirty="0" smtClean="0"/>
              <a:t>URI</a:t>
            </a:r>
          </a:p>
          <a:p>
            <a:pPr lvl="2"/>
            <a:r>
              <a:rPr lang="nl-NL" dirty="0" smtClean="0">
                <a:hlinkClick r:id="rId2"/>
              </a:rPr>
              <a:t>http</a:t>
            </a:r>
            <a:r>
              <a:rPr lang="nl-NL" dirty="0">
                <a:hlinkClick r:id="rId2"/>
              </a:rPr>
              <a:t>://</a:t>
            </a:r>
            <a:r>
              <a:rPr lang="nl-NL" dirty="0" smtClean="0">
                <a:hlinkClick r:id="rId2"/>
              </a:rPr>
              <a:t>catalog.clarin.eu/ds/ComponentRegistry/rest/registry/components/clarin.eu:cr1:c_1299509410079</a:t>
            </a:r>
            <a:endParaRPr lang="nl-NL" dirty="0" smtClean="0"/>
          </a:p>
          <a:p>
            <a:pPr lvl="1"/>
            <a:r>
              <a:rPr lang="nl-NL" dirty="0" smtClean="0"/>
              <a:t>We reuse this URI+’/rdf’ to identify profiles and components</a:t>
            </a:r>
          </a:p>
          <a:p>
            <a:pPr lvl="2"/>
            <a:r>
              <a:rPr lang="nl-NL" dirty="0" smtClean="0"/>
              <a:t>Future work: ComponentRegistry will really return the RDF representation	</a:t>
            </a:r>
          </a:p>
          <a:p>
            <a:pPr lvl="1"/>
            <a:endParaRPr lang="nl-NL" dirty="0" smtClean="0"/>
          </a:p>
          <a:p>
            <a:pPr lvl="1"/>
            <a:endParaRPr lang="nl-NL" dirty="0" smtClean="0"/>
          </a:p>
          <a:p>
            <a:endParaRPr lang="nl-NL" dirty="0"/>
          </a:p>
        </p:txBody>
      </p:sp>
    </p:spTree>
    <p:extLst>
      <p:ext uri="{BB962C8B-B14F-4D97-AF65-F5344CB8AC3E}">
        <p14:creationId xmlns:p14="http://schemas.microsoft.com/office/powerpoint/2010/main" val="3715756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CR 2 RDF (cnt.)</a:t>
            </a:r>
            <a:endParaRPr lang="nl-NL" dirty="0"/>
          </a:p>
        </p:txBody>
      </p:sp>
      <p:sp>
        <p:nvSpPr>
          <p:cNvPr id="3" name="Content Placeholder 2"/>
          <p:cNvSpPr>
            <a:spLocks noGrp="1"/>
          </p:cNvSpPr>
          <p:nvPr>
            <p:ph idx="1"/>
          </p:nvPr>
        </p:nvSpPr>
        <p:spPr/>
        <p:txBody>
          <a:bodyPr/>
          <a:lstStyle/>
          <a:p>
            <a:r>
              <a:rPr lang="nl-NL" sz="2000" dirty="0" smtClean="0"/>
              <a:t>A profile or component can have inner components</a:t>
            </a:r>
          </a:p>
          <a:p>
            <a:pPr lvl="1"/>
            <a:r>
              <a:rPr lang="nl-NL" sz="2000" dirty="0" smtClean="0">
                <a:latin typeface="Courier New" panose="02070309020205020404" pitchFamily="49" charset="0"/>
                <a:cs typeface="Courier New" panose="02070309020205020404" pitchFamily="49" charset="0"/>
              </a:rPr>
              <a:t>Parameter</a:t>
            </a:r>
          </a:p>
          <a:p>
            <a:pPr lvl="2"/>
            <a:r>
              <a:rPr lang="nl-NL" sz="1800" dirty="0" smtClean="0">
                <a:latin typeface="Courier New" panose="02070309020205020404" pitchFamily="49" charset="0"/>
                <a:cs typeface="Courier New" panose="02070309020205020404" pitchFamily="49" charset="0"/>
              </a:rPr>
              <a:t>Name</a:t>
            </a:r>
          </a:p>
          <a:p>
            <a:pPr lvl="2"/>
            <a:r>
              <a:rPr lang="nl-NL" sz="1800" dirty="0" smtClean="0">
                <a:latin typeface="Courier New" panose="02070309020205020404" pitchFamily="49" charset="0"/>
                <a:cs typeface="Courier New" panose="02070309020205020404" pitchFamily="49" charset="0"/>
              </a:rPr>
              <a:t>Description</a:t>
            </a:r>
          </a:p>
          <a:p>
            <a:pPr lvl="2"/>
            <a:r>
              <a:rPr lang="nl-NL" sz="1800" dirty="0" smtClean="0">
                <a:latin typeface="Courier New" panose="02070309020205020404" pitchFamily="49" charset="0"/>
                <a:cs typeface="Courier New" panose="02070309020205020404" pitchFamily="49" charset="0"/>
              </a:rPr>
              <a:t>Values</a:t>
            </a:r>
          </a:p>
          <a:p>
            <a:pPr lvl="3"/>
            <a:r>
              <a:rPr lang="nl-NL" sz="1600" dirty="0" smtClean="0">
                <a:latin typeface="Courier New" panose="02070309020205020404" pitchFamily="49" charset="0"/>
                <a:cs typeface="Courier New" panose="02070309020205020404" pitchFamily="49" charset="0"/>
              </a:rPr>
              <a:t>ParameterValue</a:t>
            </a:r>
          </a:p>
          <a:p>
            <a:pPr lvl="4"/>
            <a:r>
              <a:rPr lang="nl-NL" sz="1400" dirty="0" smtClean="0">
                <a:latin typeface="Courier New" panose="02070309020205020404" pitchFamily="49" charset="0"/>
                <a:cs typeface="Courier New" panose="02070309020205020404" pitchFamily="49" charset="0"/>
              </a:rPr>
              <a:t>Value</a:t>
            </a:r>
          </a:p>
          <a:p>
            <a:pPr lvl="4"/>
            <a:r>
              <a:rPr lang="nl-NL" sz="1400" dirty="0" smtClean="0">
                <a:latin typeface="Courier New" panose="02070309020205020404" pitchFamily="49" charset="0"/>
                <a:cs typeface="Courier New" panose="02070309020205020404" pitchFamily="49" charset="0"/>
              </a:rPr>
              <a:t>Description</a:t>
            </a:r>
          </a:p>
          <a:p>
            <a:r>
              <a:rPr lang="nl-NL" sz="2000" dirty="0" smtClean="0"/>
              <a:t>To indicate a specific inner component or element add the dot-path to the profile/root component URI</a:t>
            </a:r>
          </a:p>
          <a:p>
            <a:pPr marL="457200" lvl="1" indent="0">
              <a:buNone/>
            </a:pPr>
            <a:r>
              <a:rPr lang="nl-NL" sz="1800" dirty="0">
                <a:hlinkClick r:id="rId2"/>
              </a:rPr>
              <a:t>http://</a:t>
            </a:r>
            <a:r>
              <a:rPr lang="nl-NL" sz="1800" dirty="0" smtClean="0">
                <a:hlinkClick r:id="rId2"/>
              </a:rPr>
              <a:t>catalog.clarin.eu/ds/ComponentRegistry/rest/registry/components/clarin.eu:cr1:c_1299509410079/rdf</a:t>
            </a:r>
            <a:r>
              <a:rPr lang="nl-NL" sz="2000" dirty="0" smtClean="0">
                <a:hlinkClick r:id="rId2"/>
              </a:rPr>
              <a:t>#Parameter.Description</a:t>
            </a:r>
            <a:endParaRPr lang="nl-NL" sz="2000" dirty="0" smtClean="0"/>
          </a:p>
          <a:p>
            <a:pPr marL="457200" lvl="1" indent="0">
              <a:buNone/>
            </a:pPr>
            <a:r>
              <a:rPr lang="nl-NL" sz="1200" dirty="0">
                <a:hlinkClick r:id="rId2"/>
              </a:rPr>
              <a:t>http://catalog.clarin.eu/ds/ComponentRegistry/rest/registry/components/clarin.eu:cr1:c_1299509410079/</a:t>
            </a:r>
            <a:r>
              <a:rPr lang="nl-NL" sz="1200" dirty="0" err="1">
                <a:hlinkClick r:id="rId2"/>
              </a:rPr>
              <a:t>rdf</a:t>
            </a:r>
            <a:r>
              <a:rPr lang="nl-NL" sz="1400" dirty="0" err="1">
                <a:hlinkClick r:id="rId2"/>
              </a:rPr>
              <a:t>#</a:t>
            </a:r>
            <a:r>
              <a:rPr lang="nl-NL" sz="2000" dirty="0" err="1" smtClean="0">
                <a:hlinkClick r:id="rId2"/>
              </a:rPr>
              <a:t>Parameter.Values.ParameterValue.Description</a:t>
            </a:r>
            <a:endParaRPr lang="nl-NL" sz="2000" dirty="0" smtClean="0"/>
          </a:p>
          <a:p>
            <a:r>
              <a:rPr lang="nl-NL" sz="2000" dirty="0" smtClean="0"/>
              <a:t>Semantic equivalence of components/elements/attributes/values can be indicated by sharing a ConceptLink (to an ISOcat data category)</a:t>
            </a:r>
            <a:br>
              <a:rPr lang="nl-NL" sz="2000" dirty="0" smtClean="0"/>
            </a:br>
            <a:r>
              <a:rPr lang="nl-NL" sz="2000" dirty="0" smtClean="0">
                <a:sym typeface="Wingdings" panose="05000000000000000000" pitchFamily="2" charset="2"/>
              </a:rPr>
              <a:t> </a:t>
            </a:r>
            <a:r>
              <a:rPr lang="nl-NL" sz="2000" b="1" dirty="0" smtClean="0">
                <a:solidFill>
                  <a:srgbClr val="C00000"/>
                </a:solidFill>
                <a:latin typeface="Courier New" panose="02070309020205020404" pitchFamily="49" charset="0"/>
                <a:cs typeface="Courier New" panose="02070309020205020404" pitchFamily="49" charset="0"/>
              </a:rPr>
              <a:t>dcr:datcat</a:t>
            </a:r>
          </a:p>
          <a:p>
            <a:pPr lvl="1"/>
            <a:endParaRPr lang="nl-NL" sz="2000" dirty="0" smtClean="0"/>
          </a:p>
          <a:p>
            <a:pPr lvl="1"/>
            <a:endParaRPr lang="nl-NL" sz="2000" dirty="0" smtClean="0"/>
          </a:p>
          <a:p>
            <a:endParaRPr lang="nl-NL" sz="2000" dirty="0"/>
          </a:p>
        </p:txBody>
      </p:sp>
    </p:spTree>
    <p:extLst>
      <p:ext uri="{BB962C8B-B14F-4D97-AF65-F5344CB8AC3E}">
        <p14:creationId xmlns:p14="http://schemas.microsoft.com/office/powerpoint/2010/main" val="11657953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CR 2 RDF (cnt.)</a:t>
            </a:r>
          </a:p>
        </p:txBody>
      </p:sp>
      <p:sp>
        <p:nvSpPr>
          <p:cNvPr id="8" name="Rounded Rectangle 7"/>
          <p:cNvSpPr/>
          <p:nvPr/>
        </p:nvSpPr>
        <p:spPr bwMode="auto">
          <a:xfrm>
            <a:off x="657447" y="2042042"/>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nl-NL" sz="1200" b="0" i="0" u="none" strike="noStrike" cap="none" normalizeH="0" baseline="0" dirty="0" smtClean="0">
                <a:ln>
                  <a:noFill/>
                </a:ln>
                <a:solidFill>
                  <a:schemeClr val="tx1"/>
                </a:solidFill>
                <a:effectLst/>
                <a:latin typeface="Arial" charset="0"/>
                <a:ea typeface="ＭＳ Ｐゴシック" charset="0"/>
              </a:rPr>
              <a:t>rdfs:subClassOf</a:t>
            </a:r>
            <a:endParaRPr kumimoji="0" lang="nl-NL" sz="1200" b="0" i="0" u="none" strike="noStrike" cap="none" normalizeH="0" baseline="0" dirty="0">
              <a:ln>
                <a:noFill/>
              </a:ln>
              <a:solidFill>
                <a:schemeClr val="tx1"/>
              </a:solidFill>
              <a:effectLst/>
              <a:latin typeface="Arial" charset="0"/>
              <a:ea typeface="ＭＳ Ｐゴシック" charset="0"/>
            </a:endParaRPr>
          </a:p>
        </p:txBody>
      </p:sp>
      <p:sp>
        <p:nvSpPr>
          <p:cNvPr id="9" name="Rounded Rectangle 8"/>
          <p:cNvSpPr/>
          <p:nvPr/>
        </p:nvSpPr>
        <p:spPr bwMode="auto">
          <a:xfrm>
            <a:off x="162146" y="1567121"/>
            <a:ext cx="3278373"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cmdm:Component</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10" name="Rounded Rectangle 9"/>
          <p:cNvSpPr/>
          <p:nvPr/>
        </p:nvSpPr>
        <p:spPr bwMode="auto">
          <a:xfrm>
            <a:off x="152400" y="2633921"/>
            <a:ext cx="16002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cmd-c:Parameter</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11" name="Straight Arrow Connector 10"/>
          <p:cNvCxnSpPr/>
          <p:nvPr/>
        </p:nvCxnSpPr>
        <p:spPr bwMode="auto">
          <a:xfrm flipV="1">
            <a:off x="581247" y="2042042"/>
            <a:ext cx="0" cy="591879"/>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bwMode="auto">
          <a:xfrm>
            <a:off x="3438748" y="2532321"/>
            <a:ext cx="45720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cmdm:Element</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15" name="Rounded Rectangle 14"/>
          <p:cNvSpPr/>
          <p:nvPr/>
        </p:nvSpPr>
        <p:spPr bwMode="auto">
          <a:xfrm>
            <a:off x="5343748" y="2954079"/>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nl-NL" sz="1200" b="0" i="0" u="none" strike="noStrike" cap="none" normalizeH="0" baseline="0" dirty="0" smtClean="0">
                <a:ln>
                  <a:noFill/>
                </a:ln>
                <a:solidFill>
                  <a:schemeClr val="tx1"/>
                </a:solidFill>
                <a:effectLst/>
                <a:latin typeface="Arial" charset="0"/>
                <a:ea typeface="ＭＳ Ｐゴシック" charset="0"/>
              </a:rPr>
              <a:t>rdfs:subClassOf</a:t>
            </a:r>
            <a:endParaRPr kumimoji="0" lang="nl-NL" sz="1200" b="0" i="0" u="none" strike="noStrike" cap="none" normalizeH="0" baseline="0" dirty="0">
              <a:ln>
                <a:noFill/>
              </a:ln>
              <a:solidFill>
                <a:schemeClr val="tx1"/>
              </a:solidFill>
              <a:effectLst/>
              <a:latin typeface="Arial" charset="0"/>
              <a:ea typeface="ＭＳ Ｐゴシック" charset="0"/>
            </a:endParaRPr>
          </a:p>
        </p:txBody>
      </p:sp>
      <p:sp>
        <p:nvSpPr>
          <p:cNvPr id="16" name="Rounded Rectangle 15"/>
          <p:cNvSpPr/>
          <p:nvPr/>
        </p:nvSpPr>
        <p:spPr bwMode="auto">
          <a:xfrm>
            <a:off x="5572348" y="3581400"/>
            <a:ext cx="24384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cmd-c:Parameter.Description</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17" name="Straight Arrow Connector 16"/>
          <p:cNvCxnSpPr>
            <a:stCxn id="16" idx="0"/>
          </p:cNvCxnSpPr>
          <p:nvPr/>
        </p:nvCxnSpPr>
        <p:spPr bwMode="auto">
          <a:xfrm flipV="1">
            <a:off x="6791548" y="2971800"/>
            <a:ext cx="0" cy="609600"/>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bwMode="auto">
          <a:xfrm>
            <a:off x="152400" y="3903921"/>
            <a:ext cx="328812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cmd-c:Parameter.Values.ParameterValue</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24" name="Rounded Rectangle 23"/>
          <p:cNvSpPr/>
          <p:nvPr/>
        </p:nvSpPr>
        <p:spPr bwMode="auto">
          <a:xfrm>
            <a:off x="152400" y="3268921"/>
            <a:ext cx="19812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cmd-c:Parameter.Values</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25" name="Rounded Rectangle 24"/>
          <p:cNvSpPr/>
          <p:nvPr/>
        </p:nvSpPr>
        <p:spPr bwMode="auto">
          <a:xfrm>
            <a:off x="3438749" y="4818913"/>
            <a:ext cx="45720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cmd-c:Parameter.Values.ParameterValue.Value</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26" name="Rounded Rectangle 25"/>
          <p:cNvSpPr/>
          <p:nvPr/>
        </p:nvSpPr>
        <p:spPr bwMode="auto">
          <a:xfrm>
            <a:off x="3848986" y="4216400"/>
            <a:ext cx="420252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cmd-c:Parameter.Values.ParameterValue.Description</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29" name="Straight Arrow Connector 28"/>
          <p:cNvCxnSpPr/>
          <p:nvPr/>
        </p:nvCxnSpPr>
        <p:spPr bwMode="auto">
          <a:xfrm flipV="1">
            <a:off x="1952847" y="2006600"/>
            <a:ext cx="0" cy="1262321"/>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bwMode="auto">
          <a:xfrm flipV="1">
            <a:off x="2486247" y="2006600"/>
            <a:ext cx="0" cy="1864834"/>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bwMode="auto">
          <a:xfrm flipV="1">
            <a:off x="5115148" y="2989521"/>
            <a:ext cx="0" cy="1226879"/>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bwMode="auto">
          <a:xfrm flipV="1">
            <a:off x="3667348" y="2989522"/>
            <a:ext cx="0" cy="1829391"/>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bwMode="auto">
          <a:xfrm>
            <a:off x="4924649" y="5867400"/>
            <a:ext cx="1600200" cy="457200"/>
          </a:xfrm>
          <a:prstGeom prst="roundRect">
            <a:avLst/>
          </a:prstGeom>
          <a:ln/>
          <a:extLst/>
        </p:spPr>
        <p:style>
          <a:lnRef idx="2">
            <a:schemeClr val="accent2"/>
          </a:lnRef>
          <a:fillRef idx="1">
            <a:schemeClr val="lt1"/>
          </a:fillRef>
          <a:effectRef idx="0">
            <a:schemeClr val="accent2"/>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l-NL" sz="1200" dirty="0" smtClean="0">
                <a:solidFill>
                  <a:srgbClr val="000000"/>
                </a:solidFill>
                <a:latin typeface="Arial" charset="0"/>
                <a:ea typeface="ＭＳ Ｐゴシック" charset="0"/>
              </a:rPr>
              <a:t>xsd:string</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46" name="Rounded Rectangle 45"/>
          <p:cNvSpPr/>
          <p:nvPr/>
        </p:nvSpPr>
        <p:spPr bwMode="auto">
          <a:xfrm>
            <a:off x="621120" y="5276113"/>
            <a:ext cx="51054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algn="l"/>
            <a:r>
              <a:rPr lang="nl-NL" sz="1200" dirty="0" smtClean="0">
                <a:solidFill>
                  <a:schemeClr val="tx1"/>
                </a:solidFill>
              </a:rPr>
              <a:t>cmd-c:hasParameter.Values.ParameterValue.hasValueElementValue</a:t>
            </a:r>
            <a:endParaRPr kumimoji="0" lang="nl-NL" sz="1200" b="1" i="0" u="none" strike="noStrike" cap="none" normalizeH="0" baseline="0" dirty="0">
              <a:ln>
                <a:noFill/>
              </a:ln>
              <a:solidFill>
                <a:schemeClr val="tx1"/>
              </a:solidFill>
              <a:effectLst/>
              <a:latin typeface="Arial" charset="0"/>
              <a:ea typeface="ＭＳ Ｐゴシック" charset="0"/>
            </a:endParaRPr>
          </a:p>
        </p:txBody>
      </p:sp>
      <p:cxnSp>
        <p:nvCxnSpPr>
          <p:cNvPr id="47" name="Straight Arrow Connector 46"/>
          <p:cNvCxnSpPr>
            <a:stCxn id="25" idx="2"/>
            <a:endCxn id="45" idx="0"/>
          </p:cNvCxnSpPr>
          <p:nvPr/>
        </p:nvCxnSpPr>
        <p:spPr bwMode="auto">
          <a:xfrm>
            <a:off x="5724749" y="5276113"/>
            <a:ext cx="0" cy="591287"/>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52" name="Rounded Rectangle 51"/>
          <p:cNvSpPr/>
          <p:nvPr/>
        </p:nvSpPr>
        <p:spPr bwMode="auto">
          <a:xfrm>
            <a:off x="6451306" y="1596065"/>
            <a:ext cx="1600200" cy="457200"/>
          </a:xfrm>
          <a:prstGeom prst="roundRect">
            <a:avLst/>
          </a:prstGeom>
          <a:ln/>
          <a:extLst/>
        </p:spPr>
        <p:style>
          <a:lnRef idx="2">
            <a:schemeClr val="accent5"/>
          </a:lnRef>
          <a:fillRef idx="1">
            <a:schemeClr val="lt1"/>
          </a:fillRef>
          <a:effectRef idx="0">
            <a:schemeClr val="accent5"/>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isocat:DC-2520</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54" name="Elbow Connector 53"/>
          <p:cNvCxnSpPr>
            <a:stCxn id="16" idx="3"/>
            <a:endCxn id="52" idx="3"/>
          </p:cNvCxnSpPr>
          <p:nvPr/>
        </p:nvCxnSpPr>
        <p:spPr bwMode="auto">
          <a:xfrm flipV="1">
            <a:off x="8010748" y="1824665"/>
            <a:ext cx="40758" cy="1985335"/>
          </a:xfrm>
          <a:prstGeom prst="bentConnector3">
            <a:avLst>
              <a:gd name="adj1" fmla="val 660871"/>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56" name="Elbow Connector 55"/>
          <p:cNvCxnSpPr>
            <a:stCxn id="26" idx="3"/>
            <a:endCxn id="52" idx="3"/>
          </p:cNvCxnSpPr>
          <p:nvPr/>
        </p:nvCxnSpPr>
        <p:spPr bwMode="auto">
          <a:xfrm flipV="1">
            <a:off x="8051506" y="1824665"/>
            <a:ext cx="12700" cy="2620335"/>
          </a:xfrm>
          <a:prstGeom prst="bentConnector3">
            <a:avLst>
              <a:gd name="adj1" fmla="val 1800000"/>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57" name="Rounded Rectangle 56"/>
          <p:cNvSpPr/>
          <p:nvPr/>
        </p:nvSpPr>
        <p:spPr bwMode="auto">
          <a:xfrm>
            <a:off x="8305800" y="2057400"/>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dcr</a:t>
            </a:r>
            <a:r>
              <a:rPr kumimoji="0" lang="nl-NL" sz="1200" b="1" i="0" u="none" strike="noStrike" cap="none" normalizeH="0" baseline="0" dirty="0" smtClean="0">
                <a:ln>
                  <a:noFill/>
                </a:ln>
                <a:solidFill>
                  <a:schemeClr val="tx1"/>
                </a:solidFill>
                <a:effectLst/>
                <a:latin typeface="Arial" charset="0"/>
                <a:ea typeface="ＭＳ Ｐゴシック" charset="0"/>
              </a:rPr>
              <a:t>:datcat</a:t>
            </a:r>
            <a:endParaRPr kumimoji="0" lang="nl-NL" sz="1200" b="1" i="0" u="none" strike="noStrike" cap="none" normalizeH="0" baseline="0" dirty="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42019492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CR 2 RDF (cnt.)</a:t>
            </a:r>
            <a:endParaRPr lang="nl-NL" dirty="0"/>
          </a:p>
        </p:txBody>
      </p:sp>
      <p:sp>
        <p:nvSpPr>
          <p:cNvPr id="4" name="Content Placeholder 2"/>
          <p:cNvSpPr txBox="1">
            <a:spLocks/>
          </p:cNvSpPr>
          <p:nvPr/>
        </p:nvSpPr>
        <p:spPr bwMode="auto">
          <a:xfrm>
            <a:off x="304800" y="1447800"/>
            <a:ext cx="85344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D4E6F"/>
              </a:buClr>
              <a:buFont typeface="Wingdings" charset="0"/>
              <a:buChar char="§"/>
              <a:defRPr sz="2400">
                <a:solidFill>
                  <a:srgbClr val="000000"/>
                </a:solidFill>
                <a:latin typeface="+mn-lt"/>
                <a:ea typeface="+mn-ea"/>
                <a:cs typeface="ＭＳ Ｐゴシック" charset="0"/>
              </a:defRPr>
            </a:lvl1pPr>
            <a:lvl2pPr marL="742950" indent="-285750" algn="l" rtl="0" eaLnBrk="0" fontAlgn="base" hangingPunct="0">
              <a:spcBef>
                <a:spcPct val="20000"/>
              </a:spcBef>
              <a:spcAft>
                <a:spcPct val="0"/>
              </a:spcAft>
              <a:buClr>
                <a:srgbClr val="2D4E6F"/>
              </a:buClr>
              <a:buFont typeface="Wingdings" charset="0"/>
              <a:buChar char="§"/>
              <a:defRPr sz="2200">
                <a:solidFill>
                  <a:srgbClr val="000000"/>
                </a:solidFill>
                <a:latin typeface="+mn-lt"/>
                <a:ea typeface="+mn-ea"/>
              </a:defRPr>
            </a:lvl2pPr>
            <a:lvl3pPr marL="1143000" indent="-228600" algn="l" rtl="0" eaLnBrk="0" fontAlgn="base" hangingPunct="0">
              <a:spcBef>
                <a:spcPct val="20000"/>
              </a:spcBef>
              <a:spcAft>
                <a:spcPct val="0"/>
              </a:spcAft>
              <a:buClr>
                <a:srgbClr val="2D4E6F"/>
              </a:buClr>
              <a:buFont typeface="Wingdings" charset="0"/>
              <a:buChar char="§"/>
              <a:defRPr sz="2000">
                <a:solidFill>
                  <a:srgbClr val="000000"/>
                </a:solidFill>
                <a:latin typeface="+mn-lt"/>
                <a:ea typeface="+mn-ea"/>
              </a:defRPr>
            </a:lvl3pPr>
            <a:lvl4pPr marL="1600200" indent="-228600" algn="l" rtl="0" eaLnBrk="0" fontAlgn="base" hangingPunct="0">
              <a:spcBef>
                <a:spcPct val="20000"/>
              </a:spcBef>
              <a:spcAft>
                <a:spcPct val="0"/>
              </a:spcAft>
              <a:buClr>
                <a:srgbClr val="2D4E6F"/>
              </a:buClr>
              <a:buFont typeface="Wingdings" charset="0"/>
              <a:buChar char="§"/>
              <a:defRPr>
                <a:solidFill>
                  <a:srgbClr val="000000"/>
                </a:solidFill>
                <a:latin typeface="+mn-lt"/>
                <a:ea typeface="+mn-ea"/>
              </a:defRPr>
            </a:lvl4pPr>
            <a:lvl5pPr marL="2057400" indent="-228600" algn="l" rtl="0" eaLnBrk="0" fontAlgn="base" hangingPunct="0">
              <a:spcBef>
                <a:spcPct val="20000"/>
              </a:spcBef>
              <a:spcAft>
                <a:spcPct val="0"/>
              </a:spcAft>
              <a:buClr>
                <a:srgbClr val="2D4E6F"/>
              </a:buClr>
              <a:buFont typeface="Wingdings" charset="0"/>
              <a:buChar char="§"/>
              <a:defRPr sz="1600">
                <a:solidFill>
                  <a:srgbClr val="000000"/>
                </a:solidFill>
                <a:latin typeface="+mn-lt"/>
                <a:ea typeface="+mn-ea"/>
              </a:defRPr>
            </a:lvl5pPr>
            <a:lvl6pPr marL="25146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6pPr>
            <a:lvl7pPr marL="29718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7pPr>
            <a:lvl8pPr marL="34290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8pPr>
            <a:lvl9pPr marL="38862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9pPr>
          </a:lstStyle>
          <a:p>
            <a:r>
              <a:rPr lang="nl-NL" sz="2000" b="0" kern="0" dirty="0" smtClean="0"/>
              <a:t>If the value domain is an enumeration (like country code) there is an additional </a:t>
            </a:r>
            <a:r>
              <a:rPr lang="nl-NL" sz="1800" b="0" kern="0" dirty="0" smtClean="0">
                <a:latin typeface="Courier New" panose="02070309020205020404" pitchFamily="49" charset="0"/>
                <a:cs typeface="Courier New" panose="02070309020205020404" pitchFamily="49" charset="0"/>
              </a:rPr>
              <a:t>has...</a:t>
            </a:r>
            <a:r>
              <a:rPr lang="nl-NL" sz="1800" b="0" kern="0" dirty="0" err="1" smtClean="0">
                <a:latin typeface="Courier New" panose="02070309020205020404" pitchFamily="49" charset="0"/>
                <a:cs typeface="Courier New" panose="02070309020205020404" pitchFamily="49" charset="0"/>
              </a:rPr>
              <a:t>ElementEntity</a:t>
            </a:r>
            <a:r>
              <a:rPr lang="nl-NL" sz="2000" b="0" kern="0" dirty="0" smtClean="0">
                <a:latin typeface="Courier New" panose="02070309020205020404" pitchFamily="49" charset="0"/>
                <a:cs typeface="Courier New" panose="02070309020205020404" pitchFamily="49" charset="0"/>
              </a:rPr>
              <a:t> </a:t>
            </a:r>
            <a:r>
              <a:rPr lang="nl-NL" sz="2000" b="0" kern="0" dirty="0" smtClean="0"/>
              <a:t>object property, </a:t>
            </a:r>
            <a:r>
              <a:rPr lang="nl-NL" sz="2000" b="0" kern="0" dirty="0" err="1" smtClean="0"/>
              <a:t>which</a:t>
            </a:r>
            <a:r>
              <a:rPr lang="nl-NL" sz="2000" b="0" kern="0" dirty="0" smtClean="0"/>
              <a:t> </a:t>
            </a:r>
            <a:r>
              <a:rPr lang="nl-NL" sz="2000" b="0" kern="0" dirty="0" err="1" smtClean="0"/>
              <a:t>refers</a:t>
            </a:r>
            <a:r>
              <a:rPr lang="nl-NL" sz="2000" b="0" kern="0" dirty="0" smtClean="0"/>
              <a:t> </a:t>
            </a:r>
            <a:r>
              <a:rPr lang="nl-NL" sz="2000" b="0" kern="0" dirty="0" err="1" smtClean="0"/>
              <a:t>to</a:t>
            </a:r>
            <a:r>
              <a:rPr lang="nl-NL" sz="2000" b="0" kern="0" dirty="0" smtClean="0"/>
              <a:t> the </a:t>
            </a:r>
            <a:r>
              <a:rPr lang="nl-NL" sz="2000" b="0" kern="0" dirty="0" err="1" smtClean="0"/>
              <a:t>allowed</a:t>
            </a:r>
            <a:r>
              <a:rPr lang="nl-NL" sz="2000" b="0" kern="0" dirty="0" smtClean="0"/>
              <a:t> </a:t>
            </a:r>
            <a:r>
              <a:rPr lang="nl-NL" sz="2000" b="0" kern="0" dirty="0" err="1" smtClean="0"/>
              <a:t>values</a:t>
            </a:r>
            <a:r>
              <a:rPr lang="nl-NL" sz="2000" b="0" kern="0" dirty="0" smtClean="0"/>
              <a:t> </a:t>
            </a:r>
            <a:r>
              <a:rPr lang="nl-NL" sz="2000" b="0" kern="0" dirty="0" err="1" smtClean="0"/>
              <a:t>using</a:t>
            </a:r>
            <a:r>
              <a:rPr lang="nl-NL" sz="2000" b="0" kern="0" dirty="0" smtClean="0"/>
              <a:t> </a:t>
            </a:r>
            <a:r>
              <a:rPr lang="nl-NL" sz="2000" b="0" kern="0" dirty="0" err="1" smtClean="0"/>
              <a:t>their</a:t>
            </a:r>
            <a:r>
              <a:rPr lang="nl-NL" sz="2000" b="0" kern="0" dirty="0" smtClean="0"/>
              <a:t> Component-</a:t>
            </a:r>
            <a:r>
              <a:rPr lang="nl-NL" sz="2000" b="0" kern="0" dirty="0" err="1" smtClean="0"/>
              <a:t>based</a:t>
            </a:r>
            <a:r>
              <a:rPr lang="nl-NL" sz="2000" b="0" kern="0" dirty="0" smtClean="0"/>
              <a:t> URI</a:t>
            </a:r>
          </a:p>
          <a:p>
            <a:pPr lvl="1"/>
            <a:r>
              <a:rPr lang="nl-NL" sz="1800" b="0" kern="0" dirty="0" smtClean="0"/>
              <a:t>Entities can also have ConceptLinks which can later be used for more extensive mappings</a:t>
            </a:r>
          </a:p>
          <a:p>
            <a:pPr lvl="1"/>
            <a:endParaRPr lang="nl-NL" sz="800" b="0" kern="0" dirty="0"/>
          </a:p>
          <a:p>
            <a:r>
              <a:rPr lang="nl-NL" sz="2000" b="0" kern="0" dirty="0" smtClean="0"/>
              <a:t>Nesting of Components and Elements is just represented in the instance by the generic </a:t>
            </a:r>
            <a:r>
              <a:rPr lang="nl-NL" sz="1800" kern="0" dirty="0" smtClean="0">
                <a:solidFill>
                  <a:srgbClr val="C00000"/>
                </a:solidFill>
                <a:latin typeface="Courier New" panose="02070309020205020404" pitchFamily="49" charset="0"/>
                <a:cs typeface="Courier New" panose="02070309020205020404" pitchFamily="49" charset="0"/>
              </a:rPr>
              <a:t>cmdm:contains </a:t>
            </a:r>
            <a:r>
              <a:rPr lang="nl-NL" sz="2000" b="0" kern="0" dirty="0"/>
              <a:t>property.</a:t>
            </a:r>
            <a:br>
              <a:rPr lang="nl-NL" sz="2000" b="0" kern="0" dirty="0"/>
            </a:br>
            <a:r>
              <a:rPr lang="nl-NL" sz="2000" b="0" kern="0" dirty="0" smtClean="0"/>
              <a:t>Missing profile specific subproperty? :</a:t>
            </a:r>
          </a:p>
          <a:p>
            <a:pPr marL="457200" lvl="1" indent="0">
              <a:buNone/>
            </a:pPr>
            <a:r>
              <a:rPr lang="nl-NL" sz="1800" b="0" kern="0" dirty="0" smtClean="0">
                <a:latin typeface="Courier New" panose="02070309020205020404" pitchFamily="49" charset="0"/>
                <a:cs typeface="Courier New" panose="02070309020205020404" pitchFamily="49" charset="0"/>
              </a:rPr>
              <a:t>cmd-c:Parameter.containsValues </a:t>
            </a:r>
            <a:br>
              <a:rPr lang="nl-NL" sz="1800" b="0" kern="0" dirty="0" smtClean="0">
                <a:latin typeface="Courier New" panose="02070309020205020404" pitchFamily="49" charset="0"/>
                <a:cs typeface="Courier New" panose="02070309020205020404" pitchFamily="49" charset="0"/>
              </a:rPr>
            </a:br>
            <a:r>
              <a:rPr lang="nl-NL" sz="1800" b="0" kern="0" dirty="0" smtClean="0">
                <a:latin typeface="Courier New" panose="02070309020205020404" pitchFamily="49" charset="0"/>
                <a:cs typeface="Courier New" panose="02070309020205020404" pitchFamily="49" charset="0"/>
              </a:rPr>
              <a:t>		rdfs:subPropertyOf 	cmdm:contains;</a:t>
            </a:r>
            <a:br>
              <a:rPr lang="nl-NL" sz="1800" b="0" kern="0" dirty="0" smtClean="0">
                <a:latin typeface="Courier New" panose="02070309020205020404" pitchFamily="49" charset="0"/>
                <a:cs typeface="Courier New" panose="02070309020205020404" pitchFamily="49" charset="0"/>
              </a:rPr>
            </a:br>
            <a:r>
              <a:rPr lang="nl-NL" sz="1800" b="0" kern="0" dirty="0" smtClean="0">
                <a:latin typeface="Courier New" panose="02070309020205020404" pitchFamily="49" charset="0"/>
                <a:cs typeface="Courier New" panose="02070309020205020404" pitchFamily="49" charset="0"/>
              </a:rPr>
              <a:t>		rdfs:domain 		cmd-c:Parameter; </a:t>
            </a:r>
            <a:br>
              <a:rPr lang="nl-NL" sz="1800" b="0" kern="0" dirty="0" smtClean="0">
                <a:latin typeface="Courier New" panose="02070309020205020404" pitchFamily="49" charset="0"/>
                <a:cs typeface="Courier New" panose="02070309020205020404" pitchFamily="49" charset="0"/>
              </a:rPr>
            </a:br>
            <a:r>
              <a:rPr lang="nl-NL" sz="1800" b="0" kern="0" dirty="0" smtClean="0">
                <a:latin typeface="Courier New" panose="02070309020205020404" pitchFamily="49" charset="0"/>
                <a:cs typeface="Courier New" panose="02070309020205020404" pitchFamily="49" charset="0"/>
              </a:rPr>
              <a:t>		rdfs:range 		cmd-c:Parameter.Values.</a:t>
            </a:r>
            <a:endParaRPr lang="nl-NL" sz="1800" b="0" kern="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844063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Straight Arrow Connector 42"/>
          <p:cNvCxnSpPr/>
          <p:nvPr/>
        </p:nvCxnSpPr>
        <p:spPr bwMode="auto">
          <a:xfrm flipV="1">
            <a:off x="3128101" y="2923954"/>
            <a:ext cx="0" cy="2408619"/>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nl-NL" dirty="0"/>
              <a:t>CR 2 RDF (cnt.)</a:t>
            </a:r>
          </a:p>
        </p:txBody>
      </p:sp>
      <p:sp>
        <p:nvSpPr>
          <p:cNvPr id="15" name="Rounded Rectangle 14"/>
          <p:cNvSpPr/>
          <p:nvPr/>
        </p:nvSpPr>
        <p:spPr bwMode="auto">
          <a:xfrm>
            <a:off x="762000" y="2827768"/>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nl-NL" sz="1200" b="0" i="0" u="none" strike="noStrike" cap="none" normalizeH="0" baseline="0" dirty="0" smtClean="0">
                <a:ln>
                  <a:noFill/>
                </a:ln>
                <a:solidFill>
                  <a:schemeClr val="tx1"/>
                </a:solidFill>
                <a:effectLst/>
                <a:latin typeface="Arial" charset="0"/>
                <a:ea typeface="ＭＳ Ｐゴシック" charset="0"/>
              </a:rPr>
              <a:t>rdfs:subPropertyOf</a:t>
            </a:r>
            <a:endParaRPr kumimoji="0" lang="nl-NL" sz="1200" b="0" i="0" u="none" strike="noStrike" cap="none" normalizeH="0" baseline="0" dirty="0">
              <a:ln>
                <a:noFill/>
              </a:ln>
              <a:solidFill>
                <a:schemeClr val="tx1"/>
              </a:solidFill>
              <a:effectLst/>
              <a:latin typeface="Arial" charset="0"/>
              <a:ea typeface="ＭＳ Ｐゴシック" charset="0"/>
            </a:endParaRPr>
          </a:p>
        </p:txBody>
      </p:sp>
      <p:sp>
        <p:nvSpPr>
          <p:cNvPr id="16" name="Rounded Rectangle 15"/>
          <p:cNvSpPr/>
          <p:nvPr/>
        </p:nvSpPr>
        <p:spPr bwMode="auto">
          <a:xfrm>
            <a:off x="3192326" y="3665968"/>
            <a:ext cx="24384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algn="ctr"/>
            <a:r>
              <a:rPr lang="de-AT" sz="1200" dirty="0"/>
              <a:t>c</a:t>
            </a:r>
            <a:r>
              <a:rPr lang="de-AT" sz="1200" dirty="0" smtClean="0"/>
              <a:t>md-c:ISO639</a:t>
            </a:r>
            <a:r>
              <a:rPr lang="de-AT" sz="1200" dirty="0"/>
              <a:t>.iso-639-1-code</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17" name="Straight Arrow Connector 16"/>
          <p:cNvCxnSpPr>
            <a:stCxn id="16" idx="0"/>
            <a:endCxn id="28" idx="2"/>
          </p:cNvCxnSpPr>
          <p:nvPr/>
        </p:nvCxnSpPr>
        <p:spPr bwMode="auto">
          <a:xfrm flipV="1">
            <a:off x="4411526" y="1828800"/>
            <a:ext cx="0" cy="1837168"/>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bwMode="auto">
          <a:xfrm>
            <a:off x="609600" y="4876800"/>
            <a:ext cx="2972788"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algn="ctr"/>
            <a:r>
              <a:rPr lang="de-AT" sz="1200" dirty="0"/>
              <a:t>c</a:t>
            </a:r>
            <a:r>
              <a:rPr lang="de-AT" sz="1200" dirty="0" smtClean="0"/>
              <a:t>md-c:ISO639.iso-639-1-codeEntity</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45" name="Rounded Rectangle 44"/>
          <p:cNvSpPr/>
          <p:nvPr/>
        </p:nvSpPr>
        <p:spPr bwMode="auto">
          <a:xfrm>
            <a:off x="5845607" y="4875373"/>
            <a:ext cx="1600200" cy="457200"/>
          </a:xfrm>
          <a:prstGeom prst="roundRect">
            <a:avLst/>
          </a:prstGeom>
          <a:ln/>
          <a:extLst/>
        </p:spPr>
        <p:style>
          <a:lnRef idx="2">
            <a:schemeClr val="accent2"/>
          </a:lnRef>
          <a:fillRef idx="1">
            <a:schemeClr val="lt1"/>
          </a:fillRef>
          <a:effectRef idx="0">
            <a:schemeClr val="accent2"/>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l-NL" sz="1200" dirty="0" smtClean="0">
                <a:solidFill>
                  <a:srgbClr val="000000"/>
                </a:solidFill>
                <a:latin typeface="Arial" charset="0"/>
                <a:ea typeface="ＭＳ Ｐゴシック" charset="0"/>
              </a:rPr>
              <a:t>xsd:string</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52" name="Rounded Rectangle 51"/>
          <p:cNvSpPr/>
          <p:nvPr/>
        </p:nvSpPr>
        <p:spPr bwMode="auto">
          <a:xfrm>
            <a:off x="4572000" y="5906589"/>
            <a:ext cx="2446877" cy="457200"/>
          </a:xfrm>
          <a:prstGeom prst="roundRect">
            <a:avLst/>
          </a:prstGeom>
          <a:ln/>
          <a:extLst/>
        </p:spPr>
        <p:style>
          <a:lnRef idx="2">
            <a:schemeClr val="accent5"/>
          </a:lnRef>
          <a:fillRef idx="1">
            <a:schemeClr val="lt1"/>
          </a:fillRef>
          <a:effectRef idx="0">
            <a:schemeClr val="accent5"/>
          </a:effectRef>
          <a:fontRef idx="minor">
            <a:schemeClr val="dk1"/>
          </a:fontRef>
        </p:style>
        <p:txBody>
          <a:bodyPr vert="horz" wrap="square" lIns="0" tIns="45720" rIns="91440" bIns="45720" numCol="1" rtlCol="0" anchor="ctr" anchorCtr="0" compatLnSpc="1">
            <a:prstTxWarp prst="textNoShape">
              <a:avLst/>
            </a:prstTxWarp>
          </a:bodyPr>
          <a:lstStyle/>
          <a:p>
            <a:pPr algn="ctr"/>
            <a:r>
              <a:rPr lang="de-AT" sz="1200" dirty="0" smtClean="0"/>
              <a:t>cdb:CDB-00130489-001</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57" name="Rounded Rectangle 56"/>
          <p:cNvSpPr/>
          <p:nvPr/>
        </p:nvSpPr>
        <p:spPr bwMode="auto">
          <a:xfrm>
            <a:off x="3626666" y="5719354"/>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dcr</a:t>
            </a:r>
            <a:r>
              <a:rPr kumimoji="0" lang="nl-NL" sz="1200" b="1" i="0" u="none" strike="noStrike" cap="none" normalizeH="0" baseline="0" dirty="0" smtClean="0">
                <a:ln>
                  <a:noFill/>
                </a:ln>
                <a:solidFill>
                  <a:schemeClr val="tx1"/>
                </a:solidFill>
                <a:effectLst/>
                <a:latin typeface="Arial" charset="0"/>
                <a:ea typeface="ＭＳ Ｐゴシック" charset="0"/>
              </a:rPr>
              <a:t>:datcat</a:t>
            </a:r>
            <a:endParaRPr kumimoji="0" lang="nl-NL" sz="1200" b="1" i="0" u="none" strike="noStrike" cap="none" normalizeH="0" baseline="0" dirty="0">
              <a:ln>
                <a:noFill/>
              </a:ln>
              <a:solidFill>
                <a:schemeClr val="tx1"/>
              </a:solidFill>
              <a:effectLst/>
              <a:latin typeface="Arial" charset="0"/>
              <a:ea typeface="ＭＳ Ｐゴシック" charset="0"/>
            </a:endParaRPr>
          </a:p>
        </p:txBody>
      </p:sp>
      <p:sp>
        <p:nvSpPr>
          <p:cNvPr id="4" name="Rechteck 3"/>
          <p:cNvSpPr/>
          <p:nvPr/>
        </p:nvSpPr>
        <p:spPr>
          <a:xfrm>
            <a:off x="510338" y="4343400"/>
            <a:ext cx="2596534" cy="461665"/>
          </a:xfrm>
          <a:prstGeom prst="rect">
            <a:avLst/>
          </a:prstGeom>
        </p:spPr>
        <p:txBody>
          <a:bodyPr wrap="none">
            <a:spAutoFit/>
          </a:bodyPr>
          <a:lstStyle/>
          <a:p>
            <a:pPr algn="ctr"/>
            <a:r>
              <a:rPr lang="de-AT" sz="1200" dirty="0"/>
              <a:t>c</a:t>
            </a:r>
            <a:r>
              <a:rPr lang="de-AT" sz="1200" dirty="0" smtClean="0"/>
              <a:t>md-c:ISO639.hasiso-639-1-code</a:t>
            </a:r>
            <a:br>
              <a:rPr lang="de-AT" sz="1200" dirty="0" smtClean="0"/>
            </a:br>
            <a:r>
              <a:rPr lang="de-AT" sz="1200" dirty="0" err="1" smtClean="0"/>
              <a:t>ElementEntity</a:t>
            </a:r>
            <a:endParaRPr lang="nl-NL" sz="1200" dirty="0"/>
          </a:p>
        </p:txBody>
      </p:sp>
      <p:sp>
        <p:nvSpPr>
          <p:cNvPr id="28" name="Rounded Rectangle 8"/>
          <p:cNvSpPr/>
          <p:nvPr/>
        </p:nvSpPr>
        <p:spPr bwMode="auto">
          <a:xfrm>
            <a:off x="3611426" y="1371600"/>
            <a:ext cx="16002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cmdm:Element</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31" name="Rounded Rectangle 33"/>
          <p:cNvSpPr/>
          <p:nvPr/>
        </p:nvSpPr>
        <p:spPr bwMode="auto">
          <a:xfrm>
            <a:off x="4678226" y="2456121"/>
            <a:ext cx="1600200" cy="457200"/>
          </a:xfrm>
          <a:prstGeom prst="roundRect">
            <a:avLst/>
          </a:prstGeom>
          <a:ln/>
          <a:extLst/>
        </p:spPr>
        <p:style>
          <a:lnRef idx="2">
            <a:schemeClr val="accent2"/>
          </a:lnRef>
          <a:fillRef idx="1">
            <a:schemeClr val="lt1"/>
          </a:fillRef>
          <a:effectRef idx="0">
            <a:schemeClr val="accent2"/>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cmdm:Value</a:t>
            </a:r>
            <a:endParaRPr kumimoji="0" lang="nl-NL" sz="1200" b="1" i="0" u="none" strike="noStrike" cap="none" normalizeH="0" baseline="0" dirty="0">
              <a:ln>
                <a:noFill/>
              </a:ln>
              <a:solidFill>
                <a:srgbClr val="000000"/>
              </a:solidFill>
              <a:effectLst/>
              <a:latin typeface="Arial" charset="0"/>
              <a:ea typeface="ＭＳ Ｐゴシック" charset="0"/>
            </a:endParaRPr>
          </a:p>
        </p:txBody>
      </p:sp>
      <p:sp>
        <p:nvSpPr>
          <p:cNvPr id="32" name="Rounded Rectangle 34"/>
          <p:cNvSpPr/>
          <p:nvPr/>
        </p:nvSpPr>
        <p:spPr bwMode="auto">
          <a:xfrm>
            <a:off x="2620826" y="2466754"/>
            <a:ext cx="1600200"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1200" b="1" i="0" u="none" strike="noStrike" cap="none" normalizeH="0" baseline="0" dirty="0" smtClean="0">
                <a:ln>
                  <a:noFill/>
                </a:ln>
                <a:solidFill>
                  <a:srgbClr val="000000"/>
                </a:solidFill>
                <a:effectLst/>
                <a:latin typeface="Arial" charset="0"/>
                <a:ea typeface="ＭＳ Ｐゴシック" charset="0"/>
              </a:rPr>
              <a:t>cmdm:Entity</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33" name="Straight Arrow Connector 42"/>
          <p:cNvCxnSpPr>
            <a:stCxn id="28" idx="2"/>
            <a:endCxn id="32" idx="0"/>
          </p:cNvCxnSpPr>
          <p:nvPr/>
        </p:nvCxnSpPr>
        <p:spPr bwMode="auto">
          <a:xfrm flipH="1">
            <a:off x="3420926" y="1828800"/>
            <a:ext cx="990600" cy="637954"/>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34" name="Straight Arrow Connector 45"/>
          <p:cNvCxnSpPr>
            <a:stCxn id="28" idx="2"/>
            <a:endCxn id="31" idx="0"/>
          </p:cNvCxnSpPr>
          <p:nvPr/>
        </p:nvCxnSpPr>
        <p:spPr bwMode="auto">
          <a:xfrm>
            <a:off x="4411526" y="1828800"/>
            <a:ext cx="1066800" cy="627321"/>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35" name="Rounded Rectangle 48"/>
          <p:cNvSpPr/>
          <p:nvPr/>
        </p:nvSpPr>
        <p:spPr bwMode="auto">
          <a:xfrm>
            <a:off x="5165552" y="1968209"/>
            <a:ext cx="1951074" cy="30646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cmdm:hasElementValue</a:t>
            </a:r>
            <a:endParaRPr kumimoji="0" lang="nl-NL" sz="1200" b="1" i="0" u="none" strike="noStrike" cap="none" normalizeH="0" baseline="0" dirty="0">
              <a:ln>
                <a:noFill/>
              </a:ln>
              <a:solidFill>
                <a:schemeClr val="tx1"/>
              </a:solidFill>
              <a:effectLst/>
              <a:latin typeface="Arial" charset="0"/>
              <a:ea typeface="ＭＳ Ｐゴシック" charset="0"/>
            </a:endParaRPr>
          </a:p>
        </p:txBody>
      </p:sp>
      <p:sp>
        <p:nvSpPr>
          <p:cNvPr id="36" name="Rounded Rectangle 49"/>
          <p:cNvSpPr/>
          <p:nvPr/>
        </p:nvSpPr>
        <p:spPr bwMode="auto">
          <a:xfrm>
            <a:off x="1858826" y="1976822"/>
            <a:ext cx="1951074" cy="30646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smtClean="0">
                <a:solidFill>
                  <a:schemeClr val="tx1"/>
                </a:solidFill>
              </a:rPr>
              <a:t>cmdm:hasElementEntity</a:t>
            </a:r>
            <a:endParaRPr kumimoji="0" lang="nl-NL" sz="1200" b="1" i="0" u="none" strike="noStrike" cap="none" normalizeH="0" baseline="0" dirty="0">
              <a:ln>
                <a:noFill/>
              </a:ln>
              <a:solidFill>
                <a:schemeClr val="tx1"/>
              </a:solidFill>
              <a:effectLst/>
              <a:latin typeface="Arial" charset="0"/>
              <a:ea typeface="ＭＳ Ｐゴシック" charset="0"/>
            </a:endParaRPr>
          </a:p>
        </p:txBody>
      </p:sp>
      <p:sp>
        <p:nvSpPr>
          <p:cNvPr id="40" name="Rechteck 39"/>
          <p:cNvSpPr/>
          <p:nvPr/>
        </p:nvSpPr>
        <p:spPr>
          <a:xfrm>
            <a:off x="5658218" y="4338935"/>
            <a:ext cx="2596534" cy="461665"/>
          </a:xfrm>
          <a:prstGeom prst="rect">
            <a:avLst/>
          </a:prstGeom>
        </p:spPr>
        <p:txBody>
          <a:bodyPr wrap="none">
            <a:spAutoFit/>
          </a:bodyPr>
          <a:lstStyle/>
          <a:p>
            <a:pPr algn="ctr"/>
            <a:r>
              <a:rPr lang="de-AT" sz="1200" dirty="0"/>
              <a:t>c</a:t>
            </a:r>
            <a:r>
              <a:rPr lang="de-AT" sz="1200" dirty="0" smtClean="0"/>
              <a:t>md-c:ISO639.hasiso-639-1-code</a:t>
            </a:r>
            <a:br>
              <a:rPr lang="de-AT" sz="1200" dirty="0" smtClean="0"/>
            </a:br>
            <a:r>
              <a:rPr lang="de-AT" sz="1200" dirty="0" err="1" smtClean="0"/>
              <a:t>ElementValue</a:t>
            </a:r>
            <a:endParaRPr lang="de-AT" sz="1200" dirty="0"/>
          </a:p>
        </p:txBody>
      </p:sp>
      <p:cxnSp>
        <p:nvCxnSpPr>
          <p:cNvPr id="41" name="Straight Arrow Connector 42"/>
          <p:cNvCxnSpPr>
            <a:stCxn id="16" idx="2"/>
            <a:endCxn id="26" idx="0"/>
          </p:cNvCxnSpPr>
          <p:nvPr/>
        </p:nvCxnSpPr>
        <p:spPr bwMode="auto">
          <a:xfrm flipH="1">
            <a:off x="2095994" y="4123168"/>
            <a:ext cx="2315532" cy="753632"/>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16" idx="2"/>
            <a:endCxn id="45" idx="0"/>
          </p:cNvCxnSpPr>
          <p:nvPr/>
        </p:nvCxnSpPr>
        <p:spPr bwMode="auto">
          <a:xfrm>
            <a:off x="4411526" y="4123168"/>
            <a:ext cx="2234181" cy="752205"/>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cxnSp>
        <p:nvCxnSpPr>
          <p:cNvPr id="53" name="Straight Arrow Connector 42"/>
          <p:cNvCxnSpPr/>
          <p:nvPr/>
        </p:nvCxnSpPr>
        <p:spPr bwMode="auto">
          <a:xfrm flipV="1">
            <a:off x="2196873" y="2274677"/>
            <a:ext cx="0" cy="2068723"/>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55" name="Rounded Rectangle 14"/>
          <p:cNvSpPr/>
          <p:nvPr/>
        </p:nvSpPr>
        <p:spPr bwMode="auto">
          <a:xfrm>
            <a:off x="3128101" y="3056368"/>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nl-NL" sz="1200" b="0" i="0" u="none" strike="noStrike" cap="none" normalizeH="0" baseline="0" dirty="0" smtClean="0">
                <a:ln>
                  <a:noFill/>
                </a:ln>
                <a:solidFill>
                  <a:schemeClr val="tx1"/>
                </a:solidFill>
                <a:effectLst/>
                <a:latin typeface="Arial" charset="0"/>
                <a:ea typeface="ＭＳ Ｐゴシック" charset="0"/>
              </a:rPr>
              <a:t>rdfs:subClassOf</a:t>
            </a:r>
            <a:endParaRPr kumimoji="0" lang="nl-NL" sz="1200" b="0" i="0" u="none" strike="noStrike" cap="none" normalizeH="0" baseline="0" dirty="0">
              <a:ln>
                <a:noFill/>
              </a:ln>
              <a:solidFill>
                <a:schemeClr val="tx1"/>
              </a:solidFill>
              <a:effectLst/>
              <a:latin typeface="Arial" charset="0"/>
              <a:ea typeface="ＭＳ Ｐゴシック" charset="0"/>
            </a:endParaRPr>
          </a:p>
        </p:txBody>
      </p:sp>
      <p:sp>
        <p:nvSpPr>
          <p:cNvPr id="58" name="Rounded Rectangle 14"/>
          <p:cNvSpPr/>
          <p:nvPr/>
        </p:nvSpPr>
        <p:spPr bwMode="auto">
          <a:xfrm>
            <a:off x="6633301" y="2827768"/>
            <a:ext cx="1752600" cy="6096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nl-NL" sz="1200" b="0" i="0" u="none" strike="noStrike" cap="none" normalizeH="0" baseline="0" dirty="0" smtClean="0">
                <a:ln>
                  <a:noFill/>
                </a:ln>
                <a:solidFill>
                  <a:schemeClr val="tx1"/>
                </a:solidFill>
                <a:effectLst/>
                <a:latin typeface="Arial" charset="0"/>
                <a:ea typeface="ＭＳ Ｐゴシック" charset="0"/>
              </a:rPr>
              <a:t>rdfs:subPropertyOf</a:t>
            </a:r>
            <a:endParaRPr kumimoji="0" lang="nl-NL" sz="1200" b="0" i="0" u="none" strike="noStrike" cap="none" normalizeH="0" baseline="0" dirty="0">
              <a:ln>
                <a:noFill/>
              </a:ln>
              <a:solidFill>
                <a:schemeClr val="tx1"/>
              </a:solidFill>
              <a:effectLst/>
              <a:latin typeface="Arial" charset="0"/>
              <a:ea typeface="ＭＳ Ｐゴシック" charset="0"/>
            </a:endParaRPr>
          </a:p>
        </p:txBody>
      </p:sp>
      <p:cxnSp>
        <p:nvCxnSpPr>
          <p:cNvPr id="59" name="Straight Arrow Connector 42"/>
          <p:cNvCxnSpPr/>
          <p:nvPr/>
        </p:nvCxnSpPr>
        <p:spPr bwMode="auto">
          <a:xfrm flipV="1">
            <a:off x="6584276" y="2314267"/>
            <a:ext cx="0" cy="2024668"/>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82" name="Rounded Rectangle 25"/>
          <p:cNvSpPr/>
          <p:nvPr/>
        </p:nvSpPr>
        <p:spPr bwMode="auto">
          <a:xfrm>
            <a:off x="609600" y="5906589"/>
            <a:ext cx="2972788" cy="457200"/>
          </a:xfrm>
          <a:prstGeom prst="roundRect">
            <a:avLst/>
          </a:prstGeom>
          <a:ln/>
          <a:extLst/>
        </p:spPr>
        <p:style>
          <a:lnRef idx="2">
            <a:schemeClr val="accent1"/>
          </a:lnRef>
          <a:fillRef idx="1">
            <a:schemeClr val="lt1"/>
          </a:fillRef>
          <a:effectRef idx="0">
            <a:schemeClr val="accent1"/>
          </a:effectRef>
          <a:fontRef idx="minor">
            <a:schemeClr val="dk1"/>
          </a:fontRef>
        </p:style>
        <p:txBody>
          <a:bodyPr vert="horz" wrap="square" lIns="0" tIns="45720" rIns="91440" bIns="45720" numCol="1" rtlCol="0" anchor="ctr" anchorCtr="0" compatLnSpc="1">
            <a:prstTxWarp prst="textNoShape">
              <a:avLst/>
            </a:prstTxWarp>
          </a:bodyPr>
          <a:lstStyle/>
          <a:p>
            <a:pPr algn="ctr"/>
            <a:r>
              <a:rPr lang="de-AT" sz="1200" dirty="0"/>
              <a:t>c</a:t>
            </a:r>
            <a:r>
              <a:rPr lang="de-AT" sz="1200" dirty="0" smtClean="0"/>
              <a:t>md-c:ISO639</a:t>
            </a:r>
            <a:r>
              <a:rPr lang="de-AT" sz="1200" dirty="0"/>
              <a:t>.iso-639-1-codeValue.aa</a:t>
            </a:r>
            <a:endParaRPr kumimoji="0" lang="nl-NL" sz="1200" b="1" i="0" u="none" strike="noStrike" cap="none" normalizeH="0" baseline="0" dirty="0">
              <a:ln>
                <a:noFill/>
              </a:ln>
              <a:solidFill>
                <a:srgbClr val="000000"/>
              </a:solidFill>
              <a:effectLst/>
              <a:latin typeface="Arial" charset="0"/>
              <a:ea typeface="ＭＳ Ｐゴシック" charset="0"/>
            </a:endParaRPr>
          </a:p>
        </p:txBody>
      </p:sp>
      <p:cxnSp>
        <p:nvCxnSpPr>
          <p:cNvPr id="83" name="Straight Arrow Connector 42"/>
          <p:cNvCxnSpPr>
            <a:stCxn id="82" idx="0"/>
            <a:endCxn id="26" idx="2"/>
          </p:cNvCxnSpPr>
          <p:nvPr/>
        </p:nvCxnSpPr>
        <p:spPr bwMode="auto">
          <a:xfrm flipV="1">
            <a:off x="2095994" y="5334000"/>
            <a:ext cx="0" cy="572589"/>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
        <p:nvSpPr>
          <p:cNvPr id="86" name="Rounded Rectangle 14"/>
          <p:cNvSpPr/>
          <p:nvPr/>
        </p:nvSpPr>
        <p:spPr bwMode="auto">
          <a:xfrm>
            <a:off x="2133600" y="5386899"/>
            <a:ext cx="1752600" cy="503802"/>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p:spPr>
        <p:txBody>
          <a:bodyPr vert="horz" wrap="square" lIns="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nl-NL" sz="1200" dirty="0">
                <a:solidFill>
                  <a:schemeClr val="tx1"/>
                </a:solidFill>
              </a:rPr>
              <a:t>a</a:t>
            </a:r>
            <a:endParaRPr kumimoji="0" lang="nl-NL" sz="1200" b="1" i="0" u="none" strike="noStrike" cap="none" normalizeH="0" baseline="0" dirty="0">
              <a:ln>
                <a:noFill/>
              </a:ln>
              <a:solidFill>
                <a:schemeClr val="tx1"/>
              </a:solidFill>
              <a:effectLst/>
              <a:latin typeface="Arial" charset="0"/>
              <a:ea typeface="ＭＳ Ｐゴシック" charset="0"/>
            </a:endParaRPr>
          </a:p>
        </p:txBody>
      </p:sp>
      <p:cxnSp>
        <p:nvCxnSpPr>
          <p:cNvPr id="96" name="Straight Arrow Connector 42"/>
          <p:cNvCxnSpPr>
            <a:stCxn id="82" idx="3"/>
            <a:endCxn id="52" idx="1"/>
          </p:cNvCxnSpPr>
          <p:nvPr/>
        </p:nvCxnSpPr>
        <p:spPr bwMode="auto">
          <a:xfrm>
            <a:off x="3582388" y="6135189"/>
            <a:ext cx="989612" cy="0"/>
          </a:xfrm>
          <a:prstGeom prst="straightConnector1">
            <a:avLst/>
          </a:prstGeom>
          <a:ln>
            <a:tailEnd type="arrow"/>
          </a:ln>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52525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CMD Record</a:t>
            </a:r>
            <a:endParaRPr lang="nl-NL" dirty="0"/>
          </a:p>
        </p:txBody>
      </p:sp>
      <p:sp>
        <p:nvSpPr>
          <p:cNvPr id="3" name="Content Placeholder 2"/>
          <p:cNvSpPr>
            <a:spLocks noGrp="1"/>
          </p:cNvSpPr>
          <p:nvPr>
            <p:ph idx="1"/>
          </p:nvPr>
        </p:nvSpPr>
        <p:spPr/>
        <p:txBody>
          <a:bodyPr/>
          <a:lstStyle/>
          <a:p>
            <a:r>
              <a:rPr lang="nl-NL" dirty="0" smtClean="0"/>
              <a:t>A CMD record consists of</a:t>
            </a:r>
          </a:p>
          <a:p>
            <a:pPr lvl="1"/>
            <a:r>
              <a:rPr lang="nl-NL" dirty="0" smtClean="0"/>
              <a:t>A header containing Dublin Core-like metadata</a:t>
            </a:r>
          </a:p>
          <a:p>
            <a:pPr lvl="1"/>
            <a:r>
              <a:rPr lang="nl-NL" dirty="0" smtClean="0"/>
              <a:t>A Resource section pointing to</a:t>
            </a:r>
          </a:p>
          <a:p>
            <a:pPr lvl="2"/>
            <a:r>
              <a:rPr lang="nl-NL" dirty="0" smtClean="0"/>
              <a:t>The resources being described</a:t>
            </a:r>
          </a:p>
          <a:p>
            <a:pPr lvl="2"/>
            <a:r>
              <a:rPr lang="nl-NL" dirty="0" smtClean="0"/>
              <a:t>Other CMD Records (modelling a collection)</a:t>
            </a:r>
          </a:p>
          <a:p>
            <a:pPr lvl="2"/>
            <a:r>
              <a:rPr lang="nl-NL" dirty="0" smtClean="0"/>
              <a:t>A landing page</a:t>
            </a:r>
          </a:p>
          <a:p>
            <a:pPr lvl="2"/>
            <a:r>
              <a:rPr lang="nl-NL" dirty="0" smtClean="0"/>
              <a:t>A search page</a:t>
            </a:r>
          </a:p>
          <a:p>
            <a:pPr lvl="1"/>
            <a:r>
              <a:rPr lang="nl-NL" dirty="0" smtClean="0"/>
              <a:t>The Component section governed by the CMD Profile</a:t>
            </a:r>
            <a:endParaRPr lang="nl-NL" dirty="0"/>
          </a:p>
        </p:txBody>
      </p:sp>
    </p:spTree>
    <p:extLst>
      <p:ext uri="{BB962C8B-B14F-4D97-AF65-F5344CB8AC3E}">
        <p14:creationId xmlns:p14="http://schemas.microsoft.com/office/powerpoint/2010/main" val="8683399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Sample CMD </a:t>
            </a:r>
            <a:r>
              <a:rPr lang="de-DE" dirty="0" err="1" smtClean="0"/>
              <a:t>record</a:t>
            </a:r>
            <a:endParaRPr lang="de-AT" dirty="0"/>
          </a:p>
        </p:txBody>
      </p:sp>
      <p:sp>
        <p:nvSpPr>
          <p:cNvPr id="3" name="Inhaltsplatzhalter 2"/>
          <p:cNvSpPr>
            <a:spLocks noGrp="1"/>
          </p:cNvSpPr>
          <p:nvPr>
            <p:ph idx="1"/>
          </p:nvPr>
        </p:nvSpPr>
        <p:spPr/>
        <p:txBody>
          <a:bodyPr/>
          <a:lstStyle/>
          <a:p>
            <a:endParaRPr lang="de-AT" dirty="0"/>
          </a:p>
        </p:txBody>
      </p:sp>
      <p:pic>
        <p:nvPicPr>
          <p:cNvPr id="1026" name="Picture 2" descr="C:\Users\m\3\clarin\_repo\CMDI-Interoperability\CMD2RDF\trunk\docs\papers\2014-LREC-CMDcloud\screen_MdRecord_TueBa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09" y="1177736"/>
            <a:ext cx="4673009" cy="560406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3\clarin\_repo\CMDI-Interoperability\CMD2RDF\trunk\docs\papers\2014-LREC-CMDcloud\screen_MdRecord_TueBaES_part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172013"/>
            <a:ext cx="5367317" cy="6219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3055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Record 2 RDF</a:t>
            </a:r>
            <a:endParaRPr lang="nl-NL" dirty="0"/>
          </a:p>
        </p:txBody>
      </p:sp>
      <p:sp>
        <p:nvSpPr>
          <p:cNvPr id="3" name="Content Placeholder 2"/>
          <p:cNvSpPr>
            <a:spLocks noGrp="1"/>
          </p:cNvSpPr>
          <p:nvPr>
            <p:ph idx="1"/>
          </p:nvPr>
        </p:nvSpPr>
        <p:spPr/>
        <p:txBody>
          <a:bodyPr/>
          <a:lstStyle/>
          <a:p>
            <a:r>
              <a:rPr lang="nl-NL" dirty="0" smtClean="0"/>
              <a:t>Overall structure:</a:t>
            </a:r>
          </a:p>
          <a:p>
            <a:pPr lvl="1"/>
            <a:r>
              <a:rPr lang="nl-NL" dirty="0" smtClean="0"/>
              <a:t>Components follow the CR2RDF structure of their profile and are the body of an Open Annotation</a:t>
            </a:r>
          </a:p>
          <a:p>
            <a:pPr lvl="1"/>
            <a:r>
              <a:rPr lang="nl-NL" dirty="0" smtClean="0"/>
              <a:t>The Open Annotation describes the resources (</a:t>
            </a:r>
            <a:r>
              <a:rPr lang="nl-NL" sz="1800" dirty="0" smtClean="0">
                <a:latin typeface="Courier New" panose="02070309020205020404" pitchFamily="49" charset="0"/>
                <a:cs typeface="Courier New" panose="02070309020205020404" pitchFamily="49" charset="0"/>
              </a:rPr>
              <a:t>oa:hasTarget</a:t>
            </a:r>
            <a:r>
              <a:rPr lang="nl-NL" dirty="0" smtClean="0"/>
              <a:t>)</a:t>
            </a:r>
          </a:p>
          <a:p>
            <a:r>
              <a:rPr lang="nl-NL" dirty="0" smtClean="0"/>
              <a:t>Header elements become Dublin Core properties of the Component root</a:t>
            </a:r>
            <a:endParaRPr lang="nl-NL" b="1" dirty="0" smtClean="0">
              <a:solidFill>
                <a:srgbClr val="FF0000"/>
              </a:solidFill>
            </a:endParaRPr>
          </a:p>
          <a:p>
            <a:r>
              <a:rPr lang="nl-NL" dirty="0" smtClean="0"/>
              <a:t>Landing and search pages are properties of the Open Annotation</a:t>
            </a:r>
          </a:p>
          <a:p>
            <a:r>
              <a:rPr lang="nl-NL" dirty="0" smtClean="0"/>
              <a:t>When the CMD record represents a collection (i.e. references other CMD records), it is modelled as a </a:t>
            </a:r>
            <a:br>
              <a:rPr lang="nl-NL" dirty="0" smtClean="0"/>
            </a:br>
            <a:r>
              <a:rPr lang="nl-NL" dirty="0" smtClean="0"/>
              <a:t>ORE ResourceMap for these other records</a:t>
            </a:r>
          </a:p>
          <a:p>
            <a:r>
              <a:rPr lang="nl-NL" dirty="0" smtClean="0"/>
              <a:t>Every CMD records is wrapped into a separate graph</a:t>
            </a:r>
          </a:p>
          <a:p>
            <a:pPr marL="457200" lvl="1" indent="0">
              <a:buNone/>
            </a:pPr>
            <a:r>
              <a:rPr lang="nl-NL" dirty="0" smtClean="0"/>
              <a:t>e.g.:</a:t>
            </a:r>
            <a:r>
              <a:rPr lang="de-AT" dirty="0" smtClean="0">
                <a:hlinkClick r:id="rId2"/>
              </a:rPr>
              <a:t>http</a:t>
            </a:r>
            <a:r>
              <a:rPr lang="de-AT" dirty="0">
                <a:hlinkClick r:id="rId2"/>
              </a:rPr>
              <a:t>://</a:t>
            </a:r>
            <a:r>
              <a:rPr lang="de-AT" dirty="0" smtClean="0">
                <a:hlinkClick r:id="rId2"/>
              </a:rPr>
              <a:t>www.clarin.eu/cmd/BAS_Repository/</a:t>
            </a:r>
            <a:br>
              <a:rPr lang="de-AT" dirty="0" smtClean="0">
                <a:hlinkClick r:id="rId2"/>
              </a:rPr>
            </a:br>
            <a:r>
              <a:rPr lang="de-AT" dirty="0" smtClean="0">
                <a:hlinkClick r:id="rId2"/>
              </a:rPr>
              <a:t>       oai_BAS_repo_Corpora_aGender_100103.rdf</a:t>
            </a:r>
            <a:endParaRPr lang="de-AT" dirty="0" smtClean="0"/>
          </a:p>
          <a:p>
            <a:endParaRPr lang="nl-NL" dirty="0"/>
          </a:p>
        </p:txBody>
      </p:sp>
    </p:spTree>
    <p:extLst>
      <p:ext uri="{BB962C8B-B14F-4D97-AF65-F5344CB8AC3E}">
        <p14:creationId xmlns:p14="http://schemas.microsoft.com/office/powerpoint/2010/main" val="5840904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First tests</a:t>
            </a:r>
            <a:endParaRPr lang="nl-NL" dirty="0"/>
          </a:p>
        </p:txBody>
      </p:sp>
      <p:sp>
        <p:nvSpPr>
          <p:cNvPr id="3" name="Content Placeholder 2"/>
          <p:cNvSpPr>
            <a:spLocks noGrp="1"/>
          </p:cNvSpPr>
          <p:nvPr>
            <p:ph idx="1"/>
          </p:nvPr>
        </p:nvSpPr>
        <p:spPr/>
        <p:txBody>
          <a:bodyPr/>
          <a:lstStyle/>
          <a:p>
            <a:r>
              <a:rPr lang="nl-NL" dirty="0" smtClean="0"/>
              <a:t>A sample of ~14.000 </a:t>
            </a:r>
            <a:r>
              <a:rPr lang="nl-NL" dirty="0"/>
              <a:t>CMD </a:t>
            </a:r>
            <a:r>
              <a:rPr lang="nl-NL" dirty="0" smtClean="0"/>
              <a:t>records </a:t>
            </a:r>
            <a:r>
              <a:rPr lang="nl-NL" dirty="0"/>
              <a:t>from </a:t>
            </a:r>
            <a:r>
              <a:rPr lang="nl-NL" dirty="0" smtClean="0"/>
              <a:t>18 </a:t>
            </a:r>
            <a:r>
              <a:rPr lang="nl-NL" dirty="0"/>
              <a:t>different </a:t>
            </a:r>
            <a:r>
              <a:rPr lang="nl-NL" dirty="0" smtClean="0"/>
              <a:t>providers in 43 different profiles</a:t>
            </a:r>
          </a:p>
          <a:p>
            <a:r>
              <a:rPr lang="nl-NL" dirty="0" smtClean="0"/>
              <a:t>Uploaded to Virtuoso together with </a:t>
            </a:r>
            <a:endParaRPr lang="nl-NL" dirty="0"/>
          </a:p>
          <a:p>
            <a:pPr lvl="1"/>
            <a:r>
              <a:rPr lang="nl-NL" dirty="0" smtClean="0"/>
              <a:t>the basic model (cmdm)</a:t>
            </a:r>
          </a:p>
          <a:p>
            <a:pPr lvl="1"/>
            <a:r>
              <a:rPr lang="nl-NL" dirty="0" smtClean="0"/>
              <a:t>CR2RDF (199</a:t>
            </a:r>
            <a:r>
              <a:rPr lang="nl-NL" dirty="0"/>
              <a:t> profiles </a:t>
            </a:r>
            <a:r>
              <a:rPr lang="nl-NL" dirty="0" smtClean="0"/>
              <a:t>and </a:t>
            </a:r>
            <a:r>
              <a:rPr lang="nl-NL" dirty="0"/>
              <a:t>877 components)</a:t>
            </a:r>
            <a:endParaRPr lang="nl-NL" dirty="0" smtClean="0"/>
          </a:p>
          <a:p>
            <a:pPr lvl="1"/>
            <a:r>
              <a:rPr lang="nl-NL" dirty="0" smtClean="0"/>
              <a:t>data categories definitions and RR relation sets</a:t>
            </a:r>
          </a:p>
          <a:p>
            <a:r>
              <a:rPr lang="nl-NL" dirty="0" smtClean="0"/>
              <a:t>S(i)ample SPARQL queries:</a:t>
            </a:r>
          </a:p>
          <a:p>
            <a:pPr lvl="1"/>
            <a:r>
              <a:rPr lang="nl-NL" dirty="0" smtClean="0"/>
              <a:t>basic facets: records / language, </a:t>
            </a:r>
            <a:r>
              <a:rPr lang="nl-NL" dirty="0" smtClean="0">
                <a:hlinkClick r:id="rId2"/>
              </a:rPr>
              <a:t>/ profile</a:t>
            </a:r>
            <a:endParaRPr lang="nl-NL" dirty="0"/>
          </a:p>
          <a:p>
            <a:pPr lvl="1"/>
            <a:r>
              <a:rPr lang="nl-NL" dirty="0" smtClean="0">
                <a:hlinkClick r:id="rId3"/>
              </a:rPr>
              <a:t>inspect the recursive </a:t>
            </a:r>
            <a:r>
              <a:rPr lang="nl-NL" dirty="0" smtClean="0">
                <a:latin typeface="Courier New" panose="02070309020205020404" pitchFamily="49" charset="0"/>
                <a:cs typeface="Courier New" panose="02070309020205020404" pitchFamily="49" charset="0"/>
                <a:hlinkClick r:id="rId3"/>
              </a:rPr>
              <a:t>cmdm:contains</a:t>
            </a:r>
            <a:r>
              <a:rPr lang="nl-NL" dirty="0" smtClean="0">
                <a:hlinkClick r:id="rId3"/>
              </a:rPr>
              <a:t> predicate</a:t>
            </a:r>
            <a:endParaRPr lang="nl-NL" dirty="0" smtClean="0"/>
          </a:p>
          <a:p>
            <a:pPr lvl="1"/>
            <a:r>
              <a:rPr lang="nl-NL" dirty="0" smtClean="0"/>
              <a:t>list existing organisation names (literals)</a:t>
            </a:r>
          </a:p>
          <a:p>
            <a:pPr lvl="1"/>
            <a:r>
              <a:rPr lang="nl-NL" dirty="0" smtClean="0">
                <a:hlinkClick r:id="rId4"/>
              </a:rPr>
              <a:t>usage of data categories</a:t>
            </a:r>
            <a:endParaRPr lang="nl-NL" dirty="0" smtClean="0"/>
          </a:p>
          <a:p>
            <a:pPr lvl="1"/>
            <a:r>
              <a:rPr lang="nl-NL" dirty="0" smtClean="0">
                <a:hlinkClick r:id="rId5"/>
              </a:rPr>
              <a:t>search via data category (emulate VLO</a:t>
            </a:r>
            <a:r>
              <a:rPr lang="nl-NL" dirty="0" smtClean="0">
                <a:hlinkClick r:id="rId5"/>
              </a:rPr>
              <a:t>)</a:t>
            </a:r>
            <a:endParaRPr lang="nl-NL" dirty="0" smtClean="0"/>
          </a:p>
        </p:txBody>
      </p:sp>
      <p:sp>
        <p:nvSpPr>
          <p:cNvPr id="4" name="Textfeld 3"/>
          <p:cNvSpPr txBox="1"/>
          <p:nvPr/>
        </p:nvSpPr>
        <p:spPr>
          <a:xfrm>
            <a:off x="4828558" y="6457890"/>
            <a:ext cx="4283544" cy="400110"/>
          </a:xfrm>
          <a:prstGeom prst="rect">
            <a:avLst/>
          </a:prstGeom>
          <a:noFill/>
        </p:spPr>
        <p:txBody>
          <a:bodyPr wrap="none" rtlCol="0">
            <a:spAutoFit/>
          </a:bodyPr>
          <a:lstStyle/>
          <a:p>
            <a:r>
              <a:rPr lang="de-DE" sz="2000" b="0" dirty="0" smtClean="0">
                <a:hlinkClick r:id="rId6"/>
              </a:rPr>
              <a:t>http://clarin.aac.ac.at/virtuoso/sparql</a:t>
            </a:r>
            <a:endParaRPr lang="de-AT" sz="2000" b="0" dirty="0"/>
          </a:p>
        </p:txBody>
      </p:sp>
    </p:spTree>
    <p:extLst>
      <p:ext uri="{BB962C8B-B14F-4D97-AF65-F5344CB8AC3E}">
        <p14:creationId xmlns:p14="http://schemas.microsoft.com/office/powerpoint/2010/main" val="20920107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Future work</a:t>
            </a:r>
            <a:endParaRPr lang="nl-NL" dirty="0"/>
          </a:p>
        </p:txBody>
      </p:sp>
      <p:sp>
        <p:nvSpPr>
          <p:cNvPr id="3" name="Content Placeholder 2"/>
          <p:cNvSpPr>
            <a:spLocks noGrp="1"/>
          </p:cNvSpPr>
          <p:nvPr>
            <p:ph idx="1"/>
          </p:nvPr>
        </p:nvSpPr>
        <p:spPr/>
        <p:txBody>
          <a:bodyPr/>
          <a:lstStyle/>
          <a:p>
            <a:r>
              <a:rPr lang="nl-NL" dirty="0" smtClean="0"/>
              <a:t>resolve literals to resource links (outbound links)</a:t>
            </a:r>
          </a:p>
          <a:p>
            <a:pPr marL="457200" lvl="1" indent="0">
              <a:buNone/>
            </a:pPr>
            <a:r>
              <a:rPr lang="nl-NL" dirty="0" smtClean="0"/>
              <a:t>i.e. </a:t>
            </a:r>
            <a:r>
              <a:rPr lang="nl-NL" sz="1800" dirty="0" smtClean="0">
                <a:latin typeface="Courier New" panose="02070309020205020404" pitchFamily="49" charset="0"/>
                <a:cs typeface="Courier New" panose="02070309020205020404" pitchFamily="49" charset="0"/>
              </a:rPr>
              <a:t>has...ElementValue </a:t>
            </a:r>
            <a:r>
              <a:rPr lang="nl-NL" sz="1800" dirty="0" smtClean="0">
                <a:latin typeface="Courier New" panose="02070309020205020404" pitchFamily="49" charset="0"/>
                <a:cs typeface="Courier New" panose="02070309020205020404" pitchFamily="49" charset="0"/>
                <a:sym typeface="Wingdings" panose="05000000000000000000" pitchFamily="2" charset="2"/>
              </a:rPr>
              <a:t> has...ElementEntity</a:t>
            </a:r>
            <a:endParaRPr lang="nl-NL" sz="1800" dirty="0" smtClean="0">
              <a:latin typeface="Courier New" panose="02070309020205020404" pitchFamily="49" charset="0"/>
              <a:cs typeface="Courier New" panose="02070309020205020404" pitchFamily="49" charset="0"/>
            </a:endParaRPr>
          </a:p>
          <a:p>
            <a:pPr marL="457200" lvl="1" indent="0">
              <a:buNone/>
            </a:pPr>
            <a:r>
              <a:rPr lang="nl-NL" dirty="0" smtClean="0"/>
              <a:t>step-by-step for selected predicates </a:t>
            </a:r>
          </a:p>
          <a:p>
            <a:pPr lvl="1"/>
            <a:r>
              <a:rPr lang="nl-NL" dirty="0" smtClean="0"/>
              <a:t>Organisations </a:t>
            </a:r>
            <a:r>
              <a:rPr lang="nl-NL" dirty="0" smtClean="0">
                <a:sym typeface="Wingdings" panose="05000000000000000000" pitchFamily="2" charset="2"/>
              </a:rPr>
              <a:t></a:t>
            </a:r>
            <a:r>
              <a:rPr lang="nl-NL" dirty="0" smtClean="0"/>
              <a:t> CLAVAS, ?</a:t>
            </a:r>
          </a:p>
          <a:p>
            <a:pPr lvl="1"/>
            <a:r>
              <a:rPr lang="nl-NL" dirty="0" smtClean="0"/>
              <a:t>Persons </a:t>
            </a:r>
            <a:r>
              <a:rPr lang="nl-NL" dirty="0" smtClean="0">
                <a:sym typeface="Wingdings" panose="05000000000000000000" pitchFamily="2" charset="2"/>
              </a:rPr>
              <a:t> </a:t>
            </a:r>
            <a:r>
              <a:rPr lang="nl-NL" dirty="0" smtClean="0"/>
              <a:t>GND, VIAF, dbpedia</a:t>
            </a:r>
          </a:p>
          <a:p>
            <a:pPr lvl="1"/>
            <a:r>
              <a:rPr lang="nl-NL" dirty="0" smtClean="0"/>
              <a:t>Languages </a:t>
            </a:r>
            <a:r>
              <a:rPr lang="nl-NL" dirty="0" smtClean="0">
                <a:sym typeface="Wingdings" panose="05000000000000000000" pitchFamily="2" charset="2"/>
              </a:rPr>
              <a:t> </a:t>
            </a:r>
            <a:r>
              <a:rPr lang="nl-NL" dirty="0" smtClean="0"/>
              <a:t>WALS.info</a:t>
            </a:r>
            <a:br>
              <a:rPr lang="nl-NL" dirty="0" smtClean="0"/>
            </a:br>
            <a:r>
              <a:rPr lang="nl-NL" dirty="0" smtClean="0"/>
              <a:t>allows to ask for resource for languages with given phenomena (e.g. word-order)</a:t>
            </a:r>
          </a:p>
          <a:p>
            <a:pPr lvl="1"/>
            <a:r>
              <a:rPr lang="nl-NL" dirty="0" smtClean="0"/>
              <a:t>...?</a:t>
            </a:r>
          </a:p>
          <a:p>
            <a:endParaRPr lang="nl-NL" dirty="0" smtClean="0"/>
          </a:p>
          <a:p>
            <a:r>
              <a:rPr lang="nl-NL" dirty="0" smtClean="0"/>
              <a:t>A CLARIN-NL project to flesh out CMD2RDF has just started </a:t>
            </a:r>
            <a:r>
              <a:rPr lang="nl-NL" dirty="0" smtClean="0">
                <a:sym typeface="Wingdings" panose="05000000000000000000" pitchFamily="2" charset="2"/>
              </a:rPr>
              <a:t></a:t>
            </a:r>
            <a:endParaRPr lang="nl-NL" dirty="0" smtClean="0"/>
          </a:p>
        </p:txBody>
      </p:sp>
    </p:spTree>
    <p:extLst>
      <p:ext uri="{BB962C8B-B14F-4D97-AF65-F5344CB8AC3E}">
        <p14:creationId xmlns:p14="http://schemas.microsoft.com/office/powerpoint/2010/main" val="10966792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CMD2RDF system architecture</a:t>
            </a:r>
            <a:endParaRPr lang="nl-NL" dirty="0"/>
          </a:p>
        </p:txBody>
      </p:sp>
      <p:pic>
        <p:nvPicPr>
          <p:cNvPr id="41" name="Picture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513" y="1143000"/>
            <a:ext cx="6894087" cy="5405546"/>
          </a:xfrm>
          <a:prstGeom prst="rect">
            <a:avLst/>
          </a:prstGeom>
        </p:spPr>
      </p:pic>
    </p:spTree>
    <p:extLst>
      <p:ext uri="{BB962C8B-B14F-4D97-AF65-F5344CB8AC3E}">
        <p14:creationId xmlns:p14="http://schemas.microsoft.com/office/powerpoint/2010/main" val="12836516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dirty="0"/>
          </a:p>
        </p:txBody>
      </p:sp>
      <p:sp>
        <p:nvSpPr>
          <p:cNvPr id="3" name="Content Placeholder 2"/>
          <p:cNvSpPr>
            <a:spLocks noGrp="1"/>
          </p:cNvSpPr>
          <p:nvPr>
            <p:ph idx="1"/>
          </p:nvPr>
        </p:nvSpPr>
        <p:spPr/>
        <p:txBody>
          <a:bodyPr anchor="ctr" anchorCtr="0"/>
          <a:lstStyle/>
          <a:p>
            <a:pPr marL="0" indent="0" algn="ctr">
              <a:buNone/>
            </a:pPr>
            <a:r>
              <a:rPr lang="nl-NL" dirty="0" smtClean="0"/>
              <a:t>Thanks for your attention!</a:t>
            </a:r>
          </a:p>
          <a:p>
            <a:pPr marL="0" indent="0" algn="ctr">
              <a:buNone/>
            </a:pPr>
            <a:endParaRPr lang="nl-NL" dirty="0"/>
          </a:p>
          <a:p>
            <a:pPr marL="0" indent="0" algn="ctr">
              <a:buNone/>
            </a:pPr>
            <a:r>
              <a:rPr lang="nl-NL" dirty="0" smtClean="0"/>
              <a:t>Questions?</a:t>
            </a:r>
          </a:p>
          <a:p>
            <a:pPr marL="0" indent="0" algn="ctr">
              <a:buNone/>
            </a:pPr>
            <a:endParaRPr lang="nl-NL" dirty="0"/>
          </a:p>
          <a:p>
            <a:pPr marL="0" indent="0" algn="ctr">
              <a:buNone/>
            </a:pPr>
            <a:r>
              <a:rPr lang="nl-NL" dirty="0" smtClean="0"/>
              <a:t>Now or</a:t>
            </a:r>
            <a:endParaRPr lang="nl-NL" dirty="0"/>
          </a:p>
          <a:p>
            <a:pPr marL="0" indent="0" algn="ctr">
              <a:buNone/>
            </a:pPr>
            <a:r>
              <a:rPr lang="en-US" dirty="0" smtClean="0">
                <a:hlinkClick r:id="rId2"/>
              </a:rPr>
              <a:t>matej.durco@oeaw.ac.at</a:t>
            </a:r>
            <a:endParaRPr lang="hr-HR" dirty="0"/>
          </a:p>
          <a:p>
            <a:pPr marL="0" indent="0" algn="ctr">
              <a:buNone/>
            </a:pPr>
            <a:r>
              <a:rPr lang="nl-NL" dirty="0" smtClean="0">
                <a:hlinkClick r:id="rId3"/>
              </a:rPr>
              <a:t>menzo.windhouwer@dans.knaw.nl</a:t>
            </a:r>
            <a:endParaRPr lang="nl-NL" dirty="0" smtClean="0"/>
          </a:p>
        </p:txBody>
      </p:sp>
    </p:spTree>
    <p:extLst>
      <p:ext uri="{BB962C8B-B14F-4D97-AF65-F5344CB8AC3E}">
        <p14:creationId xmlns:p14="http://schemas.microsoft.com/office/powerpoint/2010/main" val="7793275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Sample SPARQL </a:t>
            </a:r>
            <a:r>
              <a:rPr lang="de-DE" dirty="0" err="1" smtClean="0"/>
              <a:t>queries</a:t>
            </a:r>
            <a:endParaRPr lang="de-AT" dirty="0"/>
          </a:p>
        </p:txBody>
      </p:sp>
      <p:sp>
        <p:nvSpPr>
          <p:cNvPr id="3" name="Inhaltsplatzhalter 2"/>
          <p:cNvSpPr>
            <a:spLocks noGrp="1"/>
          </p:cNvSpPr>
          <p:nvPr>
            <p:ph idx="1"/>
          </p:nvPr>
        </p:nvSpPr>
        <p:spPr>
          <a:xfrm>
            <a:off x="76200" y="1295400"/>
            <a:ext cx="8763000" cy="4953000"/>
          </a:xfrm>
        </p:spPr>
        <p:txBody>
          <a:bodyPr/>
          <a:lstStyle/>
          <a:p>
            <a:pPr marL="0" indent="0">
              <a:buNone/>
            </a:pPr>
            <a:r>
              <a:rPr lang="de-AT" sz="1600" dirty="0">
                <a:latin typeface="Courier New" panose="02070309020205020404" pitchFamily="49" charset="0"/>
                <a:cs typeface="Courier New" panose="02070309020205020404" pitchFamily="49" charset="0"/>
              </a:rPr>
              <a:t>PREFIX </a:t>
            </a:r>
            <a:r>
              <a:rPr lang="de-AT" sz="1600" dirty="0" err="1">
                <a:latin typeface="Courier New" panose="02070309020205020404" pitchFamily="49" charset="0"/>
                <a:cs typeface="Courier New" panose="02070309020205020404" pitchFamily="49" charset="0"/>
              </a:rPr>
              <a:t>cmdm</a:t>
            </a:r>
            <a:r>
              <a:rPr lang="de-AT" sz="1600" dirty="0">
                <a:latin typeface="Courier New" panose="02070309020205020404" pitchFamily="49" charset="0"/>
                <a:cs typeface="Courier New" panose="02070309020205020404" pitchFamily="49" charset="0"/>
              </a:rPr>
              <a:t>: &lt;http://www.clarin.eu/cmd/general.rdf#&gt; </a:t>
            </a:r>
            <a:r>
              <a:rPr lang="de-AT" sz="1600" dirty="0" smtClean="0">
                <a:latin typeface="Courier New" panose="02070309020205020404" pitchFamily="49" charset="0"/>
                <a:cs typeface="Courier New" panose="02070309020205020404" pitchFamily="49" charset="0"/>
              </a:rPr>
              <a:t/>
            </a:r>
            <a:br>
              <a:rPr lang="de-AT" sz="1600" dirty="0" smtClean="0">
                <a:latin typeface="Courier New" panose="02070309020205020404" pitchFamily="49" charset="0"/>
                <a:cs typeface="Courier New" panose="02070309020205020404" pitchFamily="49" charset="0"/>
              </a:rPr>
            </a:br>
            <a:r>
              <a:rPr lang="de-AT" sz="1600" dirty="0" smtClean="0">
                <a:latin typeface="Courier New" panose="02070309020205020404" pitchFamily="49" charset="0"/>
                <a:cs typeface="Courier New" panose="02070309020205020404" pitchFamily="49" charset="0"/>
              </a:rPr>
              <a:t>PREFIX </a:t>
            </a:r>
            <a:r>
              <a:rPr lang="de-AT" sz="1600" dirty="0" err="1">
                <a:latin typeface="Courier New" panose="02070309020205020404" pitchFamily="49" charset="0"/>
                <a:cs typeface="Courier New" panose="02070309020205020404" pitchFamily="49" charset="0"/>
              </a:rPr>
              <a:t>dcterms</a:t>
            </a:r>
            <a:r>
              <a:rPr lang="de-AT" sz="1600" dirty="0">
                <a:latin typeface="Courier New" panose="02070309020205020404" pitchFamily="49" charset="0"/>
                <a:cs typeface="Courier New" panose="02070309020205020404" pitchFamily="49" charset="0"/>
              </a:rPr>
              <a:t>: &lt;http://purl.org/dc/terms/&gt; </a:t>
            </a:r>
            <a:endParaRPr lang="de-AT" sz="1600" dirty="0" smtClean="0">
              <a:latin typeface="Courier New" panose="02070309020205020404" pitchFamily="49" charset="0"/>
              <a:cs typeface="Courier New" panose="02070309020205020404" pitchFamily="49" charset="0"/>
            </a:endParaRPr>
          </a:p>
          <a:p>
            <a:pPr marL="0" indent="0">
              <a:buNone/>
            </a:pPr>
            <a:r>
              <a:rPr lang="de-AT" sz="1600" dirty="0" smtClean="0">
                <a:latin typeface="Courier New" panose="02070309020205020404" pitchFamily="49" charset="0"/>
                <a:cs typeface="Courier New" panose="02070309020205020404" pitchFamily="49" charset="0"/>
              </a:rPr>
              <a:t>SELECT </a:t>
            </a:r>
            <a:r>
              <a:rPr lang="de-AT" sz="1600" dirty="0">
                <a:latin typeface="Courier New" panose="02070309020205020404" pitchFamily="49" charset="0"/>
                <a:cs typeface="Courier New" panose="02070309020205020404" pitchFamily="49" charset="0"/>
              </a:rPr>
              <a:t>SAMPLE(?p) </a:t>
            </a:r>
            <a:r>
              <a:rPr lang="de-AT" sz="1600" dirty="0" err="1">
                <a:latin typeface="Courier New" panose="02070309020205020404" pitchFamily="49" charset="0"/>
                <a:cs typeface="Courier New" panose="02070309020205020404" pitchFamily="49" charset="0"/>
              </a:rPr>
              <a:t>as</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profile</a:t>
            </a:r>
            <a:r>
              <a:rPr lang="de-AT" sz="1600" dirty="0">
                <a:latin typeface="Courier New" panose="02070309020205020404" pitchFamily="49" charset="0"/>
                <a:cs typeface="Courier New" panose="02070309020205020404" pitchFamily="49" charset="0"/>
              </a:rPr>
              <a:t> SAMPLE(?</a:t>
            </a:r>
            <a:r>
              <a:rPr lang="de-AT" sz="1600" dirty="0" err="1">
                <a:latin typeface="Courier New" panose="02070309020205020404" pitchFamily="49" charset="0"/>
                <a:cs typeface="Courier New" panose="02070309020205020404" pitchFamily="49" charset="0"/>
              </a:rPr>
              <a:t>pid</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as</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pid</a:t>
            </a:r>
            <a:r>
              <a:rPr lang="de-AT" sz="1600" dirty="0">
                <a:latin typeface="Courier New" panose="02070309020205020404" pitchFamily="49" charset="0"/>
                <a:cs typeface="Courier New" panose="02070309020205020404" pitchFamily="49" charset="0"/>
              </a:rPr>
              <a:t> COUNT(?i) </a:t>
            </a:r>
            <a:r>
              <a:rPr lang="de-AT" sz="1600" dirty="0" err="1">
                <a:latin typeface="Courier New" panose="02070309020205020404" pitchFamily="49" charset="0"/>
                <a:cs typeface="Courier New" panose="02070309020205020404" pitchFamily="49" charset="0"/>
              </a:rPr>
              <a:t>as</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count</a:t>
            </a:r>
            <a:r>
              <a:rPr lang="de-AT" sz="1600" dirty="0">
                <a:latin typeface="Courier New" panose="02070309020205020404" pitchFamily="49" charset="0"/>
                <a:cs typeface="Courier New" panose="02070309020205020404" pitchFamily="49" charset="0"/>
              </a:rPr>
              <a:t> </a:t>
            </a:r>
            <a:endParaRPr lang="de-AT" sz="1600" dirty="0" smtClean="0">
              <a:latin typeface="Courier New" panose="02070309020205020404" pitchFamily="49" charset="0"/>
              <a:cs typeface="Courier New" panose="02070309020205020404" pitchFamily="49" charset="0"/>
            </a:endParaRPr>
          </a:p>
          <a:p>
            <a:pPr marL="0" indent="0">
              <a:buNone/>
            </a:pPr>
            <a:r>
              <a:rPr lang="de-AT" sz="1600" dirty="0" smtClean="0">
                <a:latin typeface="Courier New" panose="02070309020205020404" pitchFamily="49" charset="0"/>
                <a:cs typeface="Courier New" panose="02070309020205020404" pitchFamily="49" charset="0"/>
              </a:rPr>
              <a:t>WHERE </a:t>
            </a:r>
            <a:r>
              <a:rPr lang="de-AT" sz="1600" dirty="0">
                <a:latin typeface="Courier New" panose="02070309020205020404" pitchFamily="49" charset="0"/>
                <a:cs typeface="Courier New" panose="02070309020205020404" pitchFamily="49" charset="0"/>
              </a:rPr>
              <a:t>{ ?p </a:t>
            </a:r>
            <a:r>
              <a:rPr lang="de-AT" sz="1600" dirty="0" err="1">
                <a:latin typeface="Courier New" panose="02070309020205020404" pitchFamily="49" charset="0"/>
                <a:cs typeface="Courier New" panose="02070309020205020404" pitchFamily="49" charset="0"/>
              </a:rPr>
              <a:t>rdfs:subClassOf</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cmdm:Profile</a:t>
            </a:r>
            <a:r>
              <a:rPr lang="de-AT" sz="1600" dirty="0">
                <a:latin typeface="Courier New" panose="02070309020205020404" pitchFamily="49" charset="0"/>
                <a:cs typeface="Courier New" panose="02070309020205020404" pitchFamily="49" charset="0"/>
              </a:rPr>
              <a:t>. </a:t>
            </a:r>
            <a:r>
              <a:rPr lang="de-AT" sz="1600" dirty="0" smtClean="0">
                <a:latin typeface="Courier New" panose="02070309020205020404" pitchFamily="49" charset="0"/>
                <a:cs typeface="Courier New" panose="02070309020205020404" pitchFamily="49" charset="0"/>
              </a:rPr>
              <a:t/>
            </a:r>
            <a:br>
              <a:rPr lang="de-AT" sz="1600" dirty="0" smtClean="0">
                <a:latin typeface="Courier New" panose="02070309020205020404" pitchFamily="49" charset="0"/>
                <a:cs typeface="Courier New" panose="02070309020205020404" pitchFamily="49" charset="0"/>
              </a:rPr>
            </a:br>
            <a:r>
              <a:rPr lang="de-AT" sz="1600" dirty="0" smtClean="0">
                <a:latin typeface="Courier New" panose="02070309020205020404" pitchFamily="49" charset="0"/>
                <a:cs typeface="Courier New" panose="02070309020205020404" pitchFamily="49" charset="0"/>
              </a:rPr>
              <a:t>	?</a:t>
            </a:r>
            <a:r>
              <a:rPr lang="de-AT" sz="1600" dirty="0">
                <a:latin typeface="Courier New" panose="02070309020205020404" pitchFamily="49" charset="0"/>
                <a:cs typeface="Courier New" panose="02070309020205020404" pitchFamily="49" charset="0"/>
              </a:rPr>
              <a:t>p </a:t>
            </a:r>
            <a:r>
              <a:rPr lang="de-AT" sz="1600" dirty="0" err="1">
                <a:latin typeface="Courier New" panose="02070309020205020404" pitchFamily="49" charset="0"/>
                <a:cs typeface="Courier New" panose="02070309020205020404" pitchFamily="49" charset="0"/>
              </a:rPr>
              <a:t>dcterms:identifier</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pid</a:t>
            </a:r>
            <a:r>
              <a:rPr lang="de-AT" sz="1600" dirty="0">
                <a:latin typeface="Courier New" panose="02070309020205020404" pitchFamily="49" charset="0"/>
                <a:cs typeface="Courier New" panose="02070309020205020404" pitchFamily="49" charset="0"/>
              </a:rPr>
              <a:t>. </a:t>
            </a:r>
            <a:r>
              <a:rPr lang="de-AT" sz="1600" b="1" dirty="0">
                <a:solidFill>
                  <a:srgbClr val="FF0000"/>
                </a:solidFill>
                <a:latin typeface="Courier New" panose="02070309020205020404" pitchFamily="49" charset="0"/>
                <a:cs typeface="Courier New" panose="02070309020205020404" pitchFamily="49" charset="0"/>
              </a:rPr>
              <a:t>?i a ?p. </a:t>
            </a:r>
            <a:r>
              <a:rPr lang="de-AT" sz="1600" dirty="0">
                <a:latin typeface="Courier New" panose="02070309020205020404" pitchFamily="49" charset="0"/>
                <a:cs typeface="Courier New" panose="02070309020205020404" pitchFamily="49" charset="0"/>
              </a:rPr>
              <a:t>} </a:t>
            </a:r>
            <a:endParaRPr lang="de-AT" sz="1600" dirty="0" smtClean="0">
              <a:latin typeface="Courier New" panose="02070309020205020404" pitchFamily="49" charset="0"/>
              <a:cs typeface="Courier New" panose="02070309020205020404" pitchFamily="49" charset="0"/>
            </a:endParaRPr>
          </a:p>
          <a:p>
            <a:pPr marL="0" indent="0">
              <a:buNone/>
            </a:pPr>
            <a:r>
              <a:rPr lang="de-AT" sz="1600" dirty="0" smtClean="0">
                <a:latin typeface="Courier New" panose="02070309020205020404" pitchFamily="49" charset="0"/>
                <a:cs typeface="Courier New" panose="02070309020205020404" pitchFamily="49" charset="0"/>
              </a:rPr>
              <a:t>GROUP </a:t>
            </a:r>
            <a:r>
              <a:rPr lang="de-AT" sz="1600" dirty="0" err="1">
                <a:latin typeface="Courier New" panose="02070309020205020404" pitchFamily="49" charset="0"/>
                <a:cs typeface="Courier New" panose="02070309020205020404" pitchFamily="49" charset="0"/>
              </a:rPr>
              <a:t>by</a:t>
            </a:r>
            <a:r>
              <a:rPr lang="de-AT" sz="1600" dirty="0">
                <a:latin typeface="Courier New" panose="02070309020205020404" pitchFamily="49" charset="0"/>
                <a:cs typeface="Courier New" panose="02070309020205020404" pitchFamily="49" charset="0"/>
              </a:rPr>
              <a:t> ?p ?</a:t>
            </a:r>
            <a:r>
              <a:rPr lang="de-AT" sz="1600" dirty="0" err="1">
                <a:latin typeface="Courier New" panose="02070309020205020404" pitchFamily="49" charset="0"/>
                <a:cs typeface="Courier New" panose="02070309020205020404" pitchFamily="49" charset="0"/>
              </a:rPr>
              <a:t>pid</a:t>
            </a:r>
            <a:r>
              <a:rPr lang="de-AT" sz="1600" dirty="0">
                <a:latin typeface="Courier New" panose="02070309020205020404" pitchFamily="49" charset="0"/>
                <a:cs typeface="Courier New" panose="02070309020205020404" pitchFamily="49" charset="0"/>
              </a:rPr>
              <a:t> ORDER BY DESC(?</a:t>
            </a:r>
            <a:r>
              <a:rPr lang="de-AT" sz="1600" dirty="0" err="1">
                <a:latin typeface="Courier New" panose="02070309020205020404" pitchFamily="49" charset="0"/>
                <a:cs typeface="Courier New" panose="02070309020205020404" pitchFamily="49" charset="0"/>
              </a:rPr>
              <a:t>count</a:t>
            </a:r>
            <a:r>
              <a:rPr lang="de-AT" sz="1600" dirty="0" smtClean="0">
                <a:latin typeface="Courier New" panose="02070309020205020404" pitchFamily="49" charset="0"/>
                <a:cs typeface="Courier New" panose="02070309020205020404" pitchFamily="49" charset="0"/>
              </a:rPr>
              <a:t>)</a:t>
            </a:r>
          </a:p>
          <a:p>
            <a:pPr marL="0" indent="0">
              <a:buNone/>
            </a:pPr>
            <a:endParaRPr lang="de-DE" sz="1600" dirty="0">
              <a:latin typeface="Courier New" panose="02070309020205020404" pitchFamily="49" charset="0"/>
              <a:cs typeface="Courier New" panose="02070309020205020404" pitchFamily="49" charset="0"/>
            </a:endParaRPr>
          </a:p>
          <a:p>
            <a:pPr marL="0" indent="0">
              <a:buNone/>
            </a:pPr>
            <a:r>
              <a:rPr lang="de-AT" sz="1600" dirty="0">
                <a:latin typeface="Courier New" panose="02070309020205020404" pitchFamily="49" charset="0"/>
                <a:cs typeface="Courier New" panose="02070309020205020404" pitchFamily="49" charset="0"/>
              </a:rPr>
              <a:t>PREFIX </a:t>
            </a:r>
            <a:r>
              <a:rPr lang="de-AT" sz="1600" dirty="0" err="1">
                <a:latin typeface="Courier New" panose="02070309020205020404" pitchFamily="49" charset="0"/>
                <a:cs typeface="Courier New" panose="02070309020205020404" pitchFamily="49" charset="0"/>
              </a:rPr>
              <a:t>oa</a:t>
            </a:r>
            <a:r>
              <a:rPr lang="de-AT" sz="1600" dirty="0">
                <a:latin typeface="Courier New" panose="02070309020205020404" pitchFamily="49" charset="0"/>
                <a:cs typeface="Courier New" panose="02070309020205020404" pitchFamily="49" charset="0"/>
              </a:rPr>
              <a:t>: &lt;http://www.w3.org/ns/oa#&gt;</a:t>
            </a:r>
          </a:p>
          <a:p>
            <a:pPr marL="0" indent="0">
              <a:buNone/>
            </a:pPr>
            <a:r>
              <a:rPr lang="de-AT" sz="1600" dirty="0">
                <a:latin typeface="Courier New" panose="02070309020205020404" pitchFamily="49" charset="0"/>
                <a:cs typeface="Courier New" panose="02070309020205020404" pitchFamily="49" charset="0"/>
              </a:rPr>
              <a:t>PREFIX </a:t>
            </a:r>
            <a:r>
              <a:rPr lang="de-AT" sz="1600" dirty="0" err="1">
                <a:latin typeface="Courier New" panose="02070309020205020404" pitchFamily="49" charset="0"/>
                <a:cs typeface="Courier New" panose="02070309020205020404" pitchFamily="49" charset="0"/>
              </a:rPr>
              <a:t>cmdm</a:t>
            </a:r>
            <a:r>
              <a:rPr lang="de-AT" sz="1600" dirty="0">
                <a:latin typeface="Courier New" panose="02070309020205020404" pitchFamily="49" charset="0"/>
                <a:cs typeface="Courier New" panose="02070309020205020404" pitchFamily="49" charset="0"/>
              </a:rPr>
              <a:t>: &lt;http://www.clarin.eu/cmd/general.rdf#&gt;</a:t>
            </a:r>
          </a:p>
          <a:p>
            <a:pPr marL="0" indent="0">
              <a:buNone/>
            </a:pPr>
            <a:r>
              <a:rPr lang="de-AT" sz="1600" dirty="0" smtClean="0">
                <a:latin typeface="Courier New" panose="02070309020205020404" pitchFamily="49" charset="0"/>
                <a:cs typeface="Courier New" panose="02070309020205020404" pitchFamily="49" charset="0"/>
              </a:rPr>
              <a:t>SELECT ?</a:t>
            </a:r>
            <a:r>
              <a:rPr lang="de-AT" sz="1600" dirty="0" err="1" smtClean="0">
                <a:latin typeface="Courier New" panose="02070309020205020404" pitchFamily="49" charset="0"/>
                <a:cs typeface="Courier New" panose="02070309020205020404" pitchFamily="49" charset="0"/>
              </a:rPr>
              <a:t>elemtype</a:t>
            </a:r>
            <a:r>
              <a:rPr lang="de-AT" sz="1600" dirty="0" smtClean="0">
                <a:latin typeface="Courier New" panose="02070309020205020404" pitchFamily="49" charset="0"/>
                <a:cs typeface="Courier New" panose="02070309020205020404" pitchFamily="49" charset="0"/>
              </a:rPr>
              <a:t> </a:t>
            </a:r>
            <a:r>
              <a:rPr lang="de-AT" sz="1600" dirty="0">
                <a:latin typeface="Courier New" panose="02070309020205020404" pitchFamily="49" charset="0"/>
                <a:cs typeface="Courier New" panose="02070309020205020404" pitchFamily="49" charset="0"/>
              </a:rPr>
              <a:t>?</a:t>
            </a:r>
            <a:r>
              <a:rPr lang="de-AT" sz="1600" dirty="0" err="1">
                <a:latin typeface="Courier New" panose="02070309020205020404" pitchFamily="49" charset="0"/>
                <a:cs typeface="Courier New" panose="02070309020205020404" pitchFamily="49" charset="0"/>
              </a:rPr>
              <a:t>value</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where</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rootcomponent</a:t>
            </a:r>
            <a:r>
              <a:rPr lang="de-AT" sz="1600" dirty="0">
                <a:latin typeface="Courier New" panose="02070309020205020404" pitchFamily="49" charset="0"/>
                <a:cs typeface="Courier New" panose="02070309020205020404" pitchFamily="49" charset="0"/>
              </a:rPr>
              <a:t> a &lt;http://catalog.clarin.eu/ds/ComponentRegistry/rest/registry/profiles/clarin.eu:cr1:p_1290431694579/rdf#LexicalResourceProfile&gt;.</a:t>
            </a:r>
          </a:p>
          <a:p>
            <a:pPr marL="0" indent="0">
              <a:buNone/>
            </a:pP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rootcomponent</a:t>
            </a:r>
            <a:r>
              <a:rPr lang="de-AT" sz="1600" dirty="0">
                <a:latin typeface="Courier New" panose="02070309020205020404" pitchFamily="49" charset="0"/>
                <a:cs typeface="Courier New" panose="02070309020205020404" pitchFamily="49" charset="0"/>
              </a:rPr>
              <a:t> </a:t>
            </a:r>
            <a:r>
              <a:rPr lang="de-AT" sz="1600" b="1" dirty="0" err="1">
                <a:solidFill>
                  <a:srgbClr val="FF0000"/>
                </a:solidFill>
                <a:latin typeface="Courier New" panose="02070309020205020404" pitchFamily="49" charset="0"/>
                <a:cs typeface="Courier New" panose="02070309020205020404" pitchFamily="49" charset="0"/>
              </a:rPr>
              <a:t>cmdm:contains</a:t>
            </a:r>
            <a:r>
              <a:rPr lang="de-AT" sz="1600" b="1" dirty="0">
                <a:solidFill>
                  <a:srgbClr val="FF0000"/>
                </a:solidFill>
                <a:latin typeface="Courier New" panose="02070309020205020404" pitchFamily="49" charset="0"/>
                <a:cs typeface="Courier New" panose="02070309020205020404" pitchFamily="49" charset="0"/>
              </a:rPr>
              <a:t>* </a:t>
            </a:r>
            <a:r>
              <a:rPr lang="de-AT" sz="1600" dirty="0">
                <a:latin typeface="Courier New" panose="02070309020205020404" pitchFamily="49" charset="0"/>
                <a:cs typeface="Courier New" panose="02070309020205020404" pitchFamily="49" charset="0"/>
              </a:rPr>
              <a:t>?</a:t>
            </a:r>
            <a:r>
              <a:rPr lang="de-AT" sz="1600" dirty="0" err="1">
                <a:latin typeface="Courier New" panose="02070309020205020404" pitchFamily="49" charset="0"/>
                <a:cs typeface="Courier New" panose="02070309020205020404" pitchFamily="49" charset="0"/>
              </a:rPr>
              <a:t>comp.</a:t>
            </a:r>
            <a:r>
              <a:rPr lang="de-AT" sz="1600" dirty="0">
                <a:latin typeface="Courier New" panose="02070309020205020404" pitchFamily="49" charset="0"/>
                <a:cs typeface="Courier New" panose="02070309020205020404" pitchFamily="49" charset="0"/>
              </a:rPr>
              <a:t> </a:t>
            </a:r>
          </a:p>
          <a:p>
            <a:pPr marL="0" indent="0">
              <a:buNone/>
            </a:pP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comp</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cmdm:contains</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elem</a:t>
            </a:r>
            <a:r>
              <a:rPr lang="de-AT" sz="1600" dirty="0">
                <a:latin typeface="Courier New" panose="02070309020205020404" pitchFamily="49" charset="0"/>
                <a:cs typeface="Courier New" panose="02070309020205020404" pitchFamily="49" charset="0"/>
              </a:rPr>
              <a:t>.</a:t>
            </a:r>
          </a:p>
          <a:p>
            <a:pPr marL="0" indent="0">
              <a:buNone/>
            </a:pP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elem</a:t>
            </a:r>
            <a:r>
              <a:rPr lang="de-AT" sz="1600" dirty="0">
                <a:latin typeface="Courier New" panose="02070309020205020404" pitchFamily="49" charset="0"/>
                <a:cs typeface="Courier New" panose="02070309020205020404" pitchFamily="49" charset="0"/>
              </a:rPr>
              <a:t> a ?</a:t>
            </a:r>
            <a:r>
              <a:rPr lang="de-AT" sz="1600" dirty="0" err="1">
                <a:latin typeface="Courier New" panose="02070309020205020404" pitchFamily="49" charset="0"/>
                <a:cs typeface="Courier New" panose="02070309020205020404" pitchFamily="49" charset="0"/>
              </a:rPr>
              <a:t>elemtype</a:t>
            </a:r>
            <a:r>
              <a:rPr lang="de-AT" sz="1600" dirty="0">
                <a:latin typeface="Courier New" panose="02070309020205020404" pitchFamily="49" charset="0"/>
                <a:cs typeface="Courier New" panose="02070309020205020404" pitchFamily="49" charset="0"/>
              </a:rPr>
              <a:t>.</a:t>
            </a:r>
          </a:p>
          <a:p>
            <a:pPr marL="0" indent="0">
              <a:buNone/>
            </a:pP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elem</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haselemvalue</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value</a:t>
            </a:r>
            <a:r>
              <a:rPr lang="de-AT" sz="1600" dirty="0">
                <a:latin typeface="Courier New" panose="02070309020205020404" pitchFamily="49" charset="0"/>
                <a:cs typeface="Courier New" panose="02070309020205020404" pitchFamily="49" charset="0"/>
              </a:rPr>
              <a:t>.</a:t>
            </a:r>
          </a:p>
          <a:p>
            <a:pPr marL="0" indent="0">
              <a:buNone/>
            </a:pP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elemtype</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rdfs:subClassOf</a:t>
            </a:r>
            <a:r>
              <a:rPr lang="de-AT" sz="1600" dirty="0">
                <a:latin typeface="Courier New" panose="02070309020205020404" pitchFamily="49" charset="0"/>
                <a:cs typeface="Courier New" panose="02070309020205020404" pitchFamily="49" charset="0"/>
              </a:rPr>
              <a:t> </a:t>
            </a:r>
            <a:r>
              <a:rPr lang="de-AT" sz="1600" dirty="0" err="1">
                <a:latin typeface="Courier New" panose="02070309020205020404" pitchFamily="49" charset="0"/>
                <a:cs typeface="Courier New" panose="02070309020205020404" pitchFamily="49" charset="0"/>
              </a:rPr>
              <a:t>cmdm:Element</a:t>
            </a:r>
            <a:r>
              <a:rPr lang="de-AT" sz="1600" dirty="0">
                <a:latin typeface="Courier New" panose="02070309020205020404" pitchFamily="49" charset="0"/>
                <a:cs typeface="Courier New" panose="02070309020205020404" pitchFamily="49" charset="0"/>
              </a:rPr>
              <a:t>.</a:t>
            </a:r>
          </a:p>
          <a:p>
            <a:pPr marL="0" indent="0">
              <a:buNone/>
            </a:pPr>
            <a:r>
              <a:rPr lang="de-AT" sz="1600" dirty="0">
                <a:latin typeface="Courier New" panose="02070309020205020404" pitchFamily="49" charset="0"/>
                <a:cs typeface="Courier New" panose="02070309020205020404" pitchFamily="49" charset="0"/>
              </a:rPr>
              <a:t>FILTER( </a:t>
            </a:r>
            <a:r>
              <a:rPr lang="de-AT" sz="1600" dirty="0" err="1">
                <a:latin typeface="Courier New" panose="02070309020205020404" pitchFamily="49" charset="0"/>
                <a:cs typeface="Courier New" panose="02070309020205020404" pitchFamily="49" charset="0"/>
              </a:rPr>
              <a:t>isLiteral</a:t>
            </a:r>
            <a:r>
              <a:rPr lang="de-AT" sz="1600" dirty="0">
                <a:latin typeface="Courier New" panose="02070309020205020404" pitchFamily="49" charset="0"/>
                <a:cs typeface="Courier New" panose="02070309020205020404" pitchFamily="49" charset="0"/>
              </a:rPr>
              <a:t>(?</a:t>
            </a:r>
            <a:r>
              <a:rPr lang="de-AT" sz="1600" dirty="0" err="1">
                <a:latin typeface="Courier New" panose="02070309020205020404" pitchFamily="49" charset="0"/>
                <a:cs typeface="Courier New" panose="02070309020205020404" pitchFamily="49" charset="0"/>
              </a:rPr>
              <a:t>value</a:t>
            </a:r>
            <a:r>
              <a:rPr lang="de-AT" sz="1600" dirty="0">
                <a:latin typeface="Courier New" panose="02070309020205020404" pitchFamily="49" charset="0"/>
                <a:cs typeface="Courier New" panose="02070309020205020404" pitchFamily="49" charset="0"/>
              </a:rPr>
              <a:t>))</a:t>
            </a:r>
          </a:p>
          <a:p>
            <a:pPr marL="0" indent="0">
              <a:buNone/>
            </a:pPr>
            <a:r>
              <a:rPr lang="de-AT" sz="1600" dirty="0">
                <a:latin typeface="Courier New" panose="02070309020205020404" pitchFamily="49" charset="0"/>
                <a:cs typeface="Courier New" panose="02070309020205020404" pitchFamily="49" charset="0"/>
              </a:rPr>
              <a:t>FILTER( </a:t>
            </a:r>
            <a:r>
              <a:rPr lang="de-AT" sz="1600" dirty="0" err="1">
                <a:latin typeface="Courier New" panose="02070309020205020404" pitchFamily="49" charset="0"/>
                <a:cs typeface="Courier New" panose="02070309020205020404" pitchFamily="49" charset="0"/>
              </a:rPr>
              <a:t>regex</a:t>
            </a:r>
            <a:r>
              <a:rPr lang="de-AT" sz="1600" dirty="0">
                <a:latin typeface="Courier New" panose="02070309020205020404" pitchFamily="49" charset="0"/>
                <a:cs typeface="Courier New" panose="02070309020205020404" pitchFamily="49" charset="0"/>
              </a:rPr>
              <a:t>(?</a:t>
            </a:r>
            <a:r>
              <a:rPr lang="de-AT" sz="1600" dirty="0" err="1">
                <a:latin typeface="Courier New" panose="02070309020205020404" pitchFamily="49" charset="0"/>
                <a:cs typeface="Courier New" panose="02070309020205020404" pitchFamily="49" charset="0"/>
              </a:rPr>
              <a:t>value</a:t>
            </a:r>
            <a:r>
              <a:rPr lang="de-AT" sz="1600" dirty="0">
                <a:latin typeface="Courier New" panose="02070309020205020404" pitchFamily="49" charset="0"/>
                <a:cs typeface="Courier New" panose="02070309020205020404" pitchFamily="49" charset="0"/>
              </a:rPr>
              <a:t>,'.'))</a:t>
            </a:r>
          </a:p>
          <a:p>
            <a:pPr marL="0" indent="0">
              <a:buNone/>
            </a:pPr>
            <a:r>
              <a:rPr lang="de-AT" sz="16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414735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CMDM 2 RDF</a:t>
            </a:r>
            <a:endParaRPr lang="nl-NL" dirty="0"/>
          </a:p>
        </p:txBody>
      </p:sp>
      <p:sp>
        <p:nvSpPr>
          <p:cNvPr id="3" name="Content Placeholder 2"/>
          <p:cNvSpPr>
            <a:spLocks noGrp="1"/>
          </p:cNvSpPr>
          <p:nvPr>
            <p:ph idx="1"/>
          </p:nvPr>
        </p:nvSpPr>
        <p:spPr/>
        <p:txBody>
          <a:bodyPr/>
          <a:lstStyle/>
          <a:p>
            <a:pPr marL="0" indent="0">
              <a:buNone/>
            </a:pPr>
            <a:r>
              <a:rPr lang="nl-NL" sz="1400" dirty="0">
                <a:latin typeface="Courier New" panose="02070309020205020404" pitchFamily="49" charset="0"/>
                <a:cs typeface="Courier New" panose="02070309020205020404" pitchFamily="49" charset="0"/>
              </a:rPr>
              <a:t>@prefix cmdm: &lt;http://www.clarin.eu/cmd/general.rdf#&gt;.</a:t>
            </a:r>
          </a:p>
          <a:p>
            <a:pPr marL="0" indent="0">
              <a:buNone/>
            </a:pPr>
            <a:r>
              <a:rPr lang="en-US" sz="1400" dirty="0">
                <a:latin typeface="Courier New" panose="02070309020205020404" pitchFamily="49" charset="0"/>
                <a:cs typeface="Courier New" panose="02070309020205020404" pitchFamily="49" charset="0"/>
              </a:rPr>
              <a:t># basic building blocks of CMD Model</a:t>
            </a:r>
          </a:p>
          <a:p>
            <a:pPr marL="0" indent="0">
              <a:buNone/>
            </a:pPr>
            <a:r>
              <a:rPr lang="nl-NL" sz="1400" dirty="0">
                <a:latin typeface="Courier New" panose="02070309020205020404" pitchFamily="49" charset="0"/>
                <a:cs typeface="Courier New" panose="02070309020205020404" pitchFamily="49" charset="0"/>
              </a:rPr>
              <a:t>cmdm:Component a rdfs:Class .</a:t>
            </a:r>
          </a:p>
          <a:p>
            <a:pPr marL="0" indent="0">
              <a:buNone/>
            </a:pPr>
            <a:r>
              <a:rPr lang="nl-NL" sz="1400" dirty="0">
                <a:latin typeface="Courier New" panose="02070309020205020404" pitchFamily="49" charset="0"/>
                <a:cs typeface="Courier New" panose="02070309020205020404" pitchFamily="49" charset="0"/>
              </a:rPr>
              <a:t>cmdm:Profile rdfs:subClassOf cmdm:Component .</a:t>
            </a:r>
          </a:p>
          <a:p>
            <a:pPr marL="0" indent="0">
              <a:buNone/>
            </a:pPr>
            <a:r>
              <a:rPr lang="nl-NL" sz="1400" dirty="0">
                <a:latin typeface="Courier New" panose="02070309020205020404" pitchFamily="49" charset="0"/>
                <a:cs typeface="Courier New" panose="02070309020205020404" pitchFamily="49" charset="0"/>
              </a:rPr>
              <a:t>cmdm:Element a rdfs:Class </a:t>
            </a:r>
            <a:r>
              <a:rPr lang="nl-NL" sz="1400" dirty="0" smtClean="0">
                <a:latin typeface="Courier New" panose="02070309020205020404" pitchFamily="49" charset="0"/>
                <a:cs typeface="Courier New" panose="02070309020205020404" pitchFamily="49" charset="0"/>
              </a:rPr>
              <a:t>.</a:t>
            </a:r>
          </a:p>
          <a:p>
            <a:pPr marL="0" indent="0">
              <a:buNone/>
            </a:pPr>
            <a:endParaRPr lang="nl-NL" sz="800" dirty="0">
              <a:latin typeface="Courier New" panose="02070309020205020404" pitchFamily="49" charset="0"/>
              <a:cs typeface="Courier New" panose="02070309020205020404" pitchFamily="49" charset="0"/>
            </a:endParaRPr>
          </a:p>
          <a:p>
            <a:pPr marL="0" indent="0">
              <a:buNone/>
            </a:pPr>
            <a:r>
              <a:rPr lang="nl-NL" sz="1400" dirty="0">
                <a:latin typeface="Courier New" panose="02070309020205020404" pitchFamily="49" charset="0"/>
                <a:cs typeface="Courier New" panose="02070309020205020404" pitchFamily="49" charset="0"/>
              </a:rPr>
              <a:t># basic CMD nesting</a:t>
            </a:r>
          </a:p>
          <a:p>
            <a:pPr marL="0" indent="0">
              <a:buNone/>
            </a:pPr>
            <a:r>
              <a:rPr lang="nl-NL" sz="1400" dirty="0">
                <a:latin typeface="Courier New" panose="02070309020205020404" pitchFamily="49" charset="0"/>
                <a:cs typeface="Courier New" panose="02070309020205020404" pitchFamily="49" charset="0"/>
              </a:rPr>
              <a:t>cmdm:contains a rdf:Property ;</a:t>
            </a:r>
          </a:p>
          <a:p>
            <a:pPr marL="0" indent="0">
              <a:buNone/>
            </a:pPr>
            <a:r>
              <a:rPr lang="nl-NL" sz="1400" dirty="0" smtClean="0">
                <a:latin typeface="Courier New" panose="02070309020205020404" pitchFamily="49" charset="0"/>
                <a:cs typeface="Courier New" panose="02070309020205020404" pitchFamily="49" charset="0"/>
              </a:rPr>
              <a:t>	rdfs:domain </a:t>
            </a:r>
            <a:r>
              <a:rPr lang="nl-NL" sz="1400" dirty="0">
                <a:latin typeface="Courier New" panose="02070309020205020404" pitchFamily="49" charset="0"/>
                <a:cs typeface="Courier New" panose="02070309020205020404" pitchFamily="49" charset="0"/>
              </a:rPr>
              <a:t>cmdm:Component ;</a:t>
            </a:r>
          </a:p>
          <a:p>
            <a:pPr marL="0" indent="0">
              <a:buNone/>
            </a:pPr>
            <a:r>
              <a:rPr lang="nl-NL" sz="1400" dirty="0" smtClean="0">
                <a:latin typeface="Courier New" panose="02070309020205020404" pitchFamily="49" charset="0"/>
                <a:cs typeface="Courier New" panose="02070309020205020404" pitchFamily="49" charset="0"/>
              </a:rPr>
              <a:t>	rdfs:range </a:t>
            </a:r>
            <a:r>
              <a:rPr lang="nl-NL" sz="1400" dirty="0">
                <a:latin typeface="Courier New" panose="02070309020205020404" pitchFamily="49" charset="0"/>
                <a:cs typeface="Courier New" panose="02070309020205020404" pitchFamily="49" charset="0"/>
              </a:rPr>
              <a:t>cmdm:Component , cmdm:Element .</a:t>
            </a:r>
          </a:p>
          <a:p>
            <a:pPr marL="0" indent="0">
              <a:buNone/>
            </a:pPr>
            <a:endParaRPr lang="nl-NL" sz="800" dirty="0" smtClean="0">
              <a:latin typeface="Courier New" panose="02070309020205020404" pitchFamily="49" charset="0"/>
              <a:cs typeface="Courier New" panose="02070309020205020404" pitchFamily="49" charset="0"/>
            </a:endParaRPr>
          </a:p>
          <a:p>
            <a:pPr marL="0" indent="0">
              <a:buNone/>
            </a:pPr>
            <a:r>
              <a:rPr lang="nl-NL" sz="1400" dirty="0" smtClean="0">
                <a:latin typeface="Courier New" panose="02070309020205020404" pitchFamily="49" charset="0"/>
                <a:cs typeface="Courier New" panose="02070309020205020404" pitchFamily="49" charset="0"/>
              </a:rPr>
              <a:t># </a:t>
            </a:r>
            <a:r>
              <a:rPr lang="nl-NL" sz="1400" dirty="0">
                <a:latin typeface="Courier New" panose="02070309020205020404" pitchFamily="49" charset="0"/>
                <a:cs typeface="Courier New" panose="02070309020205020404" pitchFamily="49" charset="0"/>
              </a:rPr>
              <a:t>values</a:t>
            </a:r>
          </a:p>
          <a:p>
            <a:pPr marL="0" indent="0">
              <a:buNone/>
            </a:pPr>
            <a:r>
              <a:rPr lang="nl-NL" sz="1400" dirty="0">
                <a:latin typeface="Courier New" panose="02070309020205020404" pitchFamily="49" charset="0"/>
                <a:cs typeface="Courier New" panose="02070309020205020404" pitchFamily="49" charset="0"/>
              </a:rPr>
              <a:t>cmdm:Value a rdfs:Literal .</a:t>
            </a:r>
          </a:p>
          <a:p>
            <a:pPr marL="0" indent="0">
              <a:buNone/>
            </a:pPr>
            <a:r>
              <a:rPr lang="nl-NL" sz="1400" dirty="0">
                <a:latin typeface="Courier New" panose="02070309020205020404" pitchFamily="49" charset="0"/>
                <a:cs typeface="Courier New" panose="02070309020205020404" pitchFamily="49" charset="0"/>
              </a:rPr>
              <a:t>cmdm:hasElementValue a rdf:Property ;</a:t>
            </a:r>
          </a:p>
          <a:p>
            <a:pPr marL="0" indent="0">
              <a:buNone/>
            </a:pPr>
            <a:r>
              <a:rPr lang="nl-NL" sz="1400" dirty="0" smtClean="0">
                <a:latin typeface="Courier New" panose="02070309020205020404" pitchFamily="49" charset="0"/>
                <a:cs typeface="Courier New" panose="02070309020205020404" pitchFamily="49" charset="0"/>
              </a:rPr>
              <a:t>	rdfs:domain </a:t>
            </a:r>
            <a:r>
              <a:rPr lang="nl-NL" sz="1400" dirty="0">
                <a:latin typeface="Courier New" panose="02070309020205020404" pitchFamily="49" charset="0"/>
                <a:cs typeface="Courier New" panose="02070309020205020404" pitchFamily="49" charset="0"/>
              </a:rPr>
              <a:t>cmdm:Element ;</a:t>
            </a:r>
          </a:p>
          <a:p>
            <a:pPr marL="0" indent="0">
              <a:buNone/>
            </a:pPr>
            <a:r>
              <a:rPr lang="nl-NL" sz="1400" dirty="0" smtClean="0">
                <a:latin typeface="Courier New" panose="02070309020205020404" pitchFamily="49" charset="0"/>
                <a:cs typeface="Courier New" panose="02070309020205020404" pitchFamily="49" charset="0"/>
              </a:rPr>
              <a:t>	rdfs:range </a:t>
            </a:r>
            <a:r>
              <a:rPr lang="nl-NL" sz="1400" dirty="0">
                <a:latin typeface="Courier New" panose="02070309020205020404" pitchFamily="49" charset="0"/>
                <a:cs typeface="Courier New" panose="02070309020205020404" pitchFamily="49" charset="0"/>
              </a:rPr>
              <a:t>cmdm:Value .</a:t>
            </a:r>
          </a:p>
          <a:p>
            <a:pPr marL="0" indent="0">
              <a:buNone/>
            </a:pPr>
            <a:endParaRPr lang="en-US" sz="800" dirty="0" smtClean="0">
              <a:latin typeface="Courier New" panose="02070309020205020404" pitchFamily="49" charset="0"/>
              <a:cs typeface="Courier New" panose="02070309020205020404" pitchFamily="49" charset="0"/>
            </a:endParaRPr>
          </a:p>
          <a:p>
            <a:pPr marL="0" indent="0">
              <a:buNone/>
            </a:pPr>
            <a:r>
              <a:rPr lang="en-US" sz="1400" dirty="0" smtClean="0">
                <a:latin typeface="Courier New" panose="02070309020205020404" pitchFamily="49" charset="0"/>
                <a:cs typeface="Courier New" panose="02070309020205020404" pitchFamily="49" charset="0"/>
              </a:rPr>
              <a:t># </a:t>
            </a:r>
            <a:r>
              <a:rPr lang="en-US" sz="1400" dirty="0">
                <a:latin typeface="Courier New" panose="02070309020205020404" pitchFamily="49" charset="0"/>
                <a:cs typeface="Courier New" panose="02070309020205020404" pitchFamily="49" charset="0"/>
              </a:rPr>
              <a:t>add a parallel separate class/property for the resolved entities</a:t>
            </a:r>
          </a:p>
          <a:p>
            <a:pPr marL="0" indent="0">
              <a:buNone/>
            </a:pPr>
            <a:r>
              <a:rPr lang="nl-NL" sz="1400" dirty="0">
                <a:latin typeface="Courier New" panose="02070309020205020404" pitchFamily="49" charset="0"/>
                <a:cs typeface="Courier New" panose="02070309020205020404" pitchFamily="49" charset="0"/>
              </a:rPr>
              <a:t>cmdm:Entity a rdfs:Class .</a:t>
            </a:r>
          </a:p>
          <a:p>
            <a:pPr marL="0" indent="0">
              <a:buNone/>
            </a:pPr>
            <a:r>
              <a:rPr lang="nl-NL" sz="1400" dirty="0">
                <a:latin typeface="Courier New" panose="02070309020205020404" pitchFamily="49" charset="0"/>
                <a:cs typeface="Courier New" panose="02070309020205020404" pitchFamily="49" charset="0"/>
              </a:rPr>
              <a:t>cmdm:hasElementEntity a rdf:Property ;</a:t>
            </a:r>
          </a:p>
          <a:p>
            <a:pPr marL="0" indent="0">
              <a:buNone/>
            </a:pPr>
            <a:r>
              <a:rPr lang="nl-NL" sz="1400" dirty="0" smtClean="0">
                <a:latin typeface="Courier New" panose="02070309020205020404" pitchFamily="49" charset="0"/>
                <a:cs typeface="Courier New" panose="02070309020205020404" pitchFamily="49" charset="0"/>
              </a:rPr>
              <a:t>	rdfs:domain </a:t>
            </a:r>
            <a:r>
              <a:rPr lang="nl-NL" sz="1400" dirty="0">
                <a:latin typeface="Courier New" panose="02070309020205020404" pitchFamily="49" charset="0"/>
                <a:cs typeface="Courier New" panose="02070309020205020404" pitchFamily="49" charset="0"/>
              </a:rPr>
              <a:t>cmdm:Element ;</a:t>
            </a:r>
          </a:p>
          <a:p>
            <a:pPr marL="0" indent="0">
              <a:buNone/>
            </a:pPr>
            <a:r>
              <a:rPr lang="nl-NL" sz="1400" dirty="0" smtClean="0">
                <a:latin typeface="Courier New" panose="02070309020205020404" pitchFamily="49" charset="0"/>
                <a:cs typeface="Courier New" panose="02070309020205020404" pitchFamily="49" charset="0"/>
              </a:rPr>
              <a:t>	rdfs:range </a:t>
            </a:r>
            <a:r>
              <a:rPr lang="nl-NL" sz="1400" dirty="0">
                <a:latin typeface="Courier New" panose="02070309020205020404" pitchFamily="49" charset="0"/>
                <a:cs typeface="Courier New" panose="02070309020205020404" pitchFamily="49" charset="0"/>
              </a:rPr>
              <a:t>cmdm:Entity .</a:t>
            </a:r>
          </a:p>
        </p:txBody>
      </p:sp>
    </p:spTree>
    <p:extLst>
      <p:ext uri="{BB962C8B-B14F-4D97-AF65-F5344CB8AC3E}">
        <p14:creationId xmlns:p14="http://schemas.microsoft.com/office/powerpoint/2010/main" val="1500874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CMDM 2 RDF (cnt.)</a:t>
            </a:r>
            <a:endParaRPr lang="nl-NL" dirty="0"/>
          </a:p>
        </p:txBody>
      </p:sp>
      <p:sp>
        <p:nvSpPr>
          <p:cNvPr id="3" name="Content Placeholder 2"/>
          <p:cNvSpPr>
            <a:spLocks noGrp="1"/>
          </p:cNvSpPr>
          <p:nvPr>
            <p:ph idx="1"/>
          </p:nvPr>
        </p:nvSpPr>
        <p:spPr/>
        <p:txBody>
          <a:bodyPr/>
          <a:lstStyle/>
          <a:p>
            <a:pPr marL="0" indent="0">
              <a:buNone/>
            </a:pPr>
            <a:r>
              <a:rPr lang="nl-NL" sz="1400" dirty="0" smtClean="0">
                <a:latin typeface="Courier New" panose="02070309020205020404" pitchFamily="49" charset="0"/>
                <a:cs typeface="Courier New" panose="02070309020205020404" pitchFamily="49" charset="0"/>
              </a:rPr>
              <a:t># Attributes</a:t>
            </a:r>
          </a:p>
          <a:p>
            <a:pPr marL="0" indent="0">
              <a:buNone/>
            </a:pPr>
            <a:r>
              <a:rPr lang="nl-NL" sz="1400" dirty="0" smtClean="0">
                <a:latin typeface="Courier New" panose="02070309020205020404" pitchFamily="49" charset="0"/>
                <a:cs typeface="Courier New" panose="02070309020205020404" pitchFamily="49" charset="0"/>
              </a:rPr>
              <a:t>cmdm:Attribute </a:t>
            </a:r>
            <a:r>
              <a:rPr lang="nl-NL" sz="1400" dirty="0">
                <a:latin typeface="Courier New" panose="02070309020205020404" pitchFamily="49" charset="0"/>
                <a:cs typeface="Courier New" panose="02070309020205020404" pitchFamily="49" charset="0"/>
              </a:rPr>
              <a:t>a rdfs:Class </a:t>
            </a:r>
            <a:r>
              <a:rPr lang="nl-NL" sz="1400" dirty="0" smtClean="0">
                <a:latin typeface="Courier New" panose="02070309020205020404" pitchFamily="49" charset="0"/>
                <a:cs typeface="Courier New" panose="02070309020205020404" pitchFamily="49" charset="0"/>
              </a:rPr>
              <a:t>.</a:t>
            </a:r>
          </a:p>
          <a:p>
            <a:pPr marL="0" indent="0">
              <a:buNone/>
            </a:pPr>
            <a:endParaRPr lang="nl-NL" sz="800" dirty="0">
              <a:latin typeface="Courier New" panose="02070309020205020404" pitchFamily="49" charset="0"/>
              <a:cs typeface="Courier New" panose="02070309020205020404" pitchFamily="49" charset="0"/>
            </a:endParaRPr>
          </a:p>
          <a:p>
            <a:pPr marL="0" indent="0">
              <a:buNone/>
            </a:pPr>
            <a:r>
              <a:rPr lang="nl-NL" sz="1400" dirty="0" smtClean="0">
                <a:latin typeface="Courier New" panose="02070309020205020404" pitchFamily="49" charset="0"/>
                <a:cs typeface="Courier New" panose="02070309020205020404" pitchFamily="49" charset="0"/>
              </a:rPr>
              <a:t>cmdm:containsAttribute </a:t>
            </a:r>
            <a:r>
              <a:rPr lang="nl-NL" sz="1400" dirty="0">
                <a:latin typeface="Courier New" panose="02070309020205020404" pitchFamily="49" charset="0"/>
                <a:cs typeface="Courier New" panose="02070309020205020404" pitchFamily="49" charset="0"/>
              </a:rPr>
              <a:t>a rdf:Property ;</a:t>
            </a:r>
          </a:p>
          <a:p>
            <a:pPr marL="0" indent="0">
              <a:buNone/>
            </a:pPr>
            <a:r>
              <a:rPr lang="nl-NL" sz="1400" dirty="0" smtClean="0">
                <a:latin typeface="Courier New" panose="02070309020205020404" pitchFamily="49" charset="0"/>
                <a:cs typeface="Courier New" panose="02070309020205020404" pitchFamily="49" charset="0"/>
              </a:rPr>
              <a:t>	rdfs:domain </a:t>
            </a:r>
            <a:r>
              <a:rPr lang="nl-NL" sz="1400" dirty="0">
                <a:latin typeface="Courier New" panose="02070309020205020404" pitchFamily="49" charset="0"/>
                <a:cs typeface="Courier New" panose="02070309020205020404" pitchFamily="49" charset="0"/>
              </a:rPr>
              <a:t>cmdm:Component , cmdm:Element</a:t>
            </a:r>
            <a:r>
              <a:rPr lang="nl-NL" sz="1400" dirty="0" smtClean="0">
                <a:latin typeface="Courier New" panose="02070309020205020404" pitchFamily="49" charset="0"/>
                <a:cs typeface="Courier New" panose="02070309020205020404" pitchFamily="49" charset="0"/>
              </a:rPr>
              <a:t> </a:t>
            </a:r>
            <a:r>
              <a:rPr lang="nl-NL" sz="1400" dirty="0">
                <a:latin typeface="Courier New" panose="02070309020205020404" pitchFamily="49" charset="0"/>
                <a:cs typeface="Courier New" panose="02070309020205020404" pitchFamily="49" charset="0"/>
              </a:rPr>
              <a:t>;</a:t>
            </a:r>
          </a:p>
          <a:p>
            <a:pPr marL="0" indent="0">
              <a:buNone/>
            </a:pPr>
            <a:r>
              <a:rPr lang="nl-NL" sz="1400" dirty="0" smtClean="0">
                <a:latin typeface="Courier New" panose="02070309020205020404" pitchFamily="49" charset="0"/>
                <a:cs typeface="Courier New" panose="02070309020205020404" pitchFamily="49" charset="0"/>
              </a:rPr>
              <a:t>	rdfs:range cmdm:Attribute </a:t>
            </a:r>
            <a:r>
              <a:rPr lang="nl-NL" sz="1400" dirty="0">
                <a:latin typeface="Courier New" panose="02070309020205020404" pitchFamily="49" charset="0"/>
                <a:cs typeface="Courier New" panose="02070309020205020404" pitchFamily="49" charset="0"/>
              </a:rPr>
              <a:t>.</a:t>
            </a:r>
          </a:p>
          <a:p>
            <a:pPr marL="0" indent="0">
              <a:buNone/>
            </a:pPr>
            <a:endParaRPr lang="nl-NL" sz="800" dirty="0" smtClean="0">
              <a:latin typeface="Courier New" panose="02070309020205020404" pitchFamily="49" charset="0"/>
              <a:cs typeface="Courier New" panose="02070309020205020404" pitchFamily="49" charset="0"/>
            </a:endParaRPr>
          </a:p>
          <a:p>
            <a:pPr marL="0" indent="0">
              <a:buNone/>
            </a:pPr>
            <a:r>
              <a:rPr lang="nl-NL" sz="1400" dirty="0" smtClean="0">
                <a:latin typeface="Courier New" panose="02070309020205020404" pitchFamily="49" charset="0"/>
                <a:cs typeface="Courier New" panose="02070309020205020404" pitchFamily="49" charset="0"/>
              </a:rPr>
              <a:t>cmdm:hasAttributeValue </a:t>
            </a:r>
            <a:r>
              <a:rPr lang="nl-NL" sz="1400" dirty="0">
                <a:latin typeface="Courier New" panose="02070309020205020404" pitchFamily="49" charset="0"/>
                <a:cs typeface="Courier New" panose="02070309020205020404" pitchFamily="49" charset="0"/>
              </a:rPr>
              <a:t>a rdf:Property ;</a:t>
            </a:r>
          </a:p>
          <a:p>
            <a:pPr marL="0" indent="0">
              <a:buNone/>
            </a:pPr>
            <a:r>
              <a:rPr lang="nl-NL" sz="1400" dirty="0" smtClean="0">
                <a:latin typeface="Courier New" panose="02070309020205020404" pitchFamily="49" charset="0"/>
                <a:cs typeface="Courier New" panose="02070309020205020404" pitchFamily="49" charset="0"/>
              </a:rPr>
              <a:t>	rdfs:domain cmdm:Attribute </a:t>
            </a:r>
            <a:r>
              <a:rPr lang="nl-NL" sz="1400" dirty="0">
                <a:latin typeface="Courier New" panose="02070309020205020404" pitchFamily="49" charset="0"/>
                <a:cs typeface="Courier New" panose="02070309020205020404" pitchFamily="49" charset="0"/>
              </a:rPr>
              <a:t>;</a:t>
            </a:r>
          </a:p>
          <a:p>
            <a:pPr marL="0" indent="0">
              <a:buNone/>
            </a:pPr>
            <a:r>
              <a:rPr lang="nl-NL" sz="1400" dirty="0" smtClean="0">
                <a:latin typeface="Courier New" panose="02070309020205020404" pitchFamily="49" charset="0"/>
                <a:cs typeface="Courier New" panose="02070309020205020404" pitchFamily="49" charset="0"/>
              </a:rPr>
              <a:t>	rdfs:range cmdm:Value .</a:t>
            </a:r>
            <a:endParaRPr lang="nl-NL" sz="1400" dirty="0">
              <a:latin typeface="Courier New" panose="02070309020205020404" pitchFamily="49" charset="0"/>
              <a:cs typeface="Courier New" panose="02070309020205020404" pitchFamily="49" charset="0"/>
            </a:endParaRPr>
          </a:p>
          <a:p>
            <a:pPr marL="0" indent="0">
              <a:buNone/>
            </a:pPr>
            <a:endParaRPr lang="en-US" sz="800" dirty="0" smtClean="0">
              <a:latin typeface="Courier New" panose="02070309020205020404" pitchFamily="49" charset="0"/>
              <a:cs typeface="Courier New" panose="02070309020205020404" pitchFamily="49" charset="0"/>
            </a:endParaRPr>
          </a:p>
          <a:p>
            <a:pPr marL="0" indent="0">
              <a:buNone/>
            </a:pPr>
            <a:r>
              <a:rPr lang="nl-NL" sz="1400" dirty="0" smtClean="0">
                <a:latin typeface="Courier New" panose="02070309020205020404" pitchFamily="49" charset="0"/>
                <a:cs typeface="Courier New" panose="02070309020205020404" pitchFamily="49" charset="0"/>
              </a:rPr>
              <a:t>cmdm:hasAttributeEntity </a:t>
            </a:r>
            <a:r>
              <a:rPr lang="nl-NL" sz="1400" dirty="0">
                <a:latin typeface="Courier New" panose="02070309020205020404" pitchFamily="49" charset="0"/>
                <a:cs typeface="Courier New" panose="02070309020205020404" pitchFamily="49" charset="0"/>
              </a:rPr>
              <a:t>a rdf:Property ;</a:t>
            </a:r>
          </a:p>
          <a:p>
            <a:pPr marL="0" indent="0">
              <a:buNone/>
            </a:pPr>
            <a:r>
              <a:rPr lang="nl-NL" sz="1400" dirty="0" smtClean="0">
                <a:latin typeface="Courier New" panose="02070309020205020404" pitchFamily="49" charset="0"/>
                <a:cs typeface="Courier New" panose="02070309020205020404" pitchFamily="49" charset="0"/>
              </a:rPr>
              <a:t>	rdfs:domain cmdm:Attribute </a:t>
            </a:r>
            <a:r>
              <a:rPr lang="nl-NL" sz="1400" dirty="0">
                <a:latin typeface="Courier New" panose="02070309020205020404" pitchFamily="49" charset="0"/>
                <a:cs typeface="Courier New" panose="02070309020205020404" pitchFamily="49" charset="0"/>
              </a:rPr>
              <a:t>;</a:t>
            </a:r>
          </a:p>
          <a:p>
            <a:pPr marL="0" indent="0">
              <a:buNone/>
            </a:pPr>
            <a:r>
              <a:rPr lang="nl-NL" sz="1400" dirty="0" smtClean="0">
                <a:latin typeface="Courier New" panose="02070309020205020404" pitchFamily="49" charset="0"/>
                <a:cs typeface="Courier New" panose="02070309020205020404" pitchFamily="49" charset="0"/>
              </a:rPr>
              <a:t>	rdfs:range </a:t>
            </a:r>
            <a:r>
              <a:rPr lang="nl-NL" sz="1400" dirty="0">
                <a:latin typeface="Courier New" panose="02070309020205020404" pitchFamily="49" charset="0"/>
                <a:cs typeface="Courier New" panose="02070309020205020404" pitchFamily="49" charset="0"/>
              </a:rPr>
              <a:t>cmdm:Entity .</a:t>
            </a:r>
          </a:p>
        </p:txBody>
      </p:sp>
    </p:spTree>
    <p:extLst>
      <p:ext uri="{BB962C8B-B14F-4D97-AF65-F5344CB8AC3E}">
        <p14:creationId xmlns:p14="http://schemas.microsoft.com/office/powerpoint/2010/main" val="3248749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CMDM 2 RDF (cnt.)</a:t>
            </a:r>
            <a:endParaRPr lang="nl-NL" dirty="0"/>
          </a:p>
        </p:txBody>
      </p:sp>
      <p:pic>
        <p:nvPicPr>
          <p:cNvPr id="1028" name="Picture 4" descr="C:\Users\m\3\clarin\_repo\CMDI-Interoperability\CMD2RDF\trunk\data\general_LR_ElementAt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43" y="1447800"/>
            <a:ext cx="6528443" cy="3733800"/>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1027" name="Picture 3" descr="C:\Users\m\3\clarin\_repo\CMDI-Interoperability\CMD2RDF\trunk\data\general_LR_componen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5217" y="71340"/>
            <a:ext cx="4893583" cy="2443260"/>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1030" name="Picture 6" descr="C:\Users\m\3\clarin\_repo\CMDI-Interoperability\CMD2RDF\trunk\data\general_LR_Propert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4114800"/>
            <a:ext cx="3962401" cy="2743200"/>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029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CR 2 RDF (cnt.)</a:t>
            </a:r>
            <a:endParaRPr lang="nl-NL" dirty="0"/>
          </a:p>
        </p:txBody>
      </p:sp>
      <p:sp>
        <p:nvSpPr>
          <p:cNvPr id="3" name="Content Placeholder 2"/>
          <p:cNvSpPr>
            <a:spLocks noGrp="1"/>
          </p:cNvSpPr>
          <p:nvPr>
            <p:ph idx="1"/>
          </p:nvPr>
        </p:nvSpPr>
        <p:spPr/>
        <p:txBody>
          <a:bodyPr/>
          <a:lstStyle/>
          <a:p>
            <a:pPr marL="0" indent="0">
              <a:buNone/>
            </a:pPr>
            <a:r>
              <a:rPr lang="nl-NL" sz="1800" dirty="0">
                <a:latin typeface="Courier New" panose="02070309020205020404" pitchFamily="49" charset="0"/>
                <a:cs typeface="Courier New" panose="02070309020205020404" pitchFamily="49" charset="0"/>
              </a:rPr>
              <a:t>@prefix cmdm: &lt;http://www.clarin.eu/cmd/general.rdf</a:t>
            </a:r>
            <a:r>
              <a:rPr lang="nl-NL" sz="1800" dirty="0" smtClean="0">
                <a:latin typeface="Courier New" panose="02070309020205020404" pitchFamily="49" charset="0"/>
                <a:cs typeface="Courier New" panose="02070309020205020404" pitchFamily="49" charset="0"/>
              </a:rPr>
              <a:t>#&gt;.</a:t>
            </a:r>
          </a:p>
          <a:p>
            <a:pPr marL="0" indent="0">
              <a:buNone/>
            </a:pPr>
            <a:r>
              <a:rPr lang="nl-NL" sz="1800" dirty="0" smtClean="0">
                <a:latin typeface="Courier New" panose="02070309020205020404" pitchFamily="49" charset="0"/>
                <a:cs typeface="Courier New" panose="02070309020205020404" pitchFamily="49" charset="0"/>
              </a:rPr>
              <a:t>@prefix &lt;http://www.isocat.org/datcat/&gt;.</a:t>
            </a:r>
          </a:p>
          <a:p>
            <a:pPr marL="0" indent="0">
              <a:buNone/>
            </a:pPr>
            <a:r>
              <a:rPr lang="nl-NL" sz="1800" dirty="0" smtClean="0">
                <a:latin typeface="Courier New" panose="02070309020205020404" pitchFamily="49" charset="0"/>
                <a:cs typeface="Courier New" panose="02070309020205020404" pitchFamily="49" charset="0"/>
              </a:rPr>
              <a:t>@prefix cmd-p</a:t>
            </a:r>
            <a:r>
              <a:rPr lang="nl-NL" sz="1800" dirty="0">
                <a:latin typeface="Courier New" panose="02070309020205020404" pitchFamily="49" charset="0"/>
                <a:cs typeface="Courier New" panose="02070309020205020404" pitchFamily="49" charset="0"/>
              </a:rPr>
              <a:t>: &lt;</a:t>
            </a:r>
            <a:r>
              <a:rPr lang="nl-NL" sz="600" dirty="0">
                <a:latin typeface="Courier New" panose="02070309020205020404" pitchFamily="49" charset="0"/>
                <a:cs typeface="Courier New" panose="02070309020205020404" pitchFamily="49" charset="0"/>
              </a:rPr>
              <a:t>http://catalog.clarin.eu/ds/ComponentRegistry/rest/registry/components/</a:t>
            </a:r>
            <a:r>
              <a:rPr lang="nl-NL" sz="1800" dirty="0">
                <a:latin typeface="Courier New" panose="02070309020205020404" pitchFamily="49" charset="0"/>
                <a:cs typeface="Courier New" panose="02070309020205020404" pitchFamily="49" charset="0"/>
              </a:rPr>
              <a:t>clarin.eu:cr1:c_1299509410079/rdf#&gt;.</a:t>
            </a:r>
          </a:p>
          <a:p>
            <a:pPr marL="0" indent="0">
              <a:buNone/>
            </a:pPr>
            <a:r>
              <a:rPr lang="nl-NL" sz="1800" dirty="0" smtClean="0">
                <a:latin typeface="Courier New" panose="02070309020205020404" pitchFamily="49" charset="0"/>
                <a:cs typeface="Courier New" panose="02070309020205020404" pitchFamily="49" charset="0"/>
              </a:rPr>
              <a:t>cmd-p:Parameter rfds:subClassOf cmdm:Component;</a:t>
            </a:r>
          </a:p>
          <a:p>
            <a:pPr marL="0" indent="0">
              <a:buNone/>
            </a:pPr>
            <a:r>
              <a:rPr lang="nl-NL" sz="1800" dirty="0">
                <a:latin typeface="Courier New" panose="02070309020205020404" pitchFamily="49" charset="0"/>
                <a:cs typeface="Courier New" panose="02070309020205020404" pitchFamily="49" charset="0"/>
              </a:rPr>
              <a:t>	</a:t>
            </a:r>
            <a:r>
              <a:rPr lang="nl-NL" sz="1800" dirty="0" smtClean="0">
                <a:latin typeface="Courier New" panose="02070309020205020404" pitchFamily="49" charset="0"/>
                <a:cs typeface="Courier New" panose="02070309020205020404" pitchFamily="49" charset="0"/>
              </a:rPr>
              <a:t>rdfs:label	 “Parameter”.</a:t>
            </a:r>
          </a:p>
          <a:p>
            <a:pPr marL="0" indent="0">
              <a:buNone/>
            </a:pPr>
            <a:r>
              <a:rPr lang="nl-NL" sz="1800" dirty="0" smtClean="0">
                <a:latin typeface="Courier New" panose="02070309020205020404" pitchFamily="49" charset="0"/>
                <a:cs typeface="Courier New" panose="02070309020205020404" pitchFamily="49" charset="0"/>
              </a:rPr>
              <a:t>cmd-p:Parameter.Description </a:t>
            </a:r>
            <a:r>
              <a:rPr lang="nl-NL" sz="1800" dirty="0">
                <a:latin typeface="Courier New" panose="02070309020205020404" pitchFamily="49" charset="0"/>
                <a:cs typeface="Courier New" panose="02070309020205020404" pitchFamily="49" charset="0"/>
              </a:rPr>
              <a:t>rfds:subClassOf</a:t>
            </a:r>
            <a:r>
              <a:rPr lang="nl-NL" sz="1800" dirty="0" smtClean="0">
                <a:latin typeface="Courier New" panose="02070309020205020404" pitchFamily="49" charset="0"/>
                <a:cs typeface="Courier New" panose="02070309020205020404" pitchFamily="49" charset="0"/>
              </a:rPr>
              <a:t> cmdm:Element;</a:t>
            </a:r>
          </a:p>
          <a:p>
            <a:pPr marL="0" indent="0">
              <a:buNone/>
            </a:pPr>
            <a:r>
              <a:rPr lang="nl-NL" sz="1800" dirty="0">
                <a:latin typeface="Courier New" panose="02070309020205020404" pitchFamily="49" charset="0"/>
                <a:cs typeface="Courier New" panose="02070309020205020404" pitchFamily="49" charset="0"/>
              </a:rPr>
              <a:t>	</a:t>
            </a:r>
            <a:r>
              <a:rPr lang="nl-NL" sz="1800" dirty="0" smtClean="0">
                <a:latin typeface="Courier New" panose="02070309020205020404" pitchFamily="49" charset="0"/>
                <a:cs typeface="Courier New" panose="02070309020205020404" pitchFamily="49" charset="0"/>
              </a:rPr>
              <a:t>rdfs:label “Description”;</a:t>
            </a:r>
          </a:p>
          <a:p>
            <a:pPr marL="0" indent="0">
              <a:buNone/>
            </a:pPr>
            <a:r>
              <a:rPr lang="nl-NL" sz="1800" dirty="0">
                <a:latin typeface="Courier New" panose="02070309020205020404" pitchFamily="49" charset="0"/>
                <a:cs typeface="Courier New" panose="02070309020205020404" pitchFamily="49" charset="0"/>
              </a:rPr>
              <a:t>	</a:t>
            </a:r>
            <a:r>
              <a:rPr lang="nl-NL" sz="1800" dirty="0" smtClean="0">
                <a:latin typeface="Courier New" panose="02070309020205020404" pitchFamily="49" charset="0"/>
                <a:cs typeface="Courier New" panose="02070309020205020404" pitchFamily="49" charset="0"/>
              </a:rPr>
              <a:t>dcr:datcat isocat:DC-2520.</a:t>
            </a:r>
          </a:p>
          <a:p>
            <a:pPr marL="0" indent="0">
              <a:buNone/>
            </a:pPr>
            <a:endParaRPr lang="nl-NL" sz="800" dirty="0" smtClean="0">
              <a:latin typeface="Courier New" panose="02070309020205020404" pitchFamily="49" charset="0"/>
              <a:cs typeface="Courier New" panose="02070309020205020404" pitchFamily="49" charset="0"/>
            </a:endParaRPr>
          </a:p>
          <a:p>
            <a:pPr marL="0" indent="0">
              <a:buNone/>
            </a:pPr>
            <a:r>
              <a:rPr lang="nl-NL" sz="1800" dirty="0" smtClean="0">
                <a:latin typeface="Courier New" panose="02070309020205020404" pitchFamily="49" charset="0"/>
                <a:cs typeface="Courier New" panose="02070309020205020404" pitchFamily="49" charset="0"/>
              </a:rPr>
              <a:t>cmd-p:Parameter.Values </a:t>
            </a:r>
            <a:r>
              <a:rPr lang="nl-NL" sz="1800" dirty="0">
                <a:latin typeface="Courier New" panose="02070309020205020404" pitchFamily="49" charset="0"/>
                <a:cs typeface="Courier New" panose="02070309020205020404" pitchFamily="49" charset="0"/>
              </a:rPr>
              <a:t>rfds:subClassOf</a:t>
            </a:r>
            <a:r>
              <a:rPr lang="nl-NL" sz="1800" dirty="0" smtClean="0">
                <a:latin typeface="Courier New" panose="02070309020205020404" pitchFamily="49" charset="0"/>
                <a:cs typeface="Courier New" panose="02070309020205020404" pitchFamily="49" charset="0"/>
              </a:rPr>
              <a:t> cmdm:Component.</a:t>
            </a:r>
          </a:p>
          <a:p>
            <a:pPr marL="0" indent="0">
              <a:buNone/>
            </a:pPr>
            <a:endParaRPr lang="nl-NL" sz="800" dirty="0" smtClean="0">
              <a:latin typeface="Courier New" panose="02070309020205020404" pitchFamily="49" charset="0"/>
              <a:cs typeface="Courier New" panose="02070309020205020404" pitchFamily="49" charset="0"/>
            </a:endParaRPr>
          </a:p>
          <a:p>
            <a:pPr marL="0" indent="0">
              <a:buNone/>
            </a:pPr>
            <a:r>
              <a:rPr lang="nl-NL" sz="1800" dirty="0" smtClean="0">
                <a:latin typeface="Courier New" panose="02070309020205020404" pitchFamily="49" charset="0"/>
                <a:cs typeface="Courier New" panose="02070309020205020404" pitchFamily="49" charset="0"/>
              </a:rPr>
              <a:t>cmd-p:Parameter.Values.ParameterValue </a:t>
            </a:r>
            <a:r>
              <a:rPr lang="nl-NL" sz="1800" dirty="0">
                <a:latin typeface="Courier New" panose="02070309020205020404" pitchFamily="49" charset="0"/>
                <a:cs typeface="Courier New" panose="02070309020205020404" pitchFamily="49" charset="0"/>
              </a:rPr>
              <a:t>rfds:subClassOf</a:t>
            </a:r>
            <a:r>
              <a:rPr lang="nl-NL" sz="1800" dirty="0" smtClean="0">
                <a:latin typeface="Courier New" panose="02070309020205020404" pitchFamily="49" charset="0"/>
                <a:cs typeface="Courier New" panose="02070309020205020404" pitchFamily="49" charset="0"/>
              </a:rPr>
              <a:t> cmdm:Component.</a:t>
            </a:r>
          </a:p>
          <a:p>
            <a:pPr marL="0" indent="0">
              <a:buNone/>
            </a:pPr>
            <a:r>
              <a:rPr lang="nl-NL" sz="1800" dirty="0" smtClean="0">
                <a:latin typeface="Courier New" panose="02070309020205020404" pitchFamily="49" charset="0"/>
                <a:cs typeface="Courier New" panose="02070309020205020404" pitchFamily="49" charset="0"/>
              </a:rPr>
              <a:t>cmd-p:Parameter.Values.ParameterValue.Description </a:t>
            </a:r>
            <a:r>
              <a:rPr lang="nl-NL" sz="1800" dirty="0">
                <a:latin typeface="Courier New" panose="02070309020205020404" pitchFamily="49" charset="0"/>
                <a:cs typeface="Courier New" panose="02070309020205020404" pitchFamily="49" charset="0"/>
              </a:rPr>
              <a:t>rfds:subClassOf</a:t>
            </a:r>
            <a:r>
              <a:rPr lang="nl-NL" sz="1800" dirty="0" smtClean="0">
                <a:latin typeface="Courier New" panose="02070309020205020404" pitchFamily="49" charset="0"/>
                <a:cs typeface="Courier New" panose="02070309020205020404" pitchFamily="49" charset="0"/>
              </a:rPr>
              <a:t> cmdm:Element;</a:t>
            </a:r>
          </a:p>
          <a:p>
            <a:pPr marL="0" indent="0">
              <a:buNone/>
            </a:pPr>
            <a:r>
              <a:rPr lang="nl-NL" sz="1800" dirty="0">
                <a:latin typeface="Courier New" panose="02070309020205020404" pitchFamily="49" charset="0"/>
                <a:cs typeface="Courier New" panose="02070309020205020404" pitchFamily="49" charset="0"/>
              </a:rPr>
              <a:t>	</a:t>
            </a:r>
            <a:r>
              <a:rPr lang="nl-NL" sz="1800" dirty="0" smtClean="0">
                <a:latin typeface="Courier New" panose="02070309020205020404" pitchFamily="49" charset="0"/>
                <a:cs typeface="Courier New" panose="02070309020205020404" pitchFamily="49" charset="0"/>
              </a:rPr>
              <a:t>rdfs:label “Description”;</a:t>
            </a:r>
          </a:p>
          <a:p>
            <a:pPr marL="0" indent="0">
              <a:buNone/>
            </a:pPr>
            <a:r>
              <a:rPr lang="nl-NL" sz="1800" dirty="0">
                <a:latin typeface="Courier New" panose="02070309020205020404" pitchFamily="49" charset="0"/>
                <a:cs typeface="Courier New" panose="02070309020205020404" pitchFamily="49" charset="0"/>
              </a:rPr>
              <a:t>	</a:t>
            </a:r>
            <a:r>
              <a:rPr lang="nl-NL" sz="1800" dirty="0" smtClean="0">
                <a:latin typeface="Courier New" panose="02070309020205020404" pitchFamily="49" charset="0"/>
                <a:cs typeface="Courier New" panose="02070309020205020404" pitchFamily="49" charset="0"/>
              </a:rPr>
              <a:t>dcr:datcat isocat:DC-2520. </a:t>
            </a:r>
            <a:endParaRPr lang="nl-NL"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30074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CR 2 RDF (cnt.)</a:t>
            </a:r>
            <a:endParaRPr lang="nl-NL" dirty="0"/>
          </a:p>
        </p:txBody>
      </p:sp>
      <p:sp>
        <p:nvSpPr>
          <p:cNvPr id="3" name="Content Placeholder 2"/>
          <p:cNvSpPr>
            <a:spLocks noGrp="1"/>
          </p:cNvSpPr>
          <p:nvPr>
            <p:ph idx="1"/>
          </p:nvPr>
        </p:nvSpPr>
        <p:spPr>
          <a:xfrm>
            <a:off x="304800" y="1295400"/>
            <a:ext cx="8534400" cy="2438400"/>
          </a:xfrm>
        </p:spPr>
        <p:txBody>
          <a:bodyPr/>
          <a:lstStyle/>
          <a:p>
            <a:pPr marL="0" indent="0">
              <a:buNone/>
            </a:pPr>
            <a:r>
              <a:rPr lang="nl-NL" sz="1800" dirty="0" smtClean="0">
                <a:latin typeface="Courier New" panose="02070309020205020404" pitchFamily="49" charset="0"/>
                <a:cs typeface="Courier New" panose="02070309020205020404" pitchFamily="49" charset="0"/>
              </a:rPr>
              <a:t>cmd-p:Parameter.Values.ParameterValue.Value</a:t>
            </a:r>
          </a:p>
          <a:p>
            <a:pPr marL="0" indent="0">
              <a:buNone/>
            </a:pPr>
            <a:r>
              <a:rPr lang="nl-NL" sz="1800" dirty="0">
                <a:latin typeface="Courier New" panose="02070309020205020404" pitchFamily="49" charset="0"/>
                <a:cs typeface="Courier New" panose="02070309020205020404" pitchFamily="49" charset="0"/>
              </a:rPr>
              <a:t>	</a:t>
            </a:r>
            <a:r>
              <a:rPr lang="nl-NL" sz="1800" dirty="0" smtClean="0">
                <a:latin typeface="Courier New" panose="02070309020205020404" pitchFamily="49" charset="0"/>
                <a:cs typeface="Courier New" panose="02070309020205020404" pitchFamily="49" charset="0"/>
              </a:rPr>
              <a:t>rfds:subClassOf cmdm:Element.</a:t>
            </a:r>
          </a:p>
          <a:p>
            <a:pPr marL="0" indent="0">
              <a:buNone/>
            </a:pPr>
            <a:endParaRPr lang="nl-NL" sz="800" dirty="0">
              <a:latin typeface="Courier New" panose="02070309020205020404" pitchFamily="49" charset="0"/>
              <a:cs typeface="Courier New" panose="02070309020205020404" pitchFamily="49" charset="0"/>
            </a:endParaRPr>
          </a:p>
          <a:p>
            <a:pPr marL="0" indent="0">
              <a:buNone/>
            </a:pPr>
            <a:r>
              <a:rPr lang="nl-NL" sz="1800" dirty="0" smtClean="0">
                <a:latin typeface="Courier New" panose="02070309020205020404" pitchFamily="49" charset="0"/>
                <a:cs typeface="Courier New" panose="02070309020205020404" pitchFamily="49" charset="0"/>
              </a:rPr>
              <a:t>cmd-p:hasParameter.Values.ParameterValue.hasValueElementValue</a:t>
            </a:r>
          </a:p>
          <a:p>
            <a:pPr marL="0" indent="0">
              <a:buNone/>
            </a:pPr>
            <a:r>
              <a:rPr lang="nl-NL" sz="1800" dirty="0">
                <a:latin typeface="Courier New" panose="02070309020205020404" pitchFamily="49" charset="0"/>
                <a:cs typeface="Courier New" panose="02070309020205020404" pitchFamily="49" charset="0"/>
              </a:rPr>
              <a:t>	</a:t>
            </a:r>
            <a:r>
              <a:rPr lang="nl-NL" sz="1800" dirty="0" smtClean="0">
                <a:latin typeface="Courier New" panose="02070309020205020404" pitchFamily="49" charset="0"/>
                <a:cs typeface="Courier New" panose="02070309020205020404" pitchFamily="49" charset="0"/>
              </a:rPr>
              <a:t>rdfs:subClassOf cmdm:hasElementValue;</a:t>
            </a:r>
          </a:p>
          <a:p>
            <a:pPr marL="0" indent="0">
              <a:buNone/>
            </a:pPr>
            <a:r>
              <a:rPr lang="nl-NL" sz="1800" dirty="0">
                <a:latin typeface="Courier New" panose="02070309020205020404" pitchFamily="49" charset="0"/>
                <a:cs typeface="Courier New" panose="02070309020205020404" pitchFamily="49" charset="0"/>
              </a:rPr>
              <a:t>	</a:t>
            </a:r>
            <a:r>
              <a:rPr lang="nl-NL" sz="1800" dirty="0" smtClean="0">
                <a:latin typeface="Courier New" panose="02070309020205020404" pitchFamily="49" charset="0"/>
                <a:cs typeface="Courier New" panose="02070309020205020404" pitchFamily="49" charset="0"/>
              </a:rPr>
              <a:t>rdfs:domain cmd-p:Parameter.Values.ParameterValue.Value</a:t>
            </a:r>
          </a:p>
          <a:p>
            <a:pPr marL="0" indent="0">
              <a:buNone/>
            </a:pPr>
            <a:r>
              <a:rPr lang="nl-NL" sz="1800" dirty="0">
                <a:latin typeface="Courier New" panose="02070309020205020404" pitchFamily="49" charset="0"/>
                <a:cs typeface="Courier New" panose="02070309020205020404" pitchFamily="49" charset="0"/>
              </a:rPr>
              <a:t>	</a:t>
            </a:r>
            <a:r>
              <a:rPr lang="nl-NL" sz="1800" dirty="0" smtClean="0">
                <a:latin typeface="Courier New" panose="02070309020205020404" pitchFamily="49" charset="0"/>
                <a:cs typeface="Courier New" panose="02070309020205020404" pitchFamily="49" charset="0"/>
              </a:rPr>
              <a:t>rdfs:range xsd:string.</a:t>
            </a:r>
          </a:p>
          <a:p>
            <a:pPr marL="0" indent="0">
              <a:buNone/>
            </a:pPr>
            <a:endParaRPr lang="nl-NL" sz="1800" dirty="0">
              <a:latin typeface="Courier New" panose="02070309020205020404" pitchFamily="49" charset="0"/>
              <a:cs typeface="Courier New" panose="02070309020205020404" pitchFamily="49" charset="0"/>
            </a:endParaRPr>
          </a:p>
          <a:p>
            <a:pPr marL="0" indent="0">
              <a:buNone/>
            </a:pPr>
            <a:endParaRPr lang="nl-NL" sz="1800" dirty="0">
              <a:latin typeface="Courier New" panose="02070309020205020404" pitchFamily="49" charset="0"/>
              <a:cs typeface="Courier New" panose="02070309020205020404" pitchFamily="49" charset="0"/>
            </a:endParaRPr>
          </a:p>
        </p:txBody>
      </p:sp>
      <p:sp>
        <p:nvSpPr>
          <p:cNvPr id="4" name="Content Placeholder 2"/>
          <p:cNvSpPr txBox="1">
            <a:spLocks/>
          </p:cNvSpPr>
          <p:nvPr/>
        </p:nvSpPr>
        <p:spPr bwMode="auto">
          <a:xfrm>
            <a:off x="304800" y="3733800"/>
            <a:ext cx="85344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D4E6F"/>
              </a:buClr>
              <a:buFont typeface="Wingdings" charset="0"/>
              <a:buChar char="§"/>
              <a:defRPr sz="2400">
                <a:solidFill>
                  <a:srgbClr val="000000"/>
                </a:solidFill>
                <a:latin typeface="+mn-lt"/>
                <a:ea typeface="+mn-ea"/>
                <a:cs typeface="ＭＳ Ｐゴシック" charset="0"/>
              </a:defRPr>
            </a:lvl1pPr>
            <a:lvl2pPr marL="742950" indent="-285750" algn="l" rtl="0" eaLnBrk="0" fontAlgn="base" hangingPunct="0">
              <a:spcBef>
                <a:spcPct val="20000"/>
              </a:spcBef>
              <a:spcAft>
                <a:spcPct val="0"/>
              </a:spcAft>
              <a:buClr>
                <a:srgbClr val="2D4E6F"/>
              </a:buClr>
              <a:buFont typeface="Wingdings" charset="0"/>
              <a:buChar char="§"/>
              <a:defRPr sz="2200">
                <a:solidFill>
                  <a:srgbClr val="000000"/>
                </a:solidFill>
                <a:latin typeface="+mn-lt"/>
                <a:ea typeface="+mn-ea"/>
              </a:defRPr>
            </a:lvl2pPr>
            <a:lvl3pPr marL="1143000" indent="-228600" algn="l" rtl="0" eaLnBrk="0" fontAlgn="base" hangingPunct="0">
              <a:spcBef>
                <a:spcPct val="20000"/>
              </a:spcBef>
              <a:spcAft>
                <a:spcPct val="0"/>
              </a:spcAft>
              <a:buClr>
                <a:srgbClr val="2D4E6F"/>
              </a:buClr>
              <a:buFont typeface="Wingdings" charset="0"/>
              <a:buChar char="§"/>
              <a:defRPr sz="2000">
                <a:solidFill>
                  <a:srgbClr val="000000"/>
                </a:solidFill>
                <a:latin typeface="+mn-lt"/>
                <a:ea typeface="+mn-ea"/>
              </a:defRPr>
            </a:lvl3pPr>
            <a:lvl4pPr marL="1600200" indent="-228600" algn="l" rtl="0" eaLnBrk="0" fontAlgn="base" hangingPunct="0">
              <a:spcBef>
                <a:spcPct val="20000"/>
              </a:spcBef>
              <a:spcAft>
                <a:spcPct val="0"/>
              </a:spcAft>
              <a:buClr>
                <a:srgbClr val="2D4E6F"/>
              </a:buClr>
              <a:buFont typeface="Wingdings" charset="0"/>
              <a:buChar char="§"/>
              <a:defRPr>
                <a:solidFill>
                  <a:srgbClr val="000000"/>
                </a:solidFill>
                <a:latin typeface="+mn-lt"/>
                <a:ea typeface="+mn-ea"/>
              </a:defRPr>
            </a:lvl4pPr>
            <a:lvl5pPr marL="2057400" indent="-228600" algn="l" rtl="0" eaLnBrk="0" fontAlgn="base" hangingPunct="0">
              <a:spcBef>
                <a:spcPct val="20000"/>
              </a:spcBef>
              <a:spcAft>
                <a:spcPct val="0"/>
              </a:spcAft>
              <a:buClr>
                <a:srgbClr val="2D4E6F"/>
              </a:buClr>
              <a:buFont typeface="Wingdings" charset="0"/>
              <a:buChar char="§"/>
              <a:defRPr sz="1600">
                <a:solidFill>
                  <a:srgbClr val="000000"/>
                </a:solidFill>
                <a:latin typeface="+mn-lt"/>
                <a:ea typeface="+mn-ea"/>
              </a:defRPr>
            </a:lvl5pPr>
            <a:lvl6pPr marL="25146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6pPr>
            <a:lvl7pPr marL="29718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7pPr>
            <a:lvl8pPr marL="34290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8pPr>
            <a:lvl9pPr marL="3886200" indent="-228600" algn="l" rtl="0" fontAlgn="base">
              <a:spcBef>
                <a:spcPct val="20000"/>
              </a:spcBef>
              <a:spcAft>
                <a:spcPct val="0"/>
              </a:spcAft>
              <a:buClr>
                <a:srgbClr val="2D4E6F"/>
              </a:buClr>
              <a:buFont typeface="Wingdings" charset="0"/>
              <a:buChar char="§"/>
              <a:defRPr sz="1600">
                <a:solidFill>
                  <a:srgbClr val="000000"/>
                </a:solidFill>
                <a:latin typeface="+mn-lt"/>
                <a:ea typeface="+mn-ea"/>
              </a:defRPr>
            </a:lvl9pPr>
          </a:lstStyle>
          <a:p>
            <a:r>
              <a:rPr lang="nl-NL" sz="2000" b="0" kern="0" dirty="0" smtClean="0"/>
              <a:t>If the value domain is an enumeration there is an additional has...ElementEntity that has a range a Class from which each value (which gets a Component-based URI) is a subclass</a:t>
            </a:r>
          </a:p>
          <a:p>
            <a:pPr lvl="1"/>
            <a:r>
              <a:rPr lang="nl-NL" sz="1800" b="0" kern="0" dirty="0" smtClean="0"/>
              <a:t>Entities can also have ConceptLinks which can later be used for more extensive mappings</a:t>
            </a:r>
          </a:p>
          <a:p>
            <a:pPr lvl="1"/>
            <a:endParaRPr lang="nl-NL" sz="800" b="0" kern="0" dirty="0"/>
          </a:p>
          <a:p>
            <a:r>
              <a:rPr lang="nl-NL" sz="2000" b="0" kern="0" dirty="0" smtClean="0"/>
              <a:t>Missing? Nesting of Components and Elements is just represented by the generic cmdm:contains property</a:t>
            </a:r>
          </a:p>
          <a:p>
            <a:pPr lvl="1"/>
            <a:r>
              <a:rPr lang="nl-NL" sz="1800" b="0" kern="0" dirty="0" smtClean="0"/>
              <a:t>cmd-p:Parameter.containsValues rdfs:subClassOf cmdm:contains; rdfs:domain cmd-p:Parameter; rdfs:range cmd-p:Parameter.Values.</a:t>
            </a:r>
            <a:endParaRPr lang="nl-NL" sz="1800" b="0" kern="0" dirty="0"/>
          </a:p>
        </p:txBody>
      </p:sp>
    </p:spTree>
    <p:extLst>
      <p:ext uri="{BB962C8B-B14F-4D97-AF65-F5344CB8AC3E}">
        <p14:creationId xmlns:p14="http://schemas.microsoft.com/office/powerpoint/2010/main" val="1923162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heme/theme1.xml><?xml version="1.0" encoding="utf-8"?>
<a:theme xmlns:a="http://schemas.openxmlformats.org/drawingml/2006/main" name="Project Overview">
  <a:themeElements>
    <a:clrScheme name="Project Overview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fontScheme name="Project Overview">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45791" dir="2021404" algn="ctr" rotWithShape="0">
                  <a:srgbClr val="F3C579">
                    <a:alpha val="50000"/>
                  </a:srgbClr>
                </a:outerShdw>
              </a:effectLst>
            </a14:hiddenEffects>
          </a:ext>
        </a:extLst>
      </a:spPr>
      <a:bodyPr vert="horz" wrap="square" lIns="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900" b="1" i="0" u="none" strike="noStrike" cap="none" normalizeH="0" baseline="0">
            <a:ln>
              <a:noFill/>
            </a:ln>
            <a:solidFill>
              <a:srgbClr val="000000"/>
            </a:solidFill>
            <a:effectLst/>
            <a:latin typeface="Arial" charset="0"/>
            <a:ea typeface="ＭＳ Ｐゴシック" charset="0"/>
          </a:defRPr>
        </a:defPPr>
      </a:lstStyle>
    </a:spDef>
    <a:lnDef>
      <a:spPr bwMode="auto">
        <a:ln/>
        <a:extLst/>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ct Overview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ct Overview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Office\Templates\1033\Project Overview.pot</Template>
  <TotalTime>0</TotalTime>
  <Words>1352</Words>
  <Application>Microsoft Office PowerPoint</Application>
  <PresentationFormat>Bildschirmpräsentation (4:3)</PresentationFormat>
  <Paragraphs>396</Paragraphs>
  <Slides>31</Slides>
  <Notes>0</Notes>
  <HiddenSlides>5</HiddenSlides>
  <MMClips>0</MMClips>
  <ScaleCrop>false</ScaleCrop>
  <HeadingPairs>
    <vt:vector size="4" baseType="variant">
      <vt:variant>
        <vt:lpstr>Design</vt:lpstr>
      </vt:variant>
      <vt:variant>
        <vt:i4>1</vt:i4>
      </vt:variant>
      <vt:variant>
        <vt:lpstr>Folientitel</vt:lpstr>
      </vt:variant>
      <vt:variant>
        <vt:i4>31</vt:i4>
      </vt:variant>
    </vt:vector>
  </HeadingPairs>
  <TitlesOfParts>
    <vt:vector size="32" baseType="lpstr">
      <vt:lpstr>Project Overview</vt:lpstr>
      <vt:lpstr>PowerPoint-Präsentation</vt:lpstr>
      <vt:lpstr>PowerPoint-Präsentation</vt:lpstr>
      <vt:lpstr>Outline</vt:lpstr>
      <vt:lpstr>CLARIN</vt:lpstr>
      <vt:lpstr>Component Metadata Infrastructure</vt:lpstr>
      <vt:lpstr>CMDI - example</vt:lpstr>
      <vt:lpstr>CMDI - example</vt:lpstr>
      <vt:lpstr>CMDI - workflow</vt:lpstr>
      <vt:lpstr>CMDI in CLARIN</vt:lpstr>
      <vt:lpstr>CMD Cloud</vt:lpstr>
      <vt:lpstr>CMD 2 RDF</vt:lpstr>
      <vt:lpstr>Component Metadata Model</vt:lpstr>
      <vt:lpstr>CMDM 2 RDF</vt:lpstr>
      <vt:lpstr>CR 2 RDF</vt:lpstr>
      <vt:lpstr>CR 2 RDF (cnt.)</vt:lpstr>
      <vt:lpstr>CR 2 RDF (cnt.)</vt:lpstr>
      <vt:lpstr>CR 2 RDF (cnt.)</vt:lpstr>
      <vt:lpstr>CR 2 RDF (cnt.)</vt:lpstr>
      <vt:lpstr>CMD Record</vt:lpstr>
      <vt:lpstr>Sample CMD record</vt:lpstr>
      <vt:lpstr>Record 2 RDF</vt:lpstr>
      <vt:lpstr>First tests</vt:lpstr>
      <vt:lpstr>Future work</vt:lpstr>
      <vt:lpstr>CMD2RDF system architecture</vt:lpstr>
      <vt:lpstr>PowerPoint-Präsentation</vt:lpstr>
      <vt:lpstr>Sample SPARQL queries</vt:lpstr>
      <vt:lpstr>CMDM 2 RDF</vt:lpstr>
      <vt:lpstr>CMDM 2 RDF (cnt.)</vt:lpstr>
      <vt:lpstr>CMDM 2 RDF (cnt.)</vt:lpstr>
      <vt:lpstr>CR 2 RDF (cnt.)</vt:lpstr>
      <vt:lpstr>CR 2 RDF (cnt.)</vt:lpstr>
    </vt:vector>
  </TitlesOfParts>
  <Company>Filozofski fakultet Sveucilista u Zagrebu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Marko Tadic</dc:creator>
  <cp:lastModifiedBy>IT-Services</cp:lastModifiedBy>
  <cp:revision>255</cp:revision>
  <cp:lastPrinted>2014-05-25T13:45:18Z</cp:lastPrinted>
  <dcterms:created xsi:type="dcterms:W3CDTF">2008-07-09T05:00:56Z</dcterms:created>
  <dcterms:modified xsi:type="dcterms:W3CDTF">2014-05-27T08:35:17Z</dcterms:modified>
</cp:coreProperties>
</file>