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63" r:id="rId2"/>
    <p:sldId id="265" r:id="rId3"/>
    <p:sldId id="264" r:id="rId4"/>
    <p:sldId id="269" r:id="rId5"/>
    <p:sldId id="289" r:id="rId6"/>
    <p:sldId id="270" r:id="rId7"/>
    <p:sldId id="290" r:id="rId8"/>
    <p:sldId id="307" r:id="rId9"/>
    <p:sldId id="308" r:id="rId10"/>
    <p:sldId id="271" r:id="rId11"/>
    <p:sldId id="301" r:id="rId12"/>
    <p:sldId id="291" r:id="rId13"/>
    <p:sldId id="266" r:id="rId14"/>
    <p:sldId id="273" r:id="rId15"/>
    <p:sldId id="274" r:id="rId16"/>
    <p:sldId id="303" r:id="rId17"/>
    <p:sldId id="304" r:id="rId18"/>
    <p:sldId id="305" r:id="rId19"/>
    <p:sldId id="309" r:id="rId20"/>
    <p:sldId id="310" r:id="rId21"/>
    <p:sldId id="311" r:id="rId22"/>
    <p:sldId id="299" r:id="rId23"/>
    <p:sldId id="267" r:id="rId24"/>
    <p:sldId id="278" r:id="rId25"/>
    <p:sldId id="279" r:id="rId26"/>
    <p:sldId id="292" r:id="rId27"/>
    <p:sldId id="280" r:id="rId28"/>
    <p:sldId id="281" r:id="rId29"/>
    <p:sldId id="282" r:id="rId30"/>
    <p:sldId id="294" r:id="rId31"/>
    <p:sldId id="283" r:id="rId32"/>
    <p:sldId id="293" r:id="rId33"/>
    <p:sldId id="295" r:id="rId34"/>
    <p:sldId id="268" r:id="rId35"/>
    <p:sldId id="284" r:id="rId36"/>
    <p:sldId id="285" r:id="rId37"/>
    <p:sldId id="314" r:id="rId38"/>
    <p:sldId id="315" r:id="rId39"/>
    <p:sldId id="286" r:id="rId40"/>
    <p:sldId id="313" r:id="rId41"/>
    <p:sldId id="288" r:id="rId42"/>
    <p:sldId id="302" r:id="rId43"/>
    <p:sldId id="300" r:id="rId44"/>
  </p:sldIdLst>
  <p:sldSz cx="9144000" cy="6858000" type="screen4x3"/>
  <p:notesSz cx="6718300" cy="9855200"/>
  <p:defaultTextStyle>
    <a:defPPr>
      <a:defRPr lang="en-US"/>
    </a:defPPr>
    <a:lvl1pPr algn="ctr" rtl="0" fontAlgn="base">
      <a:spcBef>
        <a:spcPct val="0"/>
      </a:spcBef>
      <a:spcAft>
        <a:spcPct val="0"/>
      </a:spcAft>
      <a:defRPr kern="1200">
        <a:solidFill>
          <a:schemeClr val="tx1"/>
        </a:solidFill>
        <a:latin typeface="Arial" charset="0"/>
        <a:ea typeface="+mn-ea"/>
        <a:cs typeface="Arial" charset="0"/>
      </a:defRPr>
    </a:lvl1pPr>
    <a:lvl2pPr marL="457200" algn="ctr" rtl="0" fontAlgn="base">
      <a:spcBef>
        <a:spcPct val="0"/>
      </a:spcBef>
      <a:spcAft>
        <a:spcPct val="0"/>
      </a:spcAft>
      <a:defRPr kern="1200">
        <a:solidFill>
          <a:schemeClr val="tx1"/>
        </a:solidFill>
        <a:latin typeface="Arial" charset="0"/>
        <a:ea typeface="+mn-ea"/>
        <a:cs typeface="Arial" charset="0"/>
      </a:defRPr>
    </a:lvl2pPr>
    <a:lvl3pPr marL="914400" algn="ctr" rtl="0" fontAlgn="base">
      <a:spcBef>
        <a:spcPct val="0"/>
      </a:spcBef>
      <a:spcAft>
        <a:spcPct val="0"/>
      </a:spcAft>
      <a:defRPr kern="1200">
        <a:solidFill>
          <a:schemeClr val="tx1"/>
        </a:solidFill>
        <a:latin typeface="Arial" charset="0"/>
        <a:ea typeface="+mn-ea"/>
        <a:cs typeface="Arial" charset="0"/>
      </a:defRPr>
    </a:lvl3pPr>
    <a:lvl4pPr marL="1371600" algn="ctr" rtl="0" fontAlgn="base">
      <a:spcBef>
        <a:spcPct val="0"/>
      </a:spcBef>
      <a:spcAft>
        <a:spcPct val="0"/>
      </a:spcAft>
      <a:defRPr kern="1200">
        <a:solidFill>
          <a:schemeClr val="tx1"/>
        </a:solidFill>
        <a:latin typeface="Arial" charset="0"/>
        <a:ea typeface="+mn-ea"/>
        <a:cs typeface="Arial" charset="0"/>
      </a:defRPr>
    </a:lvl4pPr>
    <a:lvl5pPr marL="1828800" algn="ctr"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enzo Windhouwer" initials="MAW"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DAE1E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85891" autoAdjust="0"/>
  </p:normalViewPr>
  <p:slideViewPr>
    <p:cSldViewPr>
      <p:cViewPr varScale="1">
        <p:scale>
          <a:sx n="93" d="100"/>
          <a:sy n="93" d="100"/>
        </p:scale>
        <p:origin x="-14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11263" cy="4927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r>
              <a:rPr lang="en-US"/>
              <a:t>ISOcat Data Category Registry</a:t>
            </a:r>
          </a:p>
        </p:txBody>
      </p:sp>
      <p:sp>
        <p:nvSpPr>
          <p:cNvPr id="10243" name="Rectangle 3"/>
          <p:cNvSpPr>
            <a:spLocks noGrp="1" noChangeArrowheads="1"/>
          </p:cNvSpPr>
          <p:nvPr>
            <p:ph type="dt" sz="quarter" idx="1"/>
          </p:nvPr>
        </p:nvSpPr>
        <p:spPr bwMode="auto">
          <a:xfrm>
            <a:off x="3805482" y="0"/>
            <a:ext cx="2911263" cy="4927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r>
              <a:rPr lang="en-US"/>
              <a:t>Aug. 11-18</a:t>
            </a:r>
          </a:p>
        </p:txBody>
      </p:sp>
      <p:sp>
        <p:nvSpPr>
          <p:cNvPr id="10244" name="Rectangle 4"/>
          <p:cNvSpPr>
            <a:spLocks noGrp="1" noChangeArrowheads="1"/>
          </p:cNvSpPr>
          <p:nvPr>
            <p:ph type="ftr" sz="quarter" idx="2"/>
          </p:nvPr>
        </p:nvSpPr>
        <p:spPr bwMode="auto">
          <a:xfrm>
            <a:off x="0" y="9360730"/>
            <a:ext cx="2911263" cy="49276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r>
              <a:rPr lang="en-US"/>
              <a:t>TC37 2007 Conference</a:t>
            </a:r>
          </a:p>
        </p:txBody>
      </p:sp>
      <p:sp>
        <p:nvSpPr>
          <p:cNvPr id="10245" name="Rectangle 5"/>
          <p:cNvSpPr>
            <a:spLocks noGrp="1" noChangeArrowheads="1"/>
          </p:cNvSpPr>
          <p:nvPr>
            <p:ph type="sldNum" sz="quarter" idx="3"/>
          </p:nvPr>
        </p:nvSpPr>
        <p:spPr bwMode="auto">
          <a:xfrm>
            <a:off x="3805482" y="9360730"/>
            <a:ext cx="2911263" cy="49276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6E49442-A939-44BA-B998-2B8D987A0F17}" type="slidenum">
              <a:rPr lang="en-US"/>
              <a:pPr/>
              <a:t>‹nr.›</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11263" cy="4927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r>
              <a:rPr lang="en-US"/>
              <a:t>ISOcat Data Category Registry</a:t>
            </a:r>
          </a:p>
        </p:txBody>
      </p:sp>
      <p:sp>
        <p:nvSpPr>
          <p:cNvPr id="8195" name="Rectangle 3"/>
          <p:cNvSpPr>
            <a:spLocks noGrp="1" noChangeArrowheads="1"/>
          </p:cNvSpPr>
          <p:nvPr>
            <p:ph type="dt" idx="1"/>
          </p:nvPr>
        </p:nvSpPr>
        <p:spPr bwMode="auto">
          <a:xfrm>
            <a:off x="3805482" y="0"/>
            <a:ext cx="2911263" cy="4927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r>
              <a:rPr lang="en-US"/>
              <a:t>Aug. 11-18</a:t>
            </a:r>
          </a:p>
        </p:txBody>
      </p:sp>
      <p:sp>
        <p:nvSpPr>
          <p:cNvPr id="8196" name="Rectangle 4"/>
          <p:cNvSpPr>
            <a:spLocks noGrp="1" noRot="1" noChangeAspect="1" noChangeArrowheads="1" noTextEdit="1"/>
          </p:cNvSpPr>
          <p:nvPr>
            <p:ph type="sldImg" idx="2"/>
          </p:nvPr>
        </p:nvSpPr>
        <p:spPr bwMode="auto">
          <a:xfrm>
            <a:off x="895350" y="739775"/>
            <a:ext cx="4927600" cy="36957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671830" y="4681220"/>
            <a:ext cx="5374640" cy="44348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8" name="Rectangle 6"/>
          <p:cNvSpPr>
            <a:spLocks noGrp="1" noChangeArrowheads="1"/>
          </p:cNvSpPr>
          <p:nvPr>
            <p:ph type="ftr" sz="quarter" idx="4"/>
          </p:nvPr>
        </p:nvSpPr>
        <p:spPr bwMode="auto">
          <a:xfrm>
            <a:off x="0" y="9360730"/>
            <a:ext cx="2911263" cy="49276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r>
              <a:rPr lang="en-US"/>
              <a:t>TC37 2007 Conference</a:t>
            </a:r>
          </a:p>
        </p:txBody>
      </p:sp>
      <p:sp>
        <p:nvSpPr>
          <p:cNvPr id="8199" name="Rectangle 7"/>
          <p:cNvSpPr>
            <a:spLocks noGrp="1" noChangeArrowheads="1"/>
          </p:cNvSpPr>
          <p:nvPr>
            <p:ph type="sldNum" sz="quarter" idx="5"/>
          </p:nvPr>
        </p:nvSpPr>
        <p:spPr bwMode="auto">
          <a:xfrm>
            <a:off x="3805482" y="9360730"/>
            <a:ext cx="2911263" cy="49276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3CBA293-2496-4ED9-A3AD-51840465AD73}" type="slidenum">
              <a:rPr lang="en-US"/>
              <a:pPr/>
              <a:t>‹nr.›</a:t>
            </a:fld>
            <a:endParaRPr lang="en-US"/>
          </a:p>
        </p:txBody>
      </p:sp>
    </p:spTree>
  </p:cSld>
  <p:clrMap bg1="lt1" tx1="dk1" bg2="lt2" tx2="dk2" accent1="accent1" accent2="accent2" accent3="accent3" accent4="accent4" accent5="accent5" accent6="accent6" hlink="hlink" folHlink="folHlink"/>
  <p:hf/>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en-US" dirty="0" smtClean="0"/>
              <a:t>[SEW] We haven’t had any problems</a:t>
            </a:r>
            <a:r>
              <a:rPr lang="en-US" baseline="0" dirty="0" smtClean="0"/>
              <a:t> with IE, but then again we haven’t gotten in there and worked with huge files. But Dave has pushed some pretty big ones I think.</a:t>
            </a:r>
          </a:p>
          <a:p>
            <a:r>
              <a:rPr lang="en-US" baseline="0" dirty="0" smtClean="0"/>
              <a:t>Concurrent editing: this is a perennial problem with entry-style database management (lexicography and terminology management). We usually have a freeze mechanism: if one person opens a DC specification to edit it, no one else can edit that item. But actually, we should prevent anyone but the TDG chairs or the DCRB chair from editing the master specs. People should have to pick the item, save it to their own DCS, and edit from there. Then the changes can be proposed through the standard </a:t>
            </a:r>
            <a:r>
              <a:rPr lang="en-US" baseline="0" dirty="0" err="1" smtClean="0"/>
              <a:t>worksflow</a:t>
            </a:r>
            <a:r>
              <a:rPr lang="en-US" baseline="0" dirty="0" smtClean="0"/>
              <a:t> process. Of course, this doesn’t prevent an individual from messing up and opening his/her own spec more than once.</a:t>
            </a:r>
          </a:p>
          <a:p>
            <a:r>
              <a:rPr lang="en-US" baseline="0" dirty="0" smtClean="0"/>
              <a:t>Recommendation for nearly concurrent DCIF processing: if the system is busy with one DCIF, it will signal that it is busy. Wait a few minutes and try again. Be patient. I’ve not seen it crash.</a:t>
            </a:r>
            <a:endParaRPr lang="en-US" dirty="0"/>
          </a:p>
        </p:txBody>
      </p:sp>
      <p:sp>
        <p:nvSpPr>
          <p:cNvPr id="4" name="Tijdelijke aanduiding voor koptekst 3"/>
          <p:cNvSpPr>
            <a:spLocks noGrp="1"/>
          </p:cNvSpPr>
          <p:nvPr>
            <p:ph type="hdr" sz="quarter" idx="10"/>
          </p:nvPr>
        </p:nvSpPr>
        <p:spPr/>
        <p:txBody>
          <a:bodyPr/>
          <a:lstStyle/>
          <a:p>
            <a:r>
              <a:rPr lang="en-US" smtClean="0"/>
              <a:t>ISOcat Data Category Registry</a:t>
            </a:r>
            <a:endParaRPr lang="en-US"/>
          </a:p>
        </p:txBody>
      </p:sp>
      <p:sp>
        <p:nvSpPr>
          <p:cNvPr id="5" name="Tijdelijke aanduiding voor datum 4"/>
          <p:cNvSpPr>
            <a:spLocks noGrp="1"/>
          </p:cNvSpPr>
          <p:nvPr>
            <p:ph type="dt" idx="11"/>
          </p:nvPr>
        </p:nvSpPr>
        <p:spPr/>
        <p:txBody>
          <a:bodyPr/>
          <a:lstStyle/>
          <a:p>
            <a:r>
              <a:rPr lang="en-US" smtClean="0"/>
              <a:t>Aug. 11-18</a:t>
            </a:r>
            <a:endParaRPr lang="en-US"/>
          </a:p>
        </p:txBody>
      </p:sp>
      <p:sp>
        <p:nvSpPr>
          <p:cNvPr id="6" name="Tijdelijke aanduiding voor voettekst 5"/>
          <p:cNvSpPr>
            <a:spLocks noGrp="1"/>
          </p:cNvSpPr>
          <p:nvPr>
            <p:ph type="ftr" sz="quarter" idx="12"/>
          </p:nvPr>
        </p:nvSpPr>
        <p:spPr/>
        <p:txBody>
          <a:bodyPr/>
          <a:lstStyle/>
          <a:p>
            <a:r>
              <a:rPr lang="en-US" smtClean="0"/>
              <a:t>TC37 2007 Conference</a:t>
            </a:r>
            <a:endParaRPr lang="en-US"/>
          </a:p>
        </p:txBody>
      </p:sp>
      <p:sp>
        <p:nvSpPr>
          <p:cNvPr id="7" name="Tijdelijke aanduiding voor dianummer 6"/>
          <p:cNvSpPr>
            <a:spLocks noGrp="1"/>
          </p:cNvSpPr>
          <p:nvPr>
            <p:ph type="sldNum" sz="quarter" idx="13"/>
          </p:nvPr>
        </p:nvSpPr>
        <p:spPr/>
        <p:txBody>
          <a:bodyPr/>
          <a:lstStyle/>
          <a:p>
            <a:fld id="{13CBA293-2496-4ED9-A3AD-51840465AD7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[SEW] I’ve been thinking seriously about going to “DC specifications” in the document as well. What do you think? I get tired of “data category</a:t>
            </a:r>
            <a:r>
              <a:rPr lang="en-US" baseline="0" dirty="0" smtClean="0"/>
              <a:t> specification” over and over again.</a:t>
            </a:r>
            <a:endParaRPr lang="en-US" dirty="0" smtClean="0"/>
          </a:p>
          <a:p>
            <a:r>
              <a:rPr lang="en-GB" dirty="0" smtClean="0"/>
              <a:t>[MAW] Sounds good to me </a:t>
            </a:r>
            <a:r>
              <a:rPr lang="en-GB" dirty="0" smtClean="0">
                <a:sym typeface="Wingdings" pitchFamily="2" charset="2"/>
              </a:rPr>
              <a:t></a:t>
            </a:r>
            <a:endParaRPr lang="en-GB" dirty="0"/>
          </a:p>
        </p:txBody>
      </p:sp>
      <p:sp>
        <p:nvSpPr>
          <p:cNvPr id="4" name="Tijdelijke aanduiding voor koptekst 3"/>
          <p:cNvSpPr>
            <a:spLocks noGrp="1"/>
          </p:cNvSpPr>
          <p:nvPr>
            <p:ph type="hdr" sz="quarter" idx="10"/>
          </p:nvPr>
        </p:nvSpPr>
        <p:spPr/>
        <p:txBody>
          <a:bodyPr/>
          <a:lstStyle/>
          <a:p>
            <a:r>
              <a:rPr lang="en-US" smtClean="0"/>
              <a:t>ISOcat Data Category Registry</a:t>
            </a:r>
            <a:endParaRPr lang="en-US"/>
          </a:p>
        </p:txBody>
      </p:sp>
      <p:sp>
        <p:nvSpPr>
          <p:cNvPr id="5" name="Tijdelijke aanduiding voor datum 4"/>
          <p:cNvSpPr>
            <a:spLocks noGrp="1"/>
          </p:cNvSpPr>
          <p:nvPr>
            <p:ph type="dt" idx="11"/>
          </p:nvPr>
        </p:nvSpPr>
        <p:spPr/>
        <p:txBody>
          <a:bodyPr/>
          <a:lstStyle/>
          <a:p>
            <a:r>
              <a:rPr lang="en-US" smtClean="0"/>
              <a:t>Aug. 11-18</a:t>
            </a:r>
            <a:endParaRPr lang="en-US"/>
          </a:p>
        </p:txBody>
      </p:sp>
      <p:sp>
        <p:nvSpPr>
          <p:cNvPr id="6" name="Tijdelijke aanduiding voor voettekst 5"/>
          <p:cNvSpPr>
            <a:spLocks noGrp="1"/>
          </p:cNvSpPr>
          <p:nvPr>
            <p:ph type="ftr" sz="quarter" idx="12"/>
          </p:nvPr>
        </p:nvSpPr>
        <p:spPr/>
        <p:txBody>
          <a:bodyPr/>
          <a:lstStyle/>
          <a:p>
            <a:r>
              <a:rPr lang="en-US" smtClean="0"/>
              <a:t>TC37 2007 Conference</a:t>
            </a:r>
            <a:endParaRPr lang="en-US"/>
          </a:p>
        </p:txBody>
      </p:sp>
      <p:sp>
        <p:nvSpPr>
          <p:cNvPr id="7" name="Tijdelijke aanduiding voor dianummer 6"/>
          <p:cNvSpPr>
            <a:spLocks noGrp="1"/>
          </p:cNvSpPr>
          <p:nvPr>
            <p:ph type="sldNum" sz="quarter" idx="13"/>
          </p:nvPr>
        </p:nvSpPr>
        <p:spPr/>
        <p:txBody>
          <a:bodyPr/>
          <a:lstStyle/>
          <a:p>
            <a:fld id="{13CBA293-2496-4ED9-A3AD-51840465AD7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[MAW] “Consistency</a:t>
            </a:r>
            <a:r>
              <a:rPr lang="en-US" baseline="0" dirty="0" smtClean="0"/>
              <a:t> among simple DC …</a:t>
            </a:r>
            <a:r>
              <a:rPr lang="en-US" dirty="0" smtClean="0"/>
              <a:t>” may clash with sharing simple</a:t>
            </a:r>
            <a:r>
              <a:rPr lang="en-US" baseline="0" dirty="0" smtClean="0"/>
              <a:t> </a:t>
            </a:r>
            <a:r>
              <a:rPr lang="en-US" baseline="0" dirty="0" err="1" smtClean="0"/>
              <a:t>DCs</a:t>
            </a:r>
            <a:r>
              <a:rPr lang="en-US" baseline="0" dirty="0" smtClean="0"/>
              <a:t> in multiple value </a:t>
            </a:r>
            <a:r>
              <a:rPr lang="en-US" baseline="0" dirty="0" smtClean="0"/>
              <a:t>domains. DC specifications should be context insensitive, as they can be reused in very different contexts (application specific </a:t>
            </a:r>
            <a:r>
              <a:rPr lang="en-US" baseline="0" dirty="0" err="1" smtClean="0"/>
              <a:t>DCSs</a:t>
            </a:r>
            <a:r>
              <a:rPr lang="en-US" baseline="0" dirty="0" smtClean="0"/>
              <a:t>, in the case of simple </a:t>
            </a:r>
            <a:r>
              <a:rPr lang="en-US" baseline="0" dirty="0" err="1" smtClean="0"/>
              <a:t>DCs</a:t>
            </a:r>
            <a:r>
              <a:rPr lang="en-US" baseline="0" dirty="0" smtClean="0"/>
              <a:t> other value domains).</a:t>
            </a:r>
            <a:endParaRPr lang="en-US" dirty="0"/>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[MAW] The parts in blue indicate connections between the </a:t>
            </a:r>
            <a:r>
              <a:rPr lang="en-US" dirty="0" err="1" smtClean="0"/>
              <a:t>DCs</a:t>
            </a:r>
            <a:r>
              <a:rPr lang="en-US" dirty="0" smtClean="0"/>
              <a:t> related</a:t>
            </a:r>
            <a:r>
              <a:rPr lang="en-US" baseline="0" dirty="0" smtClean="0"/>
              <a:t> classes/properties </a:t>
            </a:r>
            <a:r>
              <a:rPr lang="en-US" dirty="0" smtClean="0"/>
              <a:t>that the user will have to recreate.</a:t>
            </a:r>
            <a:r>
              <a:rPr lang="en-US" baseline="0" dirty="0" smtClean="0"/>
              <a:t> The DCR doesn’t contain information about these relationships. And to support the construction of these relationships would make the plug-in model too complex. Notice however, the retention of the relationship between the </a:t>
            </a:r>
            <a:r>
              <a:rPr lang="en-US" baseline="0" dirty="0" err="1" smtClean="0"/>
              <a:t>partOfSpeech</a:t>
            </a:r>
            <a:r>
              <a:rPr lang="en-US" baseline="0" dirty="0" smtClean="0"/>
              <a:t> class and the noun class, which is a conceptual domain relationship stored in the DCR.</a:t>
            </a:r>
            <a:r>
              <a:rPr lang="en-US" dirty="0" smtClean="0"/>
              <a:t>  </a:t>
            </a:r>
            <a:endParaRPr lang="en-US" dirty="0"/>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en-US" sz="2400" dirty="0" smtClean="0"/>
              <a:t>Will those DCR instances still be ISO 12620.2 complaint?</a:t>
            </a:r>
            <a:endParaRPr lang="en-US" sz="2400" dirty="0" smtClean="0">
              <a:solidFill>
                <a:srgbClr val="FF0000"/>
              </a:solidFill>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sz="2400" dirty="0" smtClean="0">
                <a:solidFill>
                  <a:srgbClr val="FF0000"/>
                </a:solidFill>
              </a:rPr>
              <a:t>[SEW] Not necessarily if </a:t>
            </a:r>
            <a:r>
              <a:rPr lang="en-US" sz="2400" dirty="0" err="1" smtClean="0">
                <a:solidFill>
                  <a:srgbClr val="FF0000"/>
                </a:solidFill>
              </a:rPr>
              <a:t>sourceforge</a:t>
            </a:r>
            <a:r>
              <a:rPr lang="en-US" sz="2400" dirty="0" smtClean="0">
                <a:solidFill>
                  <a:srgbClr val="FF0000"/>
                </a:solidFill>
              </a:rPr>
              <a:t> folks tweak the software – but that’s the strength and risk of SF</a:t>
            </a:r>
          </a:p>
          <a:p>
            <a:r>
              <a:rPr lang="en-GB" dirty="0" smtClean="0"/>
              <a:t>[MAW] Well we’re the owners of the project, so not everyone can</a:t>
            </a:r>
            <a:r>
              <a:rPr lang="en-GB" baseline="0" dirty="0" smtClean="0"/>
              <a:t> edit </a:t>
            </a:r>
            <a:r>
              <a:rPr lang="en-GB" baseline="0" dirty="0" err="1" smtClean="0"/>
              <a:t>ISOcat</a:t>
            </a:r>
            <a:r>
              <a:rPr lang="en-GB" baseline="0" dirty="0" smtClean="0"/>
              <a:t>. However, someone may download and make a incompliant fork. However, my questions was more related to the items I added above, which an other instance may skip or even can’t officially have …</a:t>
            </a:r>
            <a:endParaRPr lang="en-GB" dirty="0"/>
          </a:p>
        </p:txBody>
      </p:sp>
      <p:sp>
        <p:nvSpPr>
          <p:cNvPr id="4" name="Tijdelijke aanduiding voor koptekst 3"/>
          <p:cNvSpPr>
            <a:spLocks noGrp="1"/>
          </p:cNvSpPr>
          <p:nvPr>
            <p:ph type="hdr" sz="quarter" idx="10"/>
          </p:nvPr>
        </p:nvSpPr>
        <p:spPr/>
        <p:txBody>
          <a:bodyPr/>
          <a:lstStyle/>
          <a:p>
            <a:r>
              <a:rPr lang="en-US" smtClean="0"/>
              <a:t>ISOcat Data Category Registry</a:t>
            </a:r>
            <a:endParaRPr lang="en-US"/>
          </a:p>
        </p:txBody>
      </p:sp>
      <p:sp>
        <p:nvSpPr>
          <p:cNvPr id="5" name="Tijdelijke aanduiding voor datum 4"/>
          <p:cNvSpPr>
            <a:spLocks noGrp="1"/>
          </p:cNvSpPr>
          <p:nvPr>
            <p:ph type="dt" idx="11"/>
          </p:nvPr>
        </p:nvSpPr>
        <p:spPr/>
        <p:txBody>
          <a:bodyPr/>
          <a:lstStyle/>
          <a:p>
            <a:r>
              <a:rPr lang="en-US" smtClean="0"/>
              <a:t>Aug. 11-18</a:t>
            </a:r>
            <a:endParaRPr lang="en-US"/>
          </a:p>
        </p:txBody>
      </p:sp>
      <p:sp>
        <p:nvSpPr>
          <p:cNvPr id="6" name="Tijdelijke aanduiding voor voettekst 5"/>
          <p:cNvSpPr>
            <a:spLocks noGrp="1"/>
          </p:cNvSpPr>
          <p:nvPr>
            <p:ph type="ftr" sz="quarter" idx="12"/>
          </p:nvPr>
        </p:nvSpPr>
        <p:spPr/>
        <p:txBody>
          <a:bodyPr/>
          <a:lstStyle/>
          <a:p>
            <a:r>
              <a:rPr lang="en-US" smtClean="0"/>
              <a:t>TC37 2007 Conference</a:t>
            </a:r>
            <a:endParaRPr lang="en-US"/>
          </a:p>
        </p:txBody>
      </p:sp>
      <p:sp>
        <p:nvSpPr>
          <p:cNvPr id="7" name="Tijdelijke aanduiding voor dianummer 6"/>
          <p:cNvSpPr>
            <a:spLocks noGrp="1"/>
          </p:cNvSpPr>
          <p:nvPr>
            <p:ph type="sldNum" sz="quarter" idx="13"/>
          </p:nvPr>
        </p:nvSpPr>
        <p:spPr/>
        <p:txBody>
          <a:bodyPr/>
          <a:lstStyle/>
          <a:p>
            <a:fld id="{13CBA293-2496-4ED9-A3AD-51840465AD73}" type="slidenum">
              <a:rPr lang="en-US" smtClean="0"/>
              <a:pPr/>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[SEW]</a:t>
            </a:r>
            <a:r>
              <a:rPr lang="en-GB" baseline="0" dirty="0" smtClean="0"/>
              <a:t> </a:t>
            </a:r>
            <a:r>
              <a:rPr lang="en-US" dirty="0" smtClean="0"/>
              <a:t>What is the TDS RR? Be sure to tell people.</a:t>
            </a:r>
          </a:p>
          <a:p>
            <a:r>
              <a:rPr lang="en-GB" dirty="0" smtClean="0"/>
              <a:t>[MAW]</a:t>
            </a:r>
            <a:r>
              <a:rPr lang="en-GB" baseline="0" dirty="0" smtClean="0"/>
              <a:t> It’s meant to represent a different Relation Registry, i.e., one that contains the meta date from Typological Database System … but yes this will have to be explained while showing </a:t>
            </a:r>
            <a:r>
              <a:rPr lang="en-GB" baseline="0" smtClean="0"/>
              <a:t>the slide …</a:t>
            </a:r>
            <a:endParaRPr lang="en-GB" dirty="0"/>
          </a:p>
        </p:txBody>
      </p:sp>
      <p:sp>
        <p:nvSpPr>
          <p:cNvPr id="4" name="Tijdelijke aanduiding voor koptekst 3"/>
          <p:cNvSpPr>
            <a:spLocks noGrp="1"/>
          </p:cNvSpPr>
          <p:nvPr>
            <p:ph type="hdr" sz="quarter" idx="10"/>
          </p:nvPr>
        </p:nvSpPr>
        <p:spPr/>
        <p:txBody>
          <a:bodyPr/>
          <a:lstStyle/>
          <a:p>
            <a:r>
              <a:rPr lang="en-US" smtClean="0"/>
              <a:t>ISOcat Data Category Registry</a:t>
            </a:r>
            <a:endParaRPr lang="en-US"/>
          </a:p>
        </p:txBody>
      </p:sp>
      <p:sp>
        <p:nvSpPr>
          <p:cNvPr id="5" name="Tijdelijke aanduiding voor datum 4"/>
          <p:cNvSpPr>
            <a:spLocks noGrp="1"/>
          </p:cNvSpPr>
          <p:nvPr>
            <p:ph type="dt" idx="11"/>
          </p:nvPr>
        </p:nvSpPr>
        <p:spPr/>
        <p:txBody>
          <a:bodyPr/>
          <a:lstStyle/>
          <a:p>
            <a:r>
              <a:rPr lang="en-US" smtClean="0"/>
              <a:t>Aug. 11-18</a:t>
            </a:r>
            <a:endParaRPr lang="en-US"/>
          </a:p>
        </p:txBody>
      </p:sp>
      <p:sp>
        <p:nvSpPr>
          <p:cNvPr id="6" name="Tijdelijke aanduiding voor voettekst 5"/>
          <p:cNvSpPr>
            <a:spLocks noGrp="1"/>
          </p:cNvSpPr>
          <p:nvPr>
            <p:ph type="ftr" sz="quarter" idx="12"/>
          </p:nvPr>
        </p:nvSpPr>
        <p:spPr/>
        <p:txBody>
          <a:bodyPr/>
          <a:lstStyle/>
          <a:p>
            <a:r>
              <a:rPr lang="en-US" smtClean="0"/>
              <a:t>TC37 2007 Conference</a:t>
            </a:r>
            <a:endParaRPr lang="en-US"/>
          </a:p>
        </p:txBody>
      </p:sp>
      <p:sp>
        <p:nvSpPr>
          <p:cNvPr id="7" name="Tijdelijke aanduiding voor dianummer 6"/>
          <p:cNvSpPr>
            <a:spLocks noGrp="1"/>
          </p:cNvSpPr>
          <p:nvPr>
            <p:ph type="sldNum" sz="quarter" idx="13"/>
          </p:nvPr>
        </p:nvSpPr>
        <p:spPr/>
        <p:txBody>
          <a:bodyPr/>
          <a:lstStyle/>
          <a:p>
            <a:fld id="{13CBA293-2496-4ED9-A3AD-51840465AD73}" type="slidenum">
              <a:rPr lang="en-US" smtClean="0"/>
              <a:pPr/>
              <a:t>39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41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ISOcat Data Category Registry</a:t>
            </a:r>
            <a:endParaRPr lang="en-US"/>
          </a:p>
        </p:txBody>
      </p:sp>
      <p:sp>
        <p:nvSpPr>
          <p:cNvPr id="5" name="Date Placeholder 4"/>
          <p:cNvSpPr>
            <a:spLocks noGrp="1"/>
          </p:cNvSpPr>
          <p:nvPr>
            <p:ph type="dt" idx="11"/>
          </p:nvPr>
        </p:nvSpPr>
        <p:spPr/>
        <p:txBody>
          <a:bodyPr/>
          <a:lstStyle/>
          <a:p>
            <a:r>
              <a:rPr lang="en-US" smtClean="0"/>
              <a:t>Aug. 11-18</a:t>
            </a:r>
            <a:endParaRPr lang="en-US"/>
          </a:p>
        </p:txBody>
      </p:sp>
      <p:sp>
        <p:nvSpPr>
          <p:cNvPr id="6" name="Footer Placeholder 5"/>
          <p:cNvSpPr>
            <a:spLocks noGrp="1"/>
          </p:cNvSpPr>
          <p:nvPr>
            <p:ph type="ftr" sz="quarter" idx="12"/>
          </p:nvPr>
        </p:nvSpPr>
        <p:spPr/>
        <p:txBody>
          <a:bodyPr/>
          <a:lstStyle/>
          <a:p>
            <a:r>
              <a:rPr lang="en-US" smtClean="0"/>
              <a:t>TC37 2007 Conference</a:t>
            </a:r>
            <a:endParaRPr lang="en-US"/>
          </a:p>
        </p:txBody>
      </p:sp>
      <p:sp>
        <p:nvSpPr>
          <p:cNvPr id="7" name="Slide Number Placeholder 6"/>
          <p:cNvSpPr>
            <a:spLocks noGrp="1"/>
          </p:cNvSpPr>
          <p:nvPr>
            <p:ph type="sldNum" sz="quarter" idx="13"/>
          </p:nvPr>
        </p:nvSpPr>
        <p:spPr/>
        <p:txBody>
          <a:bodyPr/>
          <a:lstStyle/>
          <a:p>
            <a:fld id="{13CBA293-2496-4ED9-A3AD-51840465AD73}"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3082" name="Rectangle 10"/>
          <p:cNvSpPr>
            <a:spLocks noChangeArrowheads="1"/>
          </p:cNvSpPr>
          <p:nvPr userDrawn="1"/>
        </p:nvSpPr>
        <p:spPr bwMode="auto">
          <a:xfrm>
            <a:off x="0" y="0"/>
            <a:ext cx="9144000" cy="6858000"/>
          </a:xfrm>
          <a:prstGeom prst="rect">
            <a:avLst/>
          </a:prstGeom>
          <a:gradFill rotWithShape="1">
            <a:gsLst>
              <a:gs pos="0">
                <a:srgbClr val="DAE1E5">
                  <a:alpha val="0"/>
                </a:srgbClr>
              </a:gs>
              <a:gs pos="100000">
                <a:schemeClr val="bg1"/>
              </a:gs>
            </a:gsLst>
            <a:lin ang="18900000" scaled="1"/>
          </a:gradFill>
          <a:ln w="9525" algn="ctr">
            <a:solidFill>
              <a:schemeClr val="tx1"/>
            </a:solidFill>
            <a:miter lim="800000"/>
            <a:headEnd/>
            <a:tailEnd/>
          </a:ln>
          <a:effectLst/>
        </p:spPr>
        <p:txBody>
          <a:bodyPr wrap="none" anchor="ctr"/>
          <a:lstStyle/>
          <a:p>
            <a:endParaRPr lang="en-US"/>
          </a:p>
        </p:txBody>
      </p:sp>
      <p:pic>
        <p:nvPicPr>
          <p:cNvPr id="3080" name="Picture 8" descr="background"/>
          <p:cNvPicPr>
            <a:picLocks noChangeAspect="1" noChangeArrowheads="1"/>
          </p:cNvPicPr>
          <p:nvPr userDrawn="1"/>
        </p:nvPicPr>
        <p:blipFill>
          <a:blip r:embed="rId2"/>
          <a:srcRect/>
          <a:stretch>
            <a:fillRect/>
          </a:stretch>
        </p:blipFill>
        <p:spPr bwMode="auto">
          <a:xfrm>
            <a:off x="4064000" y="1778000"/>
            <a:ext cx="5080000" cy="5080000"/>
          </a:xfrm>
          <a:prstGeom prst="rect">
            <a:avLst/>
          </a:prstGeom>
          <a:noFill/>
        </p:spPr>
      </p:pic>
      <p:sp>
        <p:nvSpPr>
          <p:cNvPr id="3074" name="Rectangle 2"/>
          <p:cNvSpPr>
            <a:spLocks noGrp="1" noChangeArrowheads="1"/>
          </p:cNvSpPr>
          <p:nvPr>
            <p:ph type="ctrTitle"/>
          </p:nvPr>
        </p:nvSpPr>
        <p:spPr>
          <a:xfrm>
            <a:off x="0" y="0"/>
            <a:ext cx="9144000" cy="3600450"/>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3076" name="Rectangle 4"/>
          <p:cNvSpPr>
            <a:spLocks noGrp="1" noChangeArrowheads="1"/>
          </p:cNvSpPr>
          <p:nvPr>
            <p:ph type="dt" sz="half" idx="2"/>
          </p:nvPr>
        </p:nvSpPr>
        <p:spPr/>
        <p:txBody>
          <a:bodyPr/>
          <a:lstStyle>
            <a:lvl1pPr>
              <a:defRPr/>
            </a:lvl1pPr>
          </a:lstStyle>
          <a:p>
            <a:r>
              <a:rPr lang="en-US" dirty="0" smtClean="0"/>
              <a:t>January 8, 2009</a:t>
            </a:r>
            <a:endParaRPr lang="en-US" dirty="0"/>
          </a:p>
        </p:txBody>
      </p:sp>
      <p:sp>
        <p:nvSpPr>
          <p:cNvPr id="3078" name="Rectangle 6"/>
          <p:cNvSpPr>
            <a:spLocks noGrp="1" noChangeArrowheads="1"/>
          </p:cNvSpPr>
          <p:nvPr>
            <p:ph type="sldNum" sz="quarter" idx="4"/>
          </p:nvPr>
        </p:nvSpPr>
        <p:spPr/>
        <p:txBody>
          <a:bodyPr/>
          <a:lstStyle>
            <a:lvl1pPr>
              <a:defRPr/>
            </a:lvl1pPr>
          </a:lstStyle>
          <a:p>
            <a:fld id="{D6D1C6B8-0E63-48ED-8A13-B34113BFDB8C}" type="slidenum">
              <a:rPr lang="en-US"/>
              <a:pPr/>
              <a:t>‹nr.›</a:t>
            </a:fld>
            <a:endParaRPr lang="en-US"/>
          </a:p>
        </p:txBody>
      </p:sp>
      <p:pic>
        <p:nvPicPr>
          <p:cNvPr id="3081" name="Picture 9" descr="banner"/>
          <p:cNvPicPr>
            <a:picLocks noChangeAspect="1" noChangeArrowheads="1"/>
          </p:cNvPicPr>
          <p:nvPr userDrawn="1"/>
        </p:nvPicPr>
        <p:blipFill>
          <a:blip r:embed="rId3"/>
          <a:srcRect/>
          <a:stretch>
            <a:fillRect/>
          </a:stretch>
        </p:blipFill>
        <p:spPr bwMode="auto">
          <a:xfrm>
            <a:off x="0" y="0"/>
            <a:ext cx="1200150" cy="485775"/>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Klik om de stijl te bewerken</a:t>
            </a:r>
            <a:endParaRPr lang="en-US" dirty="0"/>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3"/>
          <p:cNvSpPr>
            <a:spLocks noGrp="1"/>
          </p:cNvSpPr>
          <p:nvPr>
            <p:ph type="dt" sz="half" idx="10"/>
          </p:nvPr>
        </p:nvSpPr>
        <p:spPr/>
        <p:txBody>
          <a:bodyPr/>
          <a:lstStyle>
            <a:lvl1pPr>
              <a:defRPr/>
            </a:lvl1pPr>
          </a:lstStyle>
          <a:p>
            <a:r>
              <a:rPr lang="en-US" dirty="0" smtClean="0"/>
              <a:t>January 8, 2009</a:t>
            </a:r>
            <a:endParaRPr lang="en-US" dirty="0"/>
          </a:p>
        </p:txBody>
      </p:sp>
      <p:sp>
        <p:nvSpPr>
          <p:cNvPr id="6" name="Tijdelijke aanduiding voor dianummer 5"/>
          <p:cNvSpPr>
            <a:spLocks noGrp="1"/>
          </p:cNvSpPr>
          <p:nvPr>
            <p:ph type="sldNum" sz="quarter" idx="12"/>
          </p:nvPr>
        </p:nvSpPr>
        <p:spPr/>
        <p:txBody>
          <a:bodyPr/>
          <a:lstStyle>
            <a:lvl1pPr>
              <a:defRPr/>
            </a:lvl1pPr>
          </a:lstStyle>
          <a:p>
            <a:fld id="{7E3B0CE7-F073-432E-AED1-F676CBE2ED3E}" type="slidenum">
              <a:rPr lang="en-US"/>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en-US"/>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lvl1pPr>
              <a:defRPr/>
            </a:lvl1pPr>
          </a:lstStyle>
          <a:p>
            <a:r>
              <a:rPr lang="en-US" dirty="0" smtClean="0"/>
              <a:t>January 8, 2009</a:t>
            </a:r>
            <a:endParaRPr lang="en-US" dirty="0"/>
          </a:p>
        </p:txBody>
      </p:sp>
      <p:sp>
        <p:nvSpPr>
          <p:cNvPr id="6" name="Tijdelijke aanduiding voor dianummer 5"/>
          <p:cNvSpPr>
            <a:spLocks noGrp="1"/>
          </p:cNvSpPr>
          <p:nvPr>
            <p:ph type="sldNum" sz="quarter" idx="12"/>
          </p:nvPr>
        </p:nvSpPr>
        <p:spPr/>
        <p:txBody>
          <a:bodyPr/>
          <a:lstStyle>
            <a:lvl1pPr>
              <a:defRPr/>
            </a:lvl1pPr>
          </a:lstStyle>
          <a:p>
            <a:fld id="{3B48FB4E-8B4B-4300-ABC5-944D0BF10D24}" type="slidenum">
              <a:rPr lang="en-US"/>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Tijdelijke aanduiding voor datum 4"/>
          <p:cNvSpPr>
            <a:spLocks noGrp="1"/>
          </p:cNvSpPr>
          <p:nvPr>
            <p:ph type="dt" sz="half" idx="10"/>
          </p:nvPr>
        </p:nvSpPr>
        <p:spPr/>
        <p:txBody>
          <a:bodyPr/>
          <a:lstStyle>
            <a:lvl1pPr>
              <a:defRPr/>
            </a:lvl1pPr>
          </a:lstStyle>
          <a:p>
            <a:r>
              <a:rPr lang="en-US" dirty="0" smtClean="0"/>
              <a:t>January 8, 2009</a:t>
            </a:r>
            <a:endParaRPr lang="en-US" dirty="0"/>
          </a:p>
        </p:txBody>
      </p:sp>
      <p:sp>
        <p:nvSpPr>
          <p:cNvPr id="7" name="Tijdelijke aanduiding voor dianummer 6"/>
          <p:cNvSpPr>
            <a:spLocks noGrp="1"/>
          </p:cNvSpPr>
          <p:nvPr>
            <p:ph type="sldNum" sz="quarter" idx="12"/>
          </p:nvPr>
        </p:nvSpPr>
        <p:spPr/>
        <p:txBody>
          <a:bodyPr/>
          <a:lstStyle>
            <a:lvl1pPr>
              <a:defRPr/>
            </a:lvl1pPr>
          </a:lstStyle>
          <a:p>
            <a:fld id="{6912BECF-E3D1-4092-BF03-F9DA645C79E9}" type="slidenum">
              <a:rPr lang="en-US"/>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en-US"/>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7" name="Tijdelijke aanduiding voor datum 6"/>
          <p:cNvSpPr>
            <a:spLocks noGrp="1"/>
          </p:cNvSpPr>
          <p:nvPr>
            <p:ph type="dt" sz="half" idx="10"/>
          </p:nvPr>
        </p:nvSpPr>
        <p:spPr/>
        <p:txBody>
          <a:bodyPr/>
          <a:lstStyle>
            <a:lvl1pPr>
              <a:defRPr/>
            </a:lvl1pPr>
          </a:lstStyle>
          <a:p>
            <a:r>
              <a:rPr lang="en-US" dirty="0" smtClean="0"/>
              <a:t>January 8, 2009</a:t>
            </a:r>
            <a:endParaRPr lang="en-US" dirty="0"/>
          </a:p>
        </p:txBody>
      </p:sp>
      <p:sp>
        <p:nvSpPr>
          <p:cNvPr id="9" name="Tijdelijke aanduiding voor dianummer 8"/>
          <p:cNvSpPr>
            <a:spLocks noGrp="1"/>
          </p:cNvSpPr>
          <p:nvPr>
            <p:ph type="sldNum" sz="quarter" idx="12"/>
          </p:nvPr>
        </p:nvSpPr>
        <p:spPr/>
        <p:txBody>
          <a:bodyPr/>
          <a:lstStyle>
            <a:lvl1pPr>
              <a:defRPr/>
            </a:lvl1pPr>
          </a:lstStyle>
          <a:p>
            <a:fld id="{2FB434E4-DEEB-4C6B-9344-CA97D26F1BA2}" type="slidenum">
              <a:rPr lang="en-US"/>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datum 2"/>
          <p:cNvSpPr>
            <a:spLocks noGrp="1"/>
          </p:cNvSpPr>
          <p:nvPr>
            <p:ph type="dt" sz="half" idx="10"/>
          </p:nvPr>
        </p:nvSpPr>
        <p:spPr/>
        <p:txBody>
          <a:bodyPr/>
          <a:lstStyle>
            <a:lvl1pPr>
              <a:defRPr/>
            </a:lvl1pPr>
          </a:lstStyle>
          <a:p>
            <a:r>
              <a:rPr lang="en-US" dirty="0" smtClean="0"/>
              <a:t>January 8, 2009</a:t>
            </a:r>
            <a:endParaRPr lang="en-US" dirty="0"/>
          </a:p>
        </p:txBody>
      </p:sp>
      <p:sp>
        <p:nvSpPr>
          <p:cNvPr id="5" name="Tijdelijke aanduiding voor dianummer 4"/>
          <p:cNvSpPr>
            <a:spLocks noGrp="1"/>
          </p:cNvSpPr>
          <p:nvPr>
            <p:ph type="sldNum" sz="quarter" idx="12"/>
          </p:nvPr>
        </p:nvSpPr>
        <p:spPr/>
        <p:txBody>
          <a:bodyPr/>
          <a:lstStyle>
            <a:lvl1pPr>
              <a:defRPr/>
            </a:lvl1pPr>
          </a:lstStyle>
          <a:p>
            <a:fld id="{2E561E8C-154D-4674-B491-1D670C44E98B}" type="slidenum">
              <a:rPr lang="en-US"/>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lvl1pPr>
              <a:defRPr/>
            </a:lvl1pPr>
          </a:lstStyle>
          <a:p>
            <a:r>
              <a:rPr lang="en-US" dirty="0" smtClean="0"/>
              <a:t>January 8, 2009</a:t>
            </a:r>
            <a:endParaRPr lang="en-US" dirty="0"/>
          </a:p>
        </p:txBody>
      </p:sp>
      <p:sp>
        <p:nvSpPr>
          <p:cNvPr id="4" name="Tijdelijke aanduiding voor dianummer 3"/>
          <p:cNvSpPr>
            <a:spLocks noGrp="1"/>
          </p:cNvSpPr>
          <p:nvPr>
            <p:ph type="sldNum" sz="quarter" idx="12"/>
          </p:nvPr>
        </p:nvSpPr>
        <p:spPr/>
        <p:txBody>
          <a:bodyPr/>
          <a:lstStyle>
            <a:lvl1pPr>
              <a:defRPr/>
            </a:lvl1pPr>
          </a:lstStyle>
          <a:p>
            <a:fld id="{254571AB-725A-4F90-B00B-3B7BAA73BBAD}" type="slidenum">
              <a:rPr lang="en-US"/>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en-US"/>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lvl1pPr>
              <a:defRPr/>
            </a:lvl1pPr>
          </a:lstStyle>
          <a:p>
            <a:r>
              <a:rPr lang="en-US" dirty="0" smtClean="0"/>
              <a:t>January 8, 2009</a:t>
            </a:r>
            <a:endParaRPr lang="en-US" dirty="0"/>
          </a:p>
        </p:txBody>
      </p:sp>
      <p:sp>
        <p:nvSpPr>
          <p:cNvPr id="7" name="Tijdelijke aanduiding voor dianummer 6"/>
          <p:cNvSpPr>
            <a:spLocks noGrp="1"/>
          </p:cNvSpPr>
          <p:nvPr>
            <p:ph type="sldNum" sz="quarter" idx="12"/>
          </p:nvPr>
        </p:nvSpPr>
        <p:spPr/>
        <p:txBody>
          <a:bodyPr/>
          <a:lstStyle>
            <a:lvl1pPr>
              <a:defRPr/>
            </a:lvl1pPr>
          </a:lstStyle>
          <a:p>
            <a:fld id="{0DD65B27-D54F-4F23-9CEE-2259063791B4}" type="slidenum">
              <a:rPr lang="en-US"/>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en-US"/>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lvl1pPr>
              <a:defRPr/>
            </a:lvl1pPr>
          </a:lstStyle>
          <a:p>
            <a:r>
              <a:rPr lang="en-US" dirty="0" smtClean="0"/>
              <a:t>January 8, 2009</a:t>
            </a:r>
            <a:endParaRPr lang="en-US" dirty="0"/>
          </a:p>
        </p:txBody>
      </p:sp>
      <p:sp>
        <p:nvSpPr>
          <p:cNvPr id="7" name="Tijdelijke aanduiding voor dianummer 6"/>
          <p:cNvSpPr>
            <a:spLocks noGrp="1"/>
          </p:cNvSpPr>
          <p:nvPr>
            <p:ph type="sldNum" sz="quarter" idx="12"/>
          </p:nvPr>
        </p:nvSpPr>
        <p:spPr/>
        <p:txBody>
          <a:bodyPr/>
          <a:lstStyle>
            <a:lvl1pPr>
              <a:defRPr/>
            </a:lvl1pPr>
          </a:lstStyle>
          <a:p>
            <a:fld id="{358B1E05-4723-41FB-8BF9-852249837A27}" type="slidenum">
              <a:rPr lang="en-US"/>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3"/>
          <p:cNvSpPr>
            <a:spLocks noGrp="1"/>
          </p:cNvSpPr>
          <p:nvPr>
            <p:ph type="dt" sz="half" idx="10"/>
          </p:nvPr>
        </p:nvSpPr>
        <p:spPr/>
        <p:txBody>
          <a:bodyPr/>
          <a:lstStyle>
            <a:lvl1pPr>
              <a:defRPr/>
            </a:lvl1pPr>
          </a:lstStyle>
          <a:p>
            <a:r>
              <a:rPr lang="en-US" dirty="0" smtClean="0"/>
              <a:t>January 8, 2009</a:t>
            </a:r>
            <a:endParaRPr lang="en-US" dirty="0"/>
          </a:p>
        </p:txBody>
      </p:sp>
      <p:sp>
        <p:nvSpPr>
          <p:cNvPr id="6" name="Tijdelijke aanduiding voor dianummer 5"/>
          <p:cNvSpPr>
            <a:spLocks noGrp="1"/>
          </p:cNvSpPr>
          <p:nvPr>
            <p:ph type="sldNum" sz="quarter" idx="12"/>
          </p:nvPr>
        </p:nvSpPr>
        <p:spPr/>
        <p:txBody>
          <a:bodyPr/>
          <a:lstStyle>
            <a:lvl1pPr>
              <a:defRPr/>
            </a:lvl1pPr>
          </a:lstStyle>
          <a:p>
            <a:fld id="{1C7649E6-0853-4532-A4A1-0849D1E846EE}" type="slidenum">
              <a:rPr lang="en-US"/>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858000" y="0"/>
            <a:ext cx="2286000" cy="6126163"/>
          </a:xfrm>
        </p:spPr>
        <p:txBody>
          <a:bodyPr vert="eaVert"/>
          <a:lstStyle/>
          <a:p>
            <a:r>
              <a:rPr lang="nl-NL" smtClean="0"/>
              <a:t>Klik om de stijl te bewerken</a:t>
            </a:r>
            <a:endParaRPr lang="en-US"/>
          </a:p>
        </p:txBody>
      </p:sp>
      <p:sp>
        <p:nvSpPr>
          <p:cNvPr id="3" name="Tijdelijke aanduiding voor verticale tekst 2"/>
          <p:cNvSpPr>
            <a:spLocks noGrp="1"/>
          </p:cNvSpPr>
          <p:nvPr>
            <p:ph type="body" orient="vert" idx="1"/>
          </p:nvPr>
        </p:nvSpPr>
        <p:spPr>
          <a:xfrm>
            <a:off x="0" y="0"/>
            <a:ext cx="6705600" cy="6126163"/>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3"/>
          <p:cNvSpPr>
            <a:spLocks noGrp="1"/>
          </p:cNvSpPr>
          <p:nvPr>
            <p:ph type="dt" sz="half" idx="10"/>
          </p:nvPr>
        </p:nvSpPr>
        <p:spPr/>
        <p:txBody>
          <a:bodyPr/>
          <a:lstStyle>
            <a:lvl1pPr>
              <a:defRPr/>
            </a:lvl1pPr>
          </a:lstStyle>
          <a:p>
            <a:r>
              <a:rPr lang="en-US" dirty="0" smtClean="0"/>
              <a:t>January 8, 2009</a:t>
            </a:r>
            <a:endParaRPr lang="en-US" dirty="0"/>
          </a:p>
        </p:txBody>
      </p:sp>
      <p:sp>
        <p:nvSpPr>
          <p:cNvPr id="6" name="Tijdelijke aanduiding voor dianummer 5"/>
          <p:cNvSpPr>
            <a:spLocks noGrp="1"/>
          </p:cNvSpPr>
          <p:nvPr>
            <p:ph type="sldNum" sz="quarter" idx="12"/>
          </p:nvPr>
        </p:nvSpPr>
        <p:spPr/>
        <p:txBody>
          <a:bodyPr/>
          <a:lstStyle>
            <a:lvl1pPr>
              <a:defRPr/>
            </a:lvl1pPr>
          </a:lstStyle>
          <a:p>
            <a:fld id="{A081C007-AE48-4F1C-8327-CDFBA01065F7}" type="slidenum">
              <a:rPr lang="en-US"/>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AE1E5"/>
        </a:solidFill>
        <a:effectLst/>
      </p:bgPr>
    </p:bg>
    <p:spTree>
      <p:nvGrpSpPr>
        <p:cNvPr id="1" name=""/>
        <p:cNvGrpSpPr/>
        <p:nvPr/>
      </p:nvGrpSpPr>
      <p:grpSpPr>
        <a:xfrm>
          <a:off x="0" y="0"/>
          <a:ext cx="0" cy="0"/>
          <a:chOff x="0" y="0"/>
          <a:chExt cx="0" cy="0"/>
        </a:xfrm>
      </p:grpSpPr>
      <p:sp>
        <p:nvSpPr>
          <p:cNvPr id="1033" name="Rectangle 9"/>
          <p:cNvSpPr>
            <a:spLocks noChangeArrowheads="1"/>
          </p:cNvSpPr>
          <p:nvPr userDrawn="1"/>
        </p:nvSpPr>
        <p:spPr bwMode="auto">
          <a:xfrm>
            <a:off x="0" y="0"/>
            <a:ext cx="9144000" cy="6858000"/>
          </a:xfrm>
          <a:prstGeom prst="rect">
            <a:avLst/>
          </a:prstGeom>
          <a:gradFill rotWithShape="1">
            <a:gsLst>
              <a:gs pos="0">
                <a:srgbClr val="DAE1E5">
                  <a:alpha val="0"/>
                </a:srgbClr>
              </a:gs>
              <a:gs pos="100000">
                <a:schemeClr val="bg1"/>
              </a:gs>
            </a:gsLst>
            <a:lin ang="18900000" scaled="1"/>
          </a:gradFill>
          <a:ln w="9525" algn="ctr">
            <a:solidFill>
              <a:schemeClr val="tx1"/>
            </a:solidFill>
            <a:miter lim="800000"/>
            <a:headEnd/>
            <a:tailEnd/>
          </a:ln>
          <a:effectLst/>
        </p:spPr>
        <p:txBody>
          <a:bodyPr wrap="none" anchor="ctr"/>
          <a:lstStyle/>
          <a:p>
            <a:endParaRPr lang="en-US"/>
          </a:p>
        </p:txBody>
      </p:sp>
      <p:pic>
        <p:nvPicPr>
          <p:cNvPr id="1031" name="Picture 7" descr="background"/>
          <p:cNvPicPr>
            <a:picLocks noChangeAspect="1" noChangeArrowheads="1"/>
          </p:cNvPicPr>
          <p:nvPr userDrawn="1"/>
        </p:nvPicPr>
        <p:blipFill>
          <a:blip r:embed="rId13"/>
          <a:srcRect/>
          <a:stretch>
            <a:fillRect/>
          </a:stretch>
        </p:blipFill>
        <p:spPr bwMode="auto">
          <a:xfrm>
            <a:off x="4064000" y="1778000"/>
            <a:ext cx="5080000" cy="5080000"/>
          </a:xfrm>
          <a:prstGeom prst="rect">
            <a:avLst/>
          </a:prstGeom>
          <a:noFill/>
        </p:spPr>
      </p:pic>
      <p:sp>
        <p:nvSpPr>
          <p:cNvPr id="1026" name="Rectangle 2"/>
          <p:cNvSpPr>
            <a:spLocks noGrp="1" noChangeArrowheads="1"/>
          </p:cNvSpPr>
          <p:nvPr>
            <p:ph type="title"/>
          </p:nvPr>
        </p:nvSpPr>
        <p:spPr bwMode="auto">
          <a:xfrm>
            <a:off x="0" y="0"/>
            <a:ext cx="9144000" cy="14176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r>
              <a:rPr lang="en-US" dirty="0" smtClean="0"/>
              <a:t>January 8, 2009</a:t>
            </a: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7E44896-6B8A-4C4F-86F4-9F006A267325}" type="slidenum">
              <a:rPr lang="en-US"/>
              <a:pPr/>
              <a:t>‹nr.›</a:t>
            </a:fld>
            <a:endParaRPr lang="en-US"/>
          </a:p>
        </p:txBody>
      </p:sp>
      <p:pic>
        <p:nvPicPr>
          <p:cNvPr id="1032" name="Picture 8" descr="banner"/>
          <p:cNvPicPr>
            <a:picLocks noChangeAspect="1" noChangeArrowheads="1"/>
          </p:cNvPicPr>
          <p:nvPr userDrawn="1"/>
        </p:nvPicPr>
        <p:blipFill>
          <a:blip r:embed="rId14"/>
          <a:srcRect/>
          <a:stretch>
            <a:fillRect/>
          </a:stretch>
        </p:blipFill>
        <p:spPr bwMode="auto">
          <a:xfrm>
            <a:off x="0" y="0"/>
            <a:ext cx="1200150" cy="4857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ourceforge.net/tracker/?group_id=244572"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isocat.org/datcat/DC-1708"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w3.org/Addressing/"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ourceforge.net/projects/isocat/"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gi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a:xfrm>
            <a:off x="0" y="514350"/>
            <a:ext cx="9144000" cy="3600450"/>
          </a:xfrm>
        </p:spPr>
        <p:txBody>
          <a:bodyPr/>
          <a:lstStyle/>
          <a:p>
            <a:r>
              <a:rPr lang="en-US" sz="4000" dirty="0" smtClean="0"/>
              <a:t>Report on the </a:t>
            </a:r>
            <a:r>
              <a:rPr lang="en-US" sz="4000" dirty="0" err="1" smtClean="0"/>
              <a:t>ISOcat</a:t>
            </a:r>
            <a:r>
              <a:rPr lang="en-US" sz="4000" dirty="0" smtClean="0"/>
              <a:t> project</a:t>
            </a:r>
            <a:endParaRPr lang="en-US" sz="4000" dirty="0"/>
          </a:p>
        </p:txBody>
      </p:sp>
      <p:sp>
        <p:nvSpPr>
          <p:cNvPr id="8" name="Ondertitel 7"/>
          <p:cNvSpPr>
            <a:spLocks noGrp="1"/>
          </p:cNvSpPr>
          <p:nvPr>
            <p:ph type="subTitle" idx="1"/>
          </p:nvPr>
        </p:nvSpPr>
        <p:spPr>
          <a:xfrm>
            <a:off x="1371600" y="4419600"/>
            <a:ext cx="6400800" cy="1752600"/>
          </a:xfrm>
        </p:spPr>
        <p:txBody>
          <a:bodyPr/>
          <a:lstStyle/>
          <a:p>
            <a:r>
              <a:rPr lang="en-US" sz="2000" dirty="0" smtClean="0"/>
              <a:t>Marc Kemps-</a:t>
            </a:r>
            <a:r>
              <a:rPr lang="en-US" sz="2000" dirty="0" err="1" smtClean="0"/>
              <a:t>Snijders</a:t>
            </a:r>
            <a:r>
              <a:rPr lang="en-US" sz="2000" dirty="0" smtClean="0"/>
              <a:t> </a:t>
            </a:r>
          </a:p>
          <a:p>
            <a:r>
              <a:rPr lang="en-US" sz="2000" dirty="0" smtClean="0"/>
              <a:t>Menzo Windhouwer</a:t>
            </a:r>
          </a:p>
          <a:p>
            <a:r>
              <a:rPr lang="en-US" sz="2000" dirty="0" smtClean="0"/>
              <a:t>Peter </a:t>
            </a:r>
            <a:r>
              <a:rPr lang="en-US" sz="2000" dirty="0" err="1" smtClean="0"/>
              <a:t>Wittenburg</a:t>
            </a:r>
            <a:endParaRPr lang="en-US" sz="2000" dirty="0" smtClean="0"/>
          </a:p>
          <a:p>
            <a:r>
              <a:rPr lang="en-US" sz="2000" dirty="0" smtClean="0"/>
              <a:t>Sue Ellen Wright</a:t>
            </a:r>
            <a:endParaRPr lang="en-US" sz="2000" dirty="0"/>
          </a:p>
        </p:txBody>
      </p:sp>
      <p:sp>
        <p:nvSpPr>
          <p:cNvPr id="4" name="Tijdelijke aanduiding voor datum 3"/>
          <p:cNvSpPr>
            <a:spLocks noGrp="1"/>
          </p:cNvSpPr>
          <p:nvPr>
            <p:ph type="dt" sz="half" idx="2"/>
          </p:nvPr>
        </p:nvSpPr>
        <p:spPr/>
        <p:txBody>
          <a:bodyPr/>
          <a:lstStyle/>
          <a:p>
            <a:r>
              <a:rPr lang="en-US" dirty="0" smtClean="0"/>
              <a:t>January 8, 2009</a:t>
            </a:r>
            <a:endParaRPr lang="en-US" dirty="0"/>
          </a:p>
        </p:txBody>
      </p:sp>
      <p:sp>
        <p:nvSpPr>
          <p:cNvPr id="6" name="Tijdelijke aanduiding voor dianummer 5"/>
          <p:cNvSpPr>
            <a:spLocks noGrp="1"/>
          </p:cNvSpPr>
          <p:nvPr>
            <p:ph type="sldNum" sz="quarter" idx="4"/>
          </p:nvPr>
        </p:nvSpPr>
        <p:spPr/>
        <p:txBody>
          <a:bodyPr/>
          <a:lstStyle/>
          <a:p>
            <a:fld id="{7E3B0CE7-F073-432E-AED1-F676CBE2ED3E}"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Overview</a:t>
            </a:r>
            <a:endParaRPr lang="en-US" dirty="0"/>
          </a:p>
        </p:txBody>
      </p:sp>
      <p:sp>
        <p:nvSpPr>
          <p:cNvPr id="3" name="Tijdelijke aanduiding voor inhoud 2"/>
          <p:cNvSpPr>
            <a:spLocks noGrp="1"/>
          </p:cNvSpPr>
          <p:nvPr>
            <p:ph idx="1"/>
          </p:nvPr>
        </p:nvSpPr>
        <p:spPr/>
        <p:txBody>
          <a:bodyPr/>
          <a:lstStyle/>
          <a:p>
            <a:pPr marL="514350" indent="-514350">
              <a:buFont typeface="+mj-lt"/>
              <a:buAutoNum type="arabicPeriod"/>
            </a:pPr>
            <a:r>
              <a:rPr lang="en-GB" sz="2400" dirty="0" smtClean="0"/>
              <a:t>DCR implementation</a:t>
            </a:r>
          </a:p>
          <a:p>
            <a:pPr marL="514350" indent="-514350">
              <a:buFont typeface="+mj-lt"/>
              <a:buAutoNum type="arabicPeriod"/>
            </a:pPr>
            <a:r>
              <a:rPr lang="en-GB" sz="2400" dirty="0" smtClean="0"/>
              <a:t>DCR organization</a:t>
            </a:r>
          </a:p>
          <a:p>
            <a:pPr marL="514350" indent="-514350">
              <a:buFont typeface="+mj-lt"/>
              <a:buAutoNum type="arabicPeriod"/>
            </a:pPr>
            <a:r>
              <a:rPr lang="en-GB" sz="2400" dirty="0" smtClean="0"/>
              <a:t>DCR output formats and applications</a:t>
            </a:r>
          </a:p>
          <a:p>
            <a:pPr marL="514350" indent="-514350">
              <a:buFont typeface="+mj-lt"/>
              <a:buAutoNum type="arabicPeriod"/>
            </a:pPr>
            <a:r>
              <a:rPr lang="en-GB" sz="2400" dirty="0" smtClean="0"/>
              <a:t>DCR neighbourhood planning</a:t>
            </a:r>
          </a:p>
        </p:txBody>
      </p:sp>
      <p:sp>
        <p:nvSpPr>
          <p:cNvPr id="4" name="Tijdelijke aanduiding voor datum 3"/>
          <p:cNvSpPr>
            <a:spLocks noGrp="1"/>
          </p:cNvSpPr>
          <p:nvPr>
            <p:ph type="dt" sz="half" idx="10"/>
          </p:nvPr>
        </p:nvSpPr>
        <p:spPr/>
        <p:txBody>
          <a:bodyPr/>
          <a:lstStyle/>
          <a:p>
            <a:r>
              <a:rPr lang="en-US" dirty="0"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Overview</a:t>
            </a:r>
            <a:endParaRPr lang="en-US" dirty="0"/>
          </a:p>
        </p:txBody>
      </p:sp>
      <p:sp>
        <p:nvSpPr>
          <p:cNvPr id="3" name="Tijdelijke aanduiding voor inhoud 2"/>
          <p:cNvSpPr>
            <a:spLocks noGrp="1"/>
          </p:cNvSpPr>
          <p:nvPr>
            <p:ph idx="1"/>
          </p:nvPr>
        </p:nvSpPr>
        <p:spPr/>
        <p:txBody>
          <a:bodyPr/>
          <a:lstStyle/>
          <a:p>
            <a:pPr marL="514350" indent="-514350">
              <a:buFont typeface="+mj-lt"/>
              <a:buAutoNum type="arabicPeriod"/>
            </a:pPr>
            <a:r>
              <a:rPr lang="en-US" sz="2400" dirty="0" smtClean="0"/>
              <a:t>DCR implementation</a:t>
            </a:r>
          </a:p>
          <a:p>
            <a:pPr marL="914400" lvl="1" indent="-514350"/>
            <a:r>
              <a:rPr lang="en-GB" sz="1800" dirty="0" err="1" smtClean="0"/>
              <a:t>ISOcat</a:t>
            </a:r>
            <a:r>
              <a:rPr lang="en-US" sz="1800" dirty="0" smtClean="0"/>
              <a:t> introduction</a:t>
            </a:r>
          </a:p>
          <a:p>
            <a:pPr marL="914400" lvl="1" indent="-514350"/>
            <a:r>
              <a:rPr lang="en-US" sz="1800" dirty="0" smtClean="0"/>
              <a:t>Demonstration &amp; tutorial</a:t>
            </a:r>
          </a:p>
          <a:p>
            <a:pPr marL="914400" lvl="1" indent="-514350"/>
            <a:r>
              <a:rPr lang="en-US" sz="1800" dirty="0" smtClean="0"/>
              <a:t>Planning</a:t>
            </a:r>
          </a:p>
          <a:p>
            <a:pPr marL="514350" indent="-514350">
              <a:buFont typeface="+mj-lt"/>
              <a:buAutoNum type="arabicPeriod"/>
            </a:pPr>
            <a:r>
              <a:rPr lang="en-US" sz="2400" dirty="0" smtClean="0">
                <a:solidFill>
                  <a:schemeClr val="bg2"/>
                </a:solidFill>
              </a:rPr>
              <a:t>DCR organization</a:t>
            </a:r>
          </a:p>
          <a:p>
            <a:pPr marL="514350" indent="-514350">
              <a:buFont typeface="+mj-lt"/>
              <a:buAutoNum type="arabicPeriod"/>
            </a:pPr>
            <a:r>
              <a:rPr lang="en-US" sz="2400" dirty="0" smtClean="0">
                <a:solidFill>
                  <a:schemeClr val="bg2"/>
                </a:solidFill>
              </a:rPr>
              <a:t>DCR output formats and applications</a:t>
            </a:r>
          </a:p>
          <a:p>
            <a:pPr marL="514350" indent="-514350">
              <a:buFont typeface="+mj-lt"/>
              <a:buAutoNum type="arabicPeriod"/>
            </a:pPr>
            <a:r>
              <a:rPr lang="en-US" sz="2400" dirty="0" smtClean="0">
                <a:solidFill>
                  <a:schemeClr val="bg2"/>
                </a:solidFill>
              </a:rPr>
              <a:t>DCR </a:t>
            </a:r>
            <a:r>
              <a:rPr lang="en-GB" sz="2400" dirty="0" smtClean="0">
                <a:solidFill>
                  <a:schemeClr val="bg2"/>
                </a:solidFill>
              </a:rPr>
              <a:t>neighbourhood</a:t>
            </a:r>
            <a:r>
              <a:rPr lang="en-US" sz="2400" dirty="0" smtClean="0">
                <a:solidFill>
                  <a:schemeClr val="bg2"/>
                </a:solidFill>
              </a:rPr>
              <a:t> planning</a:t>
            </a:r>
          </a:p>
        </p:txBody>
      </p:sp>
      <p:sp>
        <p:nvSpPr>
          <p:cNvPr id="4" name="Tijdelijke aanduiding voor datum 3"/>
          <p:cNvSpPr>
            <a:spLocks noGrp="1"/>
          </p:cNvSpPr>
          <p:nvPr>
            <p:ph type="dt" sz="half" idx="10"/>
          </p:nvPr>
        </p:nvSpPr>
        <p:spPr/>
        <p:txBody>
          <a:bodyPr/>
          <a:lstStyle/>
          <a:p>
            <a:r>
              <a:rPr lang="en-US" dirty="0"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ISOcat</a:t>
            </a:r>
            <a:r>
              <a:rPr lang="en-US" dirty="0" smtClean="0"/>
              <a:t> introduction</a:t>
            </a:r>
            <a:endParaRPr lang="en-US" dirty="0"/>
          </a:p>
        </p:txBody>
      </p:sp>
      <p:sp>
        <p:nvSpPr>
          <p:cNvPr id="3" name="Tijdelijke aanduiding voor inhoud 2"/>
          <p:cNvSpPr>
            <a:spLocks noGrp="1"/>
          </p:cNvSpPr>
          <p:nvPr>
            <p:ph idx="1"/>
          </p:nvPr>
        </p:nvSpPr>
        <p:spPr/>
        <p:txBody>
          <a:bodyPr/>
          <a:lstStyle/>
          <a:p>
            <a:r>
              <a:rPr lang="en-US" dirty="0" err="1" smtClean="0"/>
              <a:t>ISOcat</a:t>
            </a:r>
            <a:r>
              <a:rPr lang="en-US" dirty="0" smtClean="0"/>
              <a:t> is</a:t>
            </a:r>
          </a:p>
          <a:p>
            <a:pPr lvl="1"/>
            <a:r>
              <a:rPr lang="en-US" dirty="0" smtClean="0"/>
              <a:t>the reference implementation of ISO 12620:2009</a:t>
            </a:r>
          </a:p>
          <a:p>
            <a:pPr lvl="1"/>
            <a:r>
              <a:rPr lang="en-US" dirty="0" smtClean="0"/>
              <a:t>the DCR implementation to be used by TC37</a:t>
            </a:r>
          </a:p>
          <a:p>
            <a:pPr lvl="1"/>
            <a:r>
              <a:rPr lang="en-US" dirty="0" smtClean="0"/>
              <a:t>the successor to SYNTAX</a:t>
            </a:r>
          </a:p>
          <a:p>
            <a:r>
              <a:rPr lang="en-US" dirty="0" err="1" smtClean="0"/>
              <a:t>ISOcat</a:t>
            </a:r>
            <a:r>
              <a:rPr lang="en-US" dirty="0" smtClean="0"/>
              <a:t> provides</a:t>
            </a:r>
          </a:p>
          <a:p>
            <a:pPr lvl="1"/>
            <a:r>
              <a:rPr lang="en-US" dirty="0" smtClean="0"/>
              <a:t>a state-of-the-art web user interface</a:t>
            </a:r>
          </a:p>
          <a:p>
            <a:pPr lvl="1"/>
            <a:r>
              <a:rPr lang="en-US" dirty="0" smtClean="0"/>
              <a:t>a </a:t>
            </a:r>
            <a:r>
              <a:rPr lang="en-US" dirty="0" err="1" smtClean="0"/>
              <a:t>RESTful</a:t>
            </a:r>
            <a:r>
              <a:rPr lang="en-US" dirty="0" smtClean="0"/>
              <a:t> Application Programming Interface</a:t>
            </a:r>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ISOcat</a:t>
            </a:r>
            <a:r>
              <a:rPr lang="en-GB" dirty="0" smtClean="0"/>
              <a:t> system architecture</a:t>
            </a:r>
            <a:endParaRPr lang="en-GB"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5</a:t>
            </a:fld>
            <a:endParaRPr lang="en-US"/>
          </a:p>
        </p:txBody>
      </p:sp>
      <p:grpSp>
        <p:nvGrpSpPr>
          <p:cNvPr id="1028" name="Group 4"/>
          <p:cNvGrpSpPr>
            <a:grpSpLocks noChangeAspect="1"/>
          </p:cNvGrpSpPr>
          <p:nvPr/>
        </p:nvGrpSpPr>
        <p:grpSpPr bwMode="auto">
          <a:xfrm>
            <a:off x="1276350" y="1600200"/>
            <a:ext cx="6591300" cy="4525963"/>
            <a:chOff x="804" y="1008"/>
            <a:chExt cx="4152" cy="2851"/>
          </a:xfrm>
        </p:grpSpPr>
        <p:sp>
          <p:nvSpPr>
            <p:cNvPr id="1027" name="AutoShape 3"/>
            <p:cNvSpPr>
              <a:spLocks noChangeAspect="1" noChangeArrowheads="1" noTextEdit="1"/>
            </p:cNvSpPr>
            <p:nvPr/>
          </p:nvSpPr>
          <p:spPr bwMode="auto">
            <a:xfrm>
              <a:off x="804" y="1008"/>
              <a:ext cx="4152" cy="28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29" name="Rectangle 5"/>
            <p:cNvSpPr>
              <a:spLocks noChangeArrowheads="1"/>
            </p:cNvSpPr>
            <p:nvPr/>
          </p:nvSpPr>
          <p:spPr bwMode="auto">
            <a:xfrm>
              <a:off x="1517" y="1984"/>
              <a:ext cx="2311" cy="1332"/>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30" name="Rectangle 6"/>
            <p:cNvSpPr>
              <a:spLocks noChangeArrowheads="1"/>
            </p:cNvSpPr>
            <p:nvPr/>
          </p:nvSpPr>
          <p:spPr bwMode="auto">
            <a:xfrm>
              <a:off x="3033" y="3188"/>
              <a:ext cx="840"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core DCR services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33" name="Group 9"/>
            <p:cNvGrpSpPr>
              <a:grpSpLocks/>
            </p:cNvGrpSpPr>
            <p:nvPr/>
          </p:nvGrpSpPr>
          <p:grpSpPr bwMode="auto">
            <a:xfrm>
              <a:off x="1606" y="2872"/>
              <a:ext cx="1067" cy="266"/>
              <a:chOff x="1606" y="2872"/>
              <a:chExt cx="1067" cy="266"/>
            </a:xfrm>
          </p:grpSpPr>
          <p:sp>
            <p:nvSpPr>
              <p:cNvPr id="1031" name="Rectangle 7"/>
              <p:cNvSpPr>
                <a:spLocks noChangeArrowheads="1"/>
              </p:cNvSpPr>
              <p:nvPr/>
            </p:nvSpPr>
            <p:spPr bwMode="auto">
              <a:xfrm>
                <a:off x="1606" y="2872"/>
                <a:ext cx="1067"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32" name="Rectangle 8"/>
              <p:cNvSpPr>
                <a:spLocks noChangeArrowheads="1"/>
              </p:cNvSpPr>
              <p:nvPr/>
            </p:nvSpPr>
            <p:spPr bwMode="auto">
              <a:xfrm>
                <a:off x="1606" y="2872"/>
                <a:ext cx="1067"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034" name="Rectangle 10"/>
            <p:cNvSpPr>
              <a:spLocks noChangeArrowheads="1"/>
            </p:cNvSpPr>
            <p:nvPr/>
          </p:nvSpPr>
          <p:spPr bwMode="auto">
            <a:xfrm>
              <a:off x="1784" y="2936"/>
              <a:ext cx="788"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access data</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37" name="Group 13"/>
            <p:cNvGrpSpPr>
              <a:grpSpLocks/>
            </p:cNvGrpSpPr>
            <p:nvPr/>
          </p:nvGrpSpPr>
          <p:grpSpPr bwMode="auto">
            <a:xfrm>
              <a:off x="2673" y="2872"/>
              <a:ext cx="1066" cy="266"/>
              <a:chOff x="2673" y="2872"/>
              <a:chExt cx="1066" cy="266"/>
            </a:xfrm>
          </p:grpSpPr>
          <p:sp>
            <p:nvSpPr>
              <p:cNvPr id="1035" name="Rectangle 11"/>
              <p:cNvSpPr>
                <a:spLocks noChangeArrowheads="1"/>
              </p:cNvSpPr>
              <p:nvPr/>
            </p:nvSpPr>
            <p:spPr bwMode="auto">
              <a:xfrm>
                <a:off x="2673" y="2872"/>
                <a:ext cx="1066"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36" name="Rectangle 12"/>
              <p:cNvSpPr>
                <a:spLocks noChangeArrowheads="1"/>
              </p:cNvSpPr>
              <p:nvPr/>
            </p:nvSpPr>
            <p:spPr bwMode="auto">
              <a:xfrm>
                <a:off x="2673" y="2872"/>
                <a:ext cx="1066"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038" name="Rectangle 14"/>
            <p:cNvSpPr>
              <a:spLocks noChangeArrowheads="1"/>
            </p:cNvSpPr>
            <p:nvPr/>
          </p:nvSpPr>
          <p:spPr bwMode="auto">
            <a:xfrm>
              <a:off x="2736" y="2936"/>
              <a:ext cx="1019"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manage system</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41" name="Group 17"/>
            <p:cNvGrpSpPr>
              <a:grpSpLocks/>
            </p:cNvGrpSpPr>
            <p:nvPr/>
          </p:nvGrpSpPr>
          <p:grpSpPr bwMode="auto">
            <a:xfrm>
              <a:off x="1606" y="2606"/>
              <a:ext cx="533" cy="266"/>
              <a:chOff x="1606" y="2606"/>
              <a:chExt cx="533" cy="266"/>
            </a:xfrm>
          </p:grpSpPr>
          <p:sp>
            <p:nvSpPr>
              <p:cNvPr id="1039" name="Rectangle 15"/>
              <p:cNvSpPr>
                <a:spLocks noChangeArrowheads="1"/>
              </p:cNvSpPr>
              <p:nvPr/>
            </p:nvSpPr>
            <p:spPr bwMode="auto">
              <a:xfrm>
                <a:off x="1606" y="2606"/>
                <a:ext cx="533"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40" name="Rectangle 16"/>
              <p:cNvSpPr>
                <a:spLocks noChangeArrowheads="1"/>
              </p:cNvSpPr>
              <p:nvPr/>
            </p:nvSpPr>
            <p:spPr bwMode="auto">
              <a:xfrm>
                <a:off x="1606" y="2606"/>
                <a:ext cx="533"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042" name="Rectangle 18"/>
            <p:cNvSpPr>
              <a:spLocks noChangeArrowheads="1"/>
            </p:cNvSpPr>
            <p:nvPr/>
          </p:nvSpPr>
          <p:spPr bwMode="auto">
            <a:xfrm>
              <a:off x="1713" y="2640"/>
              <a:ext cx="389"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manage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3" name="Rectangle 19"/>
            <p:cNvSpPr>
              <a:spLocks noChangeArrowheads="1"/>
            </p:cNvSpPr>
            <p:nvPr/>
          </p:nvSpPr>
          <p:spPr bwMode="auto">
            <a:xfrm>
              <a:off x="1655" y="2746"/>
              <a:ext cx="516"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user profile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46" name="Group 22"/>
            <p:cNvGrpSpPr>
              <a:grpSpLocks/>
            </p:cNvGrpSpPr>
            <p:nvPr/>
          </p:nvGrpSpPr>
          <p:grpSpPr bwMode="auto">
            <a:xfrm>
              <a:off x="3206" y="2606"/>
              <a:ext cx="533" cy="266"/>
              <a:chOff x="3206" y="2606"/>
              <a:chExt cx="533" cy="266"/>
            </a:xfrm>
          </p:grpSpPr>
          <p:sp>
            <p:nvSpPr>
              <p:cNvPr id="1044" name="Rectangle 20"/>
              <p:cNvSpPr>
                <a:spLocks noChangeArrowheads="1"/>
              </p:cNvSpPr>
              <p:nvPr/>
            </p:nvSpPr>
            <p:spPr bwMode="auto">
              <a:xfrm>
                <a:off x="3206" y="2606"/>
                <a:ext cx="533"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45" name="Rectangle 21"/>
              <p:cNvSpPr>
                <a:spLocks noChangeArrowheads="1"/>
              </p:cNvSpPr>
              <p:nvPr/>
            </p:nvSpPr>
            <p:spPr bwMode="auto">
              <a:xfrm>
                <a:off x="3206" y="2606"/>
                <a:ext cx="533"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047" name="Rectangle 23"/>
            <p:cNvSpPr>
              <a:spLocks noChangeArrowheads="1"/>
            </p:cNvSpPr>
            <p:nvPr/>
          </p:nvSpPr>
          <p:spPr bwMode="auto">
            <a:xfrm>
              <a:off x="3313" y="2640"/>
              <a:ext cx="389"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manage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8" name="Rectangle 24"/>
            <p:cNvSpPr>
              <a:spLocks noChangeArrowheads="1"/>
            </p:cNvSpPr>
            <p:nvPr/>
          </p:nvSpPr>
          <p:spPr bwMode="auto">
            <a:xfrm>
              <a:off x="3335" y="2746"/>
              <a:ext cx="340"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access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51" name="Group 27"/>
            <p:cNvGrpSpPr>
              <a:grpSpLocks/>
            </p:cNvGrpSpPr>
            <p:nvPr/>
          </p:nvGrpSpPr>
          <p:grpSpPr bwMode="auto">
            <a:xfrm>
              <a:off x="2673" y="2606"/>
              <a:ext cx="533" cy="266"/>
              <a:chOff x="2673" y="2606"/>
              <a:chExt cx="533" cy="266"/>
            </a:xfrm>
          </p:grpSpPr>
          <p:sp>
            <p:nvSpPr>
              <p:cNvPr id="1049" name="Rectangle 25"/>
              <p:cNvSpPr>
                <a:spLocks noChangeArrowheads="1"/>
              </p:cNvSpPr>
              <p:nvPr/>
            </p:nvSpPr>
            <p:spPr bwMode="auto">
              <a:xfrm>
                <a:off x="2673" y="2606"/>
                <a:ext cx="533"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50" name="Rectangle 26"/>
              <p:cNvSpPr>
                <a:spLocks noChangeArrowheads="1"/>
              </p:cNvSpPr>
              <p:nvPr/>
            </p:nvSpPr>
            <p:spPr bwMode="auto">
              <a:xfrm>
                <a:off x="2673" y="2606"/>
                <a:ext cx="533"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052" name="Rectangle 28"/>
            <p:cNvSpPr>
              <a:spLocks noChangeArrowheads="1"/>
            </p:cNvSpPr>
            <p:nvPr/>
          </p:nvSpPr>
          <p:spPr bwMode="auto">
            <a:xfrm>
              <a:off x="2780" y="2640"/>
              <a:ext cx="389"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manage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3" name="Rectangle 29"/>
            <p:cNvSpPr>
              <a:spLocks noChangeArrowheads="1"/>
            </p:cNvSpPr>
            <p:nvPr/>
          </p:nvSpPr>
          <p:spPr bwMode="auto">
            <a:xfrm>
              <a:off x="2775" y="2746"/>
              <a:ext cx="397"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balloting</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56" name="Group 32"/>
            <p:cNvGrpSpPr>
              <a:grpSpLocks/>
            </p:cNvGrpSpPr>
            <p:nvPr/>
          </p:nvGrpSpPr>
          <p:grpSpPr bwMode="auto">
            <a:xfrm>
              <a:off x="2139" y="2606"/>
              <a:ext cx="534" cy="266"/>
              <a:chOff x="2139" y="2606"/>
              <a:chExt cx="534" cy="266"/>
            </a:xfrm>
          </p:grpSpPr>
          <p:sp>
            <p:nvSpPr>
              <p:cNvPr id="1054" name="Rectangle 30"/>
              <p:cNvSpPr>
                <a:spLocks noChangeArrowheads="1"/>
              </p:cNvSpPr>
              <p:nvPr/>
            </p:nvSpPr>
            <p:spPr bwMode="auto">
              <a:xfrm>
                <a:off x="2139" y="2606"/>
                <a:ext cx="534"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55" name="Rectangle 31"/>
              <p:cNvSpPr>
                <a:spLocks noChangeArrowheads="1"/>
              </p:cNvSpPr>
              <p:nvPr/>
            </p:nvSpPr>
            <p:spPr bwMode="auto">
              <a:xfrm>
                <a:off x="2139" y="2606"/>
                <a:ext cx="534"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057" name="Rectangle 33"/>
            <p:cNvSpPr>
              <a:spLocks noChangeArrowheads="1"/>
            </p:cNvSpPr>
            <p:nvPr/>
          </p:nvSpPr>
          <p:spPr bwMode="auto">
            <a:xfrm>
              <a:off x="2246" y="2640"/>
              <a:ext cx="389"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manage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8" name="Rectangle 34"/>
            <p:cNvSpPr>
              <a:spLocks noChangeArrowheads="1"/>
            </p:cNvSpPr>
            <p:nvPr/>
          </p:nvSpPr>
          <p:spPr bwMode="auto">
            <a:xfrm>
              <a:off x="2202" y="2746"/>
              <a:ext cx="489"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comments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61" name="Group 37"/>
            <p:cNvGrpSpPr>
              <a:grpSpLocks/>
            </p:cNvGrpSpPr>
            <p:nvPr/>
          </p:nvGrpSpPr>
          <p:grpSpPr bwMode="auto">
            <a:xfrm>
              <a:off x="1606" y="2339"/>
              <a:ext cx="2133" cy="267"/>
              <a:chOff x="1606" y="2339"/>
              <a:chExt cx="2133" cy="267"/>
            </a:xfrm>
          </p:grpSpPr>
          <p:sp>
            <p:nvSpPr>
              <p:cNvPr id="1059" name="Rectangle 35"/>
              <p:cNvSpPr>
                <a:spLocks noChangeArrowheads="1"/>
              </p:cNvSpPr>
              <p:nvPr/>
            </p:nvSpPr>
            <p:spPr bwMode="auto">
              <a:xfrm>
                <a:off x="1606" y="2339"/>
                <a:ext cx="2133" cy="26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60" name="Rectangle 36"/>
              <p:cNvSpPr>
                <a:spLocks noChangeArrowheads="1"/>
              </p:cNvSpPr>
              <p:nvPr/>
            </p:nvSpPr>
            <p:spPr bwMode="auto">
              <a:xfrm>
                <a:off x="1606" y="2339"/>
                <a:ext cx="2133" cy="267"/>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062" name="Rectangle 38"/>
            <p:cNvSpPr>
              <a:spLocks noChangeArrowheads="1"/>
            </p:cNvSpPr>
            <p:nvPr/>
          </p:nvSpPr>
          <p:spPr bwMode="auto">
            <a:xfrm>
              <a:off x="2188" y="2404"/>
              <a:ext cx="1053"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manage session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65" name="Group 41"/>
            <p:cNvGrpSpPr>
              <a:grpSpLocks/>
            </p:cNvGrpSpPr>
            <p:nvPr/>
          </p:nvGrpSpPr>
          <p:grpSpPr bwMode="auto">
            <a:xfrm>
              <a:off x="1606" y="2073"/>
              <a:ext cx="2133" cy="266"/>
              <a:chOff x="1606" y="2073"/>
              <a:chExt cx="2133" cy="266"/>
            </a:xfrm>
          </p:grpSpPr>
          <p:sp>
            <p:nvSpPr>
              <p:cNvPr id="1063" name="Rectangle 39"/>
              <p:cNvSpPr>
                <a:spLocks noChangeArrowheads="1"/>
              </p:cNvSpPr>
              <p:nvPr/>
            </p:nvSpPr>
            <p:spPr bwMode="auto">
              <a:xfrm>
                <a:off x="1606" y="2073"/>
                <a:ext cx="2133"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64" name="Rectangle 40"/>
              <p:cNvSpPr>
                <a:spLocks noChangeArrowheads="1"/>
              </p:cNvSpPr>
              <p:nvPr/>
            </p:nvSpPr>
            <p:spPr bwMode="auto">
              <a:xfrm>
                <a:off x="1606" y="2073"/>
                <a:ext cx="2133"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066" name="Rectangle 42"/>
            <p:cNvSpPr>
              <a:spLocks noChangeArrowheads="1"/>
            </p:cNvSpPr>
            <p:nvPr/>
          </p:nvSpPr>
          <p:spPr bwMode="auto">
            <a:xfrm>
              <a:off x="2247" y="2137"/>
              <a:ext cx="931"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control access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71" name="Group 47"/>
            <p:cNvGrpSpPr>
              <a:grpSpLocks/>
            </p:cNvGrpSpPr>
            <p:nvPr/>
          </p:nvGrpSpPr>
          <p:grpSpPr bwMode="auto">
            <a:xfrm>
              <a:off x="1873" y="3405"/>
              <a:ext cx="533" cy="444"/>
              <a:chOff x="1873" y="3405"/>
              <a:chExt cx="533" cy="444"/>
            </a:xfrm>
          </p:grpSpPr>
          <p:sp>
            <p:nvSpPr>
              <p:cNvPr id="1067" name="Freeform 43"/>
              <p:cNvSpPr>
                <a:spLocks/>
              </p:cNvSpPr>
              <p:nvPr/>
            </p:nvSpPr>
            <p:spPr bwMode="auto">
              <a:xfrm>
                <a:off x="1873" y="3405"/>
                <a:ext cx="533" cy="444"/>
              </a:xfrm>
              <a:custGeom>
                <a:avLst/>
                <a:gdLst/>
                <a:ahLst/>
                <a:cxnLst>
                  <a:cxn ang="0">
                    <a:pos x="2400" y="0"/>
                  </a:cxn>
                  <a:cxn ang="0">
                    <a:pos x="0" y="500"/>
                  </a:cxn>
                  <a:cxn ang="0">
                    <a:pos x="0" y="3500"/>
                  </a:cxn>
                  <a:cxn ang="0">
                    <a:pos x="2400" y="4000"/>
                  </a:cxn>
                  <a:cxn ang="0">
                    <a:pos x="4800" y="3500"/>
                  </a:cxn>
                  <a:cxn ang="0">
                    <a:pos x="4800" y="500"/>
                  </a:cxn>
                  <a:cxn ang="0">
                    <a:pos x="2400" y="0"/>
                  </a:cxn>
                </a:cxnLst>
                <a:rect l="0" t="0" r="r" b="b"/>
                <a:pathLst>
                  <a:path w="4800" h="4000">
                    <a:moveTo>
                      <a:pt x="2400" y="0"/>
                    </a:moveTo>
                    <a:cubicBezTo>
                      <a:pt x="1075" y="0"/>
                      <a:pt x="0" y="224"/>
                      <a:pt x="0" y="500"/>
                    </a:cubicBezTo>
                    <a:lnTo>
                      <a:pt x="0" y="3500"/>
                    </a:lnTo>
                    <a:cubicBezTo>
                      <a:pt x="0" y="3777"/>
                      <a:pt x="1075" y="4000"/>
                      <a:pt x="2400" y="4000"/>
                    </a:cubicBezTo>
                    <a:cubicBezTo>
                      <a:pt x="3726" y="4000"/>
                      <a:pt x="4800" y="3777"/>
                      <a:pt x="4800" y="3500"/>
                    </a:cubicBezTo>
                    <a:lnTo>
                      <a:pt x="4800" y="500"/>
                    </a:lnTo>
                    <a:cubicBezTo>
                      <a:pt x="4800" y="224"/>
                      <a:pt x="3726" y="0"/>
                      <a:pt x="2400" y="0"/>
                    </a:cubicBez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68" name="Oval 44"/>
              <p:cNvSpPr>
                <a:spLocks noChangeArrowheads="1"/>
              </p:cNvSpPr>
              <p:nvPr/>
            </p:nvSpPr>
            <p:spPr bwMode="auto">
              <a:xfrm>
                <a:off x="1873" y="3405"/>
                <a:ext cx="533" cy="111"/>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69" name="Freeform 45"/>
              <p:cNvSpPr>
                <a:spLocks/>
              </p:cNvSpPr>
              <p:nvPr/>
            </p:nvSpPr>
            <p:spPr bwMode="auto">
              <a:xfrm>
                <a:off x="1873" y="3405"/>
                <a:ext cx="533" cy="444"/>
              </a:xfrm>
              <a:custGeom>
                <a:avLst/>
                <a:gdLst/>
                <a:ahLst/>
                <a:cxnLst>
                  <a:cxn ang="0">
                    <a:pos x="2400" y="0"/>
                  </a:cxn>
                  <a:cxn ang="0">
                    <a:pos x="0" y="500"/>
                  </a:cxn>
                  <a:cxn ang="0">
                    <a:pos x="0" y="3500"/>
                  </a:cxn>
                  <a:cxn ang="0">
                    <a:pos x="2400" y="4000"/>
                  </a:cxn>
                  <a:cxn ang="0">
                    <a:pos x="4800" y="3500"/>
                  </a:cxn>
                  <a:cxn ang="0">
                    <a:pos x="4800" y="500"/>
                  </a:cxn>
                  <a:cxn ang="0">
                    <a:pos x="2400" y="0"/>
                  </a:cxn>
                </a:cxnLst>
                <a:rect l="0" t="0" r="r" b="b"/>
                <a:pathLst>
                  <a:path w="4800" h="4000">
                    <a:moveTo>
                      <a:pt x="2400" y="0"/>
                    </a:moveTo>
                    <a:cubicBezTo>
                      <a:pt x="1075" y="0"/>
                      <a:pt x="0" y="224"/>
                      <a:pt x="0" y="500"/>
                    </a:cubicBezTo>
                    <a:lnTo>
                      <a:pt x="0" y="3500"/>
                    </a:lnTo>
                    <a:cubicBezTo>
                      <a:pt x="0" y="3777"/>
                      <a:pt x="1075" y="4000"/>
                      <a:pt x="2400" y="4000"/>
                    </a:cubicBezTo>
                    <a:cubicBezTo>
                      <a:pt x="3726" y="4000"/>
                      <a:pt x="4800" y="3777"/>
                      <a:pt x="4800" y="3500"/>
                    </a:cubicBezTo>
                    <a:lnTo>
                      <a:pt x="4800" y="500"/>
                    </a:lnTo>
                    <a:cubicBezTo>
                      <a:pt x="4800" y="224"/>
                      <a:pt x="3726" y="0"/>
                      <a:pt x="2400" y="0"/>
                    </a:cubicBezTo>
                    <a:close/>
                  </a:path>
                </a:pathLst>
              </a:custGeom>
              <a:noFill/>
              <a:ln w="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0" name="Freeform 46"/>
              <p:cNvSpPr>
                <a:spLocks/>
              </p:cNvSpPr>
              <p:nvPr/>
            </p:nvSpPr>
            <p:spPr bwMode="auto">
              <a:xfrm>
                <a:off x="1873" y="3460"/>
                <a:ext cx="533" cy="56"/>
              </a:xfrm>
              <a:custGeom>
                <a:avLst/>
                <a:gdLst/>
                <a:ahLst/>
                <a:cxnLst>
                  <a:cxn ang="0">
                    <a:pos x="0" y="0"/>
                  </a:cxn>
                  <a:cxn ang="0">
                    <a:pos x="266" y="56"/>
                  </a:cxn>
                  <a:cxn ang="0">
                    <a:pos x="533" y="0"/>
                  </a:cxn>
                </a:cxnLst>
                <a:rect l="0" t="0" r="r" b="b"/>
                <a:pathLst>
                  <a:path w="533" h="56">
                    <a:moveTo>
                      <a:pt x="0" y="0"/>
                    </a:moveTo>
                    <a:cubicBezTo>
                      <a:pt x="0" y="31"/>
                      <a:pt x="119" y="56"/>
                      <a:pt x="266" y="56"/>
                    </a:cubicBezTo>
                    <a:cubicBezTo>
                      <a:pt x="414" y="56"/>
                      <a:pt x="533" y="31"/>
                      <a:pt x="533" y="0"/>
                    </a:cubicBezTo>
                  </a:path>
                </a:pathLst>
              </a:custGeom>
              <a:noFill/>
              <a:ln w="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072" name="Rectangle 48"/>
            <p:cNvSpPr>
              <a:spLocks noChangeArrowheads="1"/>
            </p:cNvSpPr>
            <p:nvPr/>
          </p:nvSpPr>
          <p:spPr bwMode="auto">
            <a:xfrm>
              <a:off x="1947" y="3582"/>
              <a:ext cx="453"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DBMS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73" name="Freeform 49"/>
            <p:cNvSpPr>
              <a:spLocks noEditPoints="1"/>
            </p:cNvSpPr>
            <p:nvPr/>
          </p:nvSpPr>
          <p:spPr bwMode="auto">
            <a:xfrm>
              <a:off x="2117" y="3138"/>
              <a:ext cx="45" cy="267"/>
            </a:xfrm>
            <a:custGeom>
              <a:avLst/>
              <a:gdLst/>
              <a:ahLst/>
              <a:cxnLst>
                <a:cxn ang="0">
                  <a:pos x="234" y="334"/>
                </a:cxn>
                <a:cxn ang="0">
                  <a:pos x="234" y="2067"/>
                </a:cxn>
                <a:cxn ang="0">
                  <a:pos x="200" y="2100"/>
                </a:cxn>
                <a:cxn ang="0">
                  <a:pos x="167" y="2067"/>
                </a:cxn>
                <a:cxn ang="0">
                  <a:pos x="167" y="334"/>
                </a:cxn>
                <a:cxn ang="0">
                  <a:pos x="200" y="300"/>
                </a:cxn>
                <a:cxn ang="0">
                  <a:pos x="234" y="334"/>
                </a:cxn>
                <a:cxn ang="0">
                  <a:pos x="0" y="400"/>
                </a:cxn>
                <a:cxn ang="0">
                  <a:pos x="200" y="0"/>
                </a:cxn>
                <a:cxn ang="0">
                  <a:pos x="400" y="400"/>
                </a:cxn>
                <a:cxn ang="0">
                  <a:pos x="0" y="400"/>
                </a:cxn>
                <a:cxn ang="0">
                  <a:pos x="400" y="2000"/>
                </a:cxn>
                <a:cxn ang="0">
                  <a:pos x="200" y="2400"/>
                </a:cxn>
                <a:cxn ang="0">
                  <a:pos x="0" y="2000"/>
                </a:cxn>
                <a:cxn ang="0">
                  <a:pos x="400" y="2000"/>
                </a:cxn>
              </a:cxnLst>
              <a:rect l="0" t="0" r="r" b="b"/>
              <a:pathLst>
                <a:path w="400" h="2400">
                  <a:moveTo>
                    <a:pt x="234" y="334"/>
                  </a:moveTo>
                  <a:lnTo>
                    <a:pt x="234" y="2067"/>
                  </a:lnTo>
                  <a:cubicBezTo>
                    <a:pt x="234" y="2086"/>
                    <a:pt x="219" y="2100"/>
                    <a:pt x="200" y="2100"/>
                  </a:cubicBezTo>
                  <a:cubicBezTo>
                    <a:pt x="182" y="2100"/>
                    <a:pt x="167" y="2086"/>
                    <a:pt x="167" y="2067"/>
                  </a:cubicBezTo>
                  <a:lnTo>
                    <a:pt x="167" y="334"/>
                  </a:lnTo>
                  <a:cubicBezTo>
                    <a:pt x="167" y="315"/>
                    <a:pt x="182" y="300"/>
                    <a:pt x="200" y="300"/>
                  </a:cubicBezTo>
                  <a:cubicBezTo>
                    <a:pt x="219" y="300"/>
                    <a:pt x="234" y="315"/>
                    <a:pt x="234" y="334"/>
                  </a:cubicBezTo>
                  <a:close/>
                  <a:moveTo>
                    <a:pt x="0" y="400"/>
                  </a:moveTo>
                  <a:lnTo>
                    <a:pt x="200" y="0"/>
                  </a:lnTo>
                  <a:lnTo>
                    <a:pt x="400" y="400"/>
                  </a:lnTo>
                  <a:lnTo>
                    <a:pt x="0" y="400"/>
                  </a:lnTo>
                  <a:close/>
                  <a:moveTo>
                    <a:pt x="400" y="2000"/>
                  </a:moveTo>
                  <a:lnTo>
                    <a:pt x="200" y="2400"/>
                  </a:lnTo>
                  <a:lnTo>
                    <a:pt x="0" y="2000"/>
                  </a:lnTo>
                  <a:lnTo>
                    <a:pt x="400" y="2000"/>
                  </a:lnTo>
                  <a:close/>
                </a:path>
              </a:pathLst>
            </a:custGeom>
            <a:solidFill>
              <a:srgbClr val="000000"/>
            </a:solidFill>
            <a:ln w="1"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nvGrpSpPr>
            <p:cNvPr id="1076" name="Group 52"/>
            <p:cNvGrpSpPr>
              <a:grpSpLocks/>
            </p:cNvGrpSpPr>
            <p:nvPr/>
          </p:nvGrpSpPr>
          <p:grpSpPr bwMode="auto">
            <a:xfrm>
              <a:off x="1517" y="1673"/>
              <a:ext cx="1156" cy="311"/>
              <a:chOff x="1517" y="1673"/>
              <a:chExt cx="1156" cy="311"/>
            </a:xfrm>
          </p:grpSpPr>
          <p:sp>
            <p:nvSpPr>
              <p:cNvPr id="1074" name="Rectangle 50"/>
              <p:cNvSpPr>
                <a:spLocks noChangeArrowheads="1"/>
              </p:cNvSpPr>
              <p:nvPr/>
            </p:nvSpPr>
            <p:spPr bwMode="auto">
              <a:xfrm>
                <a:off x="1517" y="1673"/>
                <a:ext cx="1156" cy="31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75" name="Rectangle 51"/>
              <p:cNvSpPr>
                <a:spLocks noChangeArrowheads="1"/>
              </p:cNvSpPr>
              <p:nvPr/>
            </p:nvSpPr>
            <p:spPr bwMode="auto">
              <a:xfrm>
                <a:off x="1517" y="1673"/>
                <a:ext cx="1156" cy="311"/>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077" name="Rectangle 53"/>
            <p:cNvSpPr>
              <a:spLocks noChangeArrowheads="1"/>
            </p:cNvSpPr>
            <p:nvPr/>
          </p:nvSpPr>
          <p:spPr bwMode="auto">
            <a:xfrm>
              <a:off x="1699" y="1760"/>
              <a:ext cx="868"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web interface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80" name="Group 56"/>
            <p:cNvGrpSpPr>
              <a:grpSpLocks/>
            </p:cNvGrpSpPr>
            <p:nvPr/>
          </p:nvGrpSpPr>
          <p:grpSpPr bwMode="auto">
            <a:xfrm>
              <a:off x="2673" y="1673"/>
              <a:ext cx="577" cy="311"/>
              <a:chOff x="2673" y="1673"/>
              <a:chExt cx="577" cy="311"/>
            </a:xfrm>
          </p:grpSpPr>
          <p:sp>
            <p:nvSpPr>
              <p:cNvPr id="1078" name="Rectangle 54"/>
              <p:cNvSpPr>
                <a:spLocks noChangeArrowheads="1"/>
              </p:cNvSpPr>
              <p:nvPr/>
            </p:nvSpPr>
            <p:spPr bwMode="auto">
              <a:xfrm>
                <a:off x="2673" y="1673"/>
                <a:ext cx="577" cy="31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79" name="Rectangle 55"/>
              <p:cNvSpPr>
                <a:spLocks noChangeArrowheads="1"/>
              </p:cNvSpPr>
              <p:nvPr/>
            </p:nvSpPr>
            <p:spPr bwMode="auto">
              <a:xfrm>
                <a:off x="2673" y="1673"/>
                <a:ext cx="577" cy="311"/>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081" name="Rectangle 57"/>
            <p:cNvSpPr>
              <a:spLocks noChangeArrowheads="1"/>
            </p:cNvSpPr>
            <p:nvPr/>
          </p:nvSpPr>
          <p:spPr bwMode="auto">
            <a:xfrm>
              <a:off x="2759" y="1782"/>
              <a:ext cx="481"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REST API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84" name="Group 60"/>
            <p:cNvGrpSpPr>
              <a:grpSpLocks/>
            </p:cNvGrpSpPr>
            <p:nvPr/>
          </p:nvGrpSpPr>
          <p:grpSpPr bwMode="auto">
            <a:xfrm>
              <a:off x="3250" y="1673"/>
              <a:ext cx="578" cy="311"/>
              <a:chOff x="3250" y="1673"/>
              <a:chExt cx="578" cy="311"/>
            </a:xfrm>
          </p:grpSpPr>
          <p:sp>
            <p:nvSpPr>
              <p:cNvPr id="1082" name="Rectangle 58"/>
              <p:cNvSpPr>
                <a:spLocks noChangeArrowheads="1"/>
              </p:cNvSpPr>
              <p:nvPr/>
            </p:nvSpPr>
            <p:spPr bwMode="auto">
              <a:xfrm>
                <a:off x="3250" y="1673"/>
                <a:ext cx="578" cy="31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83" name="Rectangle 59"/>
              <p:cNvSpPr>
                <a:spLocks noChangeArrowheads="1"/>
              </p:cNvSpPr>
              <p:nvPr/>
            </p:nvSpPr>
            <p:spPr bwMode="auto">
              <a:xfrm>
                <a:off x="3250" y="1673"/>
                <a:ext cx="578" cy="311"/>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085" name="Rectangle 61"/>
            <p:cNvSpPr>
              <a:spLocks noChangeArrowheads="1"/>
            </p:cNvSpPr>
            <p:nvPr/>
          </p:nvSpPr>
          <p:spPr bwMode="auto">
            <a:xfrm>
              <a:off x="3332" y="1782"/>
              <a:ext cx="491"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SOAP API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118" name="Group 94"/>
            <p:cNvGrpSpPr>
              <a:grpSpLocks/>
            </p:cNvGrpSpPr>
            <p:nvPr/>
          </p:nvGrpSpPr>
          <p:grpSpPr bwMode="auto">
            <a:xfrm>
              <a:off x="1900" y="1009"/>
              <a:ext cx="392" cy="395"/>
              <a:chOff x="1900" y="1009"/>
              <a:chExt cx="392" cy="395"/>
            </a:xfrm>
          </p:grpSpPr>
          <p:sp>
            <p:nvSpPr>
              <p:cNvPr id="1086" name="Freeform 62"/>
              <p:cNvSpPr>
                <a:spLocks/>
              </p:cNvSpPr>
              <p:nvPr/>
            </p:nvSpPr>
            <p:spPr bwMode="auto">
              <a:xfrm>
                <a:off x="1900" y="1167"/>
                <a:ext cx="278" cy="162"/>
              </a:xfrm>
              <a:custGeom>
                <a:avLst/>
                <a:gdLst/>
                <a:ahLst/>
                <a:cxnLst>
                  <a:cxn ang="0">
                    <a:pos x="0" y="38"/>
                  </a:cxn>
                  <a:cxn ang="0">
                    <a:pos x="0" y="126"/>
                  </a:cxn>
                  <a:cxn ang="0">
                    <a:pos x="104" y="162"/>
                  </a:cxn>
                  <a:cxn ang="0">
                    <a:pos x="240" y="111"/>
                  </a:cxn>
                  <a:cxn ang="0">
                    <a:pos x="278" y="0"/>
                  </a:cxn>
                  <a:cxn ang="0">
                    <a:pos x="0" y="38"/>
                  </a:cxn>
                </a:cxnLst>
                <a:rect l="0" t="0" r="r" b="b"/>
                <a:pathLst>
                  <a:path w="278" h="162">
                    <a:moveTo>
                      <a:pt x="0" y="38"/>
                    </a:moveTo>
                    <a:lnTo>
                      <a:pt x="0" y="126"/>
                    </a:lnTo>
                    <a:lnTo>
                      <a:pt x="104" y="162"/>
                    </a:lnTo>
                    <a:lnTo>
                      <a:pt x="240" y="111"/>
                    </a:lnTo>
                    <a:lnTo>
                      <a:pt x="278" y="0"/>
                    </a:lnTo>
                    <a:lnTo>
                      <a:pt x="0" y="38"/>
                    </a:lnTo>
                    <a:close/>
                  </a:path>
                </a:pathLst>
              </a:custGeom>
              <a:solidFill>
                <a:srgbClr val="A5CEA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87" name="Freeform 63"/>
              <p:cNvSpPr>
                <a:spLocks/>
              </p:cNvSpPr>
              <p:nvPr/>
            </p:nvSpPr>
            <p:spPr bwMode="auto">
              <a:xfrm>
                <a:off x="2120" y="1041"/>
                <a:ext cx="117" cy="152"/>
              </a:xfrm>
              <a:custGeom>
                <a:avLst/>
                <a:gdLst/>
                <a:ahLst/>
                <a:cxnLst>
                  <a:cxn ang="0">
                    <a:pos x="92" y="75"/>
                  </a:cxn>
                  <a:cxn ang="0">
                    <a:pos x="94" y="64"/>
                  </a:cxn>
                  <a:cxn ang="0">
                    <a:pos x="94" y="52"/>
                  </a:cxn>
                  <a:cxn ang="0">
                    <a:pos x="92" y="41"/>
                  </a:cxn>
                  <a:cxn ang="0">
                    <a:pos x="89" y="31"/>
                  </a:cxn>
                  <a:cxn ang="0">
                    <a:pos x="84" y="22"/>
                  </a:cxn>
                  <a:cxn ang="0">
                    <a:pos x="77" y="14"/>
                  </a:cxn>
                  <a:cxn ang="0">
                    <a:pos x="70" y="7"/>
                  </a:cxn>
                  <a:cxn ang="0">
                    <a:pos x="61" y="3"/>
                  </a:cxn>
                  <a:cxn ang="0">
                    <a:pos x="52" y="1"/>
                  </a:cxn>
                  <a:cxn ang="0">
                    <a:pos x="43" y="1"/>
                  </a:cxn>
                  <a:cxn ang="0">
                    <a:pos x="33" y="3"/>
                  </a:cxn>
                  <a:cxn ang="0">
                    <a:pos x="25" y="7"/>
                  </a:cxn>
                  <a:cxn ang="0">
                    <a:pos x="17" y="14"/>
                  </a:cxn>
                  <a:cxn ang="0">
                    <a:pos x="11" y="22"/>
                  </a:cxn>
                  <a:cxn ang="0">
                    <a:pos x="6" y="31"/>
                  </a:cxn>
                  <a:cxn ang="0">
                    <a:pos x="3" y="41"/>
                  </a:cxn>
                  <a:cxn ang="0">
                    <a:pos x="1" y="52"/>
                  </a:cxn>
                  <a:cxn ang="0">
                    <a:pos x="1" y="64"/>
                  </a:cxn>
                  <a:cxn ang="0">
                    <a:pos x="2" y="76"/>
                  </a:cxn>
                  <a:cxn ang="0">
                    <a:pos x="6" y="86"/>
                  </a:cxn>
                  <a:cxn ang="0">
                    <a:pos x="10" y="95"/>
                  </a:cxn>
                  <a:cxn ang="0">
                    <a:pos x="16" y="103"/>
                  </a:cxn>
                  <a:cxn ang="0">
                    <a:pos x="23" y="109"/>
                  </a:cxn>
                  <a:cxn ang="0">
                    <a:pos x="31" y="114"/>
                  </a:cxn>
                  <a:cxn ang="0">
                    <a:pos x="40" y="116"/>
                  </a:cxn>
                  <a:cxn ang="0">
                    <a:pos x="46" y="116"/>
                  </a:cxn>
                  <a:cxn ang="0">
                    <a:pos x="48" y="116"/>
                  </a:cxn>
                  <a:cxn ang="0">
                    <a:pos x="51" y="116"/>
                  </a:cxn>
                  <a:cxn ang="0">
                    <a:pos x="53" y="115"/>
                  </a:cxn>
                  <a:cxn ang="0">
                    <a:pos x="48" y="135"/>
                  </a:cxn>
                  <a:cxn ang="0">
                    <a:pos x="50" y="137"/>
                  </a:cxn>
                  <a:cxn ang="0">
                    <a:pos x="55" y="140"/>
                  </a:cxn>
                  <a:cxn ang="0">
                    <a:pos x="62" y="145"/>
                  </a:cxn>
                  <a:cxn ang="0">
                    <a:pos x="71" y="150"/>
                  </a:cxn>
                  <a:cxn ang="0">
                    <a:pos x="77" y="152"/>
                  </a:cxn>
                  <a:cxn ang="0">
                    <a:pos x="82" y="152"/>
                  </a:cxn>
                  <a:cxn ang="0">
                    <a:pos x="87" y="151"/>
                  </a:cxn>
                  <a:cxn ang="0">
                    <a:pos x="92" y="149"/>
                  </a:cxn>
                  <a:cxn ang="0">
                    <a:pos x="97" y="147"/>
                  </a:cxn>
                  <a:cxn ang="0">
                    <a:pos x="101" y="145"/>
                  </a:cxn>
                  <a:cxn ang="0">
                    <a:pos x="105" y="143"/>
                  </a:cxn>
                  <a:cxn ang="0">
                    <a:pos x="107" y="142"/>
                  </a:cxn>
                  <a:cxn ang="0">
                    <a:pos x="111" y="139"/>
                  </a:cxn>
                  <a:cxn ang="0">
                    <a:pos x="114" y="134"/>
                  </a:cxn>
                  <a:cxn ang="0">
                    <a:pos x="117" y="129"/>
                  </a:cxn>
                  <a:cxn ang="0">
                    <a:pos x="117" y="127"/>
                  </a:cxn>
                </a:cxnLst>
                <a:rect l="0" t="0" r="r" b="b"/>
                <a:pathLst>
                  <a:path w="117" h="152">
                    <a:moveTo>
                      <a:pt x="91" y="81"/>
                    </a:moveTo>
                    <a:lnTo>
                      <a:pt x="92" y="75"/>
                    </a:lnTo>
                    <a:lnTo>
                      <a:pt x="94" y="70"/>
                    </a:lnTo>
                    <a:lnTo>
                      <a:pt x="94" y="64"/>
                    </a:lnTo>
                    <a:lnTo>
                      <a:pt x="94" y="58"/>
                    </a:lnTo>
                    <a:lnTo>
                      <a:pt x="94" y="52"/>
                    </a:lnTo>
                    <a:lnTo>
                      <a:pt x="93" y="47"/>
                    </a:lnTo>
                    <a:lnTo>
                      <a:pt x="92" y="41"/>
                    </a:lnTo>
                    <a:lnTo>
                      <a:pt x="91" y="36"/>
                    </a:lnTo>
                    <a:lnTo>
                      <a:pt x="89" y="31"/>
                    </a:lnTo>
                    <a:lnTo>
                      <a:pt x="86" y="26"/>
                    </a:lnTo>
                    <a:lnTo>
                      <a:pt x="84" y="22"/>
                    </a:lnTo>
                    <a:lnTo>
                      <a:pt x="81" y="17"/>
                    </a:lnTo>
                    <a:lnTo>
                      <a:pt x="77" y="14"/>
                    </a:lnTo>
                    <a:lnTo>
                      <a:pt x="74" y="10"/>
                    </a:lnTo>
                    <a:lnTo>
                      <a:pt x="70" y="7"/>
                    </a:lnTo>
                    <a:lnTo>
                      <a:pt x="66" y="5"/>
                    </a:lnTo>
                    <a:lnTo>
                      <a:pt x="61" y="3"/>
                    </a:lnTo>
                    <a:lnTo>
                      <a:pt x="57" y="2"/>
                    </a:lnTo>
                    <a:lnTo>
                      <a:pt x="52" y="1"/>
                    </a:lnTo>
                    <a:lnTo>
                      <a:pt x="47" y="0"/>
                    </a:lnTo>
                    <a:lnTo>
                      <a:pt x="43" y="1"/>
                    </a:lnTo>
                    <a:lnTo>
                      <a:pt x="38" y="2"/>
                    </a:lnTo>
                    <a:lnTo>
                      <a:pt x="33" y="3"/>
                    </a:lnTo>
                    <a:lnTo>
                      <a:pt x="29" y="5"/>
                    </a:lnTo>
                    <a:lnTo>
                      <a:pt x="25" y="7"/>
                    </a:lnTo>
                    <a:lnTo>
                      <a:pt x="21" y="10"/>
                    </a:lnTo>
                    <a:lnTo>
                      <a:pt x="17" y="14"/>
                    </a:lnTo>
                    <a:lnTo>
                      <a:pt x="14" y="17"/>
                    </a:lnTo>
                    <a:lnTo>
                      <a:pt x="11" y="22"/>
                    </a:lnTo>
                    <a:lnTo>
                      <a:pt x="8" y="26"/>
                    </a:lnTo>
                    <a:lnTo>
                      <a:pt x="6" y="31"/>
                    </a:lnTo>
                    <a:lnTo>
                      <a:pt x="4" y="36"/>
                    </a:lnTo>
                    <a:lnTo>
                      <a:pt x="3" y="41"/>
                    </a:lnTo>
                    <a:lnTo>
                      <a:pt x="1" y="47"/>
                    </a:lnTo>
                    <a:lnTo>
                      <a:pt x="1" y="52"/>
                    </a:lnTo>
                    <a:lnTo>
                      <a:pt x="0" y="58"/>
                    </a:lnTo>
                    <a:lnTo>
                      <a:pt x="1" y="64"/>
                    </a:lnTo>
                    <a:lnTo>
                      <a:pt x="1" y="70"/>
                    </a:lnTo>
                    <a:lnTo>
                      <a:pt x="2" y="76"/>
                    </a:lnTo>
                    <a:lnTo>
                      <a:pt x="4" y="81"/>
                    </a:lnTo>
                    <a:lnTo>
                      <a:pt x="6" y="86"/>
                    </a:lnTo>
                    <a:lnTo>
                      <a:pt x="8" y="91"/>
                    </a:lnTo>
                    <a:lnTo>
                      <a:pt x="10" y="95"/>
                    </a:lnTo>
                    <a:lnTo>
                      <a:pt x="13" y="99"/>
                    </a:lnTo>
                    <a:lnTo>
                      <a:pt x="16" y="103"/>
                    </a:lnTo>
                    <a:lnTo>
                      <a:pt x="20" y="106"/>
                    </a:lnTo>
                    <a:lnTo>
                      <a:pt x="23" y="109"/>
                    </a:lnTo>
                    <a:lnTo>
                      <a:pt x="27" y="112"/>
                    </a:lnTo>
                    <a:lnTo>
                      <a:pt x="31" y="114"/>
                    </a:lnTo>
                    <a:lnTo>
                      <a:pt x="36" y="115"/>
                    </a:lnTo>
                    <a:lnTo>
                      <a:pt x="40" y="116"/>
                    </a:lnTo>
                    <a:lnTo>
                      <a:pt x="45" y="116"/>
                    </a:lnTo>
                    <a:lnTo>
                      <a:pt x="46" y="116"/>
                    </a:lnTo>
                    <a:lnTo>
                      <a:pt x="47" y="116"/>
                    </a:lnTo>
                    <a:lnTo>
                      <a:pt x="48" y="116"/>
                    </a:lnTo>
                    <a:lnTo>
                      <a:pt x="49" y="116"/>
                    </a:lnTo>
                    <a:lnTo>
                      <a:pt x="51" y="116"/>
                    </a:lnTo>
                    <a:lnTo>
                      <a:pt x="52" y="116"/>
                    </a:lnTo>
                    <a:lnTo>
                      <a:pt x="53" y="115"/>
                    </a:lnTo>
                    <a:lnTo>
                      <a:pt x="54" y="115"/>
                    </a:lnTo>
                    <a:lnTo>
                      <a:pt x="48" y="135"/>
                    </a:lnTo>
                    <a:lnTo>
                      <a:pt x="49" y="136"/>
                    </a:lnTo>
                    <a:lnTo>
                      <a:pt x="50" y="137"/>
                    </a:lnTo>
                    <a:lnTo>
                      <a:pt x="52" y="138"/>
                    </a:lnTo>
                    <a:lnTo>
                      <a:pt x="55" y="140"/>
                    </a:lnTo>
                    <a:lnTo>
                      <a:pt x="58" y="143"/>
                    </a:lnTo>
                    <a:lnTo>
                      <a:pt x="62" y="145"/>
                    </a:lnTo>
                    <a:lnTo>
                      <a:pt x="66" y="148"/>
                    </a:lnTo>
                    <a:lnTo>
                      <a:pt x="71" y="150"/>
                    </a:lnTo>
                    <a:lnTo>
                      <a:pt x="74" y="151"/>
                    </a:lnTo>
                    <a:lnTo>
                      <a:pt x="77" y="152"/>
                    </a:lnTo>
                    <a:lnTo>
                      <a:pt x="79" y="152"/>
                    </a:lnTo>
                    <a:lnTo>
                      <a:pt x="82" y="152"/>
                    </a:lnTo>
                    <a:lnTo>
                      <a:pt x="85" y="151"/>
                    </a:lnTo>
                    <a:lnTo>
                      <a:pt x="87" y="151"/>
                    </a:lnTo>
                    <a:lnTo>
                      <a:pt x="90" y="150"/>
                    </a:lnTo>
                    <a:lnTo>
                      <a:pt x="92" y="149"/>
                    </a:lnTo>
                    <a:lnTo>
                      <a:pt x="95" y="148"/>
                    </a:lnTo>
                    <a:lnTo>
                      <a:pt x="97" y="147"/>
                    </a:lnTo>
                    <a:lnTo>
                      <a:pt x="99" y="146"/>
                    </a:lnTo>
                    <a:lnTo>
                      <a:pt x="101" y="145"/>
                    </a:lnTo>
                    <a:lnTo>
                      <a:pt x="103" y="144"/>
                    </a:lnTo>
                    <a:lnTo>
                      <a:pt x="105" y="143"/>
                    </a:lnTo>
                    <a:lnTo>
                      <a:pt x="106" y="142"/>
                    </a:lnTo>
                    <a:lnTo>
                      <a:pt x="107" y="142"/>
                    </a:lnTo>
                    <a:lnTo>
                      <a:pt x="109" y="140"/>
                    </a:lnTo>
                    <a:lnTo>
                      <a:pt x="111" y="139"/>
                    </a:lnTo>
                    <a:lnTo>
                      <a:pt x="113" y="136"/>
                    </a:lnTo>
                    <a:lnTo>
                      <a:pt x="114" y="134"/>
                    </a:lnTo>
                    <a:lnTo>
                      <a:pt x="116" y="131"/>
                    </a:lnTo>
                    <a:lnTo>
                      <a:pt x="117" y="129"/>
                    </a:lnTo>
                    <a:lnTo>
                      <a:pt x="117" y="128"/>
                    </a:lnTo>
                    <a:lnTo>
                      <a:pt x="117" y="127"/>
                    </a:lnTo>
                    <a:lnTo>
                      <a:pt x="91" y="81"/>
                    </a:lnTo>
                    <a:close/>
                  </a:path>
                </a:pathLst>
              </a:custGeom>
              <a:solidFill>
                <a:srgbClr val="F2CCB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88" name="Freeform 64"/>
              <p:cNvSpPr>
                <a:spLocks/>
              </p:cNvSpPr>
              <p:nvPr/>
            </p:nvSpPr>
            <p:spPr bwMode="auto">
              <a:xfrm>
                <a:off x="2121" y="1009"/>
                <a:ext cx="171" cy="137"/>
              </a:xfrm>
              <a:custGeom>
                <a:avLst/>
                <a:gdLst/>
                <a:ahLst/>
                <a:cxnLst>
                  <a:cxn ang="0">
                    <a:pos x="170" y="62"/>
                  </a:cxn>
                  <a:cxn ang="0">
                    <a:pos x="167" y="52"/>
                  </a:cxn>
                  <a:cxn ang="0">
                    <a:pos x="163" y="44"/>
                  </a:cxn>
                  <a:cxn ang="0">
                    <a:pos x="156" y="34"/>
                  </a:cxn>
                  <a:cxn ang="0">
                    <a:pos x="148" y="27"/>
                  </a:cxn>
                  <a:cxn ang="0">
                    <a:pos x="136" y="24"/>
                  </a:cxn>
                  <a:cxn ang="0">
                    <a:pos x="125" y="25"/>
                  </a:cxn>
                  <a:cxn ang="0">
                    <a:pos x="115" y="27"/>
                  </a:cxn>
                  <a:cxn ang="0">
                    <a:pos x="108" y="21"/>
                  </a:cxn>
                  <a:cxn ang="0">
                    <a:pos x="98" y="11"/>
                  </a:cxn>
                  <a:cxn ang="0">
                    <a:pos x="85" y="4"/>
                  </a:cxn>
                  <a:cxn ang="0">
                    <a:pos x="75" y="1"/>
                  </a:cxn>
                  <a:cxn ang="0">
                    <a:pos x="65" y="0"/>
                  </a:cxn>
                  <a:cxn ang="0">
                    <a:pos x="55" y="0"/>
                  </a:cxn>
                  <a:cxn ang="0">
                    <a:pos x="46" y="1"/>
                  </a:cxn>
                  <a:cxn ang="0">
                    <a:pos x="38" y="2"/>
                  </a:cxn>
                  <a:cxn ang="0">
                    <a:pos x="31" y="4"/>
                  </a:cxn>
                  <a:cxn ang="0">
                    <a:pos x="24" y="6"/>
                  </a:cxn>
                  <a:cxn ang="0">
                    <a:pos x="19" y="8"/>
                  </a:cxn>
                  <a:cxn ang="0">
                    <a:pos x="7" y="16"/>
                  </a:cxn>
                  <a:cxn ang="0">
                    <a:pos x="1" y="27"/>
                  </a:cxn>
                  <a:cxn ang="0">
                    <a:pos x="1" y="39"/>
                  </a:cxn>
                  <a:cxn ang="0">
                    <a:pos x="4" y="49"/>
                  </a:cxn>
                  <a:cxn ang="0">
                    <a:pos x="12" y="57"/>
                  </a:cxn>
                  <a:cxn ang="0">
                    <a:pos x="23" y="62"/>
                  </a:cxn>
                  <a:cxn ang="0">
                    <a:pos x="38" y="67"/>
                  </a:cxn>
                  <a:cxn ang="0">
                    <a:pos x="56" y="70"/>
                  </a:cxn>
                  <a:cxn ang="0">
                    <a:pos x="62" y="72"/>
                  </a:cxn>
                  <a:cxn ang="0">
                    <a:pos x="69" y="76"/>
                  </a:cxn>
                  <a:cxn ang="0">
                    <a:pos x="73" y="104"/>
                  </a:cxn>
                  <a:cxn ang="0">
                    <a:pos x="75" y="109"/>
                  </a:cxn>
                  <a:cxn ang="0">
                    <a:pos x="82" y="121"/>
                  </a:cxn>
                  <a:cxn ang="0">
                    <a:pos x="94" y="132"/>
                  </a:cxn>
                  <a:cxn ang="0">
                    <a:pos x="104" y="137"/>
                  </a:cxn>
                  <a:cxn ang="0">
                    <a:pos x="112" y="136"/>
                  </a:cxn>
                  <a:cxn ang="0">
                    <a:pos x="120" y="127"/>
                  </a:cxn>
                  <a:cxn ang="0">
                    <a:pos x="121" y="118"/>
                  </a:cxn>
                  <a:cxn ang="0">
                    <a:pos x="120" y="113"/>
                  </a:cxn>
                  <a:cxn ang="0">
                    <a:pos x="123" y="116"/>
                  </a:cxn>
                  <a:cxn ang="0">
                    <a:pos x="131" y="120"/>
                  </a:cxn>
                  <a:cxn ang="0">
                    <a:pos x="141" y="120"/>
                  </a:cxn>
                  <a:cxn ang="0">
                    <a:pos x="154" y="114"/>
                  </a:cxn>
                  <a:cxn ang="0">
                    <a:pos x="166" y="100"/>
                  </a:cxn>
                  <a:cxn ang="0">
                    <a:pos x="170" y="81"/>
                  </a:cxn>
                </a:cxnLst>
                <a:rect l="0" t="0" r="r" b="b"/>
                <a:pathLst>
                  <a:path w="171" h="137">
                    <a:moveTo>
                      <a:pt x="170" y="70"/>
                    </a:moveTo>
                    <a:lnTo>
                      <a:pt x="170" y="66"/>
                    </a:lnTo>
                    <a:lnTo>
                      <a:pt x="170" y="62"/>
                    </a:lnTo>
                    <a:lnTo>
                      <a:pt x="169" y="58"/>
                    </a:lnTo>
                    <a:lnTo>
                      <a:pt x="168" y="55"/>
                    </a:lnTo>
                    <a:lnTo>
                      <a:pt x="167" y="52"/>
                    </a:lnTo>
                    <a:lnTo>
                      <a:pt x="166" y="49"/>
                    </a:lnTo>
                    <a:lnTo>
                      <a:pt x="165" y="47"/>
                    </a:lnTo>
                    <a:lnTo>
                      <a:pt x="163" y="44"/>
                    </a:lnTo>
                    <a:lnTo>
                      <a:pt x="161" y="41"/>
                    </a:lnTo>
                    <a:lnTo>
                      <a:pt x="159" y="37"/>
                    </a:lnTo>
                    <a:lnTo>
                      <a:pt x="156" y="34"/>
                    </a:lnTo>
                    <a:lnTo>
                      <a:pt x="154" y="31"/>
                    </a:lnTo>
                    <a:lnTo>
                      <a:pt x="151" y="29"/>
                    </a:lnTo>
                    <a:lnTo>
                      <a:pt x="148" y="27"/>
                    </a:lnTo>
                    <a:lnTo>
                      <a:pt x="144" y="25"/>
                    </a:lnTo>
                    <a:lnTo>
                      <a:pt x="139" y="24"/>
                    </a:lnTo>
                    <a:lnTo>
                      <a:pt x="136" y="24"/>
                    </a:lnTo>
                    <a:lnTo>
                      <a:pt x="132" y="24"/>
                    </a:lnTo>
                    <a:lnTo>
                      <a:pt x="129" y="25"/>
                    </a:lnTo>
                    <a:lnTo>
                      <a:pt x="125" y="25"/>
                    </a:lnTo>
                    <a:lnTo>
                      <a:pt x="122" y="26"/>
                    </a:lnTo>
                    <a:lnTo>
                      <a:pt x="118" y="27"/>
                    </a:lnTo>
                    <a:lnTo>
                      <a:pt x="115" y="27"/>
                    </a:lnTo>
                    <a:lnTo>
                      <a:pt x="113" y="28"/>
                    </a:lnTo>
                    <a:lnTo>
                      <a:pt x="111" y="24"/>
                    </a:lnTo>
                    <a:lnTo>
                      <a:pt x="108" y="21"/>
                    </a:lnTo>
                    <a:lnTo>
                      <a:pt x="105" y="18"/>
                    </a:lnTo>
                    <a:lnTo>
                      <a:pt x="102" y="14"/>
                    </a:lnTo>
                    <a:lnTo>
                      <a:pt x="98" y="11"/>
                    </a:lnTo>
                    <a:lnTo>
                      <a:pt x="94" y="9"/>
                    </a:lnTo>
                    <a:lnTo>
                      <a:pt x="89" y="6"/>
                    </a:lnTo>
                    <a:lnTo>
                      <a:pt x="85" y="4"/>
                    </a:lnTo>
                    <a:lnTo>
                      <a:pt x="82" y="3"/>
                    </a:lnTo>
                    <a:lnTo>
                      <a:pt x="78" y="2"/>
                    </a:lnTo>
                    <a:lnTo>
                      <a:pt x="75" y="1"/>
                    </a:lnTo>
                    <a:lnTo>
                      <a:pt x="72" y="0"/>
                    </a:lnTo>
                    <a:lnTo>
                      <a:pt x="69" y="0"/>
                    </a:lnTo>
                    <a:lnTo>
                      <a:pt x="65" y="0"/>
                    </a:lnTo>
                    <a:lnTo>
                      <a:pt x="62" y="0"/>
                    </a:lnTo>
                    <a:lnTo>
                      <a:pt x="58" y="0"/>
                    </a:lnTo>
                    <a:lnTo>
                      <a:pt x="55" y="0"/>
                    </a:lnTo>
                    <a:lnTo>
                      <a:pt x="52" y="0"/>
                    </a:lnTo>
                    <a:lnTo>
                      <a:pt x="49" y="1"/>
                    </a:lnTo>
                    <a:lnTo>
                      <a:pt x="46" y="1"/>
                    </a:lnTo>
                    <a:lnTo>
                      <a:pt x="43" y="2"/>
                    </a:lnTo>
                    <a:lnTo>
                      <a:pt x="41" y="2"/>
                    </a:lnTo>
                    <a:lnTo>
                      <a:pt x="38" y="2"/>
                    </a:lnTo>
                    <a:lnTo>
                      <a:pt x="35" y="3"/>
                    </a:lnTo>
                    <a:lnTo>
                      <a:pt x="33" y="3"/>
                    </a:lnTo>
                    <a:lnTo>
                      <a:pt x="31" y="4"/>
                    </a:lnTo>
                    <a:lnTo>
                      <a:pt x="28" y="5"/>
                    </a:lnTo>
                    <a:lnTo>
                      <a:pt x="26" y="5"/>
                    </a:lnTo>
                    <a:lnTo>
                      <a:pt x="24" y="6"/>
                    </a:lnTo>
                    <a:lnTo>
                      <a:pt x="22" y="7"/>
                    </a:lnTo>
                    <a:lnTo>
                      <a:pt x="20" y="7"/>
                    </a:lnTo>
                    <a:lnTo>
                      <a:pt x="19" y="8"/>
                    </a:lnTo>
                    <a:lnTo>
                      <a:pt x="14" y="11"/>
                    </a:lnTo>
                    <a:lnTo>
                      <a:pt x="10" y="13"/>
                    </a:lnTo>
                    <a:lnTo>
                      <a:pt x="7" y="16"/>
                    </a:lnTo>
                    <a:lnTo>
                      <a:pt x="5" y="19"/>
                    </a:lnTo>
                    <a:lnTo>
                      <a:pt x="3" y="23"/>
                    </a:lnTo>
                    <a:lnTo>
                      <a:pt x="1" y="27"/>
                    </a:lnTo>
                    <a:lnTo>
                      <a:pt x="1" y="31"/>
                    </a:lnTo>
                    <a:lnTo>
                      <a:pt x="0" y="36"/>
                    </a:lnTo>
                    <a:lnTo>
                      <a:pt x="1" y="39"/>
                    </a:lnTo>
                    <a:lnTo>
                      <a:pt x="1" y="43"/>
                    </a:lnTo>
                    <a:lnTo>
                      <a:pt x="3" y="46"/>
                    </a:lnTo>
                    <a:lnTo>
                      <a:pt x="4" y="49"/>
                    </a:lnTo>
                    <a:lnTo>
                      <a:pt x="7" y="52"/>
                    </a:lnTo>
                    <a:lnTo>
                      <a:pt x="9" y="55"/>
                    </a:lnTo>
                    <a:lnTo>
                      <a:pt x="12" y="57"/>
                    </a:lnTo>
                    <a:lnTo>
                      <a:pt x="15" y="59"/>
                    </a:lnTo>
                    <a:lnTo>
                      <a:pt x="19" y="61"/>
                    </a:lnTo>
                    <a:lnTo>
                      <a:pt x="23" y="62"/>
                    </a:lnTo>
                    <a:lnTo>
                      <a:pt x="28" y="64"/>
                    </a:lnTo>
                    <a:lnTo>
                      <a:pt x="33" y="65"/>
                    </a:lnTo>
                    <a:lnTo>
                      <a:pt x="38" y="67"/>
                    </a:lnTo>
                    <a:lnTo>
                      <a:pt x="44" y="68"/>
                    </a:lnTo>
                    <a:lnTo>
                      <a:pt x="50" y="69"/>
                    </a:lnTo>
                    <a:lnTo>
                      <a:pt x="56" y="70"/>
                    </a:lnTo>
                    <a:lnTo>
                      <a:pt x="57" y="70"/>
                    </a:lnTo>
                    <a:lnTo>
                      <a:pt x="60" y="71"/>
                    </a:lnTo>
                    <a:lnTo>
                      <a:pt x="62" y="72"/>
                    </a:lnTo>
                    <a:lnTo>
                      <a:pt x="65" y="73"/>
                    </a:lnTo>
                    <a:lnTo>
                      <a:pt x="67" y="75"/>
                    </a:lnTo>
                    <a:lnTo>
                      <a:pt x="69" y="76"/>
                    </a:lnTo>
                    <a:lnTo>
                      <a:pt x="70" y="78"/>
                    </a:lnTo>
                    <a:lnTo>
                      <a:pt x="71" y="80"/>
                    </a:lnTo>
                    <a:lnTo>
                      <a:pt x="73" y="104"/>
                    </a:lnTo>
                    <a:lnTo>
                      <a:pt x="73" y="104"/>
                    </a:lnTo>
                    <a:lnTo>
                      <a:pt x="74" y="106"/>
                    </a:lnTo>
                    <a:lnTo>
                      <a:pt x="75" y="109"/>
                    </a:lnTo>
                    <a:lnTo>
                      <a:pt x="77" y="113"/>
                    </a:lnTo>
                    <a:lnTo>
                      <a:pt x="80" y="117"/>
                    </a:lnTo>
                    <a:lnTo>
                      <a:pt x="82" y="121"/>
                    </a:lnTo>
                    <a:lnTo>
                      <a:pt x="86" y="125"/>
                    </a:lnTo>
                    <a:lnTo>
                      <a:pt x="90" y="129"/>
                    </a:lnTo>
                    <a:lnTo>
                      <a:pt x="94" y="132"/>
                    </a:lnTo>
                    <a:lnTo>
                      <a:pt x="97" y="134"/>
                    </a:lnTo>
                    <a:lnTo>
                      <a:pt x="100" y="136"/>
                    </a:lnTo>
                    <a:lnTo>
                      <a:pt x="104" y="137"/>
                    </a:lnTo>
                    <a:lnTo>
                      <a:pt x="107" y="137"/>
                    </a:lnTo>
                    <a:lnTo>
                      <a:pt x="109" y="137"/>
                    </a:lnTo>
                    <a:lnTo>
                      <a:pt x="112" y="136"/>
                    </a:lnTo>
                    <a:lnTo>
                      <a:pt x="115" y="133"/>
                    </a:lnTo>
                    <a:lnTo>
                      <a:pt x="118" y="130"/>
                    </a:lnTo>
                    <a:lnTo>
                      <a:pt x="120" y="127"/>
                    </a:lnTo>
                    <a:lnTo>
                      <a:pt x="120" y="124"/>
                    </a:lnTo>
                    <a:lnTo>
                      <a:pt x="121" y="120"/>
                    </a:lnTo>
                    <a:lnTo>
                      <a:pt x="121" y="118"/>
                    </a:lnTo>
                    <a:lnTo>
                      <a:pt x="120" y="115"/>
                    </a:lnTo>
                    <a:lnTo>
                      <a:pt x="120" y="114"/>
                    </a:lnTo>
                    <a:lnTo>
                      <a:pt x="120" y="113"/>
                    </a:lnTo>
                    <a:lnTo>
                      <a:pt x="120" y="114"/>
                    </a:lnTo>
                    <a:lnTo>
                      <a:pt x="121" y="114"/>
                    </a:lnTo>
                    <a:lnTo>
                      <a:pt x="123" y="116"/>
                    </a:lnTo>
                    <a:lnTo>
                      <a:pt x="126" y="117"/>
                    </a:lnTo>
                    <a:lnTo>
                      <a:pt x="128" y="119"/>
                    </a:lnTo>
                    <a:lnTo>
                      <a:pt x="131" y="120"/>
                    </a:lnTo>
                    <a:lnTo>
                      <a:pt x="134" y="121"/>
                    </a:lnTo>
                    <a:lnTo>
                      <a:pt x="137" y="121"/>
                    </a:lnTo>
                    <a:lnTo>
                      <a:pt x="141" y="120"/>
                    </a:lnTo>
                    <a:lnTo>
                      <a:pt x="145" y="119"/>
                    </a:lnTo>
                    <a:lnTo>
                      <a:pt x="149" y="116"/>
                    </a:lnTo>
                    <a:lnTo>
                      <a:pt x="154" y="114"/>
                    </a:lnTo>
                    <a:lnTo>
                      <a:pt x="158" y="110"/>
                    </a:lnTo>
                    <a:lnTo>
                      <a:pt x="162" y="106"/>
                    </a:lnTo>
                    <a:lnTo>
                      <a:pt x="166" y="100"/>
                    </a:lnTo>
                    <a:lnTo>
                      <a:pt x="168" y="95"/>
                    </a:lnTo>
                    <a:lnTo>
                      <a:pt x="169" y="88"/>
                    </a:lnTo>
                    <a:lnTo>
                      <a:pt x="170" y="81"/>
                    </a:lnTo>
                    <a:lnTo>
                      <a:pt x="171" y="75"/>
                    </a:lnTo>
                    <a:lnTo>
                      <a:pt x="170" y="70"/>
                    </a:lnTo>
                    <a:close/>
                  </a:path>
                </a:pathLst>
              </a:custGeom>
              <a:solidFill>
                <a:srgbClr val="66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89" name="Freeform 65"/>
              <p:cNvSpPr>
                <a:spLocks/>
              </p:cNvSpPr>
              <p:nvPr/>
            </p:nvSpPr>
            <p:spPr bwMode="auto">
              <a:xfrm>
                <a:off x="1986" y="1324"/>
                <a:ext cx="234" cy="80"/>
              </a:xfrm>
              <a:custGeom>
                <a:avLst/>
                <a:gdLst/>
                <a:ahLst/>
                <a:cxnLst>
                  <a:cxn ang="0">
                    <a:pos x="3" y="80"/>
                  </a:cxn>
                  <a:cxn ang="0">
                    <a:pos x="234" y="80"/>
                  </a:cxn>
                  <a:cxn ang="0">
                    <a:pos x="183" y="14"/>
                  </a:cxn>
                  <a:cxn ang="0">
                    <a:pos x="183" y="14"/>
                  </a:cxn>
                  <a:cxn ang="0">
                    <a:pos x="182" y="14"/>
                  </a:cxn>
                  <a:cxn ang="0">
                    <a:pos x="181" y="14"/>
                  </a:cxn>
                  <a:cxn ang="0">
                    <a:pos x="179" y="14"/>
                  </a:cxn>
                  <a:cxn ang="0">
                    <a:pos x="176" y="13"/>
                  </a:cxn>
                  <a:cxn ang="0">
                    <a:pos x="174" y="13"/>
                  </a:cxn>
                  <a:cxn ang="0">
                    <a:pos x="171" y="12"/>
                  </a:cxn>
                  <a:cxn ang="0">
                    <a:pos x="167" y="11"/>
                  </a:cxn>
                  <a:cxn ang="0">
                    <a:pos x="163" y="11"/>
                  </a:cxn>
                  <a:cxn ang="0">
                    <a:pos x="159" y="10"/>
                  </a:cxn>
                  <a:cxn ang="0">
                    <a:pos x="154" y="9"/>
                  </a:cxn>
                  <a:cxn ang="0">
                    <a:pos x="150" y="8"/>
                  </a:cxn>
                  <a:cxn ang="0">
                    <a:pos x="145" y="7"/>
                  </a:cxn>
                  <a:cxn ang="0">
                    <a:pos x="140" y="7"/>
                  </a:cxn>
                  <a:cxn ang="0">
                    <a:pos x="134" y="6"/>
                  </a:cxn>
                  <a:cxn ang="0">
                    <a:pos x="129" y="5"/>
                  </a:cxn>
                  <a:cxn ang="0">
                    <a:pos x="123" y="4"/>
                  </a:cxn>
                  <a:cxn ang="0">
                    <a:pos x="118" y="3"/>
                  </a:cxn>
                  <a:cxn ang="0">
                    <a:pos x="112" y="3"/>
                  </a:cxn>
                  <a:cxn ang="0">
                    <a:pos x="107" y="2"/>
                  </a:cxn>
                  <a:cxn ang="0">
                    <a:pos x="101" y="2"/>
                  </a:cxn>
                  <a:cxn ang="0">
                    <a:pos x="95" y="1"/>
                  </a:cxn>
                  <a:cxn ang="0">
                    <a:pos x="90" y="1"/>
                  </a:cxn>
                  <a:cxn ang="0">
                    <a:pos x="85" y="0"/>
                  </a:cxn>
                  <a:cxn ang="0">
                    <a:pos x="80" y="0"/>
                  </a:cxn>
                  <a:cxn ang="0">
                    <a:pos x="75" y="0"/>
                  </a:cxn>
                  <a:cxn ang="0">
                    <a:pos x="70" y="0"/>
                  </a:cxn>
                  <a:cxn ang="0">
                    <a:pos x="65" y="0"/>
                  </a:cxn>
                  <a:cxn ang="0">
                    <a:pos x="61" y="1"/>
                  </a:cxn>
                  <a:cxn ang="0">
                    <a:pos x="57" y="1"/>
                  </a:cxn>
                  <a:cxn ang="0">
                    <a:pos x="54" y="2"/>
                  </a:cxn>
                  <a:cxn ang="0">
                    <a:pos x="50" y="2"/>
                  </a:cxn>
                  <a:cxn ang="0">
                    <a:pos x="48" y="3"/>
                  </a:cxn>
                  <a:cxn ang="0">
                    <a:pos x="46" y="4"/>
                  </a:cxn>
                  <a:cxn ang="0">
                    <a:pos x="43" y="5"/>
                  </a:cxn>
                  <a:cxn ang="0">
                    <a:pos x="40" y="6"/>
                  </a:cxn>
                  <a:cxn ang="0">
                    <a:pos x="37" y="7"/>
                  </a:cxn>
                  <a:cxn ang="0">
                    <a:pos x="34" y="9"/>
                  </a:cxn>
                  <a:cxn ang="0">
                    <a:pos x="32" y="10"/>
                  </a:cxn>
                  <a:cxn ang="0">
                    <a:pos x="29" y="12"/>
                  </a:cxn>
                  <a:cxn ang="0">
                    <a:pos x="26" y="14"/>
                  </a:cxn>
                  <a:cxn ang="0">
                    <a:pos x="23" y="16"/>
                  </a:cxn>
                  <a:cxn ang="0">
                    <a:pos x="20" y="18"/>
                  </a:cxn>
                  <a:cxn ang="0">
                    <a:pos x="17" y="20"/>
                  </a:cxn>
                  <a:cxn ang="0">
                    <a:pos x="15" y="22"/>
                  </a:cxn>
                  <a:cxn ang="0">
                    <a:pos x="12" y="25"/>
                  </a:cxn>
                  <a:cxn ang="0">
                    <a:pos x="10" y="27"/>
                  </a:cxn>
                  <a:cxn ang="0">
                    <a:pos x="8" y="30"/>
                  </a:cxn>
                  <a:cxn ang="0">
                    <a:pos x="3" y="38"/>
                  </a:cxn>
                  <a:cxn ang="0">
                    <a:pos x="1" y="47"/>
                  </a:cxn>
                  <a:cxn ang="0">
                    <a:pos x="0" y="55"/>
                  </a:cxn>
                  <a:cxn ang="0">
                    <a:pos x="0" y="63"/>
                  </a:cxn>
                  <a:cxn ang="0">
                    <a:pos x="1" y="70"/>
                  </a:cxn>
                  <a:cxn ang="0">
                    <a:pos x="2" y="75"/>
                  </a:cxn>
                  <a:cxn ang="0">
                    <a:pos x="3" y="78"/>
                  </a:cxn>
                  <a:cxn ang="0">
                    <a:pos x="3" y="80"/>
                  </a:cxn>
                </a:cxnLst>
                <a:rect l="0" t="0" r="r" b="b"/>
                <a:pathLst>
                  <a:path w="234" h="80">
                    <a:moveTo>
                      <a:pt x="3" y="80"/>
                    </a:moveTo>
                    <a:lnTo>
                      <a:pt x="234" y="80"/>
                    </a:lnTo>
                    <a:lnTo>
                      <a:pt x="183" y="14"/>
                    </a:lnTo>
                    <a:lnTo>
                      <a:pt x="183" y="14"/>
                    </a:lnTo>
                    <a:lnTo>
                      <a:pt x="182" y="14"/>
                    </a:lnTo>
                    <a:lnTo>
                      <a:pt x="181" y="14"/>
                    </a:lnTo>
                    <a:lnTo>
                      <a:pt x="179" y="14"/>
                    </a:lnTo>
                    <a:lnTo>
                      <a:pt x="176" y="13"/>
                    </a:lnTo>
                    <a:lnTo>
                      <a:pt x="174" y="13"/>
                    </a:lnTo>
                    <a:lnTo>
                      <a:pt x="171" y="12"/>
                    </a:lnTo>
                    <a:lnTo>
                      <a:pt x="167" y="11"/>
                    </a:lnTo>
                    <a:lnTo>
                      <a:pt x="163" y="11"/>
                    </a:lnTo>
                    <a:lnTo>
                      <a:pt x="159" y="10"/>
                    </a:lnTo>
                    <a:lnTo>
                      <a:pt x="154" y="9"/>
                    </a:lnTo>
                    <a:lnTo>
                      <a:pt x="150" y="8"/>
                    </a:lnTo>
                    <a:lnTo>
                      <a:pt x="145" y="7"/>
                    </a:lnTo>
                    <a:lnTo>
                      <a:pt x="140" y="7"/>
                    </a:lnTo>
                    <a:lnTo>
                      <a:pt x="134" y="6"/>
                    </a:lnTo>
                    <a:lnTo>
                      <a:pt x="129" y="5"/>
                    </a:lnTo>
                    <a:lnTo>
                      <a:pt x="123" y="4"/>
                    </a:lnTo>
                    <a:lnTo>
                      <a:pt x="118" y="3"/>
                    </a:lnTo>
                    <a:lnTo>
                      <a:pt x="112" y="3"/>
                    </a:lnTo>
                    <a:lnTo>
                      <a:pt x="107" y="2"/>
                    </a:lnTo>
                    <a:lnTo>
                      <a:pt x="101" y="2"/>
                    </a:lnTo>
                    <a:lnTo>
                      <a:pt x="95" y="1"/>
                    </a:lnTo>
                    <a:lnTo>
                      <a:pt x="90" y="1"/>
                    </a:lnTo>
                    <a:lnTo>
                      <a:pt x="85" y="0"/>
                    </a:lnTo>
                    <a:lnTo>
                      <a:pt x="80" y="0"/>
                    </a:lnTo>
                    <a:lnTo>
                      <a:pt x="75" y="0"/>
                    </a:lnTo>
                    <a:lnTo>
                      <a:pt x="70" y="0"/>
                    </a:lnTo>
                    <a:lnTo>
                      <a:pt x="65" y="0"/>
                    </a:lnTo>
                    <a:lnTo>
                      <a:pt x="61" y="1"/>
                    </a:lnTo>
                    <a:lnTo>
                      <a:pt x="57" y="1"/>
                    </a:lnTo>
                    <a:lnTo>
                      <a:pt x="54" y="2"/>
                    </a:lnTo>
                    <a:lnTo>
                      <a:pt x="50" y="2"/>
                    </a:lnTo>
                    <a:lnTo>
                      <a:pt x="48" y="3"/>
                    </a:lnTo>
                    <a:lnTo>
                      <a:pt x="46" y="4"/>
                    </a:lnTo>
                    <a:lnTo>
                      <a:pt x="43" y="5"/>
                    </a:lnTo>
                    <a:lnTo>
                      <a:pt x="40" y="6"/>
                    </a:lnTo>
                    <a:lnTo>
                      <a:pt x="37" y="7"/>
                    </a:lnTo>
                    <a:lnTo>
                      <a:pt x="34" y="9"/>
                    </a:lnTo>
                    <a:lnTo>
                      <a:pt x="32" y="10"/>
                    </a:lnTo>
                    <a:lnTo>
                      <a:pt x="29" y="12"/>
                    </a:lnTo>
                    <a:lnTo>
                      <a:pt x="26" y="14"/>
                    </a:lnTo>
                    <a:lnTo>
                      <a:pt x="23" y="16"/>
                    </a:lnTo>
                    <a:lnTo>
                      <a:pt x="20" y="18"/>
                    </a:lnTo>
                    <a:lnTo>
                      <a:pt x="17" y="20"/>
                    </a:lnTo>
                    <a:lnTo>
                      <a:pt x="15" y="22"/>
                    </a:lnTo>
                    <a:lnTo>
                      <a:pt x="12" y="25"/>
                    </a:lnTo>
                    <a:lnTo>
                      <a:pt x="10" y="27"/>
                    </a:lnTo>
                    <a:lnTo>
                      <a:pt x="8" y="30"/>
                    </a:lnTo>
                    <a:lnTo>
                      <a:pt x="3" y="38"/>
                    </a:lnTo>
                    <a:lnTo>
                      <a:pt x="1" y="47"/>
                    </a:lnTo>
                    <a:lnTo>
                      <a:pt x="0" y="55"/>
                    </a:lnTo>
                    <a:lnTo>
                      <a:pt x="0" y="63"/>
                    </a:lnTo>
                    <a:lnTo>
                      <a:pt x="1" y="70"/>
                    </a:lnTo>
                    <a:lnTo>
                      <a:pt x="2" y="75"/>
                    </a:lnTo>
                    <a:lnTo>
                      <a:pt x="3" y="78"/>
                    </a:lnTo>
                    <a:lnTo>
                      <a:pt x="3" y="80"/>
                    </a:lnTo>
                    <a:close/>
                  </a:path>
                </a:pathLst>
              </a:custGeom>
              <a:solidFill>
                <a:srgbClr val="0035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90" name="Freeform 66"/>
              <p:cNvSpPr>
                <a:spLocks/>
              </p:cNvSpPr>
              <p:nvPr/>
            </p:nvSpPr>
            <p:spPr bwMode="auto">
              <a:xfrm>
                <a:off x="2036" y="1163"/>
                <a:ext cx="238" cy="235"/>
              </a:xfrm>
              <a:custGeom>
                <a:avLst/>
                <a:gdLst/>
                <a:ahLst/>
                <a:cxnLst>
                  <a:cxn ang="0">
                    <a:pos x="132" y="8"/>
                  </a:cxn>
                  <a:cxn ang="0">
                    <a:pos x="125" y="10"/>
                  </a:cxn>
                  <a:cxn ang="0">
                    <a:pos x="114" y="13"/>
                  </a:cxn>
                  <a:cxn ang="0">
                    <a:pos x="102" y="19"/>
                  </a:cxn>
                  <a:cxn ang="0">
                    <a:pos x="91" y="28"/>
                  </a:cxn>
                  <a:cxn ang="0">
                    <a:pos x="82" y="41"/>
                  </a:cxn>
                  <a:cxn ang="0">
                    <a:pos x="75" y="58"/>
                  </a:cxn>
                  <a:cxn ang="0">
                    <a:pos x="71" y="79"/>
                  </a:cxn>
                  <a:cxn ang="0">
                    <a:pos x="68" y="108"/>
                  </a:cxn>
                  <a:cxn ang="0">
                    <a:pos x="64" y="131"/>
                  </a:cxn>
                  <a:cxn ang="0">
                    <a:pos x="55" y="142"/>
                  </a:cxn>
                  <a:cxn ang="0">
                    <a:pos x="40" y="134"/>
                  </a:cxn>
                  <a:cxn ang="0">
                    <a:pos x="32" y="118"/>
                  </a:cxn>
                  <a:cxn ang="0">
                    <a:pos x="0" y="129"/>
                  </a:cxn>
                  <a:cxn ang="0">
                    <a:pos x="1" y="134"/>
                  </a:cxn>
                  <a:cxn ang="0">
                    <a:pos x="5" y="147"/>
                  </a:cxn>
                  <a:cxn ang="0">
                    <a:pos x="11" y="162"/>
                  </a:cxn>
                  <a:cxn ang="0">
                    <a:pos x="17" y="172"/>
                  </a:cxn>
                  <a:cxn ang="0">
                    <a:pos x="25" y="181"/>
                  </a:cxn>
                  <a:cxn ang="0">
                    <a:pos x="34" y="189"/>
                  </a:cxn>
                  <a:cxn ang="0">
                    <a:pos x="42" y="195"/>
                  </a:cxn>
                  <a:cxn ang="0">
                    <a:pos x="49" y="197"/>
                  </a:cxn>
                  <a:cxn ang="0">
                    <a:pos x="57" y="198"/>
                  </a:cxn>
                  <a:cxn ang="0">
                    <a:pos x="63" y="197"/>
                  </a:cxn>
                  <a:cxn ang="0">
                    <a:pos x="73" y="195"/>
                  </a:cxn>
                  <a:cxn ang="0">
                    <a:pos x="76" y="198"/>
                  </a:cxn>
                  <a:cxn ang="0">
                    <a:pos x="79" y="203"/>
                  </a:cxn>
                  <a:cxn ang="0">
                    <a:pos x="83" y="211"/>
                  </a:cxn>
                  <a:cxn ang="0">
                    <a:pos x="91" y="219"/>
                  </a:cxn>
                  <a:cxn ang="0">
                    <a:pos x="105" y="227"/>
                  </a:cxn>
                  <a:cxn ang="0">
                    <a:pos x="127" y="234"/>
                  </a:cxn>
                  <a:cxn ang="0">
                    <a:pos x="148" y="235"/>
                  </a:cxn>
                  <a:cxn ang="0">
                    <a:pos x="166" y="233"/>
                  </a:cxn>
                  <a:cxn ang="0">
                    <a:pos x="179" y="230"/>
                  </a:cxn>
                  <a:cxn ang="0">
                    <a:pos x="186" y="227"/>
                  </a:cxn>
                  <a:cxn ang="0">
                    <a:pos x="190" y="221"/>
                  </a:cxn>
                  <a:cxn ang="0">
                    <a:pos x="200" y="195"/>
                  </a:cxn>
                  <a:cxn ang="0">
                    <a:pos x="213" y="157"/>
                  </a:cxn>
                  <a:cxn ang="0">
                    <a:pos x="227" y="119"/>
                  </a:cxn>
                  <a:cxn ang="0">
                    <a:pos x="236" y="88"/>
                  </a:cxn>
                  <a:cxn ang="0">
                    <a:pos x="238" y="71"/>
                  </a:cxn>
                  <a:cxn ang="0">
                    <a:pos x="237" y="50"/>
                  </a:cxn>
                  <a:cxn ang="0">
                    <a:pos x="231" y="33"/>
                  </a:cxn>
                  <a:cxn ang="0">
                    <a:pos x="223" y="20"/>
                  </a:cxn>
                  <a:cxn ang="0">
                    <a:pos x="208" y="5"/>
                  </a:cxn>
                  <a:cxn ang="0">
                    <a:pos x="198" y="0"/>
                  </a:cxn>
                  <a:cxn ang="0">
                    <a:pos x="183" y="17"/>
                  </a:cxn>
                  <a:cxn ang="0">
                    <a:pos x="167" y="21"/>
                  </a:cxn>
                  <a:cxn ang="0">
                    <a:pos x="152" y="18"/>
                  </a:cxn>
                  <a:cxn ang="0">
                    <a:pos x="140" y="12"/>
                  </a:cxn>
                  <a:cxn ang="0">
                    <a:pos x="134" y="8"/>
                  </a:cxn>
                </a:cxnLst>
                <a:rect l="0" t="0" r="r" b="b"/>
                <a:pathLst>
                  <a:path w="238" h="235">
                    <a:moveTo>
                      <a:pt x="134" y="8"/>
                    </a:moveTo>
                    <a:lnTo>
                      <a:pt x="133" y="8"/>
                    </a:lnTo>
                    <a:lnTo>
                      <a:pt x="132" y="8"/>
                    </a:lnTo>
                    <a:lnTo>
                      <a:pt x="130" y="8"/>
                    </a:lnTo>
                    <a:lnTo>
                      <a:pt x="128" y="9"/>
                    </a:lnTo>
                    <a:lnTo>
                      <a:pt x="125" y="10"/>
                    </a:lnTo>
                    <a:lnTo>
                      <a:pt x="122" y="11"/>
                    </a:lnTo>
                    <a:lnTo>
                      <a:pt x="118" y="12"/>
                    </a:lnTo>
                    <a:lnTo>
                      <a:pt x="114" y="13"/>
                    </a:lnTo>
                    <a:lnTo>
                      <a:pt x="110" y="15"/>
                    </a:lnTo>
                    <a:lnTo>
                      <a:pt x="106" y="17"/>
                    </a:lnTo>
                    <a:lnTo>
                      <a:pt x="102" y="19"/>
                    </a:lnTo>
                    <a:lnTo>
                      <a:pt x="98" y="22"/>
                    </a:lnTo>
                    <a:lnTo>
                      <a:pt x="94" y="25"/>
                    </a:lnTo>
                    <a:lnTo>
                      <a:pt x="91" y="28"/>
                    </a:lnTo>
                    <a:lnTo>
                      <a:pt x="88" y="31"/>
                    </a:lnTo>
                    <a:lnTo>
                      <a:pt x="85" y="35"/>
                    </a:lnTo>
                    <a:lnTo>
                      <a:pt x="82" y="41"/>
                    </a:lnTo>
                    <a:lnTo>
                      <a:pt x="79" y="47"/>
                    </a:lnTo>
                    <a:lnTo>
                      <a:pt x="77" y="53"/>
                    </a:lnTo>
                    <a:lnTo>
                      <a:pt x="75" y="58"/>
                    </a:lnTo>
                    <a:lnTo>
                      <a:pt x="74" y="65"/>
                    </a:lnTo>
                    <a:lnTo>
                      <a:pt x="72" y="71"/>
                    </a:lnTo>
                    <a:lnTo>
                      <a:pt x="71" y="79"/>
                    </a:lnTo>
                    <a:lnTo>
                      <a:pt x="70" y="89"/>
                    </a:lnTo>
                    <a:lnTo>
                      <a:pt x="68" y="99"/>
                    </a:lnTo>
                    <a:lnTo>
                      <a:pt x="68" y="108"/>
                    </a:lnTo>
                    <a:lnTo>
                      <a:pt x="67" y="117"/>
                    </a:lnTo>
                    <a:lnTo>
                      <a:pt x="66" y="125"/>
                    </a:lnTo>
                    <a:lnTo>
                      <a:pt x="64" y="131"/>
                    </a:lnTo>
                    <a:lnTo>
                      <a:pt x="62" y="137"/>
                    </a:lnTo>
                    <a:lnTo>
                      <a:pt x="59" y="140"/>
                    </a:lnTo>
                    <a:lnTo>
                      <a:pt x="55" y="142"/>
                    </a:lnTo>
                    <a:lnTo>
                      <a:pt x="50" y="142"/>
                    </a:lnTo>
                    <a:lnTo>
                      <a:pt x="45" y="139"/>
                    </a:lnTo>
                    <a:lnTo>
                      <a:pt x="40" y="134"/>
                    </a:lnTo>
                    <a:lnTo>
                      <a:pt x="37" y="129"/>
                    </a:lnTo>
                    <a:lnTo>
                      <a:pt x="34" y="123"/>
                    </a:lnTo>
                    <a:lnTo>
                      <a:pt x="32" y="118"/>
                    </a:lnTo>
                    <a:lnTo>
                      <a:pt x="30" y="115"/>
                    </a:lnTo>
                    <a:lnTo>
                      <a:pt x="30" y="114"/>
                    </a:lnTo>
                    <a:lnTo>
                      <a:pt x="0" y="129"/>
                    </a:lnTo>
                    <a:lnTo>
                      <a:pt x="0" y="130"/>
                    </a:lnTo>
                    <a:lnTo>
                      <a:pt x="1" y="131"/>
                    </a:lnTo>
                    <a:lnTo>
                      <a:pt x="1" y="134"/>
                    </a:lnTo>
                    <a:lnTo>
                      <a:pt x="3" y="138"/>
                    </a:lnTo>
                    <a:lnTo>
                      <a:pt x="4" y="142"/>
                    </a:lnTo>
                    <a:lnTo>
                      <a:pt x="5" y="147"/>
                    </a:lnTo>
                    <a:lnTo>
                      <a:pt x="7" y="153"/>
                    </a:lnTo>
                    <a:lnTo>
                      <a:pt x="10" y="159"/>
                    </a:lnTo>
                    <a:lnTo>
                      <a:pt x="11" y="162"/>
                    </a:lnTo>
                    <a:lnTo>
                      <a:pt x="13" y="165"/>
                    </a:lnTo>
                    <a:lnTo>
                      <a:pt x="15" y="168"/>
                    </a:lnTo>
                    <a:lnTo>
                      <a:pt x="17" y="172"/>
                    </a:lnTo>
                    <a:lnTo>
                      <a:pt x="19" y="175"/>
                    </a:lnTo>
                    <a:lnTo>
                      <a:pt x="22" y="178"/>
                    </a:lnTo>
                    <a:lnTo>
                      <a:pt x="25" y="181"/>
                    </a:lnTo>
                    <a:lnTo>
                      <a:pt x="28" y="184"/>
                    </a:lnTo>
                    <a:lnTo>
                      <a:pt x="31" y="186"/>
                    </a:lnTo>
                    <a:lnTo>
                      <a:pt x="34" y="189"/>
                    </a:lnTo>
                    <a:lnTo>
                      <a:pt x="36" y="191"/>
                    </a:lnTo>
                    <a:lnTo>
                      <a:pt x="39" y="193"/>
                    </a:lnTo>
                    <a:lnTo>
                      <a:pt x="42" y="195"/>
                    </a:lnTo>
                    <a:lnTo>
                      <a:pt x="45" y="196"/>
                    </a:lnTo>
                    <a:lnTo>
                      <a:pt x="47" y="197"/>
                    </a:lnTo>
                    <a:lnTo>
                      <a:pt x="49" y="197"/>
                    </a:lnTo>
                    <a:lnTo>
                      <a:pt x="53" y="198"/>
                    </a:lnTo>
                    <a:lnTo>
                      <a:pt x="55" y="198"/>
                    </a:lnTo>
                    <a:lnTo>
                      <a:pt x="57" y="198"/>
                    </a:lnTo>
                    <a:lnTo>
                      <a:pt x="59" y="198"/>
                    </a:lnTo>
                    <a:lnTo>
                      <a:pt x="60" y="198"/>
                    </a:lnTo>
                    <a:lnTo>
                      <a:pt x="63" y="197"/>
                    </a:lnTo>
                    <a:lnTo>
                      <a:pt x="66" y="197"/>
                    </a:lnTo>
                    <a:lnTo>
                      <a:pt x="71" y="196"/>
                    </a:lnTo>
                    <a:lnTo>
                      <a:pt x="73" y="195"/>
                    </a:lnTo>
                    <a:lnTo>
                      <a:pt x="74" y="196"/>
                    </a:lnTo>
                    <a:lnTo>
                      <a:pt x="75" y="197"/>
                    </a:lnTo>
                    <a:lnTo>
                      <a:pt x="76" y="198"/>
                    </a:lnTo>
                    <a:lnTo>
                      <a:pt x="77" y="199"/>
                    </a:lnTo>
                    <a:lnTo>
                      <a:pt x="78" y="201"/>
                    </a:lnTo>
                    <a:lnTo>
                      <a:pt x="79" y="203"/>
                    </a:lnTo>
                    <a:lnTo>
                      <a:pt x="80" y="205"/>
                    </a:lnTo>
                    <a:lnTo>
                      <a:pt x="81" y="208"/>
                    </a:lnTo>
                    <a:lnTo>
                      <a:pt x="83" y="211"/>
                    </a:lnTo>
                    <a:lnTo>
                      <a:pt x="85" y="213"/>
                    </a:lnTo>
                    <a:lnTo>
                      <a:pt x="87" y="216"/>
                    </a:lnTo>
                    <a:lnTo>
                      <a:pt x="91" y="219"/>
                    </a:lnTo>
                    <a:lnTo>
                      <a:pt x="94" y="222"/>
                    </a:lnTo>
                    <a:lnTo>
                      <a:pt x="99" y="224"/>
                    </a:lnTo>
                    <a:lnTo>
                      <a:pt x="105" y="227"/>
                    </a:lnTo>
                    <a:lnTo>
                      <a:pt x="112" y="230"/>
                    </a:lnTo>
                    <a:lnTo>
                      <a:pt x="120" y="232"/>
                    </a:lnTo>
                    <a:lnTo>
                      <a:pt x="127" y="234"/>
                    </a:lnTo>
                    <a:lnTo>
                      <a:pt x="135" y="235"/>
                    </a:lnTo>
                    <a:lnTo>
                      <a:pt x="142" y="235"/>
                    </a:lnTo>
                    <a:lnTo>
                      <a:pt x="148" y="235"/>
                    </a:lnTo>
                    <a:lnTo>
                      <a:pt x="154" y="235"/>
                    </a:lnTo>
                    <a:lnTo>
                      <a:pt x="160" y="234"/>
                    </a:lnTo>
                    <a:lnTo>
                      <a:pt x="166" y="233"/>
                    </a:lnTo>
                    <a:lnTo>
                      <a:pt x="171" y="232"/>
                    </a:lnTo>
                    <a:lnTo>
                      <a:pt x="175" y="231"/>
                    </a:lnTo>
                    <a:lnTo>
                      <a:pt x="179" y="230"/>
                    </a:lnTo>
                    <a:lnTo>
                      <a:pt x="182" y="229"/>
                    </a:lnTo>
                    <a:lnTo>
                      <a:pt x="184" y="228"/>
                    </a:lnTo>
                    <a:lnTo>
                      <a:pt x="186" y="227"/>
                    </a:lnTo>
                    <a:lnTo>
                      <a:pt x="187" y="227"/>
                    </a:lnTo>
                    <a:lnTo>
                      <a:pt x="188" y="225"/>
                    </a:lnTo>
                    <a:lnTo>
                      <a:pt x="190" y="221"/>
                    </a:lnTo>
                    <a:lnTo>
                      <a:pt x="192" y="214"/>
                    </a:lnTo>
                    <a:lnTo>
                      <a:pt x="196" y="205"/>
                    </a:lnTo>
                    <a:lnTo>
                      <a:pt x="200" y="195"/>
                    </a:lnTo>
                    <a:lnTo>
                      <a:pt x="204" y="183"/>
                    </a:lnTo>
                    <a:lnTo>
                      <a:pt x="209" y="171"/>
                    </a:lnTo>
                    <a:lnTo>
                      <a:pt x="213" y="157"/>
                    </a:lnTo>
                    <a:lnTo>
                      <a:pt x="218" y="144"/>
                    </a:lnTo>
                    <a:lnTo>
                      <a:pt x="222" y="131"/>
                    </a:lnTo>
                    <a:lnTo>
                      <a:pt x="227" y="119"/>
                    </a:lnTo>
                    <a:lnTo>
                      <a:pt x="230" y="107"/>
                    </a:lnTo>
                    <a:lnTo>
                      <a:pt x="233" y="97"/>
                    </a:lnTo>
                    <a:lnTo>
                      <a:pt x="236" y="88"/>
                    </a:lnTo>
                    <a:lnTo>
                      <a:pt x="238" y="81"/>
                    </a:lnTo>
                    <a:lnTo>
                      <a:pt x="238" y="77"/>
                    </a:lnTo>
                    <a:lnTo>
                      <a:pt x="238" y="71"/>
                    </a:lnTo>
                    <a:lnTo>
                      <a:pt x="238" y="64"/>
                    </a:lnTo>
                    <a:lnTo>
                      <a:pt x="238" y="57"/>
                    </a:lnTo>
                    <a:lnTo>
                      <a:pt x="237" y="50"/>
                    </a:lnTo>
                    <a:lnTo>
                      <a:pt x="235" y="44"/>
                    </a:lnTo>
                    <a:lnTo>
                      <a:pt x="233" y="38"/>
                    </a:lnTo>
                    <a:lnTo>
                      <a:pt x="231" y="33"/>
                    </a:lnTo>
                    <a:lnTo>
                      <a:pt x="229" y="28"/>
                    </a:lnTo>
                    <a:lnTo>
                      <a:pt x="227" y="25"/>
                    </a:lnTo>
                    <a:lnTo>
                      <a:pt x="223" y="20"/>
                    </a:lnTo>
                    <a:lnTo>
                      <a:pt x="218" y="15"/>
                    </a:lnTo>
                    <a:lnTo>
                      <a:pt x="213" y="10"/>
                    </a:lnTo>
                    <a:lnTo>
                      <a:pt x="208" y="5"/>
                    </a:lnTo>
                    <a:lnTo>
                      <a:pt x="204" y="2"/>
                    </a:lnTo>
                    <a:lnTo>
                      <a:pt x="200" y="0"/>
                    </a:lnTo>
                    <a:lnTo>
                      <a:pt x="198" y="0"/>
                    </a:lnTo>
                    <a:lnTo>
                      <a:pt x="193" y="7"/>
                    </a:lnTo>
                    <a:lnTo>
                      <a:pt x="188" y="13"/>
                    </a:lnTo>
                    <a:lnTo>
                      <a:pt x="183" y="17"/>
                    </a:lnTo>
                    <a:lnTo>
                      <a:pt x="177" y="19"/>
                    </a:lnTo>
                    <a:lnTo>
                      <a:pt x="172" y="21"/>
                    </a:lnTo>
                    <a:lnTo>
                      <a:pt x="167" y="21"/>
                    </a:lnTo>
                    <a:lnTo>
                      <a:pt x="161" y="21"/>
                    </a:lnTo>
                    <a:lnTo>
                      <a:pt x="156" y="20"/>
                    </a:lnTo>
                    <a:lnTo>
                      <a:pt x="152" y="18"/>
                    </a:lnTo>
                    <a:lnTo>
                      <a:pt x="147" y="16"/>
                    </a:lnTo>
                    <a:lnTo>
                      <a:pt x="144" y="14"/>
                    </a:lnTo>
                    <a:lnTo>
                      <a:pt x="140" y="12"/>
                    </a:lnTo>
                    <a:lnTo>
                      <a:pt x="138" y="11"/>
                    </a:lnTo>
                    <a:lnTo>
                      <a:pt x="136" y="9"/>
                    </a:lnTo>
                    <a:lnTo>
                      <a:pt x="134" y="8"/>
                    </a:lnTo>
                    <a:lnTo>
                      <a:pt x="134" y="8"/>
                    </a:lnTo>
                    <a:close/>
                  </a:path>
                </a:pathLst>
              </a:custGeom>
              <a:solidFill>
                <a:srgbClr val="D87C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91" name="Freeform 67"/>
              <p:cNvSpPr>
                <a:spLocks/>
              </p:cNvSpPr>
              <p:nvPr/>
            </p:nvSpPr>
            <p:spPr bwMode="auto">
              <a:xfrm>
                <a:off x="1922" y="1022"/>
                <a:ext cx="187" cy="230"/>
              </a:xfrm>
              <a:custGeom>
                <a:avLst/>
                <a:gdLst/>
                <a:ahLst/>
                <a:cxnLst>
                  <a:cxn ang="0">
                    <a:pos x="4" y="33"/>
                  </a:cxn>
                  <a:cxn ang="0">
                    <a:pos x="12" y="184"/>
                  </a:cxn>
                  <a:cxn ang="0">
                    <a:pos x="57" y="185"/>
                  </a:cxn>
                  <a:cxn ang="0">
                    <a:pos x="57" y="189"/>
                  </a:cxn>
                  <a:cxn ang="0">
                    <a:pos x="0" y="195"/>
                  </a:cxn>
                  <a:cxn ang="0">
                    <a:pos x="0" y="211"/>
                  </a:cxn>
                  <a:cxn ang="0">
                    <a:pos x="47" y="230"/>
                  </a:cxn>
                  <a:cxn ang="0">
                    <a:pos x="176" y="202"/>
                  </a:cxn>
                  <a:cxn ang="0">
                    <a:pos x="176" y="192"/>
                  </a:cxn>
                  <a:cxn ang="0">
                    <a:pos x="136" y="185"/>
                  </a:cxn>
                  <a:cxn ang="0">
                    <a:pos x="136" y="176"/>
                  </a:cxn>
                  <a:cxn ang="0">
                    <a:pos x="183" y="160"/>
                  </a:cxn>
                  <a:cxn ang="0">
                    <a:pos x="187" y="4"/>
                  </a:cxn>
                  <a:cxn ang="0">
                    <a:pos x="33" y="0"/>
                  </a:cxn>
                  <a:cxn ang="0">
                    <a:pos x="4" y="33"/>
                  </a:cxn>
                </a:cxnLst>
                <a:rect l="0" t="0" r="r" b="b"/>
                <a:pathLst>
                  <a:path w="187" h="230">
                    <a:moveTo>
                      <a:pt x="4" y="33"/>
                    </a:moveTo>
                    <a:lnTo>
                      <a:pt x="12" y="184"/>
                    </a:lnTo>
                    <a:lnTo>
                      <a:pt x="57" y="185"/>
                    </a:lnTo>
                    <a:lnTo>
                      <a:pt x="57" y="189"/>
                    </a:lnTo>
                    <a:lnTo>
                      <a:pt x="0" y="195"/>
                    </a:lnTo>
                    <a:lnTo>
                      <a:pt x="0" y="211"/>
                    </a:lnTo>
                    <a:lnTo>
                      <a:pt x="47" y="230"/>
                    </a:lnTo>
                    <a:lnTo>
                      <a:pt x="176" y="202"/>
                    </a:lnTo>
                    <a:lnTo>
                      <a:pt x="176" y="192"/>
                    </a:lnTo>
                    <a:lnTo>
                      <a:pt x="136" y="185"/>
                    </a:lnTo>
                    <a:lnTo>
                      <a:pt x="136" y="176"/>
                    </a:lnTo>
                    <a:lnTo>
                      <a:pt x="183" y="160"/>
                    </a:lnTo>
                    <a:lnTo>
                      <a:pt x="187" y="4"/>
                    </a:lnTo>
                    <a:lnTo>
                      <a:pt x="33" y="0"/>
                    </a:lnTo>
                    <a:lnTo>
                      <a:pt x="4" y="33"/>
                    </a:lnTo>
                    <a:close/>
                  </a:path>
                </a:pathLst>
              </a:custGeom>
              <a:solidFill>
                <a:srgbClr val="D8D8D8"/>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92" name="Freeform 68"/>
              <p:cNvSpPr>
                <a:spLocks/>
              </p:cNvSpPr>
              <p:nvPr/>
            </p:nvSpPr>
            <p:spPr bwMode="auto">
              <a:xfrm>
                <a:off x="1951" y="1221"/>
                <a:ext cx="165" cy="65"/>
              </a:xfrm>
              <a:custGeom>
                <a:avLst/>
                <a:gdLst/>
                <a:ahLst/>
                <a:cxnLst>
                  <a:cxn ang="0">
                    <a:pos x="0" y="25"/>
                  </a:cxn>
                  <a:cxn ang="0">
                    <a:pos x="0" y="38"/>
                  </a:cxn>
                  <a:cxn ang="0">
                    <a:pos x="63" y="65"/>
                  </a:cxn>
                  <a:cxn ang="0">
                    <a:pos x="161" y="36"/>
                  </a:cxn>
                  <a:cxn ang="0">
                    <a:pos x="165" y="7"/>
                  </a:cxn>
                  <a:cxn ang="0">
                    <a:pos x="143" y="0"/>
                  </a:cxn>
                  <a:cxn ang="0">
                    <a:pos x="0" y="25"/>
                  </a:cxn>
                </a:cxnLst>
                <a:rect l="0" t="0" r="r" b="b"/>
                <a:pathLst>
                  <a:path w="165" h="65">
                    <a:moveTo>
                      <a:pt x="0" y="25"/>
                    </a:moveTo>
                    <a:lnTo>
                      <a:pt x="0" y="38"/>
                    </a:lnTo>
                    <a:lnTo>
                      <a:pt x="63" y="65"/>
                    </a:lnTo>
                    <a:lnTo>
                      <a:pt x="161" y="36"/>
                    </a:lnTo>
                    <a:lnTo>
                      <a:pt x="165" y="7"/>
                    </a:lnTo>
                    <a:lnTo>
                      <a:pt x="143" y="0"/>
                    </a:lnTo>
                    <a:lnTo>
                      <a:pt x="0" y="25"/>
                    </a:lnTo>
                    <a:close/>
                  </a:path>
                </a:pathLst>
              </a:custGeom>
              <a:solidFill>
                <a:srgbClr val="BFBFB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93" name="Freeform 69"/>
              <p:cNvSpPr>
                <a:spLocks/>
              </p:cNvSpPr>
              <p:nvPr/>
            </p:nvSpPr>
            <p:spPr bwMode="auto">
              <a:xfrm>
                <a:off x="2084" y="1225"/>
                <a:ext cx="32" cy="43"/>
              </a:xfrm>
              <a:custGeom>
                <a:avLst/>
                <a:gdLst/>
                <a:ahLst/>
                <a:cxnLst>
                  <a:cxn ang="0">
                    <a:pos x="1" y="12"/>
                  </a:cxn>
                  <a:cxn ang="0">
                    <a:pos x="1" y="13"/>
                  </a:cxn>
                  <a:cxn ang="0">
                    <a:pos x="1" y="15"/>
                  </a:cxn>
                  <a:cxn ang="0">
                    <a:pos x="0" y="16"/>
                  </a:cxn>
                  <a:cxn ang="0">
                    <a:pos x="1" y="18"/>
                  </a:cxn>
                  <a:cxn ang="0">
                    <a:pos x="3" y="20"/>
                  </a:cxn>
                  <a:cxn ang="0">
                    <a:pos x="5" y="22"/>
                  </a:cxn>
                  <a:cxn ang="0">
                    <a:pos x="7" y="24"/>
                  </a:cxn>
                  <a:cxn ang="0">
                    <a:pos x="10" y="26"/>
                  </a:cxn>
                  <a:cxn ang="0">
                    <a:pos x="12" y="27"/>
                  </a:cxn>
                  <a:cxn ang="0">
                    <a:pos x="13" y="29"/>
                  </a:cxn>
                  <a:cxn ang="0">
                    <a:pos x="15" y="29"/>
                  </a:cxn>
                  <a:cxn ang="0">
                    <a:pos x="15" y="30"/>
                  </a:cxn>
                  <a:cxn ang="0">
                    <a:pos x="24" y="43"/>
                  </a:cxn>
                  <a:cxn ang="0">
                    <a:pos x="32" y="8"/>
                  </a:cxn>
                  <a:cxn ang="0">
                    <a:pos x="12" y="0"/>
                  </a:cxn>
                  <a:cxn ang="0">
                    <a:pos x="12" y="0"/>
                  </a:cxn>
                  <a:cxn ang="0">
                    <a:pos x="10" y="1"/>
                  </a:cxn>
                  <a:cxn ang="0">
                    <a:pos x="7" y="2"/>
                  </a:cxn>
                  <a:cxn ang="0">
                    <a:pos x="5" y="4"/>
                  </a:cxn>
                  <a:cxn ang="0">
                    <a:pos x="2" y="5"/>
                  </a:cxn>
                  <a:cxn ang="0">
                    <a:pos x="1" y="7"/>
                  </a:cxn>
                  <a:cxn ang="0">
                    <a:pos x="0" y="10"/>
                  </a:cxn>
                  <a:cxn ang="0">
                    <a:pos x="1" y="12"/>
                  </a:cxn>
                </a:cxnLst>
                <a:rect l="0" t="0" r="r" b="b"/>
                <a:pathLst>
                  <a:path w="32" h="43">
                    <a:moveTo>
                      <a:pt x="1" y="12"/>
                    </a:moveTo>
                    <a:lnTo>
                      <a:pt x="1" y="13"/>
                    </a:lnTo>
                    <a:lnTo>
                      <a:pt x="1" y="15"/>
                    </a:lnTo>
                    <a:lnTo>
                      <a:pt x="0" y="16"/>
                    </a:lnTo>
                    <a:lnTo>
                      <a:pt x="1" y="18"/>
                    </a:lnTo>
                    <a:lnTo>
                      <a:pt x="3" y="20"/>
                    </a:lnTo>
                    <a:lnTo>
                      <a:pt x="5" y="22"/>
                    </a:lnTo>
                    <a:lnTo>
                      <a:pt x="7" y="24"/>
                    </a:lnTo>
                    <a:lnTo>
                      <a:pt x="10" y="26"/>
                    </a:lnTo>
                    <a:lnTo>
                      <a:pt x="12" y="27"/>
                    </a:lnTo>
                    <a:lnTo>
                      <a:pt x="13" y="29"/>
                    </a:lnTo>
                    <a:lnTo>
                      <a:pt x="15" y="29"/>
                    </a:lnTo>
                    <a:lnTo>
                      <a:pt x="15" y="30"/>
                    </a:lnTo>
                    <a:lnTo>
                      <a:pt x="24" y="43"/>
                    </a:lnTo>
                    <a:lnTo>
                      <a:pt x="32" y="8"/>
                    </a:lnTo>
                    <a:lnTo>
                      <a:pt x="12" y="0"/>
                    </a:lnTo>
                    <a:lnTo>
                      <a:pt x="12" y="0"/>
                    </a:lnTo>
                    <a:lnTo>
                      <a:pt x="10" y="1"/>
                    </a:lnTo>
                    <a:lnTo>
                      <a:pt x="7" y="2"/>
                    </a:lnTo>
                    <a:lnTo>
                      <a:pt x="5" y="4"/>
                    </a:lnTo>
                    <a:lnTo>
                      <a:pt x="2" y="5"/>
                    </a:lnTo>
                    <a:lnTo>
                      <a:pt x="1" y="7"/>
                    </a:lnTo>
                    <a:lnTo>
                      <a:pt x="0" y="10"/>
                    </a:lnTo>
                    <a:lnTo>
                      <a:pt x="1" y="12"/>
                    </a:lnTo>
                    <a:close/>
                  </a:path>
                </a:pathLst>
              </a:custGeom>
              <a:solidFill>
                <a:srgbClr val="F2CCB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94" name="Freeform 70"/>
              <p:cNvSpPr>
                <a:spLocks/>
              </p:cNvSpPr>
              <p:nvPr/>
            </p:nvSpPr>
            <p:spPr bwMode="auto">
              <a:xfrm>
                <a:off x="2025" y="1235"/>
                <a:ext cx="50" cy="55"/>
              </a:xfrm>
              <a:custGeom>
                <a:avLst/>
                <a:gdLst/>
                <a:ahLst/>
                <a:cxnLst>
                  <a:cxn ang="0">
                    <a:pos x="2" y="13"/>
                  </a:cxn>
                  <a:cxn ang="0">
                    <a:pos x="5" y="21"/>
                  </a:cxn>
                  <a:cxn ang="0">
                    <a:pos x="6" y="29"/>
                  </a:cxn>
                  <a:cxn ang="0">
                    <a:pos x="6" y="37"/>
                  </a:cxn>
                  <a:cxn ang="0">
                    <a:pos x="6" y="45"/>
                  </a:cxn>
                  <a:cxn ang="0">
                    <a:pos x="9" y="52"/>
                  </a:cxn>
                  <a:cxn ang="0">
                    <a:pos x="15" y="55"/>
                  </a:cxn>
                  <a:cxn ang="0">
                    <a:pos x="24" y="52"/>
                  </a:cxn>
                  <a:cxn ang="0">
                    <a:pos x="33" y="46"/>
                  </a:cxn>
                  <a:cxn ang="0">
                    <a:pos x="39" y="42"/>
                  </a:cxn>
                  <a:cxn ang="0">
                    <a:pos x="40" y="40"/>
                  </a:cxn>
                  <a:cxn ang="0">
                    <a:pos x="43" y="36"/>
                  </a:cxn>
                  <a:cxn ang="0">
                    <a:pos x="47" y="29"/>
                  </a:cxn>
                  <a:cxn ang="0">
                    <a:pos x="50" y="24"/>
                  </a:cxn>
                  <a:cxn ang="0">
                    <a:pos x="50" y="18"/>
                  </a:cxn>
                  <a:cxn ang="0">
                    <a:pos x="48" y="3"/>
                  </a:cxn>
                  <a:cxn ang="0">
                    <a:pos x="43" y="0"/>
                  </a:cxn>
                  <a:cxn ang="0">
                    <a:pos x="40" y="3"/>
                  </a:cxn>
                  <a:cxn ang="0">
                    <a:pos x="39" y="7"/>
                  </a:cxn>
                  <a:cxn ang="0">
                    <a:pos x="38" y="11"/>
                  </a:cxn>
                  <a:cxn ang="0">
                    <a:pos x="38" y="11"/>
                  </a:cxn>
                  <a:cxn ang="0">
                    <a:pos x="36" y="8"/>
                  </a:cxn>
                  <a:cxn ang="0">
                    <a:pos x="34" y="4"/>
                  </a:cxn>
                  <a:cxn ang="0">
                    <a:pos x="32" y="1"/>
                  </a:cxn>
                  <a:cxn ang="0">
                    <a:pos x="31" y="0"/>
                  </a:cxn>
                  <a:cxn ang="0">
                    <a:pos x="28" y="0"/>
                  </a:cxn>
                  <a:cxn ang="0">
                    <a:pos x="23" y="0"/>
                  </a:cxn>
                  <a:cxn ang="0">
                    <a:pos x="17" y="2"/>
                  </a:cxn>
                  <a:cxn ang="0">
                    <a:pos x="12" y="3"/>
                  </a:cxn>
                  <a:cxn ang="0">
                    <a:pos x="6" y="5"/>
                  </a:cxn>
                  <a:cxn ang="0">
                    <a:pos x="2" y="7"/>
                  </a:cxn>
                  <a:cxn ang="0">
                    <a:pos x="0" y="9"/>
                  </a:cxn>
                </a:cxnLst>
                <a:rect l="0" t="0" r="r" b="b"/>
                <a:pathLst>
                  <a:path w="50" h="55">
                    <a:moveTo>
                      <a:pt x="0" y="9"/>
                    </a:moveTo>
                    <a:lnTo>
                      <a:pt x="2" y="13"/>
                    </a:lnTo>
                    <a:lnTo>
                      <a:pt x="4" y="17"/>
                    </a:lnTo>
                    <a:lnTo>
                      <a:pt x="5" y="21"/>
                    </a:lnTo>
                    <a:lnTo>
                      <a:pt x="6" y="26"/>
                    </a:lnTo>
                    <a:lnTo>
                      <a:pt x="6" y="29"/>
                    </a:lnTo>
                    <a:lnTo>
                      <a:pt x="6" y="33"/>
                    </a:lnTo>
                    <a:lnTo>
                      <a:pt x="6" y="37"/>
                    </a:lnTo>
                    <a:lnTo>
                      <a:pt x="6" y="41"/>
                    </a:lnTo>
                    <a:lnTo>
                      <a:pt x="6" y="45"/>
                    </a:lnTo>
                    <a:lnTo>
                      <a:pt x="7" y="49"/>
                    </a:lnTo>
                    <a:lnTo>
                      <a:pt x="9" y="52"/>
                    </a:lnTo>
                    <a:lnTo>
                      <a:pt x="11" y="55"/>
                    </a:lnTo>
                    <a:lnTo>
                      <a:pt x="15" y="55"/>
                    </a:lnTo>
                    <a:lnTo>
                      <a:pt x="19" y="54"/>
                    </a:lnTo>
                    <a:lnTo>
                      <a:pt x="24" y="52"/>
                    </a:lnTo>
                    <a:lnTo>
                      <a:pt x="29" y="49"/>
                    </a:lnTo>
                    <a:lnTo>
                      <a:pt x="33" y="46"/>
                    </a:lnTo>
                    <a:lnTo>
                      <a:pt x="37" y="44"/>
                    </a:lnTo>
                    <a:lnTo>
                      <a:pt x="39" y="42"/>
                    </a:lnTo>
                    <a:lnTo>
                      <a:pt x="40" y="41"/>
                    </a:lnTo>
                    <a:lnTo>
                      <a:pt x="40" y="40"/>
                    </a:lnTo>
                    <a:lnTo>
                      <a:pt x="42" y="38"/>
                    </a:lnTo>
                    <a:lnTo>
                      <a:pt x="43" y="36"/>
                    </a:lnTo>
                    <a:lnTo>
                      <a:pt x="45" y="33"/>
                    </a:lnTo>
                    <a:lnTo>
                      <a:pt x="47" y="29"/>
                    </a:lnTo>
                    <a:lnTo>
                      <a:pt x="49" y="26"/>
                    </a:lnTo>
                    <a:lnTo>
                      <a:pt x="50" y="24"/>
                    </a:lnTo>
                    <a:lnTo>
                      <a:pt x="50" y="22"/>
                    </a:lnTo>
                    <a:lnTo>
                      <a:pt x="50" y="18"/>
                    </a:lnTo>
                    <a:lnTo>
                      <a:pt x="50" y="10"/>
                    </a:lnTo>
                    <a:lnTo>
                      <a:pt x="48" y="3"/>
                    </a:lnTo>
                    <a:lnTo>
                      <a:pt x="45" y="0"/>
                    </a:lnTo>
                    <a:lnTo>
                      <a:pt x="43" y="0"/>
                    </a:lnTo>
                    <a:lnTo>
                      <a:pt x="41" y="1"/>
                    </a:lnTo>
                    <a:lnTo>
                      <a:pt x="40" y="3"/>
                    </a:lnTo>
                    <a:lnTo>
                      <a:pt x="39" y="5"/>
                    </a:lnTo>
                    <a:lnTo>
                      <a:pt x="39" y="7"/>
                    </a:lnTo>
                    <a:lnTo>
                      <a:pt x="38" y="9"/>
                    </a:lnTo>
                    <a:lnTo>
                      <a:pt x="38" y="11"/>
                    </a:lnTo>
                    <a:lnTo>
                      <a:pt x="38" y="11"/>
                    </a:lnTo>
                    <a:lnTo>
                      <a:pt x="38" y="11"/>
                    </a:lnTo>
                    <a:lnTo>
                      <a:pt x="37" y="10"/>
                    </a:lnTo>
                    <a:lnTo>
                      <a:pt x="36" y="8"/>
                    </a:lnTo>
                    <a:lnTo>
                      <a:pt x="35" y="6"/>
                    </a:lnTo>
                    <a:lnTo>
                      <a:pt x="34" y="4"/>
                    </a:lnTo>
                    <a:lnTo>
                      <a:pt x="33" y="3"/>
                    </a:lnTo>
                    <a:lnTo>
                      <a:pt x="32" y="1"/>
                    </a:lnTo>
                    <a:lnTo>
                      <a:pt x="32" y="0"/>
                    </a:lnTo>
                    <a:lnTo>
                      <a:pt x="31" y="0"/>
                    </a:lnTo>
                    <a:lnTo>
                      <a:pt x="30" y="0"/>
                    </a:lnTo>
                    <a:lnTo>
                      <a:pt x="28" y="0"/>
                    </a:lnTo>
                    <a:lnTo>
                      <a:pt x="26" y="0"/>
                    </a:lnTo>
                    <a:lnTo>
                      <a:pt x="23" y="0"/>
                    </a:lnTo>
                    <a:lnTo>
                      <a:pt x="20" y="1"/>
                    </a:lnTo>
                    <a:lnTo>
                      <a:pt x="17" y="2"/>
                    </a:lnTo>
                    <a:lnTo>
                      <a:pt x="15" y="2"/>
                    </a:lnTo>
                    <a:lnTo>
                      <a:pt x="12" y="3"/>
                    </a:lnTo>
                    <a:lnTo>
                      <a:pt x="9" y="4"/>
                    </a:lnTo>
                    <a:lnTo>
                      <a:pt x="6" y="5"/>
                    </a:lnTo>
                    <a:lnTo>
                      <a:pt x="4" y="6"/>
                    </a:lnTo>
                    <a:lnTo>
                      <a:pt x="2" y="7"/>
                    </a:lnTo>
                    <a:lnTo>
                      <a:pt x="1" y="8"/>
                    </a:lnTo>
                    <a:lnTo>
                      <a:pt x="0" y="9"/>
                    </a:lnTo>
                    <a:lnTo>
                      <a:pt x="0" y="9"/>
                    </a:lnTo>
                    <a:close/>
                  </a:path>
                </a:pathLst>
              </a:custGeom>
              <a:solidFill>
                <a:srgbClr val="F2CCB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95" name="Freeform 71"/>
              <p:cNvSpPr>
                <a:spLocks/>
              </p:cNvSpPr>
              <p:nvPr/>
            </p:nvSpPr>
            <p:spPr bwMode="auto">
              <a:xfrm>
                <a:off x="2150" y="1244"/>
                <a:ext cx="137" cy="131"/>
              </a:xfrm>
              <a:custGeom>
                <a:avLst/>
                <a:gdLst/>
                <a:ahLst/>
                <a:cxnLst>
                  <a:cxn ang="0">
                    <a:pos x="20" y="18"/>
                  </a:cxn>
                  <a:cxn ang="0">
                    <a:pos x="14" y="25"/>
                  </a:cxn>
                  <a:cxn ang="0">
                    <a:pos x="9" y="35"/>
                  </a:cxn>
                  <a:cxn ang="0">
                    <a:pos x="6" y="45"/>
                  </a:cxn>
                  <a:cxn ang="0">
                    <a:pos x="3" y="66"/>
                  </a:cxn>
                  <a:cxn ang="0">
                    <a:pos x="1" y="95"/>
                  </a:cxn>
                  <a:cxn ang="0">
                    <a:pos x="1" y="101"/>
                  </a:cxn>
                  <a:cxn ang="0">
                    <a:pos x="2" y="107"/>
                  </a:cxn>
                  <a:cxn ang="0">
                    <a:pos x="7" y="116"/>
                  </a:cxn>
                  <a:cxn ang="0">
                    <a:pos x="15" y="124"/>
                  </a:cxn>
                  <a:cxn ang="0">
                    <a:pos x="26" y="129"/>
                  </a:cxn>
                  <a:cxn ang="0">
                    <a:pos x="35" y="131"/>
                  </a:cxn>
                  <a:cxn ang="0">
                    <a:pos x="43" y="131"/>
                  </a:cxn>
                  <a:cxn ang="0">
                    <a:pos x="50" y="131"/>
                  </a:cxn>
                  <a:cxn ang="0">
                    <a:pos x="56" y="130"/>
                  </a:cxn>
                  <a:cxn ang="0">
                    <a:pos x="61" y="129"/>
                  </a:cxn>
                  <a:cxn ang="0">
                    <a:pos x="64" y="127"/>
                  </a:cxn>
                  <a:cxn ang="0">
                    <a:pos x="66" y="127"/>
                  </a:cxn>
                  <a:cxn ang="0">
                    <a:pos x="67" y="126"/>
                  </a:cxn>
                  <a:cxn ang="0">
                    <a:pos x="72" y="125"/>
                  </a:cxn>
                  <a:cxn ang="0">
                    <a:pos x="80" y="122"/>
                  </a:cxn>
                  <a:cxn ang="0">
                    <a:pos x="90" y="118"/>
                  </a:cxn>
                  <a:cxn ang="0">
                    <a:pos x="101" y="114"/>
                  </a:cxn>
                  <a:cxn ang="0">
                    <a:pos x="112" y="110"/>
                  </a:cxn>
                  <a:cxn ang="0">
                    <a:pos x="120" y="106"/>
                  </a:cxn>
                  <a:cxn ang="0">
                    <a:pos x="126" y="103"/>
                  </a:cxn>
                  <a:cxn ang="0">
                    <a:pos x="130" y="94"/>
                  </a:cxn>
                  <a:cxn ang="0">
                    <a:pos x="135" y="70"/>
                  </a:cxn>
                  <a:cxn ang="0">
                    <a:pos x="137" y="43"/>
                  </a:cxn>
                  <a:cxn ang="0">
                    <a:pos x="135" y="20"/>
                  </a:cxn>
                  <a:cxn ang="0">
                    <a:pos x="127" y="9"/>
                  </a:cxn>
                  <a:cxn ang="0">
                    <a:pos x="120" y="3"/>
                  </a:cxn>
                  <a:cxn ang="0">
                    <a:pos x="113" y="0"/>
                  </a:cxn>
                  <a:cxn ang="0">
                    <a:pos x="110" y="0"/>
                  </a:cxn>
                  <a:cxn ang="0">
                    <a:pos x="109" y="0"/>
                  </a:cxn>
                  <a:cxn ang="0">
                    <a:pos x="106" y="0"/>
                  </a:cxn>
                  <a:cxn ang="0">
                    <a:pos x="101" y="0"/>
                  </a:cxn>
                  <a:cxn ang="0">
                    <a:pos x="95" y="0"/>
                  </a:cxn>
                  <a:cxn ang="0">
                    <a:pos x="87" y="1"/>
                  </a:cxn>
                  <a:cxn ang="0">
                    <a:pos x="78" y="2"/>
                  </a:cxn>
                  <a:cxn ang="0">
                    <a:pos x="68" y="3"/>
                  </a:cxn>
                  <a:cxn ang="0">
                    <a:pos x="59" y="5"/>
                  </a:cxn>
                  <a:cxn ang="0">
                    <a:pos x="49" y="7"/>
                  </a:cxn>
                  <a:cxn ang="0">
                    <a:pos x="39" y="10"/>
                  </a:cxn>
                  <a:cxn ang="0">
                    <a:pos x="32" y="12"/>
                  </a:cxn>
                  <a:cxn ang="0">
                    <a:pos x="26" y="15"/>
                  </a:cxn>
                </a:cxnLst>
                <a:rect l="0" t="0" r="r" b="b"/>
                <a:pathLst>
                  <a:path w="137" h="131">
                    <a:moveTo>
                      <a:pt x="23" y="16"/>
                    </a:moveTo>
                    <a:lnTo>
                      <a:pt x="20" y="18"/>
                    </a:lnTo>
                    <a:lnTo>
                      <a:pt x="17" y="21"/>
                    </a:lnTo>
                    <a:lnTo>
                      <a:pt x="14" y="25"/>
                    </a:lnTo>
                    <a:lnTo>
                      <a:pt x="12" y="30"/>
                    </a:lnTo>
                    <a:lnTo>
                      <a:pt x="9" y="35"/>
                    </a:lnTo>
                    <a:lnTo>
                      <a:pt x="7" y="40"/>
                    </a:lnTo>
                    <a:lnTo>
                      <a:pt x="6" y="45"/>
                    </a:lnTo>
                    <a:lnTo>
                      <a:pt x="5" y="49"/>
                    </a:lnTo>
                    <a:lnTo>
                      <a:pt x="3" y="66"/>
                    </a:lnTo>
                    <a:lnTo>
                      <a:pt x="2" y="82"/>
                    </a:lnTo>
                    <a:lnTo>
                      <a:pt x="1" y="95"/>
                    </a:lnTo>
                    <a:lnTo>
                      <a:pt x="0" y="100"/>
                    </a:lnTo>
                    <a:lnTo>
                      <a:pt x="1" y="101"/>
                    </a:lnTo>
                    <a:lnTo>
                      <a:pt x="1" y="103"/>
                    </a:lnTo>
                    <a:lnTo>
                      <a:pt x="2" y="107"/>
                    </a:lnTo>
                    <a:lnTo>
                      <a:pt x="4" y="111"/>
                    </a:lnTo>
                    <a:lnTo>
                      <a:pt x="7" y="116"/>
                    </a:lnTo>
                    <a:lnTo>
                      <a:pt x="10" y="121"/>
                    </a:lnTo>
                    <a:lnTo>
                      <a:pt x="15" y="124"/>
                    </a:lnTo>
                    <a:lnTo>
                      <a:pt x="21" y="127"/>
                    </a:lnTo>
                    <a:lnTo>
                      <a:pt x="26" y="129"/>
                    </a:lnTo>
                    <a:lnTo>
                      <a:pt x="30" y="130"/>
                    </a:lnTo>
                    <a:lnTo>
                      <a:pt x="35" y="131"/>
                    </a:lnTo>
                    <a:lnTo>
                      <a:pt x="39" y="131"/>
                    </a:lnTo>
                    <a:lnTo>
                      <a:pt x="43" y="131"/>
                    </a:lnTo>
                    <a:lnTo>
                      <a:pt x="46" y="131"/>
                    </a:lnTo>
                    <a:lnTo>
                      <a:pt x="50" y="131"/>
                    </a:lnTo>
                    <a:lnTo>
                      <a:pt x="53" y="130"/>
                    </a:lnTo>
                    <a:lnTo>
                      <a:pt x="56" y="130"/>
                    </a:lnTo>
                    <a:lnTo>
                      <a:pt x="59" y="129"/>
                    </a:lnTo>
                    <a:lnTo>
                      <a:pt x="61" y="129"/>
                    </a:lnTo>
                    <a:lnTo>
                      <a:pt x="63" y="128"/>
                    </a:lnTo>
                    <a:lnTo>
                      <a:pt x="64" y="127"/>
                    </a:lnTo>
                    <a:lnTo>
                      <a:pt x="65" y="127"/>
                    </a:lnTo>
                    <a:lnTo>
                      <a:pt x="66" y="127"/>
                    </a:lnTo>
                    <a:lnTo>
                      <a:pt x="66" y="127"/>
                    </a:lnTo>
                    <a:lnTo>
                      <a:pt x="67" y="126"/>
                    </a:lnTo>
                    <a:lnTo>
                      <a:pt x="69" y="126"/>
                    </a:lnTo>
                    <a:lnTo>
                      <a:pt x="72" y="125"/>
                    </a:lnTo>
                    <a:lnTo>
                      <a:pt x="75" y="124"/>
                    </a:lnTo>
                    <a:lnTo>
                      <a:pt x="80" y="122"/>
                    </a:lnTo>
                    <a:lnTo>
                      <a:pt x="85" y="120"/>
                    </a:lnTo>
                    <a:lnTo>
                      <a:pt x="90" y="118"/>
                    </a:lnTo>
                    <a:lnTo>
                      <a:pt x="95" y="116"/>
                    </a:lnTo>
                    <a:lnTo>
                      <a:pt x="101" y="114"/>
                    </a:lnTo>
                    <a:lnTo>
                      <a:pt x="106" y="112"/>
                    </a:lnTo>
                    <a:lnTo>
                      <a:pt x="112" y="110"/>
                    </a:lnTo>
                    <a:lnTo>
                      <a:pt x="116" y="108"/>
                    </a:lnTo>
                    <a:lnTo>
                      <a:pt x="120" y="106"/>
                    </a:lnTo>
                    <a:lnTo>
                      <a:pt x="124" y="104"/>
                    </a:lnTo>
                    <a:lnTo>
                      <a:pt x="126" y="103"/>
                    </a:lnTo>
                    <a:lnTo>
                      <a:pt x="127" y="102"/>
                    </a:lnTo>
                    <a:lnTo>
                      <a:pt x="130" y="94"/>
                    </a:lnTo>
                    <a:lnTo>
                      <a:pt x="133" y="83"/>
                    </a:lnTo>
                    <a:lnTo>
                      <a:pt x="135" y="70"/>
                    </a:lnTo>
                    <a:lnTo>
                      <a:pt x="137" y="56"/>
                    </a:lnTo>
                    <a:lnTo>
                      <a:pt x="137" y="43"/>
                    </a:lnTo>
                    <a:lnTo>
                      <a:pt x="136" y="30"/>
                    </a:lnTo>
                    <a:lnTo>
                      <a:pt x="135" y="20"/>
                    </a:lnTo>
                    <a:lnTo>
                      <a:pt x="132" y="13"/>
                    </a:lnTo>
                    <a:lnTo>
                      <a:pt x="127" y="9"/>
                    </a:lnTo>
                    <a:lnTo>
                      <a:pt x="123" y="5"/>
                    </a:lnTo>
                    <a:lnTo>
                      <a:pt x="120" y="3"/>
                    </a:lnTo>
                    <a:lnTo>
                      <a:pt x="116" y="1"/>
                    </a:lnTo>
                    <a:lnTo>
                      <a:pt x="113" y="0"/>
                    </a:lnTo>
                    <a:lnTo>
                      <a:pt x="111" y="0"/>
                    </a:lnTo>
                    <a:lnTo>
                      <a:pt x="110" y="0"/>
                    </a:lnTo>
                    <a:lnTo>
                      <a:pt x="109" y="0"/>
                    </a:lnTo>
                    <a:lnTo>
                      <a:pt x="109" y="0"/>
                    </a:lnTo>
                    <a:lnTo>
                      <a:pt x="108" y="0"/>
                    </a:lnTo>
                    <a:lnTo>
                      <a:pt x="106" y="0"/>
                    </a:lnTo>
                    <a:lnTo>
                      <a:pt x="104" y="0"/>
                    </a:lnTo>
                    <a:lnTo>
                      <a:pt x="101" y="0"/>
                    </a:lnTo>
                    <a:lnTo>
                      <a:pt x="98" y="0"/>
                    </a:lnTo>
                    <a:lnTo>
                      <a:pt x="95" y="0"/>
                    </a:lnTo>
                    <a:lnTo>
                      <a:pt x="91" y="0"/>
                    </a:lnTo>
                    <a:lnTo>
                      <a:pt x="87" y="1"/>
                    </a:lnTo>
                    <a:lnTo>
                      <a:pt x="82" y="1"/>
                    </a:lnTo>
                    <a:lnTo>
                      <a:pt x="78" y="2"/>
                    </a:lnTo>
                    <a:lnTo>
                      <a:pt x="73" y="2"/>
                    </a:lnTo>
                    <a:lnTo>
                      <a:pt x="68" y="3"/>
                    </a:lnTo>
                    <a:lnTo>
                      <a:pt x="64" y="4"/>
                    </a:lnTo>
                    <a:lnTo>
                      <a:pt x="59" y="5"/>
                    </a:lnTo>
                    <a:lnTo>
                      <a:pt x="54" y="6"/>
                    </a:lnTo>
                    <a:lnTo>
                      <a:pt x="49" y="7"/>
                    </a:lnTo>
                    <a:lnTo>
                      <a:pt x="43" y="9"/>
                    </a:lnTo>
                    <a:lnTo>
                      <a:pt x="39" y="10"/>
                    </a:lnTo>
                    <a:lnTo>
                      <a:pt x="35" y="11"/>
                    </a:lnTo>
                    <a:lnTo>
                      <a:pt x="32" y="12"/>
                    </a:lnTo>
                    <a:lnTo>
                      <a:pt x="29" y="14"/>
                    </a:lnTo>
                    <a:lnTo>
                      <a:pt x="26" y="15"/>
                    </a:lnTo>
                    <a:lnTo>
                      <a:pt x="23" y="16"/>
                    </a:lnTo>
                    <a:close/>
                  </a:path>
                </a:pathLst>
              </a:custGeom>
              <a:solidFill>
                <a:srgbClr val="59A359"/>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96" name="Freeform 72"/>
              <p:cNvSpPr>
                <a:spLocks/>
              </p:cNvSpPr>
              <p:nvPr/>
            </p:nvSpPr>
            <p:spPr bwMode="auto">
              <a:xfrm>
                <a:off x="2208" y="1277"/>
                <a:ext cx="58" cy="127"/>
              </a:xfrm>
              <a:custGeom>
                <a:avLst/>
                <a:gdLst/>
                <a:ahLst/>
                <a:cxnLst>
                  <a:cxn ang="0">
                    <a:pos x="17" y="8"/>
                  </a:cxn>
                  <a:cxn ang="0">
                    <a:pos x="0" y="127"/>
                  </a:cxn>
                  <a:cxn ang="0">
                    <a:pos x="39" y="127"/>
                  </a:cxn>
                  <a:cxn ang="0">
                    <a:pos x="58" y="5"/>
                  </a:cxn>
                  <a:cxn ang="0">
                    <a:pos x="58" y="5"/>
                  </a:cxn>
                  <a:cxn ang="0">
                    <a:pos x="58" y="4"/>
                  </a:cxn>
                  <a:cxn ang="0">
                    <a:pos x="58" y="4"/>
                  </a:cxn>
                  <a:cxn ang="0">
                    <a:pos x="57" y="3"/>
                  </a:cxn>
                  <a:cxn ang="0">
                    <a:pos x="55" y="2"/>
                  </a:cxn>
                  <a:cxn ang="0">
                    <a:pos x="53" y="1"/>
                  </a:cxn>
                  <a:cxn ang="0">
                    <a:pos x="50" y="0"/>
                  </a:cxn>
                  <a:cxn ang="0">
                    <a:pos x="45" y="0"/>
                  </a:cxn>
                  <a:cxn ang="0">
                    <a:pos x="39" y="0"/>
                  </a:cxn>
                  <a:cxn ang="0">
                    <a:pos x="34" y="1"/>
                  </a:cxn>
                  <a:cxn ang="0">
                    <a:pos x="29" y="2"/>
                  </a:cxn>
                  <a:cxn ang="0">
                    <a:pos x="25" y="4"/>
                  </a:cxn>
                  <a:cxn ang="0">
                    <a:pos x="22" y="6"/>
                  </a:cxn>
                  <a:cxn ang="0">
                    <a:pos x="19" y="7"/>
                  </a:cxn>
                  <a:cxn ang="0">
                    <a:pos x="17" y="8"/>
                  </a:cxn>
                  <a:cxn ang="0">
                    <a:pos x="17" y="8"/>
                  </a:cxn>
                </a:cxnLst>
                <a:rect l="0" t="0" r="r" b="b"/>
                <a:pathLst>
                  <a:path w="58" h="127">
                    <a:moveTo>
                      <a:pt x="17" y="8"/>
                    </a:moveTo>
                    <a:lnTo>
                      <a:pt x="0" y="127"/>
                    </a:lnTo>
                    <a:lnTo>
                      <a:pt x="39" y="127"/>
                    </a:lnTo>
                    <a:lnTo>
                      <a:pt x="58" y="5"/>
                    </a:lnTo>
                    <a:lnTo>
                      <a:pt x="58" y="5"/>
                    </a:lnTo>
                    <a:lnTo>
                      <a:pt x="58" y="4"/>
                    </a:lnTo>
                    <a:lnTo>
                      <a:pt x="58" y="4"/>
                    </a:lnTo>
                    <a:lnTo>
                      <a:pt x="57" y="3"/>
                    </a:lnTo>
                    <a:lnTo>
                      <a:pt x="55" y="2"/>
                    </a:lnTo>
                    <a:lnTo>
                      <a:pt x="53" y="1"/>
                    </a:lnTo>
                    <a:lnTo>
                      <a:pt x="50" y="0"/>
                    </a:lnTo>
                    <a:lnTo>
                      <a:pt x="45" y="0"/>
                    </a:lnTo>
                    <a:lnTo>
                      <a:pt x="39" y="0"/>
                    </a:lnTo>
                    <a:lnTo>
                      <a:pt x="34" y="1"/>
                    </a:lnTo>
                    <a:lnTo>
                      <a:pt x="29" y="2"/>
                    </a:lnTo>
                    <a:lnTo>
                      <a:pt x="25" y="4"/>
                    </a:lnTo>
                    <a:lnTo>
                      <a:pt x="22" y="6"/>
                    </a:lnTo>
                    <a:lnTo>
                      <a:pt x="19" y="7"/>
                    </a:lnTo>
                    <a:lnTo>
                      <a:pt x="17" y="8"/>
                    </a:lnTo>
                    <a:lnTo>
                      <a:pt x="17" y="8"/>
                    </a:lnTo>
                    <a:close/>
                  </a:path>
                </a:pathLst>
              </a:custGeom>
              <a:solidFill>
                <a:srgbClr val="A5A5A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97" name="Freeform 73"/>
              <p:cNvSpPr>
                <a:spLocks/>
              </p:cNvSpPr>
              <p:nvPr/>
            </p:nvSpPr>
            <p:spPr bwMode="auto">
              <a:xfrm>
                <a:off x="1924" y="1143"/>
                <a:ext cx="343" cy="173"/>
              </a:xfrm>
              <a:custGeom>
                <a:avLst/>
                <a:gdLst/>
                <a:ahLst/>
                <a:cxnLst>
                  <a:cxn ang="0">
                    <a:pos x="174" y="161"/>
                  </a:cxn>
                  <a:cxn ang="0">
                    <a:pos x="154" y="158"/>
                  </a:cxn>
                  <a:cxn ang="0">
                    <a:pos x="145" y="143"/>
                  </a:cxn>
                  <a:cxn ang="0">
                    <a:pos x="162" y="134"/>
                  </a:cxn>
                  <a:cxn ang="0">
                    <a:pos x="138" y="131"/>
                  </a:cxn>
                  <a:cxn ang="0">
                    <a:pos x="147" y="159"/>
                  </a:cxn>
                  <a:cxn ang="0">
                    <a:pos x="172" y="173"/>
                  </a:cxn>
                  <a:cxn ang="0">
                    <a:pos x="185" y="157"/>
                  </a:cxn>
                  <a:cxn ang="0">
                    <a:pos x="196" y="84"/>
                  </a:cxn>
                  <a:cxn ang="0">
                    <a:pos x="213" y="55"/>
                  </a:cxn>
                  <a:cxn ang="0">
                    <a:pos x="243" y="37"/>
                  </a:cxn>
                  <a:cxn ang="0">
                    <a:pos x="266" y="51"/>
                  </a:cxn>
                  <a:cxn ang="0">
                    <a:pos x="289" y="52"/>
                  </a:cxn>
                  <a:cxn ang="0">
                    <a:pos x="307" y="42"/>
                  </a:cxn>
                  <a:cxn ang="0">
                    <a:pos x="337" y="79"/>
                  </a:cxn>
                  <a:cxn ang="0">
                    <a:pos x="343" y="75"/>
                  </a:cxn>
                  <a:cxn ang="0">
                    <a:pos x="331" y="46"/>
                  </a:cxn>
                  <a:cxn ang="0">
                    <a:pos x="311" y="30"/>
                  </a:cxn>
                  <a:cxn ang="0">
                    <a:pos x="304" y="32"/>
                  </a:cxn>
                  <a:cxn ang="0">
                    <a:pos x="289" y="44"/>
                  </a:cxn>
                  <a:cxn ang="0">
                    <a:pos x="272" y="44"/>
                  </a:cxn>
                  <a:cxn ang="0">
                    <a:pos x="257" y="38"/>
                  </a:cxn>
                  <a:cxn ang="0">
                    <a:pos x="260" y="20"/>
                  </a:cxn>
                  <a:cxn ang="0">
                    <a:pos x="253" y="9"/>
                  </a:cxn>
                  <a:cxn ang="0">
                    <a:pos x="234" y="32"/>
                  </a:cxn>
                  <a:cxn ang="0">
                    <a:pos x="207" y="47"/>
                  </a:cxn>
                  <a:cxn ang="0">
                    <a:pos x="191" y="71"/>
                  </a:cxn>
                  <a:cxn ang="0">
                    <a:pos x="180" y="85"/>
                  </a:cxn>
                  <a:cxn ang="0">
                    <a:pos x="153" y="82"/>
                  </a:cxn>
                  <a:cxn ang="0">
                    <a:pos x="72" y="95"/>
                  </a:cxn>
                  <a:cxn ang="0">
                    <a:pos x="38" y="97"/>
                  </a:cxn>
                  <a:cxn ang="0">
                    <a:pos x="16" y="89"/>
                  </a:cxn>
                  <a:cxn ang="0">
                    <a:pos x="2" y="88"/>
                  </a:cxn>
                  <a:cxn ang="0">
                    <a:pos x="26" y="97"/>
                  </a:cxn>
                  <a:cxn ang="0">
                    <a:pos x="37" y="102"/>
                  </a:cxn>
                  <a:cxn ang="0">
                    <a:pos x="87" y="129"/>
                  </a:cxn>
                  <a:cxn ang="0">
                    <a:pos x="67" y="101"/>
                  </a:cxn>
                  <a:cxn ang="0">
                    <a:pos x="150" y="86"/>
                  </a:cxn>
                  <a:cxn ang="0">
                    <a:pos x="178" y="88"/>
                  </a:cxn>
                  <a:cxn ang="0">
                    <a:pos x="183" y="113"/>
                  </a:cxn>
                  <a:cxn ang="0">
                    <a:pos x="171" y="101"/>
                  </a:cxn>
                  <a:cxn ang="0">
                    <a:pos x="183" y="104"/>
                  </a:cxn>
                  <a:cxn ang="0">
                    <a:pos x="166" y="90"/>
                  </a:cxn>
                  <a:cxn ang="0">
                    <a:pos x="178" y="93"/>
                  </a:cxn>
                  <a:cxn ang="0">
                    <a:pos x="185" y="95"/>
                  </a:cxn>
                  <a:cxn ang="0">
                    <a:pos x="170" y="87"/>
                  </a:cxn>
                  <a:cxn ang="0">
                    <a:pos x="166" y="90"/>
                  </a:cxn>
                  <a:cxn ang="0">
                    <a:pos x="168" y="94"/>
                  </a:cxn>
                  <a:cxn ang="0">
                    <a:pos x="169" y="97"/>
                  </a:cxn>
                  <a:cxn ang="0">
                    <a:pos x="168" y="104"/>
                  </a:cxn>
                  <a:cxn ang="0">
                    <a:pos x="161" y="115"/>
                  </a:cxn>
                  <a:cxn ang="0">
                    <a:pos x="148" y="99"/>
                  </a:cxn>
                  <a:cxn ang="0">
                    <a:pos x="139" y="106"/>
                  </a:cxn>
                  <a:cxn ang="0">
                    <a:pos x="135" y="108"/>
                  </a:cxn>
                  <a:cxn ang="0">
                    <a:pos x="143" y="110"/>
                  </a:cxn>
                  <a:cxn ang="0">
                    <a:pos x="142" y="120"/>
                  </a:cxn>
                  <a:cxn ang="0">
                    <a:pos x="147" y="125"/>
                  </a:cxn>
                  <a:cxn ang="0">
                    <a:pos x="174" y="117"/>
                  </a:cxn>
                  <a:cxn ang="0">
                    <a:pos x="165" y="133"/>
                  </a:cxn>
                  <a:cxn ang="0">
                    <a:pos x="180" y="137"/>
                  </a:cxn>
                </a:cxnLst>
                <a:rect l="0" t="0" r="r" b="b"/>
                <a:pathLst>
                  <a:path w="343" h="173">
                    <a:moveTo>
                      <a:pt x="165" y="148"/>
                    </a:moveTo>
                    <a:lnTo>
                      <a:pt x="178" y="143"/>
                    </a:lnTo>
                    <a:lnTo>
                      <a:pt x="178" y="146"/>
                    </a:lnTo>
                    <a:lnTo>
                      <a:pt x="178" y="149"/>
                    </a:lnTo>
                    <a:lnTo>
                      <a:pt x="177" y="152"/>
                    </a:lnTo>
                    <a:lnTo>
                      <a:pt x="177" y="155"/>
                    </a:lnTo>
                    <a:lnTo>
                      <a:pt x="175" y="158"/>
                    </a:lnTo>
                    <a:lnTo>
                      <a:pt x="174" y="161"/>
                    </a:lnTo>
                    <a:lnTo>
                      <a:pt x="172" y="163"/>
                    </a:lnTo>
                    <a:lnTo>
                      <a:pt x="169" y="165"/>
                    </a:lnTo>
                    <a:lnTo>
                      <a:pt x="167" y="165"/>
                    </a:lnTo>
                    <a:lnTo>
                      <a:pt x="164" y="165"/>
                    </a:lnTo>
                    <a:lnTo>
                      <a:pt x="161" y="164"/>
                    </a:lnTo>
                    <a:lnTo>
                      <a:pt x="159" y="162"/>
                    </a:lnTo>
                    <a:lnTo>
                      <a:pt x="156" y="160"/>
                    </a:lnTo>
                    <a:lnTo>
                      <a:pt x="154" y="158"/>
                    </a:lnTo>
                    <a:lnTo>
                      <a:pt x="152" y="155"/>
                    </a:lnTo>
                    <a:lnTo>
                      <a:pt x="151" y="153"/>
                    </a:lnTo>
                    <a:lnTo>
                      <a:pt x="165" y="148"/>
                    </a:lnTo>
                    <a:lnTo>
                      <a:pt x="164" y="143"/>
                    </a:lnTo>
                    <a:lnTo>
                      <a:pt x="149" y="148"/>
                    </a:lnTo>
                    <a:lnTo>
                      <a:pt x="147" y="147"/>
                    </a:lnTo>
                    <a:lnTo>
                      <a:pt x="146" y="145"/>
                    </a:lnTo>
                    <a:lnTo>
                      <a:pt x="145" y="143"/>
                    </a:lnTo>
                    <a:lnTo>
                      <a:pt x="144" y="141"/>
                    </a:lnTo>
                    <a:lnTo>
                      <a:pt x="146" y="140"/>
                    </a:lnTo>
                    <a:lnTo>
                      <a:pt x="149" y="139"/>
                    </a:lnTo>
                    <a:lnTo>
                      <a:pt x="152" y="138"/>
                    </a:lnTo>
                    <a:lnTo>
                      <a:pt x="154" y="137"/>
                    </a:lnTo>
                    <a:lnTo>
                      <a:pt x="157" y="136"/>
                    </a:lnTo>
                    <a:lnTo>
                      <a:pt x="160" y="135"/>
                    </a:lnTo>
                    <a:lnTo>
                      <a:pt x="162" y="134"/>
                    </a:lnTo>
                    <a:lnTo>
                      <a:pt x="165" y="134"/>
                    </a:lnTo>
                    <a:lnTo>
                      <a:pt x="163" y="128"/>
                    </a:lnTo>
                    <a:lnTo>
                      <a:pt x="145" y="134"/>
                    </a:lnTo>
                    <a:lnTo>
                      <a:pt x="145" y="134"/>
                    </a:lnTo>
                    <a:lnTo>
                      <a:pt x="145" y="133"/>
                    </a:lnTo>
                    <a:lnTo>
                      <a:pt x="145" y="133"/>
                    </a:lnTo>
                    <a:lnTo>
                      <a:pt x="145" y="132"/>
                    </a:lnTo>
                    <a:lnTo>
                      <a:pt x="138" y="131"/>
                    </a:lnTo>
                    <a:lnTo>
                      <a:pt x="138" y="135"/>
                    </a:lnTo>
                    <a:lnTo>
                      <a:pt x="138" y="139"/>
                    </a:lnTo>
                    <a:lnTo>
                      <a:pt x="139" y="143"/>
                    </a:lnTo>
                    <a:lnTo>
                      <a:pt x="140" y="146"/>
                    </a:lnTo>
                    <a:lnTo>
                      <a:pt x="141" y="149"/>
                    </a:lnTo>
                    <a:lnTo>
                      <a:pt x="143" y="153"/>
                    </a:lnTo>
                    <a:lnTo>
                      <a:pt x="145" y="156"/>
                    </a:lnTo>
                    <a:lnTo>
                      <a:pt x="147" y="159"/>
                    </a:lnTo>
                    <a:lnTo>
                      <a:pt x="149" y="162"/>
                    </a:lnTo>
                    <a:lnTo>
                      <a:pt x="152" y="165"/>
                    </a:lnTo>
                    <a:lnTo>
                      <a:pt x="155" y="168"/>
                    </a:lnTo>
                    <a:lnTo>
                      <a:pt x="158" y="170"/>
                    </a:lnTo>
                    <a:lnTo>
                      <a:pt x="161" y="172"/>
                    </a:lnTo>
                    <a:lnTo>
                      <a:pt x="164" y="173"/>
                    </a:lnTo>
                    <a:lnTo>
                      <a:pt x="168" y="173"/>
                    </a:lnTo>
                    <a:lnTo>
                      <a:pt x="172" y="173"/>
                    </a:lnTo>
                    <a:lnTo>
                      <a:pt x="175" y="172"/>
                    </a:lnTo>
                    <a:lnTo>
                      <a:pt x="177" y="171"/>
                    </a:lnTo>
                    <a:lnTo>
                      <a:pt x="179" y="169"/>
                    </a:lnTo>
                    <a:lnTo>
                      <a:pt x="181" y="167"/>
                    </a:lnTo>
                    <a:lnTo>
                      <a:pt x="182" y="165"/>
                    </a:lnTo>
                    <a:lnTo>
                      <a:pt x="183" y="163"/>
                    </a:lnTo>
                    <a:lnTo>
                      <a:pt x="184" y="160"/>
                    </a:lnTo>
                    <a:lnTo>
                      <a:pt x="185" y="157"/>
                    </a:lnTo>
                    <a:lnTo>
                      <a:pt x="191" y="109"/>
                    </a:lnTo>
                    <a:lnTo>
                      <a:pt x="191" y="106"/>
                    </a:lnTo>
                    <a:lnTo>
                      <a:pt x="192" y="102"/>
                    </a:lnTo>
                    <a:lnTo>
                      <a:pt x="192" y="98"/>
                    </a:lnTo>
                    <a:lnTo>
                      <a:pt x="193" y="95"/>
                    </a:lnTo>
                    <a:lnTo>
                      <a:pt x="194" y="91"/>
                    </a:lnTo>
                    <a:lnTo>
                      <a:pt x="195" y="88"/>
                    </a:lnTo>
                    <a:lnTo>
                      <a:pt x="196" y="84"/>
                    </a:lnTo>
                    <a:lnTo>
                      <a:pt x="197" y="81"/>
                    </a:lnTo>
                    <a:lnTo>
                      <a:pt x="199" y="77"/>
                    </a:lnTo>
                    <a:lnTo>
                      <a:pt x="200" y="73"/>
                    </a:lnTo>
                    <a:lnTo>
                      <a:pt x="202" y="69"/>
                    </a:lnTo>
                    <a:lnTo>
                      <a:pt x="205" y="65"/>
                    </a:lnTo>
                    <a:lnTo>
                      <a:pt x="207" y="62"/>
                    </a:lnTo>
                    <a:lnTo>
                      <a:pt x="210" y="58"/>
                    </a:lnTo>
                    <a:lnTo>
                      <a:pt x="213" y="55"/>
                    </a:lnTo>
                    <a:lnTo>
                      <a:pt x="216" y="52"/>
                    </a:lnTo>
                    <a:lnTo>
                      <a:pt x="219" y="49"/>
                    </a:lnTo>
                    <a:lnTo>
                      <a:pt x="223" y="46"/>
                    </a:lnTo>
                    <a:lnTo>
                      <a:pt x="227" y="44"/>
                    </a:lnTo>
                    <a:lnTo>
                      <a:pt x="230" y="42"/>
                    </a:lnTo>
                    <a:lnTo>
                      <a:pt x="234" y="40"/>
                    </a:lnTo>
                    <a:lnTo>
                      <a:pt x="238" y="38"/>
                    </a:lnTo>
                    <a:lnTo>
                      <a:pt x="243" y="37"/>
                    </a:lnTo>
                    <a:lnTo>
                      <a:pt x="247" y="37"/>
                    </a:lnTo>
                    <a:lnTo>
                      <a:pt x="249" y="39"/>
                    </a:lnTo>
                    <a:lnTo>
                      <a:pt x="252" y="42"/>
                    </a:lnTo>
                    <a:lnTo>
                      <a:pt x="254" y="44"/>
                    </a:lnTo>
                    <a:lnTo>
                      <a:pt x="256" y="46"/>
                    </a:lnTo>
                    <a:lnTo>
                      <a:pt x="259" y="48"/>
                    </a:lnTo>
                    <a:lnTo>
                      <a:pt x="262" y="50"/>
                    </a:lnTo>
                    <a:lnTo>
                      <a:pt x="266" y="51"/>
                    </a:lnTo>
                    <a:lnTo>
                      <a:pt x="271" y="53"/>
                    </a:lnTo>
                    <a:lnTo>
                      <a:pt x="274" y="53"/>
                    </a:lnTo>
                    <a:lnTo>
                      <a:pt x="276" y="53"/>
                    </a:lnTo>
                    <a:lnTo>
                      <a:pt x="279" y="54"/>
                    </a:lnTo>
                    <a:lnTo>
                      <a:pt x="282" y="54"/>
                    </a:lnTo>
                    <a:lnTo>
                      <a:pt x="284" y="53"/>
                    </a:lnTo>
                    <a:lnTo>
                      <a:pt x="287" y="53"/>
                    </a:lnTo>
                    <a:lnTo>
                      <a:pt x="289" y="52"/>
                    </a:lnTo>
                    <a:lnTo>
                      <a:pt x="292" y="51"/>
                    </a:lnTo>
                    <a:lnTo>
                      <a:pt x="294" y="50"/>
                    </a:lnTo>
                    <a:lnTo>
                      <a:pt x="296" y="49"/>
                    </a:lnTo>
                    <a:lnTo>
                      <a:pt x="299" y="48"/>
                    </a:lnTo>
                    <a:lnTo>
                      <a:pt x="301" y="47"/>
                    </a:lnTo>
                    <a:lnTo>
                      <a:pt x="303" y="45"/>
                    </a:lnTo>
                    <a:lnTo>
                      <a:pt x="305" y="43"/>
                    </a:lnTo>
                    <a:lnTo>
                      <a:pt x="307" y="42"/>
                    </a:lnTo>
                    <a:lnTo>
                      <a:pt x="309" y="40"/>
                    </a:lnTo>
                    <a:lnTo>
                      <a:pt x="315" y="43"/>
                    </a:lnTo>
                    <a:lnTo>
                      <a:pt x="321" y="48"/>
                    </a:lnTo>
                    <a:lnTo>
                      <a:pt x="326" y="53"/>
                    </a:lnTo>
                    <a:lnTo>
                      <a:pt x="330" y="59"/>
                    </a:lnTo>
                    <a:lnTo>
                      <a:pt x="333" y="65"/>
                    </a:lnTo>
                    <a:lnTo>
                      <a:pt x="336" y="72"/>
                    </a:lnTo>
                    <a:lnTo>
                      <a:pt x="337" y="79"/>
                    </a:lnTo>
                    <a:lnTo>
                      <a:pt x="338" y="87"/>
                    </a:lnTo>
                    <a:lnTo>
                      <a:pt x="338" y="92"/>
                    </a:lnTo>
                    <a:lnTo>
                      <a:pt x="339" y="97"/>
                    </a:lnTo>
                    <a:lnTo>
                      <a:pt x="339" y="101"/>
                    </a:lnTo>
                    <a:lnTo>
                      <a:pt x="340" y="103"/>
                    </a:lnTo>
                    <a:lnTo>
                      <a:pt x="342" y="94"/>
                    </a:lnTo>
                    <a:lnTo>
                      <a:pt x="343" y="84"/>
                    </a:lnTo>
                    <a:lnTo>
                      <a:pt x="343" y="75"/>
                    </a:lnTo>
                    <a:lnTo>
                      <a:pt x="341" y="66"/>
                    </a:lnTo>
                    <a:lnTo>
                      <a:pt x="340" y="63"/>
                    </a:lnTo>
                    <a:lnTo>
                      <a:pt x="339" y="60"/>
                    </a:lnTo>
                    <a:lnTo>
                      <a:pt x="338" y="57"/>
                    </a:lnTo>
                    <a:lnTo>
                      <a:pt x="337" y="54"/>
                    </a:lnTo>
                    <a:lnTo>
                      <a:pt x="335" y="51"/>
                    </a:lnTo>
                    <a:lnTo>
                      <a:pt x="333" y="49"/>
                    </a:lnTo>
                    <a:lnTo>
                      <a:pt x="331" y="46"/>
                    </a:lnTo>
                    <a:lnTo>
                      <a:pt x="329" y="44"/>
                    </a:lnTo>
                    <a:lnTo>
                      <a:pt x="327" y="42"/>
                    </a:lnTo>
                    <a:lnTo>
                      <a:pt x="324" y="39"/>
                    </a:lnTo>
                    <a:lnTo>
                      <a:pt x="322" y="37"/>
                    </a:lnTo>
                    <a:lnTo>
                      <a:pt x="319" y="35"/>
                    </a:lnTo>
                    <a:lnTo>
                      <a:pt x="317" y="33"/>
                    </a:lnTo>
                    <a:lnTo>
                      <a:pt x="314" y="32"/>
                    </a:lnTo>
                    <a:lnTo>
                      <a:pt x="311" y="30"/>
                    </a:lnTo>
                    <a:lnTo>
                      <a:pt x="309" y="28"/>
                    </a:lnTo>
                    <a:lnTo>
                      <a:pt x="308" y="29"/>
                    </a:lnTo>
                    <a:lnTo>
                      <a:pt x="308" y="29"/>
                    </a:lnTo>
                    <a:lnTo>
                      <a:pt x="307" y="29"/>
                    </a:lnTo>
                    <a:lnTo>
                      <a:pt x="307" y="29"/>
                    </a:lnTo>
                    <a:lnTo>
                      <a:pt x="306" y="30"/>
                    </a:lnTo>
                    <a:lnTo>
                      <a:pt x="305" y="31"/>
                    </a:lnTo>
                    <a:lnTo>
                      <a:pt x="304" y="32"/>
                    </a:lnTo>
                    <a:lnTo>
                      <a:pt x="302" y="34"/>
                    </a:lnTo>
                    <a:lnTo>
                      <a:pt x="300" y="36"/>
                    </a:lnTo>
                    <a:lnTo>
                      <a:pt x="298" y="38"/>
                    </a:lnTo>
                    <a:lnTo>
                      <a:pt x="296" y="40"/>
                    </a:lnTo>
                    <a:lnTo>
                      <a:pt x="294" y="41"/>
                    </a:lnTo>
                    <a:lnTo>
                      <a:pt x="292" y="42"/>
                    </a:lnTo>
                    <a:lnTo>
                      <a:pt x="290" y="43"/>
                    </a:lnTo>
                    <a:lnTo>
                      <a:pt x="289" y="44"/>
                    </a:lnTo>
                    <a:lnTo>
                      <a:pt x="287" y="44"/>
                    </a:lnTo>
                    <a:lnTo>
                      <a:pt x="285" y="44"/>
                    </a:lnTo>
                    <a:lnTo>
                      <a:pt x="283" y="45"/>
                    </a:lnTo>
                    <a:lnTo>
                      <a:pt x="282" y="45"/>
                    </a:lnTo>
                    <a:lnTo>
                      <a:pt x="280" y="45"/>
                    </a:lnTo>
                    <a:lnTo>
                      <a:pt x="277" y="45"/>
                    </a:lnTo>
                    <a:lnTo>
                      <a:pt x="275" y="45"/>
                    </a:lnTo>
                    <a:lnTo>
                      <a:pt x="272" y="44"/>
                    </a:lnTo>
                    <a:lnTo>
                      <a:pt x="270" y="44"/>
                    </a:lnTo>
                    <a:lnTo>
                      <a:pt x="268" y="43"/>
                    </a:lnTo>
                    <a:lnTo>
                      <a:pt x="266" y="43"/>
                    </a:lnTo>
                    <a:lnTo>
                      <a:pt x="264" y="42"/>
                    </a:lnTo>
                    <a:lnTo>
                      <a:pt x="262" y="41"/>
                    </a:lnTo>
                    <a:lnTo>
                      <a:pt x="260" y="40"/>
                    </a:lnTo>
                    <a:lnTo>
                      <a:pt x="258" y="39"/>
                    </a:lnTo>
                    <a:lnTo>
                      <a:pt x="257" y="38"/>
                    </a:lnTo>
                    <a:lnTo>
                      <a:pt x="256" y="36"/>
                    </a:lnTo>
                    <a:lnTo>
                      <a:pt x="256" y="36"/>
                    </a:lnTo>
                    <a:lnTo>
                      <a:pt x="257" y="35"/>
                    </a:lnTo>
                    <a:lnTo>
                      <a:pt x="257" y="34"/>
                    </a:lnTo>
                    <a:lnTo>
                      <a:pt x="258" y="33"/>
                    </a:lnTo>
                    <a:lnTo>
                      <a:pt x="259" y="29"/>
                    </a:lnTo>
                    <a:lnTo>
                      <a:pt x="260" y="25"/>
                    </a:lnTo>
                    <a:lnTo>
                      <a:pt x="260" y="20"/>
                    </a:lnTo>
                    <a:lnTo>
                      <a:pt x="259" y="16"/>
                    </a:lnTo>
                    <a:lnTo>
                      <a:pt x="258" y="12"/>
                    </a:lnTo>
                    <a:lnTo>
                      <a:pt x="257" y="8"/>
                    </a:lnTo>
                    <a:lnTo>
                      <a:pt x="255" y="4"/>
                    </a:lnTo>
                    <a:lnTo>
                      <a:pt x="252" y="0"/>
                    </a:lnTo>
                    <a:lnTo>
                      <a:pt x="252" y="1"/>
                    </a:lnTo>
                    <a:lnTo>
                      <a:pt x="252" y="5"/>
                    </a:lnTo>
                    <a:lnTo>
                      <a:pt x="253" y="9"/>
                    </a:lnTo>
                    <a:lnTo>
                      <a:pt x="253" y="14"/>
                    </a:lnTo>
                    <a:lnTo>
                      <a:pt x="253" y="20"/>
                    </a:lnTo>
                    <a:lnTo>
                      <a:pt x="252" y="25"/>
                    </a:lnTo>
                    <a:lnTo>
                      <a:pt x="249" y="29"/>
                    </a:lnTo>
                    <a:lnTo>
                      <a:pt x="246" y="31"/>
                    </a:lnTo>
                    <a:lnTo>
                      <a:pt x="242" y="31"/>
                    </a:lnTo>
                    <a:lnTo>
                      <a:pt x="238" y="32"/>
                    </a:lnTo>
                    <a:lnTo>
                      <a:pt x="234" y="32"/>
                    </a:lnTo>
                    <a:lnTo>
                      <a:pt x="230" y="33"/>
                    </a:lnTo>
                    <a:lnTo>
                      <a:pt x="227" y="35"/>
                    </a:lnTo>
                    <a:lnTo>
                      <a:pt x="223" y="36"/>
                    </a:lnTo>
                    <a:lnTo>
                      <a:pt x="220" y="38"/>
                    </a:lnTo>
                    <a:lnTo>
                      <a:pt x="216" y="40"/>
                    </a:lnTo>
                    <a:lnTo>
                      <a:pt x="213" y="42"/>
                    </a:lnTo>
                    <a:lnTo>
                      <a:pt x="210" y="44"/>
                    </a:lnTo>
                    <a:lnTo>
                      <a:pt x="207" y="47"/>
                    </a:lnTo>
                    <a:lnTo>
                      <a:pt x="204" y="50"/>
                    </a:lnTo>
                    <a:lnTo>
                      <a:pt x="202" y="52"/>
                    </a:lnTo>
                    <a:lnTo>
                      <a:pt x="199" y="56"/>
                    </a:lnTo>
                    <a:lnTo>
                      <a:pt x="197" y="59"/>
                    </a:lnTo>
                    <a:lnTo>
                      <a:pt x="195" y="62"/>
                    </a:lnTo>
                    <a:lnTo>
                      <a:pt x="193" y="65"/>
                    </a:lnTo>
                    <a:lnTo>
                      <a:pt x="192" y="68"/>
                    </a:lnTo>
                    <a:lnTo>
                      <a:pt x="191" y="71"/>
                    </a:lnTo>
                    <a:lnTo>
                      <a:pt x="190" y="75"/>
                    </a:lnTo>
                    <a:lnTo>
                      <a:pt x="189" y="78"/>
                    </a:lnTo>
                    <a:lnTo>
                      <a:pt x="189" y="81"/>
                    </a:lnTo>
                    <a:lnTo>
                      <a:pt x="188" y="84"/>
                    </a:lnTo>
                    <a:lnTo>
                      <a:pt x="187" y="88"/>
                    </a:lnTo>
                    <a:lnTo>
                      <a:pt x="185" y="87"/>
                    </a:lnTo>
                    <a:lnTo>
                      <a:pt x="183" y="86"/>
                    </a:lnTo>
                    <a:lnTo>
                      <a:pt x="180" y="85"/>
                    </a:lnTo>
                    <a:lnTo>
                      <a:pt x="178" y="84"/>
                    </a:lnTo>
                    <a:lnTo>
                      <a:pt x="175" y="83"/>
                    </a:lnTo>
                    <a:lnTo>
                      <a:pt x="172" y="82"/>
                    </a:lnTo>
                    <a:lnTo>
                      <a:pt x="170" y="81"/>
                    </a:lnTo>
                    <a:lnTo>
                      <a:pt x="170" y="79"/>
                    </a:lnTo>
                    <a:lnTo>
                      <a:pt x="166" y="80"/>
                    </a:lnTo>
                    <a:lnTo>
                      <a:pt x="160" y="81"/>
                    </a:lnTo>
                    <a:lnTo>
                      <a:pt x="153" y="82"/>
                    </a:lnTo>
                    <a:lnTo>
                      <a:pt x="145" y="83"/>
                    </a:lnTo>
                    <a:lnTo>
                      <a:pt x="135" y="85"/>
                    </a:lnTo>
                    <a:lnTo>
                      <a:pt x="125" y="87"/>
                    </a:lnTo>
                    <a:lnTo>
                      <a:pt x="114" y="88"/>
                    </a:lnTo>
                    <a:lnTo>
                      <a:pt x="103" y="90"/>
                    </a:lnTo>
                    <a:lnTo>
                      <a:pt x="92" y="92"/>
                    </a:lnTo>
                    <a:lnTo>
                      <a:pt x="82" y="94"/>
                    </a:lnTo>
                    <a:lnTo>
                      <a:pt x="72" y="95"/>
                    </a:lnTo>
                    <a:lnTo>
                      <a:pt x="64" y="97"/>
                    </a:lnTo>
                    <a:lnTo>
                      <a:pt x="57" y="98"/>
                    </a:lnTo>
                    <a:lnTo>
                      <a:pt x="51" y="99"/>
                    </a:lnTo>
                    <a:lnTo>
                      <a:pt x="48" y="99"/>
                    </a:lnTo>
                    <a:lnTo>
                      <a:pt x="46" y="99"/>
                    </a:lnTo>
                    <a:lnTo>
                      <a:pt x="44" y="99"/>
                    </a:lnTo>
                    <a:lnTo>
                      <a:pt x="41" y="98"/>
                    </a:lnTo>
                    <a:lnTo>
                      <a:pt x="38" y="97"/>
                    </a:lnTo>
                    <a:lnTo>
                      <a:pt x="35" y="96"/>
                    </a:lnTo>
                    <a:lnTo>
                      <a:pt x="33" y="95"/>
                    </a:lnTo>
                    <a:lnTo>
                      <a:pt x="30" y="94"/>
                    </a:lnTo>
                    <a:lnTo>
                      <a:pt x="27" y="93"/>
                    </a:lnTo>
                    <a:lnTo>
                      <a:pt x="25" y="92"/>
                    </a:lnTo>
                    <a:lnTo>
                      <a:pt x="22" y="91"/>
                    </a:lnTo>
                    <a:lnTo>
                      <a:pt x="19" y="90"/>
                    </a:lnTo>
                    <a:lnTo>
                      <a:pt x="16" y="89"/>
                    </a:lnTo>
                    <a:lnTo>
                      <a:pt x="14" y="89"/>
                    </a:lnTo>
                    <a:lnTo>
                      <a:pt x="11" y="88"/>
                    </a:lnTo>
                    <a:lnTo>
                      <a:pt x="8" y="87"/>
                    </a:lnTo>
                    <a:lnTo>
                      <a:pt x="5" y="86"/>
                    </a:lnTo>
                    <a:lnTo>
                      <a:pt x="2" y="85"/>
                    </a:lnTo>
                    <a:lnTo>
                      <a:pt x="0" y="87"/>
                    </a:lnTo>
                    <a:lnTo>
                      <a:pt x="1" y="88"/>
                    </a:lnTo>
                    <a:lnTo>
                      <a:pt x="2" y="88"/>
                    </a:lnTo>
                    <a:lnTo>
                      <a:pt x="4" y="89"/>
                    </a:lnTo>
                    <a:lnTo>
                      <a:pt x="7" y="90"/>
                    </a:lnTo>
                    <a:lnTo>
                      <a:pt x="10" y="91"/>
                    </a:lnTo>
                    <a:lnTo>
                      <a:pt x="13" y="92"/>
                    </a:lnTo>
                    <a:lnTo>
                      <a:pt x="16" y="94"/>
                    </a:lnTo>
                    <a:lnTo>
                      <a:pt x="20" y="95"/>
                    </a:lnTo>
                    <a:lnTo>
                      <a:pt x="23" y="96"/>
                    </a:lnTo>
                    <a:lnTo>
                      <a:pt x="26" y="97"/>
                    </a:lnTo>
                    <a:lnTo>
                      <a:pt x="29" y="99"/>
                    </a:lnTo>
                    <a:lnTo>
                      <a:pt x="32" y="100"/>
                    </a:lnTo>
                    <a:lnTo>
                      <a:pt x="35" y="101"/>
                    </a:lnTo>
                    <a:lnTo>
                      <a:pt x="36" y="101"/>
                    </a:lnTo>
                    <a:lnTo>
                      <a:pt x="38" y="102"/>
                    </a:lnTo>
                    <a:lnTo>
                      <a:pt x="38" y="102"/>
                    </a:lnTo>
                    <a:lnTo>
                      <a:pt x="38" y="102"/>
                    </a:lnTo>
                    <a:lnTo>
                      <a:pt x="37" y="102"/>
                    </a:lnTo>
                    <a:lnTo>
                      <a:pt x="36" y="102"/>
                    </a:lnTo>
                    <a:lnTo>
                      <a:pt x="35" y="103"/>
                    </a:lnTo>
                    <a:lnTo>
                      <a:pt x="34" y="103"/>
                    </a:lnTo>
                    <a:lnTo>
                      <a:pt x="33" y="104"/>
                    </a:lnTo>
                    <a:lnTo>
                      <a:pt x="32" y="104"/>
                    </a:lnTo>
                    <a:lnTo>
                      <a:pt x="31" y="105"/>
                    </a:lnTo>
                    <a:lnTo>
                      <a:pt x="86" y="129"/>
                    </a:lnTo>
                    <a:lnTo>
                      <a:pt x="87" y="129"/>
                    </a:lnTo>
                    <a:lnTo>
                      <a:pt x="88" y="129"/>
                    </a:lnTo>
                    <a:lnTo>
                      <a:pt x="89" y="129"/>
                    </a:lnTo>
                    <a:lnTo>
                      <a:pt x="90" y="128"/>
                    </a:lnTo>
                    <a:lnTo>
                      <a:pt x="43" y="106"/>
                    </a:lnTo>
                    <a:lnTo>
                      <a:pt x="46" y="105"/>
                    </a:lnTo>
                    <a:lnTo>
                      <a:pt x="52" y="104"/>
                    </a:lnTo>
                    <a:lnTo>
                      <a:pt x="59" y="103"/>
                    </a:lnTo>
                    <a:lnTo>
                      <a:pt x="67" y="101"/>
                    </a:lnTo>
                    <a:lnTo>
                      <a:pt x="77" y="99"/>
                    </a:lnTo>
                    <a:lnTo>
                      <a:pt x="88" y="97"/>
                    </a:lnTo>
                    <a:lnTo>
                      <a:pt x="99" y="95"/>
                    </a:lnTo>
                    <a:lnTo>
                      <a:pt x="110" y="93"/>
                    </a:lnTo>
                    <a:lnTo>
                      <a:pt x="121" y="91"/>
                    </a:lnTo>
                    <a:lnTo>
                      <a:pt x="132" y="89"/>
                    </a:lnTo>
                    <a:lnTo>
                      <a:pt x="142" y="88"/>
                    </a:lnTo>
                    <a:lnTo>
                      <a:pt x="150" y="86"/>
                    </a:lnTo>
                    <a:lnTo>
                      <a:pt x="158" y="85"/>
                    </a:lnTo>
                    <a:lnTo>
                      <a:pt x="164" y="83"/>
                    </a:lnTo>
                    <a:lnTo>
                      <a:pt x="167" y="83"/>
                    </a:lnTo>
                    <a:lnTo>
                      <a:pt x="169" y="83"/>
                    </a:lnTo>
                    <a:lnTo>
                      <a:pt x="171" y="84"/>
                    </a:lnTo>
                    <a:lnTo>
                      <a:pt x="173" y="85"/>
                    </a:lnTo>
                    <a:lnTo>
                      <a:pt x="175" y="86"/>
                    </a:lnTo>
                    <a:lnTo>
                      <a:pt x="178" y="88"/>
                    </a:lnTo>
                    <a:lnTo>
                      <a:pt x="180" y="89"/>
                    </a:lnTo>
                    <a:lnTo>
                      <a:pt x="182" y="90"/>
                    </a:lnTo>
                    <a:lnTo>
                      <a:pt x="184" y="92"/>
                    </a:lnTo>
                    <a:lnTo>
                      <a:pt x="186" y="93"/>
                    </a:lnTo>
                    <a:lnTo>
                      <a:pt x="186" y="98"/>
                    </a:lnTo>
                    <a:lnTo>
                      <a:pt x="185" y="103"/>
                    </a:lnTo>
                    <a:lnTo>
                      <a:pt x="184" y="108"/>
                    </a:lnTo>
                    <a:lnTo>
                      <a:pt x="183" y="113"/>
                    </a:lnTo>
                    <a:lnTo>
                      <a:pt x="182" y="111"/>
                    </a:lnTo>
                    <a:lnTo>
                      <a:pt x="180" y="110"/>
                    </a:lnTo>
                    <a:lnTo>
                      <a:pt x="179" y="108"/>
                    </a:lnTo>
                    <a:lnTo>
                      <a:pt x="178" y="107"/>
                    </a:lnTo>
                    <a:lnTo>
                      <a:pt x="176" y="105"/>
                    </a:lnTo>
                    <a:lnTo>
                      <a:pt x="175" y="104"/>
                    </a:lnTo>
                    <a:lnTo>
                      <a:pt x="173" y="102"/>
                    </a:lnTo>
                    <a:lnTo>
                      <a:pt x="171" y="101"/>
                    </a:lnTo>
                    <a:lnTo>
                      <a:pt x="173" y="101"/>
                    </a:lnTo>
                    <a:lnTo>
                      <a:pt x="174" y="102"/>
                    </a:lnTo>
                    <a:lnTo>
                      <a:pt x="176" y="103"/>
                    </a:lnTo>
                    <a:lnTo>
                      <a:pt x="177" y="104"/>
                    </a:lnTo>
                    <a:lnTo>
                      <a:pt x="178" y="105"/>
                    </a:lnTo>
                    <a:lnTo>
                      <a:pt x="180" y="105"/>
                    </a:lnTo>
                    <a:lnTo>
                      <a:pt x="181" y="105"/>
                    </a:lnTo>
                    <a:lnTo>
                      <a:pt x="183" y="104"/>
                    </a:lnTo>
                    <a:lnTo>
                      <a:pt x="181" y="102"/>
                    </a:lnTo>
                    <a:lnTo>
                      <a:pt x="179" y="100"/>
                    </a:lnTo>
                    <a:lnTo>
                      <a:pt x="178" y="98"/>
                    </a:lnTo>
                    <a:lnTo>
                      <a:pt x="175" y="96"/>
                    </a:lnTo>
                    <a:lnTo>
                      <a:pt x="173" y="94"/>
                    </a:lnTo>
                    <a:lnTo>
                      <a:pt x="171" y="92"/>
                    </a:lnTo>
                    <a:lnTo>
                      <a:pt x="168" y="91"/>
                    </a:lnTo>
                    <a:lnTo>
                      <a:pt x="166" y="90"/>
                    </a:lnTo>
                    <a:lnTo>
                      <a:pt x="168" y="90"/>
                    </a:lnTo>
                    <a:lnTo>
                      <a:pt x="169" y="90"/>
                    </a:lnTo>
                    <a:lnTo>
                      <a:pt x="171" y="91"/>
                    </a:lnTo>
                    <a:lnTo>
                      <a:pt x="172" y="91"/>
                    </a:lnTo>
                    <a:lnTo>
                      <a:pt x="174" y="91"/>
                    </a:lnTo>
                    <a:lnTo>
                      <a:pt x="176" y="92"/>
                    </a:lnTo>
                    <a:lnTo>
                      <a:pt x="177" y="92"/>
                    </a:lnTo>
                    <a:lnTo>
                      <a:pt x="178" y="93"/>
                    </a:lnTo>
                    <a:lnTo>
                      <a:pt x="179" y="93"/>
                    </a:lnTo>
                    <a:lnTo>
                      <a:pt x="180" y="94"/>
                    </a:lnTo>
                    <a:lnTo>
                      <a:pt x="181" y="95"/>
                    </a:lnTo>
                    <a:lnTo>
                      <a:pt x="181" y="95"/>
                    </a:lnTo>
                    <a:lnTo>
                      <a:pt x="182" y="96"/>
                    </a:lnTo>
                    <a:lnTo>
                      <a:pt x="183" y="96"/>
                    </a:lnTo>
                    <a:lnTo>
                      <a:pt x="184" y="96"/>
                    </a:lnTo>
                    <a:lnTo>
                      <a:pt x="185" y="95"/>
                    </a:lnTo>
                    <a:lnTo>
                      <a:pt x="183" y="94"/>
                    </a:lnTo>
                    <a:lnTo>
                      <a:pt x="182" y="92"/>
                    </a:lnTo>
                    <a:lnTo>
                      <a:pt x="180" y="91"/>
                    </a:lnTo>
                    <a:lnTo>
                      <a:pt x="178" y="90"/>
                    </a:lnTo>
                    <a:lnTo>
                      <a:pt x="176" y="89"/>
                    </a:lnTo>
                    <a:lnTo>
                      <a:pt x="174" y="89"/>
                    </a:lnTo>
                    <a:lnTo>
                      <a:pt x="172" y="88"/>
                    </a:lnTo>
                    <a:lnTo>
                      <a:pt x="170" y="87"/>
                    </a:lnTo>
                    <a:lnTo>
                      <a:pt x="169" y="87"/>
                    </a:lnTo>
                    <a:lnTo>
                      <a:pt x="167" y="87"/>
                    </a:lnTo>
                    <a:lnTo>
                      <a:pt x="166" y="87"/>
                    </a:lnTo>
                    <a:lnTo>
                      <a:pt x="165" y="88"/>
                    </a:lnTo>
                    <a:lnTo>
                      <a:pt x="165" y="88"/>
                    </a:lnTo>
                    <a:lnTo>
                      <a:pt x="165" y="89"/>
                    </a:lnTo>
                    <a:lnTo>
                      <a:pt x="166" y="89"/>
                    </a:lnTo>
                    <a:lnTo>
                      <a:pt x="166" y="90"/>
                    </a:lnTo>
                    <a:lnTo>
                      <a:pt x="165" y="90"/>
                    </a:lnTo>
                    <a:lnTo>
                      <a:pt x="163" y="90"/>
                    </a:lnTo>
                    <a:lnTo>
                      <a:pt x="162" y="91"/>
                    </a:lnTo>
                    <a:lnTo>
                      <a:pt x="162" y="92"/>
                    </a:lnTo>
                    <a:lnTo>
                      <a:pt x="163" y="93"/>
                    </a:lnTo>
                    <a:lnTo>
                      <a:pt x="165" y="93"/>
                    </a:lnTo>
                    <a:lnTo>
                      <a:pt x="166" y="94"/>
                    </a:lnTo>
                    <a:lnTo>
                      <a:pt x="168" y="94"/>
                    </a:lnTo>
                    <a:lnTo>
                      <a:pt x="170" y="95"/>
                    </a:lnTo>
                    <a:lnTo>
                      <a:pt x="171" y="96"/>
                    </a:lnTo>
                    <a:lnTo>
                      <a:pt x="173" y="97"/>
                    </a:lnTo>
                    <a:lnTo>
                      <a:pt x="174" y="98"/>
                    </a:lnTo>
                    <a:lnTo>
                      <a:pt x="173" y="98"/>
                    </a:lnTo>
                    <a:lnTo>
                      <a:pt x="171" y="98"/>
                    </a:lnTo>
                    <a:lnTo>
                      <a:pt x="170" y="98"/>
                    </a:lnTo>
                    <a:lnTo>
                      <a:pt x="169" y="97"/>
                    </a:lnTo>
                    <a:lnTo>
                      <a:pt x="167" y="97"/>
                    </a:lnTo>
                    <a:lnTo>
                      <a:pt x="166" y="97"/>
                    </a:lnTo>
                    <a:lnTo>
                      <a:pt x="165" y="97"/>
                    </a:lnTo>
                    <a:lnTo>
                      <a:pt x="163" y="98"/>
                    </a:lnTo>
                    <a:lnTo>
                      <a:pt x="164" y="100"/>
                    </a:lnTo>
                    <a:lnTo>
                      <a:pt x="165" y="102"/>
                    </a:lnTo>
                    <a:lnTo>
                      <a:pt x="167" y="103"/>
                    </a:lnTo>
                    <a:lnTo>
                      <a:pt x="168" y="104"/>
                    </a:lnTo>
                    <a:lnTo>
                      <a:pt x="170" y="106"/>
                    </a:lnTo>
                    <a:lnTo>
                      <a:pt x="172" y="107"/>
                    </a:lnTo>
                    <a:lnTo>
                      <a:pt x="173" y="109"/>
                    </a:lnTo>
                    <a:lnTo>
                      <a:pt x="174" y="112"/>
                    </a:lnTo>
                    <a:lnTo>
                      <a:pt x="171" y="112"/>
                    </a:lnTo>
                    <a:lnTo>
                      <a:pt x="168" y="113"/>
                    </a:lnTo>
                    <a:lnTo>
                      <a:pt x="165" y="114"/>
                    </a:lnTo>
                    <a:lnTo>
                      <a:pt x="161" y="115"/>
                    </a:lnTo>
                    <a:lnTo>
                      <a:pt x="158" y="116"/>
                    </a:lnTo>
                    <a:lnTo>
                      <a:pt x="155" y="117"/>
                    </a:lnTo>
                    <a:lnTo>
                      <a:pt x="152" y="117"/>
                    </a:lnTo>
                    <a:lnTo>
                      <a:pt x="148" y="118"/>
                    </a:lnTo>
                    <a:lnTo>
                      <a:pt x="149" y="113"/>
                    </a:lnTo>
                    <a:lnTo>
                      <a:pt x="149" y="108"/>
                    </a:lnTo>
                    <a:lnTo>
                      <a:pt x="149" y="104"/>
                    </a:lnTo>
                    <a:lnTo>
                      <a:pt x="148" y="99"/>
                    </a:lnTo>
                    <a:lnTo>
                      <a:pt x="147" y="98"/>
                    </a:lnTo>
                    <a:lnTo>
                      <a:pt x="147" y="96"/>
                    </a:lnTo>
                    <a:lnTo>
                      <a:pt x="146" y="95"/>
                    </a:lnTo>
                    <a:lnTo>
                      <a:pt x="144" y="95"/>
                    </a:lnTo>
                    <a:lnTo>
                      <a:pt x="142" y="97"/>
                    </a:lnTo>
                    <a:lnTo>
                      <a:pt x="141" y="100"/>
                    </a:lnTo>
                    <a:lnTo>
                      <a:pt x="140" y="103"/>
                    </a:lnTo>
                    <a:lnTo>
                      <a:pt x="139" y="106"/>
                    </a:lnTo>
                    <a:lnTo>
                      <a:pt x="132" y="95"/>
                    </a:lnTo>
                    <a:lnTo>
                      <a:pt x="130" y="95"/>
                    </a:lnTo>
                    <a:lnTo>
                      <a:pt x="130" y="96"/>
                    </a:lnTo>
                    <a:lnTo>
                      <a:pt x="131" y="99"/>
                    </a:lnTo>
                    <a:lnTo>
                      <a:pt x="132" y="101"/>
                    </a:lnTo>
                    <a:lnTo>
                      <a:pt x="133" y="103"/>
                    </a:lnTo>
                    <a:lnTo>
                      <a:pt x="134" y="105"/>
                    </a:lnTo>
                    <a:lnTo>
                      <a:pt x="135" y="108"/>
                    </a:lnTo>
                    <a:lnTo>
                      <a:pt x="136" y="110"/>
                    </a:lnTo>
                    <a:lnTo>
                      <a:pt x="137" y="113"/>
                    </a:lnTo>
                    <a:lnTo>
                      <a:pt x="137" y="115"/>
                    </a:lnTo>
                    <a:lnTo>
                      <a:pt x="139" y="115"/>
                    </a:lnTo>
                    <a:lnTo>
                      <a:pt x="140" y="114"/>
                    </a:lnTo>
                    <a:lnTo>
                      <a:pt x="141" y="113"/>
                    </a:lnTo>
                    <a:lnTo>
                      <a:pt x="142" y="111"/>
                    </a:lnTo>
                    <a:lnTo>
                      <a:pt x="143" y="110"/>
                    </a:lnTo>
                    <a:lnTo>
                      <a:pt x="144" y="108"/>
                    </a:lnTo>
                    <a:lnTo>
                      <a:pt x="144" y="107"/>
                    </a:lnTo>
                    <a:lnTo>
                      <a:pt x="145" y="106"/>
                    </a:lnTo>
                    <a:lnTo>
                      <a:pt x="146" y="107"/>
                    </a:lnTo>
                    <a:lnTo>
                      <a:pt x="145" y="110"/>
                    </a:lnTo>
                    <a:lnTo>
                      <a:pt x="144" y="113"/>
                    </a:lnTo>
                    <a:lnTo>
                      <a:pt x="144" y="116"/>
                    </a:lnTo>
                    <a:lnTo>
                      <a:pt x="142" y="120"/>
                    </a:lnTo>
                    <a:lnTo>
                      <a:pt x="141" y="123"/>
                    </a:lnTo>
                    <a:lnTo>
                      <a:pt x="140" y="126"/>
                    </a:lnTo>
                    <a:lnTo>
                      <a:pt x="139" y="129"/>
                    </a:lnTo>
                    <a:lnTo>
                      <a:pt x="138" y="131"/>
                    </a:lnTo>
                    <a:lnTo>
                      <a:pt x="145" y="132"/>
                    </a:lnTo>
                    <a:lnTo>
                      <a:pt x="146" y="130"/>
                    </a:lnTo>
                    <a:lnTo>
                      <a:pt x="146" y="128"/>
                    </a:lnTo>
                    <a:lnTo>
                      <a:pt x="147" y="125"/>
                    </a:lnTo>
                    <a:lnTo>
                      <a:pt x="147" y="123"/>
                    </a:lnTo>
                    <a:lnTo>
                      <a:pt x="151" y="123"/>
                    </a:lnTo>
                    <a:lnTo>
                      <a:pt x="155" y="122"/>
                    </a:lnTo>
                    <a:lnTo>
                      <a:pt x="159" y="121"/>
                    </a:lnTo>
                    <a:lnTo>
                      <a:pt x="163" y="120"/>
                    </a:lnTo>
                    <a:lnTo>
                      <a:pt x="166" y="119"/>
                    </a:lnTo>
                    <a:lnTo>
                      <a:pt x="170" y="118"/>
                    </a:lnTo>
                    <a:lnTo>
                      <a:pt x="174" y="117"/>
                    </a:lnTo>
                    <a:lnTo>
                      <a:pt x="178" y="116"/>
                    </a:lnTo>
                    <a:lnTo>
                      <a:pt x="179" y="118"/>
                    </a:lnTo>
                    <a:lnTo>
                      <a:pt x="180" y="119"/>
                    </a:lnTo>
                    <a:lnTo>
                      <a:pt x="181" y="121"/>
                    </a:lnTo>
                    <a:lnTo>
                      <a:pt x="182" y="123"/>
                    </a:lnTo>
                    <a:lnTo>
                      <a:pt x="163" y="128"/>
                    </a:lnTo>
                    <a:lnTo>
                      <a:pt x="165" y="134"/>
                    </a:lnTo>
                    <a:lnTo>
                      <a:pt x="165" y="133"/>
                    </a:lnTo>
                    <a:lnTo>
                      <a:pt x="167" y="133"/>
                    </a:lnTo>
                    <a:lnTo>
                      <a:pt x="168" y="132"/>
                    </a:lnTo>
                    <a:lnTo>
                      <a:pt x="171" y="132"/>
                    </a:lnTo>
                    <a:lnTo>
                      <a:pt x="173" y="131"/>
                    </a:lnTo>
                    <a:lnTo>
                      <a:pt x="176" y="130"/>
                    </a:lnTo>
                    <a:lnTo>
                      <a:pt x="178" y="129"/>
                    </a:lnTo>
                    <a:lnTo>
                      <a:pt x="181" y="128"/>
                    </a:lnTo>
                    <a:lnTo>
                      <a:pt x="180" y="137"/>
                    </a:lnTo>
                    <a:lnTo>
                      <a:pt x="164" y="143"/>
                    </a:lnTo>
                    <a:lnTo>
                      <a:pt x="165" y="1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98" name="Freeform 74"/>
              <p:cNvSpPr>
                <a:spLocks/>
              </p:cNvSpPr>
              <p:nvPr/>
            </p:nvSpPr>
            <p:spPr bwMode="auto">
              <a:xfrm>
                <a:off x="2147" y="1013"/>
                <a:ext cx="88" cy="27"/>
              </a:xfrm>
              <a:custGeom>
                <a:avLst/>
                <a:gdLst/>
                <a:ahLst/>
                <a:cxnLst>
                  <a:cxn ang="0">
                    <a:pos x="88" y="27"/>
                  </a:cxn>
                  <a:cxn ang="0">
                    <a:pos x="87" y="27"/>
                  </a:cxn>
                  <a:cxn ang="0">
                    <a:pos x="86" y="26"/>
                  </a:cxn>
                  <a:cxn ang="0">
                    <a:pos x="84" y="25"/>
                  </a:cxn>
                  <a:cxn ang="0">
                    <a:pos x="83" y="24"/>
                  </a:cxn>
                  <a:cxn ang="0">
                    <a:pos x="79" y="21"/>
                  </a:cxn>
                  <a:cxn ang="0">
                    <a:pos x="75" y="18"/>
                  </a:cxn>
                  <a:cxn ang="0">
                    <a:pos x="70" y="15"/>
                  </a:cxn>
                  <a:cxn ang="0">
                    <a:pos x="65" y="13"/>
                  </a:cxn>
                  <a:cxn ang="0">
                    <a:pos x="60" y="11"/>
                  </a:cxn>
                  <a:cxn ang="0">
                    <a:pos x="55" y="10"/>
                  </a:cxn>
                  <a:cxn ang="0">
                    <a:pos x="50" y="9"/>
                  </a:cxn>
                  <a:cxn ang="0">
                    <a:pos x="44" y="8"/>
                  </a:cxn>
                  <a:cxn ang="0">
                    <a:pos x="39" y="8"/>
                  </a:cxn>
                  <a:cxn ang="0">
                    <a:pos x="33" y="8"/>
                  </a:cxn>
                  <a:cxn ang="0">
                    <a:pos x="27" y="9"/>
                  </a:cxn>
                  <a:cxn ang="0">
                    <a:pos x="22" y="10"/>
                  </a:cxn>
                  <a:cxn ang="0">
                    <a:pos x="17" y="11"/>
                  </a:cxn>
                  <a:cxn ang="0">
                    <a:pos x="11" y="12"/>
                  </a:cxn>
                  <a:cxn ang="0">
                    <a:pos x="6" y="13"/>
                  </a:cxn>
                  <a:cxn ang="0">
                    <a:pos x="1" y="15"/>
                  </a:cxn>
                  <a:cxn ang="0">
                    <a:pos x="1" y="14"/>
                  </a:cxn>
                  <a:cxn ang="0">
                    <a:pos x="0" y="14"/>
                  </a:cxn>
                  <a:cxn ang="0">
                    <a:pos x="0" y="12"/>
                  </a:cxn>
                  <a:cxn ang="0">
                    <a:pos x="0" y="11"/>
                  </a:cxn>
                  <a:cxn ang="0">
                    <a:pos x="2" y="9"/>
                  </a:cxn>
                  <a:cxn ang="0">
                    <a:pos x="5" y="7"/>
                  </a:cxn>
                  <a:cxn ang="0">
                    <a:pos x="8" y="6"/>
                  </a:cxn>
                  <a:cxn ang="0">
                    <a:pos x="11" y="4"/>
                  </a:cxn>
                  <a:cxn ang="0">
                    <a:pos x="14" y="3"/>
                  </a:cxn>
                  <a:cxn ang="0">
                    <a:pos x="17" y="2"/>
                  </a:cxn>
                  <a:cxn ang="0">
                    <a:pos x="20" y="1"/>
                  </a:cxn>
                  <a:cxn ang="0">
                    <a:pos x="23" y="1"/>
                  </a:cxn>
                  <a:cxn ang="0">
                    <a:pos x="27" y="0"/>
                  </a:cxn>
                  <a:cxn ang="0">
                    <a:pos x="30" y="0"/>
                  </a:cxn>
                  <a:cxn ang="0">
                    <a:pos x="33" y="0"/>
                  </a:cxn>
                  <a:cxn ang="0">
                    <a:pos x="37" y="0"/>
                  </a:cxn>
                  <a:cxn ang="0">
                    <a:pos x="40" y="0"/>
                  </a:cxn>
                  <a:cxn ang="0">
                    <a:pos x="44" y="1"/>
                  </a:cxn>
                  <a:cxn ang="0">
                    <a:pos x="47" y="1"/>
                  </a:cxn>
                  <a:cxn ang="0">
                    <a:pos x="50" y="2"/>
                  </a:cxn>
                  <a:cxn ang="0">
                    <a:pos x="53" y="2"/>
                  </a:cxn>
                  <a:cxn ang="0">
                    <a:pos x="56" y="3"/>
                  </a:cxn>
                  <a:cxn ang="0">
                    <a:pos x="59" y="4"/>
                  </a:cxn>
                  <a:cxn ang="0">
                    <a:pos x="61" y="5"/>
                  </a:cxn>
                  <a:cxn ang="0">
                    <a:pos x="64" y="6"/>
                  </a:cxn>
                  <a:cxn ang="0">
                    <a:pos x="67" y="7"/>
                  </a:cxn>
                  <a:cxn ang="0">
                    <a:pos x="69" y="8"/>
                  </a:cxn>
                  <a:cxn ang="0">
                    <a:pos x="72" y="10"/>
                  </a:cxn>
                  <a:cxn ang="0">
                    <a:pos x="74" y="12"/>
                  </a:cxn>
                  <a:cxn ang="0">
                    <a:pos x="77" y="13"/>
                  </a:cxn>
                  <a:cxn ang="0">
                    <a:pos x="79" y="15"/>
                  </a:cxn>
                  <a:cxn ang="0">
                    <a:pos x="81" y="17"/>
                  </a:cxn>
                  <a:cxn ang="0">
                    <a:pos x="83" y="19"/>
                  </a:cxn>
                  <a:cxn ang="0">
                    <a:pos x="85" y="22"/>
                  </a:cxn>
                  <a:cxn ang="0">
                    <a:pos x="87" y="24"/>
                  </a:cxn>
                  <a:cxn ang="0">
                    <a:pos x="88" y="27"/>
                  </a:cxn>
                </a:cxnLst>
                <a:rect l="0" t="0" r="r" b="b"/>
                <a:pathLst>
                  <a:path w="88" h="27">
                    <a:moveTo>
                      <a:pt x="88" y="27"/>
                    </a:moveTo>
                    <a:lnTo>
                      <a:pt x="87" y="27"/>
                    </a:lnTo>
                    <a:lnTo>
                      <a:pt x="86" y="26"/>
                    </a:lnTo>
                    <a:lnTo>
                      <a:pt x="84" y="25"/>
                    </a:lnTo>
                    <a:lnTo>
                      <a:pt x="83" y="24"/>
                    </a:lnTo>
                    <a:lnTo>
                      <a:pt x="79" y="21"/>
                    </a:lnTo>
                    <a:lnTo>
                      <a:pt x="75" y="18"/>
                    </a:lnTo>
                    <a:lnTo>
                      <a:pt x="70" y="15"/>
                    </a:lnTo>
                    <a:lnTo>
                      <a:pt x="65" y="13"/>
                    </a:lnTo>
                    <a:lnTo>
                      <a:pt x="60" y="11"/>
                    </a:lnTo>
                    <a:lnTo>
                      <a:pt x="55" y="10"/>
                    </a:lnTo>
                    <a:lnTo>
                      <a:pt x="50" y="9"/>
                    </a:lnTo>
                    <a:lnTo>
                      <a:pt x="44" y="8"/>
                    </a:lnTo>
                    <a:lnTo>
                      <a:pt x="39" y="8"/>
                    </a:lnTo>
                    <a:lnTo>
                      <a:pt x="33" y="8"/>
                    </a:lnTo>
                    <a:lnTo>
                      <a:pt x="27" y="9"/>
                    </a:lnTo>
                    <a:lnTo>
                      <a:pt x="22" y="10"/>
                    </a:lnTo>
                    <a:lnTo>
                      <a:pt x="17" y="11"/>
                    </a:lnTo>
                    <a:lnTo>
                      <a:pt x="11" y="12"/>
                    </a:lnTo>
                    <a:lnTo>
                      <a:pt x="6" y="13"/>
                    </a:lnTo>
                    <a:lnTo>
                      <a:pt x="1" y="15"/>
                    </a:lnTo>
                    <a:lnTo>
                      <a:pt x="1" y="14"/>
                    </a:lnTo>
                    <a:lnTo>
                      <a:pt x="0" y="14"/>
                    </a:lnTo>
                    <a:lnTo>
                      <a:pt x="0" y="12"/>
                    </a:lnTo>
                    <a:lnTo>
                      <a:pt x="0" y="11"/>
                    </a:lnTo>
                    <a:lnTo>
                      <a:pt x="2" y="9"/>
                    </a:lnTo>
                    <a:lnTo>
                      <a:pt x="5" y="7"/>
                    </a:lnTo>
                    <a:lnTo>
                      <a:pt x="8" y="6"/>
                    </a:lnTo>
                    <a:lnTo>
                      <a:pt x="11" y="4"/>
                    </a:lnTo>
                    <a:lnTo>
                      <a:pt x="14" y="3"/>
                    </a:lnTo>
                    <a:lnTo>
                      <a:pt x="17" y="2"/>
                    </a:lnTo>
                    <a:lnTo>
                      <a:pt x="20" y="1"/>
                    </a:lnTo>
                    <a:lnTo>
                      <a:pt x="23" y="1"/>
                    </a:lnTo>
                    <a:lnTo>
                      <a:pt x="27" y="0"/>
                    </a:lnTo>
                    <a:lnTo>
                      <a:pt x="30" y="0"/>
                    </a:lnTo>
                    <a:lnTo>
                      <a:pt x="33" y="0"/>
                    </a:lnTo>
                    <a:lnTo>
                      <a:pt x="37" y="0"/>
                    </a:lnTo>
                    <a:lnTo>
                      <a:pt x="40" y="0"/>
                    </a:lnTo>
                    <a:lnTo>
                      <a:pt x="44" y="1"/>
                    </a:lnTo>
                    <a:lnTo>
                      <a:pt x="47" y="1"/>
                    </a:lnTo>
                    <a:lnTo>
                      <a:pt x="50" y="2"/>
                    </a:lnTo>
                    <a:lnTo>
                      <a:pt x="53" y="2"/>
                    </a:lnTo>
                    <a:lnTo>
                      <a:pt x="56" y="3"/>
                    </a:lnTo>
                    <a:lnTo>
                      <a:pt x="59" y="4"/>
                    </a:lnTo>
                    <a:lnTo>
                      <a:pt x="61" y="5"/>
                    </a:lnTo>
                    <a:lnTo>
                      <a:pt x="64" y="6"/>
                    </a:lnTo>
                    <a:lnTo>
                      <a:pt x="67" y="7"/>
                    </a:lnTo>
                    <a:lnTo>
                      <a:pt x="69" y="8"/>
                    </a:lnTo>
                    <a:lnTo>
                      <a:pt x="72" y="10"/>
                    </a:lnTo>
                    <a:lnTo>
                      <a:pt x="74" y="12"/>
                    </a:lnTo>
                    <a:lnTo>
                      <a:pt x="77" y="13"/>
                    </a:lnTo>
                    <a:lnTo>
                      <a:pt x="79" y="15"/>
                    </a:lnTo>
                    <a:lnTo>
                      <a:pt x="81" y="17"/>
                    </a:lnTo>
                    <a:lnTo>
                      <a:pt x="83" y="19"/>
                    </a:lnTo>
                    <a:lnTo>
                      <a:pt x="85" y="22"/>
                    </a:lnTo>
                    <a:lnTo>
                      <a:pt x="87" y="24"/>
                    </a:lnTo>
                    <a:lnTo>
                      <a:pt x="88" y="2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99" name="Freeform 75"/>
              <p:cNvSpPr>
                <a:spLocks/>
              </p:cNvSpPr>
              <p:nvPr/>
            </p:nvSpPr>
            <p:spPr bwMode="auto">
              <a:xfrm>
                <a:off x="1933" y="1028"/>
                <a:ext cx="172" cy="172"/>
              </a:xfrm>
              <a:custGeom>
                <a:avLst/>
                <a:gdLst/>
                <a:ahLst/>
                <a:cxnLst>
                  <a:cxn ang="0">
                    <a:pos x="162" y="141"/>
                  </a:cxn>
                  <a:cxn ang="0">
                    <a:pos x="167" y="8"/>
                  </a:cxn>
                  <a:cxn ang="0">
                    <a:pos x="31" y="6"/>
                  </a:cxn>
                  <a:cxn ang="0">
                    <a:pos x="35" y="151"/>
                  </a:cxn>
                  <a:cxn ang="0">
                    <a:pos x="34" y="152"/>
                  </a:cxn>
                  <a:cxn ang="0">
                    <a:pos x="32" y="152"/>
                  </a:cxn>
                  <a:cxn ang="0">
                    <a:pos x="31" y="152"/>
                  </a:cxn>
                  <a:cxn ang="0">
                    <a:pos x="30" y="152"/>
                  </a:cxn>
                  <a:cxn ang="0">
                    <a:pos x="24" y="10"/>
                  </a:cxn>
                  <a:cxn ang="0">
                    <a:pos x="4" y="28"/>
                  </a:cxn>
                  <a:cxn ang="0">
                    <a:pos x="4" y="50"/>
                  </a:cxn>
                  <a:cxn ang="0">
                    <a:pos x="6" y="97"/>
                  </a:cxn>
                  <a:cxn ang="0">
                    <a:pos x="8" y="144"/>
                  </a:cxn>
                  <a:cxn ang="0">
                    <a:pos x="9" y="166"/>
                  </a:cxn>
                  <a:cxn ang="0">
                    <a:pos x="12" y="165"/>
                  </a:cxn>
                  <a:cxn ang="0">
                    <a:pos x="15" y="164"/>
                  </a:cxn>
                  <a:cxn ang="0">
                    <a:pos x="18" y="162"/>
                  </a:cxn>
                  <a:cxn ang="0">
                    <a:pos x="22" y="161"/>
                  </a:cxn>
                  <a:cxn ang="0">
                    <a:pos x="25" y="160"/>
                  </a:cxn>
                  <a:cxn ang="0">
                    <a:pos x="27" y="159"/>
                  </a:cxn>
                  <a:cxn ang="0">
                    <a:pos x="29" y="158"/>
                  </a:cxn>
                  <a:cxn ang="0">
                    <a:pos x="30" y="158"/>
                  </a:cxn>
                  <a:cxn ang="0">
                    <a:pos x="27" y="160"/>
                  </a:cxn>
                  <a:cxn ang="0">
                    <a:pos x="24" y="162"/>
                  </a:cxn>
                  <a:cxn ang="0">
                    <a:pos x="21" y="164"/>
                  </a:cxn>
                  <a:cxn ang="0">
                    <a:pos x="18" y="165"/>
                  </a:cxn>
                  <a:cxn ang="0">
                    <a:pos x="14" y="167"/>
                  </a:cxn>
                  <a:cxn ang="0">
                    <a:pos x="11" y="169"/>
                  </a:cxn>
                  <a:cxn ang="0">
                    <a:pos x="8" y="171"/>
                  </a:cxn>
                  <a:cxn ang="0">
                    <a:pos x="5" y="172"/>
                  </a:cxn>
                  <a:cxn ang="0">
                    <a:pos x="4" y="166"/>
                  </a:cxn>
                  <a:cxn ang="0">
                    <a:pos x="3" y="150"/>
                  </a:cxn>
                  <a:cxn ang="0">
                    <a:pos x="2" y="128"/>
                  </a:cxn>
                  <a:cxn ang="0">
                    <a:pos x="1" y="102"/>
                  </a:cxn>
                  <a:cxn ang="0">
                    <a:pos x="0" y="75"/>
                  </a:cxn>
                  <a:cxn ang="0">
                    <a:pos x="0" y="51"/>
                  </a:cxn>
                  <a:cxn ang="0">
                    <a:pos x="0" y="34"/>
                  </a:cxn>
                  <a:cxn ang="0">
                    <a:pos x="0" y="25"/>
                  </a:cxn>
                  <a:cxn ang="0">
                    <a:pos x="25" y="0"/>
                  </a:cxn>
                  <a:cxn ang="0">
                    <a:pos x="172" y="3"/>
                  </a:cxn>
                  <a:cxn ang="0">
                    <a:pos x="172" y="9"/>
                  </a:cxn>
                  <a:cxn ang="0">
                    <a:pos x="171" y="25"/>
                  </a:cxn>
                  <a:cxn ang="0">
                    <a:pos x="170" y="48"/>
                  </a:cxn>
                  <a:cxn ang="0">
                    <a:pos x="169" y="74"/>
                  </a:cxn>
                  <a:cxn ang="0">
                    <a:pos x="168" y="99"/>
                  </a:cxn>
                  <a:cxn ang="0">
                    <a:pos x="167" y="122"/>
                  </a:cxn>
                  <a:cxn ang="0">
                    <a:pos x="166" y="138"/>
                  </a:cxn>
                  <a:cxn ang="0">
                    <a:pos x="166" y="143"/>
                  </a:cxn>
                  <a:cxn ang="0">
                    <a:pos x="162" y="141"/>
                  </a:cxn>
                </a:cxnLst>
                <a:rect l="0" t="0" r="r" b="b"/>
                <a:pathLst>
                  <a:path w="172" h="172">
                    <a:moveTo>
                      <a:pt x="162" y="141"/>
                    </a:moveTo>
                    <a:lnTo>
                      <a:pt x="167" y="8"/>
                    </a:lnTo>
                    <a:lnTo>
                      <a:pt x="31" y="6"/>
                    </a:lnTo>
                    <a:lnTo>
                      <a:pt x="35" y="151"/>
                    </a:lnTo>
                    <a:lnTo>
                      <a:pt x="34" y="152"/>
                    </a:lnTo>
                    <a:lnTo>
                      <a:pt x="32" y="152"/>
                    </a:lnTo>
                    <a:lnTo>
                      <a:pt x="31" y="152"/>
                    </a:lnTo>
                    <a:lnTo>
                      <a:pt x="30" y="152"/>
                    </a:lnTo>
                    <a:lnTo>
                      <a:pt x="24" y="10"/>
                    </a:lnTo>
                    <a:lnTo>
                      <a:pt x="4" y="28"/>
                    </a:lnTo>
                    <a:lnTo>
                      <a:pt x="4" y="50"/>
                    </a:lnTo>
                    <a:lnTo>
                      <a:pt x="6" y="97"/>
                    </a:lnTo>
                    <a:lnTo>
                      <a:pt x="8" y="144"/>
                    </a:lnTo>
                    <a:lnTo>
                      <a:pt x="9" y="166"/>
                    </a:lnTo>
                    <a:lnTo>
                      <a:pt x="12" y="165"/>
                    </a:lnTo>
                    <a:lnTo>
                      <a:pt x="15" y="164"/>
                    </a:lnTo>
                    <a:lnTo>
                      <a:pt x="18" y="162"/>
                    </a:lnTo>
                    <a:lnTo>
                      <a:pt x="22" y="161"/>
                    </a:lnTo>
                    <a:lnTo>
                      <a:pt x="25" y="160"/>
                    </a:lnTo>
                    <a:lnTo>
                      <a:pt x="27" y="159"/>
                    </a:lnTo>
                    <a:lnTo>
                      <a:pt x="29" y="158"/>
                    </a:lnTo>
                    <a:lnTo>
                      <a:pt x="30" y="158"/>
                    </a:lnTo>
                    <a:lnTo>
                      <a:pt x="27" y="160"/>
                    </a:lnTo>
                    <a:lnTo>
                      <a:pt x="24" y="162"/>
                    </a:lnTo>
                    <a:lnTo>
                      <a:pt x="21" y="164"/>
                    </a:lnTo>
                    <a:lnTo>
                      <a:pt x="18" y="165"/>
                    </a:lnTo>
                    <a:lnTo>
                      <a:pt x="14" y="167"/>
                    </a:lnTo>
                    <a:lnTo>
                      <a:pt x="11" y="169"/>
                    </a:lnTo>
                    <a:lnTo>
                      <a:pt x="8" y="171"/>
                    </a:lnTo>
                    <a:lnTo>
                      <a:pt x="5" y="172"/>
                    </a:lnTo>
                    <a:lnTo>
                      <a:pt x="4" y="166"/>
                    </a:lnTo>
                    <a:lnTo>
                      <a:pt x="3" y="150"/>
                    </a:lnTo>
                    <a:lnTo>
                      <a:pt x="2" y="128"/>
                    </a:lnTo>
                    <a:lnTo>
                      <a:pt x="1" y="102"/>
                    </a:lnTo>
                    <a:lnTo>
                      <a:pt x="0" y="75"/>
                    </a:lnTo>
                    <a:lnTo>
                      <a:pt x="0" y="51"/>
                    </a:lnTo>
                    <a:lnTo>
                      <a:pt x="0" y="34"/>
                    </a:lnTo>
                    <a:lnTo>
                      <a:pt x="0" y="25"/>
                    </a:lnTo>
                    <a:lnTo>
                      <a:pt x="25" y="0"/>
                    </a:lnTo>
                    <a:lnTo>
                      <a:pt x="172" y="3"/>
                    </a:lnTo>
                    <a:lnTo>
                      <a:pt x="172" y="9"/>
                    </a:lnTo>
                    <a:lnTo>
                      <a:pt x="171" y="25"/>
                    </a:lnTo>
                    <a:lnTo>
                      <a:pt x="170" y="48"/>
                    </a:lnTo>
                    <a:lnTo>
                      <a:pt x="169" y="74"/>
                    </a:lnTo>
                    <a:lnTo>
                      <a:pt x="168" y="99"/>
                    </a:lnTo>
                    <a:lnTo>
                      <a:pt x="167" y="122"/>
                    </a:lnTo>
                    <a:lnTo>
                      <a:pt x="166" y="138"/>
                    </a:lnTo>
                    <a:lnTo>
                      <a:pt x="166" y="143"/>
                    </a:lnTo>
                    <a:lnTo>
                      <a:pt x="162" y="1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00" name="Freeform 76"/>
              <p:cNvSpPr>
                <a:spLocks/>
              </p:cNvSpPr>
              <p:nvPr/>
            </p:nvSpPr>
            <p:spPr bwMode="auto">
              <a:xfrm>
                <a:off x="2118" y="1029"/>
                <a:ext cx="117" cy="144"/>
              </a:xfrm>
              <a:custGeom>
                <a:avLst/>
                <a:gdLst/>
                <a:ahLst/>
                <a:cxnLst>
                  <a:cxn ang="0">
                    <a:pos x="103" y="140"/>
                  </a:cxn>
                  <a:cxn ang="0">
                    <a:pos x="98" y="132"/>
                  </a:cxn>
                  <a:cxn ang="0">
                    <a:pos x="91" y="111"/>
                  </a:cxn>
                  <a:cxn ang="0">
                    <a:pos x="83" y="97"/>
                  </a:cxn>
                  <a:cxn ang="0">
                    <a:pos x="73" y="87"/>
                  </a:cxn>
                  <a:cxn ang="0">
                    <a:pos x="62" y="83"/>
                  </a:cxn>
                  <a:cxn ang="0">
                    <a:pos x="61" y="80"/>
                  </a:cxn>
                  <a:cxn ang="0">
                    <a:pos x="66" y="80"/>
                  </a:cxn>
                  <a:cxn ang="0">
                    <a:pos x="73" y="69"/>
                  </a:cxn>
                  <a:cxn ang="0">
                    <a:pos x="71" y="59"/>
                  </a:cxn>
                  <a:cxn ang="0">
                    <a:pos x="61" y="54"/>
                  </a:cxn>
                  <a:cxn ang="0">
                    <a:pos x="46" y="51"/>
                  </a:cxn>
                  <a:cxn ang="0">
                    <a:pos x="32" y="47"/>
                  </a:cxn>
                  <a:cxn ang="0">
                    <a:pos x="20" y="48"/>
                  </a:cxn>
                  <a:cxn ang="0">
                    <a:pos x="18" y="84"/>
                  </a:cxn>
                  <a:cxn ang="0">
                    <a:pos x="27" y="110"/>
                  </a:cxn>
                  <a:cxn ang="0">
                    <a:pos x="43" y="123"/>
                  </a:cxn>
                  <a:cxn ang="0">
                    <a:pos x="49" y="121"/>
                  </a:cxn>
                  <a:cxn ang="0">
                    <a:pos x="48" y="124"/>
                  </a:cxn>
                  <a:cxn ang="0">
                    <a:pos x="42" y="125"/>
                  </a:cxn>
                  <a:cxn ang="0">
                    <a:pos x="26" y="116"/>
                  </a:cxn>
                  <a:cxn ang="0">
                    <a:pos x="15" y="100"/>
                  </a:cxn>
                  <a:cxn ang="0">
                    <a:pos x="10" y="80"/>
                  </a:cxn>
                  <a:cxn ang="0">
                    <a:pos x="7" y="57"/>
                  </a:cxn>
                  <a:cxn ang="0">
                    <a:pos x="1" y="55"/>
                  </a:cxn>
                  <a:cxn ang="0">
                    <a:pos x="12" y="38"/>
                  </a:cxn>
                  <a:cxn ang="0">
                    <a:pos x="10" y="24"/>
                  </a:cxn>
                  <a:cxn ang="0">
                    <a:pos x="12" y="11"/>
                  </a:cxn>
                  <a:cxn ang="0">
                    <a:pos x="20" y="2"/>
                  </a:cxn>
                  <a:cxn ang="0">
                    <a:pos x="24" y="4"/>
                  </a:cxn>
                  <a:cxn ang="0">
                    <a:pos x="19" y="10"/>
                  </a:cxn>
                  <a:cxn ang="0">
                    <a:pos x="24" y="32"/>
                  </a:cxn>
                  <a:cxn ang="0">
                    <a:pos x="40" y="42"/>
                  </a:cxn>
                  <a:cxn ang="0">
                    <a:pos x="59" y="47"/>
                  </a:cxn>
                  <a:cxn ang="0">
                    <a:pos x="77" y="54"/>
                  </a:cxn>
                  <a:cxn ang="0">
                    <a:pos x="89" y="60"/>
                  </a:cxn>
                  <a:cxn ang="0">
                    <a:pos x="94" y="71"/>
                  </a:cxn>
                  <a:cxn ang="0">
                    <a:pos x="87" y="73"/>
                  </a:cxn>
                  <a:cxn ang="0">
                    <a:pos x="83" y="69"/>
                  </a:cxn>
                  <a:cxn ang="0">
                    <a:pos x="89" y="71"/>
                  </a:cxn>
                  <a:cxn ang="0">
                    <a:pos x="87" y="65"/>
                  </a:cxn>
                  <a:cxn ang="0">
                    <a:pos x="79" y="60"/>
                  </a:cxn>
                  <a:cxn ang="0">
                    <a:pos x="80" y="76"/>
                  </a:cxn>
                  <a:cxn ang="0">
                    <a:pos x="88" y="94"/>
                  </a:cxn>
                  <a:cxn ang="0">
                    <a:pos x="102" y="105"/>
                  </a:cxn>
                  <a:cxn ang="0">
                    <a:pos x="112" y="104"/>
                  </a:cxn>
                  <a:cxn ang="0">
                    <a:pos x="110" y="101"/>
                  </a:cxn>
                  <a:cxn ang="0">
                    <a:pos x="116" y="101"/>
                  </a:cxn>
                  <a:cxn ang="0">
                    <a:pos x="116" y="109"/>
                  </a:cxn>
                  <a:cxn ang="0">
                    <a:pos x="104" y="111"/>
                  </a:cxn>
                  <a:cxn ang="0">
                    <a:pos x="95" y="106"/>
                  </a:cxn>
                  <a:cxn ang="0">
                    <a:pos x="103" y="125"/>
                  </a:cxn>
                </a:cxnLst>
                <a:rect l="0" t="0" r="r" b="b"/>
                <a:pathLst>
                  <a:path w="117" h="144">
                    <a:moveTo>
                      <a:pt x="106" y="144"/>
                    </a:moveTo>
                    <a:lnTo>
                      <a:pt x="105" y="143"/>
                    </a:lnTo>
                    <a:lnTo>
                      <a:pt x="104" y="143"/>
                    </a:lnTo>
                    <a:lnTo>
                      <a:pt x="103" y="142"/>
                    </a:lnTo>
                    <a:lnTo>
                      <a:pt x="103" y="140"/>
                    </a:lnTo>
                    <a:lnTo>
                      <a:pt x="102" y="139"/>
                    </a:lnTo>
                    <a:lnTo>
                      <a:pt x="101" y="138"/>
                    </a:lnTo>
                    <a:lnTo>
                      <a:pt x="100" y="137"/>
                    </a:lnTo>
                    <a:lnTo>
                      <a:pt x="100" y="136"/>
                    </a:lnTo>
                    <a:lnTo>
                      <a:pt x="98" y="132"/>
                    </a:lnTo>
                    <a:lnTo>
                      <a:pt x="96" y="128"/>
                    </a:lnTo>
                    <a:lnTo>
                      <a:pt x="95" y="124"/>
                    </a:lnTo>
                    <a:lnTo>
                      <a:pt x="93" y="120"/>
                    </a:lnTo>
                    <a:lnTo>
                      <a:pt x="92" y="115"/>
                    </a:lnTo>
                    <a:lnTo>
                      <a:pt x="91" y="111"/>
                    </a:lnTo>
                    <a:lnTo>
                      <a:pt x="91" y="106"/>
                    </a:lnTo>
                    <a:lnTo>
                      <a:pt x="90" y="102"/>
                    </a:lnTo>
                    <a:lnTo>
                      <a:pt x="88" y="100"/>
                    </a:lnTo>
                    <a:lnTo>
                      <a:pt x="85" y="99"/>
                    </a:lnTo>
                    <a:lnTo>
                      <a:pt x="83" y="97"/>
                    </a:lnTo>
                    <a:lnTo>
                      <a:pt x="81" y="95"/>
                    </a:lnTo>
                    <a:lnTo>
                      <a:pt x="79" y="93"/>
                    </a:lnTo>
                    <a:lnTo>
                      <a:pt x="76" y="91"/>
                    </a:lnTo>
                    <a:lnTo>
                      <a:pt x="75" y="89"/>
                    </a:lnTo>
                    <a:lnTo>
                      <a:pt x="73" y="87"/>
                    </a:lnTo>
                    <a:lnTo>
                      <a:pt x="71" y="87"/>
                    </a:lnTo>
                    <a:lnTo>
                      <a:pt x="69" y="86"/>
                    </a:lnTo>
                    <a:lnTo>
                      <a:pt x="66" y="85"/>
                    </a:lnTo>
                    <a:lnTo>
                      <a:pt x="64" y="84"/>
                    </a:lnTo>
                    <a:lnTo>
                      <a:pt x="62" y="83"/>
                    </a:lnTo>
                    <a:lnTo>
                      <a:pt x="61" y="81"/>
                    </a:lnTo>
                    <a:lnTo>
                      <a:pt x="60" y="80"/>
                    </a:lnTo>
                    <a:lnTo>
                      <a:pt x="59" y="80"/>
                    </a:lnTo>
                    <a:lnTo>
                      <a:pt x="60" y="80"/>
                    </a:lnTo>
                    <a:lnTo>
                      <a:pt x="61" y="80"/>
                    </a:lnTo>
                    <a:lnTo>
                      <a:pt x="62" y="80"/>
                    </a:lnTo>
                    <a:lnTo>
                      <a:pt x="63" y="80"/>
                    </a:lnTo>
                    <a:lnTo>
                      <a:pt x="64" y="80"/>
                    </a:lnTo>
                    <a:lnTo>
                      <a:pt x="65" y="81"/>
                    </a:lnTo>
                    <a:lnTo>
                      <a:pt x="66" y="80"/>
                    </a:lnTo>
                    <a:lnTo>
                      <a:pt x="68" y="80"/>
                    </a:lnTo>
                    <a:lnTo>
                      <a:pt x="70" y="78"/>
                    </a:lnTo>
                    <a:lnTo>
                      <a:pt x="72" y="75"/>
                    </a:lnTo>
                    <a:lnTo>
                      <a:pt x="73" y="72"/>
                    </a:lnTo>
                    <a:lnTo>
                      <a:pt x="73" y="69"/>
                    </a:lnTo>
                    <a:lnTo>
                      <a:pt x="73" y="67"/>
                    </a:lnTo>
                    <a:lnTo>
                      <a:pt x="73" y="65"/>
                    </a:lnTo>
                    <a:lnTo>
                      <a:pt x="72" y="63"/>
                    </a:lnTo>
                    <a:lnTo>
                      <a:pt x="72" y="61"/>
                    </a:lnTo>
                    <a:lnTo>
                      <a:pt x="71" y="59"/>
                    </a:lnTo>
                    <a:lnTo>
                      <a:pt x="70" y="58"/>
                    </a:lnTo>
                    <a:lnTo>
                      <a:pt x="69" y="56"/>
                    </a:lnTo>
                    <a:lnTo>
                      <a:pt x="67" y="55"/>
                    </a:lnTo>
                    <a:lnTo>
                      <a:pt x="64" y="55"/>
                    </a:lnTo>
                    <a:lnTo>
                      <a:pt x="61" y="54"/>
                    </a:lnTo>
                    <a:lnTo>
                      <a:pt x="58" y="53"/>
                    </a:lnTo>
                    <a:lnTo>
                      <a:pt x="55" y="53"/>
                    </a:lnTo>
                    <a:lnTo>
                      <a:pt x="52" y="52"/>
                    </a:lnTo>
                    <a:lnTo>
                      <a:pt x="49" y="52"/>
                    </a:lnTo>
                    <a:lnTo>
                      <a:pt x="46" y="51"/>
                    </a:lnTo>
                    <a:lnTo>
                      <a:pt x="43" y="51"/>
                    </a:lnTo>
                    <a:lnTo>
                      <a:pt x="40" y="50"/>
                    </a:lnTo>
                    <a:lnTo>
                      <a:pt x="38" y="49"/>
                    </a:lnTo>
                    <a:lnTo>
                      <a:pt x="35" y="48"/>
                    </a:lnTo>
                    <a:lnTo>
                      <a:pt x="32" y="47"/>
                    </a:lnTo>
                    <a:lnTo>
                      <a:pt x="29" y="46"/>
                    </a:lnTo>
                    <a:lnTo>
                      <a:pt x="27" y="44"/>
                    </a:lnTo>
                    <a:lnTo>
                      <a:pt x="24" y="43"/>
                    </a:lnTo>
                    <a:lnTo>
                      <a:pt x="22" y="41"/>
                    </a:lnTo>
                    <a:lnTo>
                      <a:pt x="20" y="48"/>
                    </a:lnTo>
                    <a:lnTo>
                      <a:pt x="18" y="55"/>
                    </a:lnTo>
                    <a:lnTo>
                      <a:pt x="17" y="62"/>
                    </a:lnTo>
                    <a:lnTo>
                      <a:pt x="17" y="69"/>
                    </a:lnTo>
                    <a:lnTo>
                      <a:pt x="17" y="77"/>
                    </a:lnTo>
                    <a:lnTo>
                      <a:pt x="18" y="84"/>
                    </a:lnTo>
                    <a:lnTo>
                      <a:pt x="19" y="92"/>
                    </a:lnTo>
                    <a:lnTo>
                      <a:pt x="21" y="99"/>
                    </a:lnTo>
                    <a:lnTo>
                      <a:pt x="23" y="102"/>
                    </a:lnTo>
                    <a:lnTo>
                      <a:pt x="25" y="106"/>
                    </a:lnTo>
                    <a:lnTo>
                      <a:pt x="27" y="110"/>
                    </a:lnTo>
                    <a:lnTo>
                      <a:pt x="30" y="113"/>
                    </a:lnTo>
                    <a:lnTo>
                      <a:pt x="33" y="116"/>
                    </a:lnTo>
                    <a:lnTo>
                      <a:pt x="36" y="119"/>
                    </a:lnTo>
                    <a:lnTo>
                      <a:pt x="39" y="121"/>
                    </a:lnTo>
                    <a:lnTo>
                      <a:pt x="43" y="123"/>
                    </a:lnTo>
                    <a:lnTo>
                      <a:pt x="44" y="123"/>
                    </a:lnTo>
                    <a:lnTo>
                      <a:pt x="45" y="123"/>
                    </a:lnTo>
                    <a:lnTo>
                      <a:pt x="47" y="122"/>
                    </a:lnTo>
                    <a:lnTo>
                      <a:pt x="48" y="122"/>
                    </a:lnTo>
                    <a:lnTo>
                      <a:pt x="49" y="121"/>
                    </a:lnTo>
                    <a:lnTo>
                      <a:pt x="50" y="121"/>
                    </a:lnTo>
                    <a:lnTo>
                      <a:pt x="50" y="122"/>
                    </a:lnTo>
                    <a:lnTo>
                      <a:pt x="51" y="122"/>
                    </a:lnTo>
                    <a:lnTo>
                      <a:pt x="50" y="123"/>
                    </a:lnTo>
                    <a:lnTo>
                      <a:pt x="48" y="124"/>
                    </a:lnTo>
                    <a:lnTo>
                      <a:pt x="47" y="124"/>
                    </a:lnTo>
                    <a:lnTo>
                      <a:pt x="46" y="125"/>
                    </a:lnTo>
                    <a:lnTo>
                      <a:pt x="45" y="125"/>
                    </a:lnTo>
                    <a:lnTo>
                      <a:pt x="43" y="125"/>
                    </a:lnTo>
                    <a:lnTo>
                      <a:pt x="42" y="125"/>
                    </a:lnTo>
                    <a:lnTo>
                      <a:pt x="41" y="125"/>
                    </a:lnTo>
                    <a:lnTo>
                      <a:pt x="37" y="123"/>
                    </a:lnTo>
                    <a:lnTo>
                      <a:pt x="33" y="121"/>
                    </a:lnTo>
                    <a:lnTo>
                      <a:pt x="30" y="119"/>
                    </a:lnTo>
                    <a:lnTo>
                      <a:pt x="26" y="116"/>
                    </a:lnTo>
                    <a:lnTo>
                      <a:pt x="24" y="113"/>
                    </a:lnTo>
                    <a:lnTo>
                      <a:pt x="21" y="110"/>
                    </a:lnTo>
                    <a:lnTo>
                      <a:pt x="19" y="107"/>
                    </a:lnTo>
                    <a:lnTo>
                      <a:pt x="17" y="103"/>
                    </a:lnTo>
                    <a:lnTo>
                      <a:pt x="15" y="100"/>
                    </a:lnTo>
                    <a:lnTo>
                      <a:pt x="13" y="96"/>
                    </a:lnTo>
                    <a:lnTo>
                      <a:pt x="12" y="92"/>
                    </a:lnTo>
                    <a:lnTo>
                      <a:pt x="11" y="88"/>
                    </a:lnTo>
                    <a:lnTo>
                      <a:pt x="10" y="84"/>
                    </a:lnTo>
                    <a:lnTo>
                      <a:pt x="10" y="80"/>
                    </a:lnTo>
                    <a:lnTo>
                      <a:pt x="9" y="76"/>
                    </a:lnTo>
                    <a:lnTo>
                      <a:pt x="9" y="71"/>
                    </a:lnTo>
                    <a:lnTo>
                      <a:pt x="9" y="57"/>
                    </a:lnTo>
                    <a:lnTo>
                      <a:pt x="8" y="57"/>
                    </a:lnTo>
                    <a:lnTo>
                      <a:pt x="7" y="57"/>
                    </a:lnTo>
                    <a:lnTo>
                      <a:pt x="5" y="57"/>
                    </a:lnTo>
                    <a:lnTo>
                      <a:pt x="4" y="57"/>
                    </a:lnTo>
                    <a:lnTo>
                      <a:pt x="3" y="56"/>
                    </a:lnTo>
                    <a:lnTo>
                      <a:pt x="2" y="56"/>
                    </a:lnTo>
                    <a:lnTo>
                      <a:pt x="1" y="55"/>
                    </a:lnTo>
                    <a:lnTo>
                      <a:pt x="0" y="54"/>
                    </a:lnTo>
                    <a:lnTo>
                      <a:pt x="10" y="51"/>
                    </a:lnTo>
                    <a:lnTo>
                      <a:pt x="10" y="46"/>
                    </a:lnTo>
                    <a:lnTo>
                      <a:pt x="11" y="42"/>
                    </a:lnTo>
                    <a:lnTo>
                      <a:pt x="12" y="38"/>
                    </a:lnTo>
                    <a:lnTo>
                      <a:pt x="15" y="34"/>
                    </a:lnTo>
                    <a:lnTo>
                      <a:pt x="13" y="32"/>
                    </a:lnTo>
                    <a:lnTo>
                      <a:pt x="12" y="30"/>
                    </a:lnTo>
                    <a:lnTo>
                      <a:pt x="11" y="27"/>
                    </a:lnTo>
                    <a:lnTo>
                      <a:pt x="10" y="24"/>
                    </a:lnTo>
                    <a:lnTo>
                      <a:pt x="10" y="22"/>
                    </a:lnTo>
                    <a:lnTo>
                      <a:pt x="10" y="19"/>
                    </a:lnTo>
                    <a:lnTo>
                      <a:pt x="10" y="16"/>
                    </a:lnTo>
                    <a:lnTo>
                      <a:pt x="11" y="13"/>
                    </a:lnTo>
                    <a:lnTo>
                      <a:pt x="12" y="11"/>
                    </a:lnTo>
                    <a:lnTo>
                      <a:pt x="13" y="9"/>
                    </a:lnTo>
                    <a:lnTo>
                      <a:pt x="15" y="7"/>
                    </a:lnTo>
                    <a:lnTo>
                      <a:pt x="16" y="5"/>
                    </a:lnTo>
                    <a:lnTo>
                      <a:pt x="18" y="4"/>
                    </a:lnTo>
                    <a:lnTo>
                      <a:pt x="20" y="2"/>
                    </a:lnTo>
                    <a:lnTo>
                      <a:pt x="22" y="1"/>
                    </a:lnTo>
                    <a:lnTo>
                      <a:pt x="24" y="0"/>
                    </a:lnTo>
                    <a:lnTo>
                      <a:pt x="25" y="1"/>
                    </a:lnTo>
                    <a:lnTo>
                      <a:pt x="25" y="3"/>
                    </a:lnTo>
                    <a:lnTo>
                      <a:pt x="24" y="4"/>
                    </a:lnTo>
                    <a:lnTo>
                      <a:pt x="23" y="5"/>
                    </a:lnTo>
                    <a:lnTo>
                      <a:pt x="22" y="6"/>
                    </a:lnTo>
                    <a:lnTo>
                      <a:pt x="21" y="7"/>
                    </a:lnTo>
                    <a:lnTo>
                      <a:pt x="19" y="8"/>
                    </a:lnTo>
                    <a:lnTo>
                      <a:pt x="19" y="10"/>
                    </a:lnTo>
                    <a:lnTo>
                      <a:pt x="18" y="14"/>
                    </a:lnTo>
                    <a:lnTo>
                      <a:pt x="18" y="20"/>
                    </a:lnTo>
                    <a:lnTo>
                      <a:pt x="19" y="24"/>
                    </a:lnTo>
                    <a:lnTo>
                      <a:pt x="21" y="29"/>
                    </a:lnTo>
                    <a:lnTo>
                      <a:pt x="24" y="32"/>
                    </a:lnTo>
                    <a:lnTo>
                      <a:pt x="27" y="35"/>
                    </a:lnTo>
                    <a:lnTo>
                      <a:pt x="30" y="37"/>
                    </a:lnTo>
                    <a:lnTo>
                      <a:pt x="33" y="39"/>
                    </a:lnTo>
                    <a:lnTo>
                      <a:pt x="37" y="41"/>
                    </a:lnTo>
                    <a:lnTo>
                      <a:pt x="40" y="42"/>
                    </a:lnTo>
                    <a:lnTo>
                      <a:pt x="44" y="43"/>
                    </a:lnTo>
                    <a:lnTo>
                      <a:pt x="48" y="44"/>
                    </a:lnTo>
                    <a:lnTo>
                      <a:pt x="52" y="45"/>
                    </a:lnTo>
                    <a:lnTo>
                      <a:pt x="55" y="46"/>
                    </a:lnTo>
                    <a:lnTo>
                      <a:pt x="59" y="47"/>
                    </a:lnTo>
                    <a:lnTo>
                      <a:pt x="63" y="48"/>
                    </a:lnTo>
                    <a:lnTo>
                      <a:pt x="67" y="49"/>
                    </a:lnTo>
                    <a:lnTo>
                      <a:pt x="70" y="51"/>
                    </a:lnTo>
                    <a:lnTo>
                      <a:pt x="74" y="52"/>
                    </a:lnTo>
                    <a:lnTo>
                      <a:pt x="77" y="54"/>
                    </a:lnTo>
                    <a:lnTo>
                      <a:pt x="80" y="55"/>
                    </a:lnTo>
                    <a:lnTo>
                      <a:pt x="82" y="56"/>
                    </a:lnTo>
                    <a:lnTo>
                      <a:pt x="85" y="57"/>
                    </a:lnTo>
                    <a:lnTo>
                      <a:pt x="87" y="58"/>
                    </a:lnTo>
                    <a:lnTo>
                      <a:pt x="89" y="60"/>
                    </a:lnTo>
                    <a:lnTo>
                      <a:pt x="91" y="62"/>
                    </a:lnTo>
                    <a:lnTo>
                      <a:pt x="92" y="64"/>
                    </a:lnTo>
                    <a:lnTo>
                      <a:pt x="93" y="66"/>
                    </a:lnTo>
                    <a:lnTo>
                      <a:pt x="94" y="69"/>
                    </a:lnTo>
                    <a:lnTo>
                      <a:pt x="94" y="71"/>
                    </a:lnTo>
                    <a:lnTo>
                      <a:pt x="93" y="73"/>
                    </a:lnTo>
                    <a:lnTo>
                      <a:pt x="91" y="74"/>
                    </a:lnTo>
                    <a:lnTo>
                      <a:pt x="90" y="74"/>
                    </a:lnTo>
                    <a:lnTo>
                      <a:pt x="88" y="74"/>
                    </a:lnTo>
                    <a:lnTo>
                      <a:pt x="87" y="73"/>
                    </a:lnTo>
                    <a:lnTo>
                      <a:pt x="86" y="72"/>
                    </a:lnTo>
                    <a:lnTo>
                      <a:pt x="85" y="71"/>
                    </a:lnTo>
                    <a:lnTo>
                      <a:pt x="84" y="70"/>
                    </a:lnTo>
                    <a:lnTo>
                      <a:pt x="83" y="70"/>
                    </a:lnTo>
                    <a:lnTo>
                      <a:pt x="83" y="69"/>
                    </a:lnTo>
                    <a:lnTo>
                      <a:pt x="84" y="70"/>
                    </a:lnTo>
                    <a:lnTo>
                      <a:pt x="85" y="71"/>
                    </a:lnTo>
                    <a:lnTo>
                      <a:pt x="86" y="71"/>
                    </a:lnTo>
                    <a:lnTo>
                      <a:pt x="88" y="72"/>
                    </a:lnTo>
                    <a:lnTo>
                      <a:pt x="89" y="71"/>
                    </a:lnTo>
                    <a:lnTo>
                      <a:pt x="89" y="70"/>
                    </a:lnTo>
                    <a:lnTo>
                      <a:pt x="89" y="69"/>
                    </a:lnTo>
                    <a:lnTo>
                      <a:pt x="89" y="67"/>
                    </a:lnTo>
                    <a:lnTo>
                      <a:pt x="88" y="66"/>
                    </a:lnTo>
                    <a:lnTo>
                      <a:pt x="87" y="65"/>
                    </a:lnTo>
                    <a:lnTo>
                      <a:pt x="85" y="64"/>
                    </a:lnTo>
                    <a:lnTo>
                      <a:pt x="84" y="62"/>
                    </a:lnTo>
                    <a:lnTo>
                      <a:pt x="82" y="61"/>
                    </a:lnTo>
                    <a:lnTo>
                      <a:pt x="81" y="60"/>
                    </a:lnTo>
                    <a:lnTo>
                      <a:pt x="79" y="60"/>
                    </a:lnTo>
                    <a:lnTo>
                      <a:pt x="77" y="60"/>
                    </a:lnTo>
                    <a:lnTo>
                      <a:pt x="79" y="64"/>
                    </a:lnTo>
                    <a:lnTo>
                      <a:pt x="79" y="68"/>
                    </a:lnTo>
                    <a:lnTo>
                      <a:pt x="79" y="72"/>
                    </a:lnTo>
                    <a:lnTo>
                      <a:pt x="80" y="76"/>
                    </a:lnTo>
                    <a:lnTo>
                      <a:pt x="80" y="80"/>
                    </a:lnTo>
                    <a:lnTo>
                      <a:pt x="81" y="84"/>
                    </a:lnTo>
                    <a:lnTo>
                      <a:pt x="83" y="88"/>
                    </a:lnTo>
                    <a:lnTo>
                      <a:pt x="86" y="92"/>
                    </a:lnTo>
                    <a:lnTo>
                      <a:pt x="88" y="94"/>
                    </a:lnTo>
                    <a:lnTo>
                      <a:pt x="91" y="97"/>
                    </a:lnTo>
                    <a:lnTo>
                      <a:pt x="93" y="99"/>
                    </a:lnTo>
                    <a:lnTo>
                      <a:pt x="96" y="102"/>
                    </a:lnTo>
                    <a:lnTo>
                      <a:pt x="99" y="104"/>
                    </a:lnTo>
                    <a:lnTo>
                      <a:pt x="102" y="105"/>
                    </a:lnTo>
                    <a:lnTo>
                      <a:pt x="106" y="106"/>
                    </a:lnTo>
                    <a:lnTo>
                      <a:pt x="110" y="106"/>
                    </a:lnTo>
                    <a:lnTo>
                      <a:pt x="110" y="105"/>
                    </a:lnTo>
                    <a:lnTo>
                      <a:pt x="111" y="104"/>
                    </a:lnTo>
                    <a:lnTo>
                      <a:pt x="112" y="104"/>
                    </a:lnTo>
                    <a:lnTo>
                      <a:pt x="112" y="103"/>
                    </a:lnTo>
                    <a:lnTo>
                      <a:pt x="112" y="103"/>
                    </a:lnTo>
                    <a:lnTo>
                      <a:pt x="111" y="102"/>
                    </a:lnTo>
                    <a:lnTo>
                      <a:pt x="110" y="102"/>
                    </a:lnTo>
                    <a:lnTo>
                      <a:pt x="110" y="101"/>
                    </a:lnTo>
                    <a:lnTo>
                      <a:pt x="111" y="100"/>
                    </a:lnTo>
                    <a:lnTo>
                      <a:pt x="112" y="100"/>
                    </a:lnTo>
                    <a:lnTo>
                      <a:pt x="114" y="99"/>
                    </a:lnTo>
                    <a:lnTo>
                      <a:pt x="115" y="100"/>
                    </a:lnTo>
                    <a:lnTo>
                      <a:pt x="116" y="101"/>
                    </a:lnTo>
                    <a:lnTo>
                      <a:pt x="117" y="102"/>
                    </a:lnTo>
                    <a:lnTo>
                      <a:pt x="117" y="104"/>
                    </a:lnTo>
                    <a:lnTo>
                      <a:pt x="117" y="105"/>
                    </a:lnTo>
                    <a:lnTo>
                      <a:pt x="117" y="107"/>
                    </a:lnTo>
                    <a:lnTo>
                      <a:pt x="116" y="109"/>
                    </a:lnTo>
                    <a:lnTo>
                      <a:pt x="114" y="110"/>
                    </a:lnTo>
                    <a:lnTo>
                      <a:pt x="112" y="111"/>
                    </a:lnTo>
                    <a:lnTo>
                      <a:pt x="109" y="111"/>
                    </a:lnTo>
                    <a:lnTo>
                      <a:pt x="107" y="111"/>
                    </a:lnTo>
                    <a:lnTo>
                      <a:pt x="104" y="111"/>
                    </a:lnTo>
                    <a:lnTo>
                      <a:pt x="102" y="110"/>
                    </a:lnTo>
                    <a:lnTo>
                      <a:pt x="100" y="109"/>
                    </a:lnTo>
                    <a:lnTo>
                      <a:pt x="98" y="108"/>
                    </a:lnTo>
                    <a:lnTo>
                      <a:pt x="96" y="107"/>
                    </a:lnTo>
                    <a:lnTo>
                      <a:pt x="95" y="106"/>
                    </a:lnTo>
                    <a:lnTo>
                      <a:pt x="96" y="110"/>
                    </a:lnTo>
                    <a:lnTo>
                      <a:pt x="97" y="114"/>
                    </a:lnTo>
                    <a:lnTo>
                      <a:pt x="99" y="117"/>
                    </a:lnTo>
                    <a:lnTo>
                      <a:pt x="101" y="121"/>
                    </a:lnTo>
                    <a:lnTo>
                      <a:pt x="103" y="125"/>
                    </a:lnTo>
                    <a:lnTo>
                      <a:pt x="105" y="129"/>
                    </a:lnTo>
                    <a:lnTo>
                      <a:pt x="107" y="132"/>
                    </a:lnTo>
                    <a:lnTo>
                      <a:pt x="109" y="136"/>
                    </a:lnTo>
                    <a:lnTo>
                      <a:pt x="106" y="14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01" name="Freeform 77"/>
              <p:cNvSpPr>
                <a:spLocks/>
              </p:cNvSpPr>
              <p:nvPr/>
            </p:nvSpPr>
            <p:spPr bwMode="auto">
              <a:xfrm>
                <a:off x="2241" y="1038"/>
                <a:ext cx="45" cy="87"/>
              </a:xfrm>
              <a:custGeom>
                <a:avLst/>
                <a:gdLst/>
                <a:ahLst/>
                <a:cxnLst>
                  <a:cxn ang="0">
                    <a:pos x="43" y="27"/>
                  </a:cxn>
                  <a:cxn ang="0">
                    <a:pos x="45" y="43"/>
                  </a:cxn>
                  <a:cxn ang="0">
                    <a:pos x="43" y="59"/>
                  </a:cxn>
                  <a:cxn ang="0">
                    <a:pos x="37" y="74"/>
                  </a:cxn>
                  <a:cxn ang="0">
                    <a:pos x="30" y="82"/>
                  </a:cxn>
                  <a:cxn ang="0">
                    <a:pos x="25" y="84"/>
                  </a:cxn>
                  <a:cxn ang="0">
                    <a:pos x="19" y="86"/>
                  </a:cxn>
                  <a:cxn ang="0">
                    <a:pos x="15" y="87"/>
                  </a:cxn>
                  <a:cxn ang="0">
                    <a:pos x="15" y="85"/>
                  </a:cxn>
                  <a:cxn ang="0">
                    <a:pos x="18" y="82"/>
                  </a:cxn>
                  <a:cxn ang="0">
                    <a:pos x="24" y="79"/>
                  </a:cxn>
                  <a:cxn ang="0">
                    <a:pos x="29" y="75"/>
                  </a:cxn>
                  <a:cxn ang="0">
                    <a:pos x="32" y="67"/>
                  </a:cxn>
                  <a:cxn ang="0">
                    <a:pos x="35" y="55"/>
                  </a:cxn>
                  <a:cxn ang="0">
                    <a:pos x="36" y="43"/>
                  </a:cxn>
                  <a:cxn ang="0">
                    <a:pos x="35" y="30"/>
                  </a:cxn>
                  <a:cxn ang="0">
                    <a:pos x="34" y="23"/>
                  </a:cxn>
                  <a:cxn ang="0">
                    <a:pos x="33" y="19"/>
                  </a:cxn>
                  <a:cxn ang="0">
                    <a:pos x="31" y="16"/>
                  </a:cxn>
                  <a:cxn ang="0">
                    <a:pos x="29" y="14"/>
                  </a:cxn>
                  <a:cxn ang="0">
                    <a:pos x="24" y="9"/>
                  </a:cxn>
                  <a:cxn ang="0">
                    <a:pos x="15" y="6"/>
                  </a:cxn>
                  <a:cxn ang="0">
                    <a:pos x="6" y="4"/>
                  </a:cxn>
                  <a:cxn ang="0">
                    <a:pos x="0" y="4"/>
                  </a:cxn>
                  <a:cxn ang="0">
                    <a:pos x="2" y="2"/>
                  </a:cxn>
                  <a:cxn ang="0">
                    <a:pos x="9" y="0"/>
                  </a:cxn>
                  <a:cxn ang="0">
                    <a:pos x="16" y="1"/>
                  </a:cxn>
                  <a:cxn ang="0">
                    <a:pos x="22" y="2"/>
                  </a:cxn>
                  <a:cxn ang="0">
                    <a:pos x="27" y="5"/>
                  </a:cxn>
                  <a:cxn ang="0">
                    <a:pos x="32" y="8"/>
                  </a:cxn>
                  <a:cxn ang="0">
                    <a:pos x="35" y="13"/>
                  </a:cxn>
                  <a:cxn ang="0">
                    <a:pos x="39" y="17"/>
                  </a:cxn>
                </a:cxnLst>
                <a:rect l="0" t="0" r="r" b="b"/>
                <a:pathLst>
                  <a:path w="45" h="87">
                    <a:moveTo>
                      <a:pt x="40" y="19"/>
                    </a:moveTo>
                    <a:lnTo>
                      <a:pt x="43" y="27"/>
                    </a:lnTo>
                    <a:lnTo>
                      <a:pt x="44" y="34"/>
                    </a:lnTo>
                    <a:lnTo>
                      <a:pt x="45" y="43"/>
                    </a:lnTo>
                    <a:lnTo>
                      <a:pt x="44" y="51"/>
                    </a:lnTo>
                    <a:lnTo>
                      <a:pt x="43" y="59"/>
                    </a:lnTo>
                    <a:lnTo>
                      <a:pt x="40" y="67"/>
                    </a:lnTo>
                    <a:lnTo>
                      <a:pt x="37" y="74"/>
                    </a:lnTo>
                    <a:lnTo>
                      <a:pt x="32" y="80"/>
                    </a:lnTo>
                    <a:lnTo>
                      <a:pt x="30" y="82"/>
                    </a:lnTo>
                    <a:lnTo>
                      <a:pt x="27" y="83"/>
                    </a:lnTo>
                    <a:lnTo>
                      <a:pt x="25" y="84"/>
                    </a:lnTo>
                    <a:lnTo>
                      <a:pt x="22" y="85"/>
                    </a:lnTo>
                    <a:lnTo>
                      <a:pt x="19" y="86"/>
                    </a:lnTo>
                    <a:lnTo>
                      <a:pt x="16" y="87"/>
                    </a:lnTo>
                    <a:lnTo>
                      <a:pt x="15" y="87"/>
                    </a:lnTo>
                    <a:lnTo>
                      <a:pt x="14" y="86"/>
                    </a:lnTo>
                    <a:lnTo>
                      <a:pt x="15" y="85"/>
                    </a:lnTo>
                    <a:lnTo>
                      <a:pt x="16" y="84"/>
                    </a:lnTo>
                    <a:lnTo>
                      <a:pt x="18" y="82"/>
                    </a:lnTo>
                    <a:lnTo>
                      <a:pt x="21" y="81"/>
                    </a:lnTo>
                    <a:lnTo>
                      <a:pt x="24" y="79"/>
                    </a:lnTo>
                    <a:lnTo>
                      <a:pt x="26" y="77"/>
                    </a:lnTo>
                    <a:lnTo>
                      <a:pt x="29" y="75"/>
                    </a:lnTo>
                    <a:lnTo>
                      <a:pt x="30" y="73"/>
                    </a:lnTo>
                    <a:lnTo>
                      <a:pt x="32" y="67"/>
                    </a:lnTo>
                    <a:lnTo>
                      <a:pt x="34" y="62"/>
                    </a:lnTo>
                    <a:lnTo>
                      <a:pt x="35" y="55"/>
                    </a:lnTo>
                    <a:lnTo>
                      <a:pt x="36" y="49"/>
                    </a:lnTo>
                    <a:lnTo>
                      <a:pt x="36" y="43"/>
                    </a:lnTo>
                    <a:lnTo>
                      <a:pt x="36" y="36"/>
                    </a:lnTo>
                    <a:lnTo>
                      <a:pt x="35" y="30"/>
                    </a:lnTo>
                    <a:lnTo>
                      <a:pt x="34" y="24"/>
                    </a:lnTo>
                    <a:lnTo>
                      <a:pt x="34" y="23"/>
                    </a:lnTo>
                    <a:lnTo>
                      <a:pt x="33" y="21"/>
                    </a:lnTo>
                    <a:lnTo>
                      <a:pt x="33" y="19"/>
                    </a:lnTo>
                    <a:lnTo>
                      <a:pt x="32" y="18"/>
                    </a:lnTo>
                    <a:lnTo>
                      <a:pt x="31" y="16"/>
                    </a:lnTo>
                    <a:lnTo>
                      <a:pt x="30" y="15"/>
                    </a:lnTo>
                    <a:lnTo>
                      <a:pt x="29" y="14"/>
                    </a:lnTo>
                    <a:lnTo>
                      <a:pt x="28" y="12"/>
                    </a:lnTo>
                    <a:lnTo>
                      <a:pt x="24" y="9"/>
                    </a:lnTo>
                    <a:lnTo>
                      <a:pt x="19" y="7"/>
                    </a:lnTo>
                    <a:lnTo>
                      <a:pt x="15" y="6"/>
                    </a:lnTo>
                    <a:lnTo>
                      <a:pt x="10" y="5"/>
                    </a:lnTo>
                    <a:lnTo>
                      <a:pt x="6" y="4"/>
                    </a:lnTo>
                    <a:lnTo>
                      <a:pt x="3" y="4"/>
                    </a:lnTo>
                    <a:lnTo>
                      <a:pt x="0" y="4"/>
                    </a:lnTo>
                    <a:lnTo>
                      <a:pt x="0" y="4"/>
                    </a:lnTo>
                    <a:lnTo>
                      <a:pt x="2" y="2"/>
                    </a:lnTo>
                    <a:lnTo>
                      <a:pt x="5" y="1"/>
                    </a:lnTo>
                    <a:lnTo>
                      <a:pt x="9" y="0"/>
                    </a:lnTo>
                    <a:lnTo>
                      <a:pt x="12" y="0"/>
                    </a:lnTo>
                    <a:lnTo>
                      <a:pt x="16" y="1"/>
                    </a:lnTo>
                    <a:lnTo>
                      <a:pt x="19" y="1"/>
                    </a:lnTo>
                    <a:lnTo>
                      <a:pt x="22" y="2"/>
                    </a:lnTo>
                    <a:lnTo>
                      <a:pt x="25" y="3"/>
                    </a:lnTo>
                    <a:lnTo>
                      <a:pt x="27" y="5"/>
                    </a:lnTo>
                    <a:lnTo>
                      <a:pt x="30" y="7"/>
                    </a:lnTo>
                    <a:lnTo>
                      <a:pt x="32" y="8"/>
                    </a:lnTo>
                    <a:lnTo>
                      <a:pt x="34" y="10"/>
                    </a:lnTo>
                    <a:lnTo>
                      <a:pt x="35" y="13"/>
                    </a:lnTo>
                    <a:lnTo>
                      <a:pt x="37" y="15"/>
                    </a:lnTo>
                    <a:lnTo>
                      <a:pt x="39" y="17"/>
                    </a:lnTo>
                    <a:lnTo>
                      <a:pt x="40" y="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02" name="Freeform 78"/>
              <p:cNvSpPr>
                <a:spLocks/>
              </p:cNvSpPr>
              <p:nvPr/>
            </p:nvSpPr>
            <p:spPr bwMode="auto">
              <a:xfrm>
                <a:off x="1976" y="1048"/>
                <a:ext cx="111" cy="121"/>
              </a:xfrm>
              <a:custGeom>
                <a:avLst/>
                <a:gdLst/>
                <a:ahLst/>
                <a:cxnLst>
                  <a:cxn ang="0">
                    <a:pos x="111" y="1"/>
                  </a:cxn>
                  <a:cxn ang="0">
                    <a:pos x="111" y="19"/>
                  </a:cxn>
                  <a:cxn ang="0">
                    <a:pos x="111" y="58"/>
                  </a:cxn>
                  <a:cxn ang="0">
                    <a:pos x="110" y="98"/>
                  </a:cxn>
                  <a:cxn ang="0">
                    <a:pos x="109" y="116"/>
                  </a:cxn>
                  <a:cxn ang="0">
                    <a:pos x="108" y="116"/>
                  </a:cxn>
                  <a:cxn ang="0">
                    <a:pos x="105" y="116"/>
                  </a:cxn>
                  <a:cxn ang="0">
                    <a:pos x="101" y="117"/>
                  </a:cxn>
                  <a:cxn ang="0">
                    <a:pos x="95" y="117"/>
                  </a:cxn>
                  <a:cxn ang="0">
                    <a:pos x="88" y="117"/>
                  </a:cxn>
                  <a:cxn ang="0">
                    <a:pos x="81" y="118"/>
                  </a:cxn>
                  <a:cxn ang="0">
                    <a:pos x="72" y="118"/>
                  </a:cxn>
                  <a:cxn ang="0">
                    <a:pos x="64" y="119"/>
                  </a:cxn>
                  <a:cxn ang="0">
                    <a:pos x="55" y="119"/>
                  </a:cxn>
                  <a:cxn ang="0">
                    <a:pos x="46" y="120"/>
                  </a:cxn>
                  <a:cxn ang="0">
                    <a:pos x="37" y="120"/>
                  </a:cxn>
                  <a:cxn ang="0">
                    <a:pos x="29" y="121"/>
                  </a:cxn>
                  <a:cxn ang="0">
                    <a:pos x="22" y="121"/>
                  </a:cxn>
                  <a:cxn ang="0">
                    <a:pos x="15" y="121"/>
                  </a:cxn>
                  <a:cxn ang="0">
                    <a:pos x="10" y="121"/>
                  </a:cxn>
                  <a:cxn ang="0">
                    <a:pos x="6" y="121"/>
                  </a:cxn>
                  <a:cxn ang="0">
                    <a:pos x="0" y="0"/>
                  </a:cxn>
                  <a:cxn ang="0">
                    <a:pos x="111" y="1"/>
                  </a:cxn>
                </a:cxnLst>
                <a:rect l="0" t="0" r="r" b="b"/>
                <a:pathLst>
                  <a:path w="111" h="121">
                    <a:moveTo>
                      <a:pt x="111" y="1"/>
                    </a:moveTo>
                    <a:lnTo>
                      <a:pt x="111" y="19"/>
                    </a:lnTo>
                    <a:lnTo>
                      <a:pt x="111" y="58"/>
                    </a:lnTo>
                    <a:lnTo>
                      <a:pt x="110" y="98"/>
                    </a:lnTo>
                    <a:lnTo>
                      <a:pt x="109" y="116"/>
                    </a:lnTo>
                    <a:lnTo>
                      <a:pt x="108" y="116"/>
                    </a:lnTo>
                    <a:lnTo>
                      <a:pt x="105" y="116"/>
                    </a:lnTo>
                    <a:lnTo>
                      <a:pt x="101" y="117"/>
                    </a:lnTo>
                    <a:lnTo>
                      <a:pt x="95" y="117"/>
                    </a:lnTo>
                    <a:lnTo>
                      <a:pt x="88" y="117"/>
                    </a:lnTo>
                    <a:lnTo>
                      <a:pt x="81" y="118"/>
                    </a:lnTo>
                    <a:lnTo>
                      <a:pt x="72" y="118"/>
                    </a:lnTo>
                    <a:lnTo>
                      <a:pt x="64" y="119"/>
                    </a:lnTo>
                    <a:lnTo>
                      <a:pt x="55" y="119"/>
                    </a:lnTo>
                    <a:lnTo>
                      <a:pt x="46" y="120"/>
                    </a:lnTo>
                    <a:lnTo>
                      <a:pt x="37" y="120"/>
                    </a:lnTo>
                    <a:lnTo>
                      <a:pt x="29" y="121"/>
                    </a:lnTo>
                    <a:lnTo>
                      <a:pt x="22" y="121"/>
                    </a:lnTo>
                    <a:lnTo>
                      <a:pt x="15" y="121"/>
                    </a:lnTo>
                    <a:lnTo>
                      <a:pt x="10" y="121"/>
                    </a:lnTo>
                    <a:lnTo>
                      <a:pt x="6" y="121"/>
                    </a:lnTo>
                    <a:lnTo>
                      <a:pt x="0" y="0"/>
                    </a:lnTo>
                    <a:lnTo>
                      <a:pt x="111"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03" name="Freeform 79"/>
              <p:cNvSpPr>
                <a:spLocks/>
              </p:cNvSpPr>
              <p:nvPr/>
            </p:nvSpPr>
            <p:spPr bwMode="auto">
              <a:xfrm>
                <a:off x="2222" y="1047"/>
                <a:ext cx="40" cy="75"/>
              </a:xfrm>
              <a:custGeom>
                <a:avLst/>
                <a:gdLst/>
                <a:ahLst/>
                <a:cxnLst>
                  <a:cxn ang="0">
                    <a:pos x="24" y="31"/>
                  </a:cxn>
                  <a:cxn ang="0">
                    <a:pos x="21" y="39"/>
                  </a:cxn>
                  <a:cxn ang="0">
                    <a:pos x="16" y="46"/>
                  </a:cxn>
                  <a:cxn ang="0">
                    <a:pos x="13" y="48"/>
                  </a:cxn>
                  <a:cxn ang="0">
                    <a:pos x="9" y="48"/>
                  </a:cxn>
                  <a:cxn ang="0">
                    <a:pos x="6" y="48"/>
                  </a:cxn>
                  <a:cxn ang="0">
                    <a:pos x="9" y="51"/>
                  </a:cxn>
                  <a:cxn ang="0">
                    <a:pos x="12" y="52"/>
                  </a:cxn>
                  <a:cxn ang="0">
                    <a:pos x="17" y="51"/>
                  </a:cxn>
                  <a:cxn ang="0">
                    <a:pos x="22" y="51"/>
                  </a:cxn>
                  <a:cxn ang="0">
                    <a:pos x="25" y="52"/>
                  </a:cxn>
                  <a:cxn ang="0">
                    <a:pos x="24" y="60"/>
                  </a:cxn>
                  <a:cxn ang="0">
                    <a:pos x="19" y="66"/>
                  </a:cxn>
                  <a:cxn ang="0">
                    <a:pos x="17" y="69"/>
                  </a:cxn>
                  <a:cxn ang="0">
                    <a:pos x="22" y="69"/>
                  </a:cxn>
                  <a:cxn ang="0">
                    <a:pos x="27" y="68"/>
                  </a:cxn>
                  <a:cxn ang="0">
                    <a:pos x="31" y="65"/>
                  </a:cxn>
                  <a:cxn ang="0">
                    <a:pos x="34" y="60"/>
                  </a:cxn>
                  <a:cxn ang="0">
                    <a:pos x="39" y="57"/>
                  </a:cxn>
                  <a:cxn ang="0">
                    <a:pos x="40" y="62"/>
                  </a:cxn>
                  <a:cxn ang="0">
                    <a:pos x="36" y="69"/>
                  </a:cxn>
                  <a:cxn ang="0">
                    <a:pos x="28" y="73"/>
                  </a:cxn>
                  <a:cxn ang="0">
                    <a:pos x="19" y="75"/>
                  </a:cxn>
                  <a:cxn ang="0">
                    <a:pos x="15" y="74"/>
                  </a:cxn>
                  <a:cxn ang="0">
                    <a:pos x="10" y="71"/>
                  </a:cxn>
                  <a:cxn ang="0">
                    <a:pos x="8" y="68"/>
                  </a:cxn>
                  <a:cxn ang="0">
                    <a:pos x="10" y="67"/>
                  </a:cxn>
                  <a:cxn ang="0">
                    <a:pos x="13" y="67"/>
                  </a:cxn>
                  <a:cxn ang="0">
                    <a:pos x="18" y="62"/>
                  </a:cxn>
                  <a:cxn ang="0">
                    <a:pos x="18" y="58"/>
                  </a:cxn>
                  <a:cxn ang="0">
                    <a:pos x="12" y="57"/>
                  </a:cxn>
                  <a:cxn ang="0">
                    <a:pos x="6" y="54"/>
                  </a:cxn>
                  <a:cxn ang="0">
                    <a:pos x="0" y="45"/>
                  </a:cxn>
                  <a:cxn ang="0">
                    <a:pos x="2" y="38"/>
                  </a:cxn>
                  <a:cxn ang="0">
                    <a:pos x="3" y="41"/>
                  </a:cxn>
                  <a:cxn ang="0">
                    <a:pos x="6" y="44"/>
                  </a:cxn>
                  <a:cxn ang="0">
                    <a:pos x="9" y="45"/>
                  </a:cxn>
                  <a:cxn ang="0">
                    <a:pos x="12" y="44"/>
                  </a:cxn>
                  <a:cxn ang="0">
                    <a:pos x="14" y="43"/>
                  </a:cxn>
                  <a:cxn ang="0">
                    <a:pos x="15" y="26"/>
                  </a:cxn>
                  <a:cxn ang="0">
                    <a:pos x="11" y="9"/>
                  </a:cxn>
                  <a:cxn ang="0">
                    <a:pos x="20" y="3"/>
                  </a:cxn>
                  <a:cxn ang="0">
                    <a:pos x="23" y="26"/>
                  </a:cxn>
                </a:cxnLst>
                <a:rect l="0" t="0" r="r" b="b"/>
                <a:pathLst>
                  <a:path w="40" h="75">
                    <a:moveTo>
                      <a:pt x="23" y="26"/>
                    </a:moveTo>
                    <a:lnTo>
                      <a:pt x="24" y="28"/>
                    </a:lnTo>
                    <a:lnTo>
                      <a:pt x="24" y="31"/>
                    </a:lnTo>
                    <a:lnTo>
                      <a:pt x="23" y="34"/>
                    </a:lnTo>
                    <a:lnTo>
                      <a:pt x="22" y="37"/>
                    </a:lnTo>
                    <a:lnTo>
                      <a:pt x="21" y="39"/>
                    </a:lnTo>
                    <a:lnTo>
                      <a:pt x="20" y="42"/>
                    </a:lnTo>
                    <a:lnTo>
                      <a:pt x="18" y="44"/>
                    </a:lnTo>
                    <a:lnTo>
                      <a:pt x="16" y="46"/>
                    </a:lnTo>
                    <a:lnTo>
                      <a:pt x="15" y="47"/>
                    </a:lnTo>
                    <a:lnTo>
                      <a:pt x="14" y="47"/>
                    </a:lnTo>
                    <a:lnTo>
                      <a:pt x="13" y="48"/>
                    </a:lnTo>
                    <a:lnTo>
                      <a:pt x="11" y="48"/>
                    </a:lnTo>
                    <a:lnTo>
                      <a:pt x="10" y="48"/>
                    </a:lnTo>
                    <a:lnTo>
                      <a:pt x="9" y="48"/>
                    </a:lnTo>
                    <a:lnTo>
                      <a:pt x="7" y="48"/>
                    </a:lnTo>
                    <a:lnTo>
                      <a:pt x="5" y="47"/>
                    </a:lnTo>
                    <a:lnTo>
                      <a:pt x="6" y="48"/>
                    </a:lnTo>
                    <a:lnTo>
                      <a:pt x="7" y="49"/>
                    </a:lnTo>
                    <a:lnTo>
                      <a:pt x="8" y="50"/>
                    </a:lnTo>
                    <a:lnTo>
                      <a:pt x="9" y="51"/>
                    </a:lnTo>
                    <a:lnTo>
                      <a:pt x="10" y="51"/>
                    </a:lnTo>
                    <a:lnTo>
                      <a:pt x="11" y="52"/>
                    </a:lnTo>
                    <a:lnTo>
                      <a:pt x="12" y="52"/>
                    </a:lnTo>
                    <a:lnTo>
                      <a:pt x="14" y="52"/>
                    </a:lnTo>
                    <a:lnTo>
                      <a:pt x="15" y="52"/>
                    </a:lnTo>
                    <a:lnTo>
                      <a:pt x="17" y="51"/>
                    </a:lnTo>
                    <a:lnTo>
                      <a:pt x="18" y="51"/>
                    </a:lnTo>
                    <a:lnTo>
                      <a:pt x="20" y="51"/>
                    </a:lnTo>
                    <a:lnTo>
                      <a:pt x="22" y="51"/>
                    </a:lnTo>
                    <a:lnTo>
                      <a:pt x="23" y="51"/>
                    </a:lnTo>
                    <a:lnTo>
                      <a:pt x="25" y="52"/>
                    </a:lnTo>
                    <a:lnTo>
                      <a:pt x="25" y="52"/>
                    </a:lnTo>
                    <a:lnTo>
                      <a:pt x="25" y="55"/>
                    </a:lnTo>
                    <a:lnTo>
                      <a:pt x="25" y="57"/>
                    </a:lnTo>
                    <a:lnTo>
                      <a:pt x="24" y="60"/>
                    </a:lnTo>
                    <a:lnTo>
                      <a:pt x="23" y="62"/>
                    </a:lnTo>
                    <a:lnTo>
                      <a:pt x="21" y="64"/>
                    </a:lnTo>
                    <a:lnTo>
                      <a:pt x="19" y="66"/>
                    </a:lnTo>
                    <a:lnTo>
                      <a:pt x="17" y="67"/>
                    </a:lnTo>
                    <a:lnTo>
                      <a:pt x="15" y="69"/>
                    </a:lnTo>
                    <a:lnTo>
                      <a:pt x="17" y="69"/>
                    </a:lnTo>
                    <a:lnTo>
                      <a:pt x="19" y="70"/>
                    </a:lnTo>
                    <a:lnTo>
                      <a:pt x="21" y="70"/>
                    </a:lnTo>
                    <a:lnTo>
                      <a:pt x="22" y="69"/>
                    </a:lnTo>
                    <a:lnTo>
                      <a:pt x="24" y="69"/>
                    </a:lnTo>
                    <a:lnTo>
                      <a:pt x="26" y="68"/>
                    </a:lnTo>
                    <a:lnTo>
                      <a:pt x="27" y="68"/>
                    </a:lnTo>
                    <a:lnTo>
                      <a:pt x="29" y="67"/>
                    </a:lnTo>
                    <a:lnTo>
                      <a:pt x="30" y="66"/>
                    </a:lnTo>
                    <a:lnTo>
                      <a:pt x="31" y="65"/>
                    </a:lnTo>
                    <a:lnTo>
                      <a:pt x="32" y="63"/>
                    </a:lnTo>
                    <a:lnTo>
                      <a:pt x="33" y="62"/>
                    </a:lnTo>
                    <a:lnTo>
                      <a:pt x="34" y="60"/>
                    </a:lnTo>
                    <a:lnTo>
                      <a:pt x="36" y="59"/>
                    </a:lnTo>
                    <a:lnTo>
                      <a:pt x="37" y="58"/>
                    </a:lnTo>
                    <a:lnTo>
                      <a:pt x="39" y="57"/>
                    </a:lnTo>
                    <a:lnTo>
                      <a:pt x="40" y="59"/>
                    </a:lnTo>
                    <a:lnTo>
                      <a:pt x="40" y="61"/>
                    </a:lnTo>
                    <a:lnTo>
                      <a:pt x="40" y="62"/>
                    </a:lnTo>
                    <a:lnTo>
                      <a:pt x="40" y="64"/>
                    </a:lnTo>
                    <a:lnTo>
                      <a:pt x="38" y="67"/>
                    </a:lnTo>
                    <a:lnTo>
                      <a:pt x="36" y="69"/>
                    </a:lnTo>
                    <a:lnTo>
                      <a:pt x="33" y="71"/>
                    </a:lnTo>
                    <a:lnTo>
                      <a:pt x="31" y="72"/>
                    </a:lnTo>
                    <a:lnTo>
                      <a:pt x="28" y="73"/>
                    </a:lnTo>
                    <a:lnTo>
                      <a:pt x="25" y="74"/>
                    </a:lnTo>
                    <a:lnTo>
                      <a:pt x="22" y="75"/>
                    </a:lnTo>
                    <a:lnTo>
                      <a:pt x="19" y="75"/>
                    </a:lnTo>
                    <a:lnTo>
                      <a:pt x="17" y="75"/>
                    </a:lnTo>
                    <a:lnTo>
                      <a:pt x="16" y="74"/>
                    </a:lnTo>
                    <a:lnTo>
                      <a:pt x="15" y="74"/>
                    </a:lnTo>
                    <a:lnTo>
                      <a:pt x="13" y="73"/>
                    </a:lnTo>
                    <a:lnTo>
                      <a:pt x="12" y="72"/>
                    </a:lnTo>
                    <a:lnTo>
                      <a:pt x="10" y="71"/>
                    </a:lnTo>
                    <a:lnTo>
                      <a:pt x="9" y="70"/>
                    </a:lnTo>
                    <a:lnTo>
                      <a:pt x="8" y="69"/>
                    </a:lnTo>
                    <a:lnTo>
                      <a:pt x="8" y="68"/>
                    </a:lnTo>
                    <a:lnTo>
                      <a:pt x="9" y="68"/>
                    </a:lnTo>
                    <a:lnTo>
                      <a:pt x="10" y="67"/>
                    </a:lnTo>
                    <a:lnTo>
                      <a:pt x="10" y="67"/>
                    </a:lnTo>
                    <a:lnTo>
                      <a:pt x="11" y="67"/>
                    </a:lnTo>
                    <a:lnTo>
                      <a:pt x="12" y="67"/>
                    </a:lnTo>
                    <a:lnTo>
                      <a:pt x="13" y="67"/>
                    </a:lnTo>
                    <a:lnTo>
                      <a:pt x="14" y="66"/>
                    </a:lnTo>
                    <a:lnTo>
                      <a:pt x="16" y="64"/>
                    </a:lnTo>
                    <a:lnTo>
                      <a:pt x="18" y="62"/>
                    </a:lnTo>
                    <a:lnTo>
                      <a:pt x="19" y="60"/>
                    </a:lnTo>
                    <a:lnTo>
                      <a:pt x="20" y="58"/>
                    </a:lnTo>
                    <a:lnTo>
                      <a:pt x="18" y="58"/>
                    </a:lnTo>
                    <a:lnTo>
                      <a:pt x="16" y="58"/>
                    </a:lnTo>
                    <a:lnTo>
                      <a:pt x="14" y="58"/>
                    </a:lnTo>
                    <a:lnTo>
                      <a:pt x="12" y="57"/>
                    </a:lnTo>
                    <a:lnTo>
                      <a:pt x="10" y="56"/>
                    </a:lnTo>
                    <a:lnTo>
                      <a:pt x="8" y="55"/>
                    </a:lnTo>
                    <a:lnTo>
                      <a:pt x="6" y="54"/>
                    </a:lnTo>
                    <a:lnTo>
                      <a:pt x="4" y="52"/>
                    </a:lnTo>
                    <a:lnTo>
                      <a:pt x="2" y="49"/>
                    </a:lnTo>
                    <a:lnTo>
                      <a:pt x="0" y="45"/>
                    </a:lnTo>
                    <a:lnTo>
                      <a:pt x="0" y="41"/>
                    </a:lnTo>
                    <a:lnTo>
                      <a:pt x="1" y="37"/>
                    </a:lnTo>
                    <a:lnTo>
                      <a:pt x="2" y="38"/>
                    </a:lnTo>
                    <a:lnTo>
                      <a:pt x="3" y="39"/>
                    </a:lnTo>
                    <a:lnTo>
                      <a:pt x="3" y="40"/>
                    </a:lnTo>
                    <a:lnTo>
                      <a:pt x="3" y="41"/>
                    </a:lnTo>
                    <a:lnTo>
                      <a:pt x="4" y="43"/>
                    </a:lnTo>
                    <a:lnTo>
                      <a:pt x="5" y="44"/>
                    </a:lnTo>
                    <a:lnTo>
                      <a:pt x="6" y="44"/>
                    </a:lnTo>
                    <a:lnTo>
                      <a:pt x="7" y="45"/>
                    </a:lnTo>
                    <a:lnTo>
                      <a:pt x="8" y="45"/>
                    </a:lnTo>
                    <a:lnTo>
                      <a:pt x="9" y="45"/>
                    </a:lnTo>
                    <a:lnTo>
                      <a:pt x="10" y="45"/>
                    </a:lnTo>
                    <a:lnTo>
                      <a:pt x="11" y="45"/>
                    </a:lnTo>
                    <a:lnTo>
                      <a:pt x="12" y="44"/>
                    </a:lnTo>
                    <a:lnTo>
                      <a:pt x="13" y="44"/>
                    </a:lnTo>
                    <a:lnTo>
                      <a:pt x="13" y="44"/>
                    </a:lnTo>
                    <a:lnTo>
                      <a:pt x="14" y="43"/>
                    </a:lnTo>
                    <a:lnTo>
                      <a:pt x="17" y="37"/>
                    </a:lnTo>
                    <a:lnTo>
                      <a:pt x="17" y="32"/>
                    </a:lnTo>
                    <a:lnTo>
                      <a:pt x="15" y="26"/>
                    </a:lnTo>
                    <a:lnTo>
                      <a:pt x="13" y="20"/>
                    </a:lnTo>
                    <a:lnTo>
                      <a:pt x="11" y="14"/>
                    </a:lnTo>
                    <a:lnTo>
                      <a:pt x="11" y="9"/>
                    </a:lnTo>
                    <a:lnTo>
                      <a:pt x="14" y="4"/>
                    </a:lnTo>
                    <a:lnTo>
                      <a:pt x="20" y="0"/>
                    </a:lnTo>
                    <a:lnTo>
                      <a:pt x="20" y="3"/>
                    </a:lnTo>
                    <a:lnTo>
                      <a:pt x="21" y="10"/>
                    </a:lnTo>
                    <a:lnTo>
                      <a:pt x="22" y="18"/>
                    </a:lnTo>
                    <a:lnTo>
                      <a:pt x="23"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04" name="Freeform 80"/>
              <p:cNvSpPr>
                <a:spLocks/>
              </p:cNvSpPr>
              <p:nvPr/>
            </p:nvSpPr>
            <p:spPr bwMode="auto">
              <a:xfrm>
                <a:off x="1982" y="1052"/>
                <a:ext cx="100" cy="113"/>
              </a:xfrm>
              <a:custGeom>
                <a:avLst/>
                <a:gdLst/>
                <a:ahLst/>
                <a:cxnLst>
                  <a:cxn ang="0">
                    <a:pos x="99" y="108"/>
                  </a:cxn>
                  <a:cxn ang="0">
                    <a:pos x="95" y="108"/>
                  </a:cxn>
                  <a:cxn ang="0">
                    <a:pos x="90" y="108"/>
                  </a:cxn>
                  <a:cxn ang="0">
                    <a:pos x="83" y="109"/>
                  </a:cxn>
                  <a:cxn ang="0">
                    <a:pos x="76" y="109"/>
                  </a:cxn>
                  <a:cxn ang="0">
                    <a:pos x="69" y="110"/>
                  </a:cxn>
                  <a:cxn ang="0">
                    <a:pos x="61" y="110"/>
                  </a:cxn>
                  <a:cxn ang="0">
                    <a:pos x="53" y="111"/>
                  </a:cxn>
                  <a:cxn ang="0">
                    <a:pos x="45" y="111"/>
                  </a:cxn>
                  <a:cxn ang="0">
                    <a:pos x="37" y="111"/>
                  </a:cxn>
                  <a:cxn ang="0">
                    <a:pos x="29" y="112"/>
                  </a:cxn>
                  <a:cxn ang="0">
                    <a:pos x="22" y="112"/>
                  </a:cxn>
                  <a:cxn ang="0">
                    <a:pos x="16" y="113"/>
                  </a:cxn>
                  <a:cxn ang="0">
                    <a:pos x="11" y="113"/>
                  </a:cxn>
                  <a:cxn ang="0">
                    <a:pos x="7" y="113"/>
                  </a:cxn>
                  <a:cxn ang="0">
                    <a:pos x="5" y="113"/>
                  </a:cxn>
                  <a:cxn ang="0">
                    <a:pos x="4" y="113"/>
                  </a:cxn>
                  <a:cxn ang="0">
                    <a:pos x="0" y="0"/>
                  </a:cxn>
                  <a:cxn ang="0">
                    <a:pos x="100" y="1"/>
                  </a:cxn>
                  <a:cxn ang="0">
                    <a:pos x="99" y="108"/>
                  </a:cxn>
                </a:cxnLst>
                <a:rect l="0" t="0" r="r" b="b"/>
                <a:pathLst>
                  <a:path w="100" h="113">
                    <a:moveTo>
                      <a:pt x="99" y="108"/>
                    </a:moveTo>
                    <a:lnTo>
                      <a:pt x="95" y="108"/>
                    </a:lnTo>
                    <a:lnTo>
                      <a:pt x="90" y="108"/>
                    </a:lnTo>
                    <a:lnTo>
                      <a:pt x="83" y="109"/>
                    </a:lnTo>
                    <a:lnTo>
                      <a:pt x="76" y="109"/>
                    </a:lnTo>
                    <a:lnTo>
                      <a:pt x="69" y="110"/>
                    </a:lnTo>
                    <a:lnTo>
                      <a:pt x="61" y="110"/>
                    </a:lnTo>
                    <a:lnTo>
                      <a:pt x="53" y="111"/>
                    </a:lnTo>
                    <a:lnTo>
                      <a:pt x="45" y="111"/>
                    </a:lnTo>
                    <a:lnTo>
                      <a:pt x="37" y="111"/>
                    </a:lnTo>
                    <a:lnTo>
                      <a:pt x="29" y="112"/>
                    </a:lnTo>
                    <a:lnTo>
                      <a:pt x="22" y="112"/>
                    </a:lnTo>
                    <a:lnTo>
                      <a:pt x="16" y="113"/>
                    </a:lnTo>
                    <a:lnTo>
                      <a:pt x="11" y="113"/>
                    </a:lnTo>
                    <a:lnTo>
                      <a:pt x="7" y="113"/>
                    </a:lnTo>
                    <a:lnTo>
                      <a:pt x="5" y="113"/>
                    </a:lnTo>
                    <a:lnTo>
                      <a:pt x="4" y="113"/>
                    </a:lnTo>
                    <a:lnTo>
                      <a:pt x="0" y="0"/>
                    </a:lnTo>
                    <a:lnTo>
                      <a:pt x="100" y="1"/>
                    </a:lnTo>
                    <a:lnTo>
                      <a:pt x="99" y="108"/>
                    </a:lnTo>
                    <a:close/>
                  </a:path>
                </a:pathLst>
              </a:custGeom>
              <a:solidFill>
                <a:srgbClr val="26ADE8"/>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05" name="Freeform 81"/>
              <p:cNvSpPr>
                <a:spLocks/>
              </p:cNvSpPr>
              <p:nvPr/>
            </p:nvSpPr>
            <p:spPr bwMode="auto">
              <a:xfrm>
                <a:off x="1967" y="1178"/>
                <a:ext cx="131" cy="39"/>
              </a:xfrm>
              <a:custGeom>
                <a:avLst/>
                <a:gdLst/>
                <a:ahLst/>
                <a:cxnLst>
                  <a:cxn ang="0">
                    <a:pos x="131" y="1"/>
                  </a:cxn>
                  <a:cxn ang="0">
                    <a:pos x="129" y="3"/>
                  </a:cxn>
                  <a:cxn ang="0">
                    <a:pos x="124" y="5"/>
                  </a:cxn>
                  <a:cxn ang="0">
                    <a:pos x="119" y="8"/>
                  </a:cxn>
                  <a:cxn ang="0">
                    <a:pos x="112" y="10"/>
                  </a:cxn>
                  <a:cxn ang="0">
                    <a:pos x="105" y="13"/>
                  </a:cxn>
                  <a:cxn ang="0">
                    <a:pos x="97" y="15"/>
                  </a:cxn>
                  <a:cxn ang="0">
                    <a:pos x="90" y="16"/>
                  </a:cxn>
                  <a:cxn ang="0">
                    <a:pos x="85" y="22"/>
                  </a:cxn>
                  <a:cxn ang="0">
                    <a:pos x="83" y="37"/>
                  </a:cxn>
                  <a:cxn ang="0">
                    <a:pos x="80" y="36"/>
                  </a:cxn>
                  <a:cxn ang="0">
                    <a:pos x="79" y="26"/>
                  </a:cxn>
                  <a:cxn ang="0">
                    <a:pos x="80" y="20"/>
                  </a:cxn>
                  <a:cxn ang="0">
                    <a:pos x="81" y="18"/>
                  </a:cxn>
                  <a:cxn ang="0">
                    <a:pos x="83" y="16"/>
                  </a:cxn>
                  <a:cxn ang="0">
                    <a:pos x="85" y="14"/>
                  </a:cxn>
                  <a:cxn ang="0">
                    <a:pos x="88" y="14"/>
                  </a:cxn>
                  <a:cxn ang="0">
                    <a:pos x="94" y="12"/>
                  </a:cxn>
                  <a:cxn ang="0">
                    <a:pos x="103" y="10"/>
                  </a:cxn>
                  <a:cxn ang="0">
                    <a:pos x="111" y="7"/>
                  </a:cxn>
                  <a:cxn ang="0">
                    <a:pos x="111" y="6"/>
                  </a:cxn>
                  <a:cxn ang="0">
                    <a:pos x="100" y="6"/>
                  </a:cxn>
                  <a:cxn ang="0">
                    <a:pos x="84" y="7"/>
                  </a:cxn>
                  <a:cxn ang="0">
                    <a:pos x="66" y="8"/>
                  </a:cxn>
                  <a:cxn ang="0">
                    <a:pos x="46" y="10"/>
                  </a:cxn>
                  <a:cxn ang="0">
                    <a:pos x="28" y="11"/>
                  </a:cxn>
                  <a:cxn ang="0">
                    <a:pos x="13" y="13"/>
                  </a:cxn>
                  <a:cxn ang="0">
                    <a:pos x="3" y="13"/>
                  </a:cxn>
                  <a:cxn ang="0">
                    <a:pos x="1" y="12"/>
                  </a:cxn>
                  <a:cxn ang="0">
                    <a:pos x="1" y="10"/>
                  </a:cxn>
                  <a:cxn ang="0">
                    <a:pos x="3" y="9"/>
                  </a:cxn>
                  <a:cxn ang="0">
                    <a:pos x="7" y="9"/>
                  </a:cxn>
                  <a:cxn ang="0">
                    <a:pos x="13" y="8"/>
                  </a:cxn>
                  <a:cxn ang="0">
                    <a:pos x="20" y="7"/>
                  </a:cxn>
                  <a:cxn ang="0">
                    <a:pos x="29" y="7"/>
                  </a:cxn>
                  <a:cxn ang="0">
                    <a:pos x="39" y="6"/>
                  </a:cxn>
                  <a:cxn ang="0">
                    <a:pos x="50" y="5"/>
                  </a:cxn>
                  <a:cxn ang="0">
                    <a:pos x="62" y="4"/>
                  </a:cxn>
                  <a:cxn ang="0">
                    <a:pos x="73" y="3"/>
                  </a:cxn>
                  <a:cxn ang="0">
                    <a:pos x="84" y="2"/>
                  </a:cxn>
                  <a:cxn ang="0">
                    <a:pos x="95" y="1"/>
                  </a:cxn>
                  <a:cxn ang="0">
                    <a:pos x="105" y="1"/>
                  </a:cxn>
                  <a:cxn ang="0">
                    <a:pos x="114" y="0"/>
                  </a:cxn>
                  <a:cxn ang="0">
                    <a:pos x="121" y="0"/>
                  </a:cxn>
                  <a:cxn ang="0">
                    <a:pos x="127" y="0"/>
                  </a:cxn>
                  <a:cxn ang="0">
                    <a:pos x="131" y="1"/>
                  </a:cxn>
                </a:cxnLst>
                <a:rect l="0" t="0" r="r" b="b"/>
                <a:pathLst>
                  <a:path w="131" h="39">
                    <a:moveTo>
                      <a:pt x="131" y="1"/>
                    </a:moveTo>
                    <a:lnTo>
                      <a:pt x="131" y="1"/>
                    </a:lnTo>
                    <a:lnTo>
                      <a:pt x="130" y="2"/>
                    </a:lnTo>
                    <a:lnTo>
                      <a:pt x="129" y="3"/>
                    </a:lnTo>
                    <a:lnTo>
                      <a:pt x="127" y="4"/>
                    </a:lnTo>
                    <a:lnTo>
                      <a:pt x="124" y="5"/>
                    </a:lnTo>
                    <a:lnTo>
                      <a:pt x="122" y="6"/>
                    </a:lnTo>
                    <a:lnTo>
                      <a:pt x="119" y="8"/>
                    </a:lnTo>
                    <a:lnTo>
                      <a:pt x="115" y="9"/>
                    </a:lnTo>
                    <a:lnTo>
                      <a:pt x="112" y="10"/>
                    </a:lnTo>
                    <a:lnTo>
                      <a:pt x="108" y="12"/>
                    </a:lnTo>
                    <a:lnTo>
                      <a:pt x="105" y="13"/>
                    </a:lnTo>
                    <a:lnTo>
                      <a:pt x="101" y="14"/>
                    </a:lnTo>
                    <a:lnTo>
                      <a:pt x="97" y="15"/>
                    </a:lnTo>
                    <a:lnTo>
                      <a:pt x="94" y="16"/>
                    </a:lnTo>
                    <a:lnTo>
                      <a:pt x="90" y="16"/>
                    </a:lnTo>
                    <a:lnTo>
                      <a:pt x="87" y="16"/>
                    </a:lnTo>
                    <a:lnTo>
                      <a:pt x="85" y="22"/>
                    </a:lnTo>
                    <a:lnTo>
                      <a:pt x="83" y="30"/>
                    </a:lnTo>
                    <a:lnTo>
                      <a:pt x="83" y="37"/>
                    </a:lnTo>
                    <a:lnTo>
                      <a:pt x="83" y="39"/>
                    </a:lnTo>
                    <a:lnTo>
                      <a:pt x="80" y="36"/>
                    </a:lnTo>
                    <a:lnTo>
                      <a:pt x="79" y="31"/>
                    </a:lnTo>
                    <a:lnTo>
                      <a:pt x="79" y="26"/>
                    </a:lnTo>
                    <a:lnTo>
                      <a:pt x="80" y="22"/>
                    </a:lnTo>
                    <a:lnTo>
                      <a:pt x="80" y="20"/>
                    </a:lnTo>
                    <a:lnTo>
                      <a:pt x="81" y="19"/>
                    </a:lnTo>
                    <a:lnTo>
                      <a:pt x="81" y="18"/>
                    </a:lnTo>
                    <a:lnTo>
                      <a:pt x="82" y="17"/>
                    </a:lnTo>
                    <a:lnTo>
                      <a:pt x="83" y="16"/>
                    </a:lnTo>
                    <a:lnTo>
                      <a:pt x="84" y="15"/>
                    </a:lnTo>
                    <a:lnTo>
                      <a:pt x="85" y="14"/>
                    </a:lnTo>
                    <a:lnTo>
                      <a:pt x="86" y="14"/>
                    </a:lnTo>
                    <a:lnTo>
                      <a:pt x="88" y="14"/>
                    </a:lnTo>
                    <a:lnTo>
                      <a:pt x="90" y="13"/>
                    </a:lnTo>
                    <a:lnTo>
                      <a:pt x="94" y="12"/>
                    </a:lnTo>
                    <a:lnTo>
                      <a:pt x="98" y="11"/>
                    </a:lnTo>
                    <a:lnTo>
                      <a:pt x="103" y="10"/>
                    </a:lnTo>
                    <a:lnTo>
                      <a:pt x="107" y="8"/>
                    </a:lnTo>
                    <a:lnTo>
                      <a:pt x="111" y="7"/>
                    </a:lnTo>
                    <a:lnTo>
                      <a:pt x="114" y="6"/>
                    </a:lnTo>
                    <a:lnTo>
                      <a:pt x="111" y="6"/>
                    </a:lnTo>
                    <a:lnTo>
                      <a:pt x="106" y="6"/>
                    </a:lnTo>
                    <a:lnTo>
                      <a:pt x="100" y="6"/>
                    </a:lnTo>
                    <a:lnTo>
                      <a:pt x="92" y="7"/>
                    </a:lnTo>
                    <a:lnTo>
                      <a:pt x="84" y="7"/>
                    </a:lnTo>
                    <a:lnTo>
                      <a:pt x="75" y="8"/>
                    </a:lnTo>
                    <a:lnTo>
                      <a:pt x="66" y="8"/>
                    </a:lnTo>
                    <a:lnTo>
                      <a:pt x="56" y="9"/>
                    </a:lnTo>
                    <a:lnTo>
                      <a:pt x="46" y="10"/>
                    </a:lnTo>
                    <a:lnTo>
                      <a:pt x="37" y="11"/>
                    </a:lnTo>
                    <a:lnTo>
                      <a:pt x="28" y="11"/>
                    </a:lnTo>
                    <a:lnTo>
                      <a:pt x="20" y="12"/>
                    </a:lnTo>
                    <a:lnTo>
                      <a:pt x="13" y="13"/>
                    </a:lnTo>
                    <a:lnTo>
                      <a:pt x="7" y="13"/>
                    </a:lnTo>
                    <a:lnTo>
                      <a:pt x="3" y="13"/>
                    </a:lnTo>
                    <a:lnTo>
                      <a:pt x="0" y="13"/>
                    </a:lnTo>
                    <a:lnTo>
                      <a:pt x="1" y="12"/>
                    </a:lnTo>
                    <a:lnTo>
                      <a:pt x="1" y="11"/>
                    </a:lnTo>
                    <a:lnTo>
                      <a:pt x="1" y="10"/>
                    </a:lnTo>
                    <a:lnTo>
                      <a:pt x="2" y="9"/>
                    </a:lnTo>
                    <a:lnTo>
                      <a:pt x="3" y="9"/>
                    </a:lnTo>
                    <a:lnTo>
                      <a:pt x="4" y="9"/>
                    </a:lnTo>
                    <a:lnTo>
                      <a:pt x="7" y="9"/>
                    </a:lnTo>
                    <a:lnTo>
                      <a:pt x="9" y="8"/>
                    </a:lnTo>
                    <a:lnTo>
                      <a:pt x="13" y="8"/>
                    </a:lnTo>
                    <a:lnTo>
                      <a:pt x="16" y="8"/>
                    </a:lnTo>
                    <a:lnTo>
                      <a:pt x="20" y="7"/>
                    </a:lnTo>
                    <a:lnTo>
                      <a:pt x="25" y="7"/>
                    </a:lnTo>
                    <a:lnTo>
                      <a:pt x="29" y="7"/>
                    </a:lnTo>
                    <a:lnTo>
                      <a:pt x="34" y="6"/>
                    </a:lnTo>
                    <a:lnTo>
                      <a:pt x="39" y="6"/>
                    </a:lnTo>
                    <a:lnTo>
                      <a:pt x="45" y="5"/>
                    </a:lnTo>
                    <a:lnTo>
                      <a:pt x="50" y="5"/>
                    </a:lnTo>
                    <a:lnTo>
                      <a:pt x="56" y="4"/>
                    </a:lnTo>
                    <a:lnTo>
                      <a:pt x="62" y="4"/>
                    </a:lnTo>
                    <a:lnTo>
                      <a:pt x="68" y="3"/>
                    </a:lnTo>
                    <a:lnTo>
                      <a:pt x="73" y="3"/>
                    </a:lnTo>
                    <a:lnTo>
                      <a:pt x="79" y="2"/>
                    </a:lnTo>
                    <a:lnTo>
                      <a:pt x="84" y="2"/>
                    </a:lnTo>
                    <a:lnTo>
                      <a:pt x="90" y="2"/>
                    </a:lnTo>
                    <a:lnTo>
                      <a:pt x="95" y="1"/>
                    </a:lnTo>
                    <a:lnTo>
                      <a:pt x="100" y="1"/>
                    </a:lnTo>
                    <a:lnTo>
                      <a:pt x="105" y="1"/>
                    </a:lnTo>
                    <a:lnTo>
                      <a:pt x="110" y="1"/>
                    </a:lnTo>
                    <a:lnTo>
                      <a:pt x="114" y="0"/>
                    </a:lnTo>
                    <a:lnTo>
                      <a:pt x="118" y="0"/>
                    </a:lnTo>
                    <a:lnTo>
                      <a:pt x="121" y="0"/>
                    </a:lnTo>
                    <a:lnTo>
                      <a:pt x="124" y="0"/>
                    </a:lnTo>
                    <a:lnTo>
                      <a:pt x="127" y="0"/>
                    </a:lnTo>
                    <a:lnTo>
                      <a:pt x="129" y="1"/>
                    </a:lnTo>
                    <a:lnTo>
                      <a:pt x="131" y="1"/>
                    </a:lnTo>
                    <a:lnTo>
                      <a:pt x="131"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06" name="Freeform 82"/>
              <p:cNvSpPr>
                <a:spLocks/>
              </p:cNvSpPr>
              <p:nvPr/>
            </p:nvSpPr>
            <p:spPr bwMode="auto">
              <a:xfrm>
                <a:off x="1924" y="1199"/>
                <a:ext cx="172" cy="39"/>
              </a:xfrm>
              <a:custGeom>
                <a:avLst/>
                <a:gdLst/>
                <a:ahLst/>
                <a:cxnLst>
                  <a:cxn ang="0">
                    <a:pos x="50" y="38"/>
                  </a:cxn>
                  <a:cxn ang="0">
                    <a:pos x="41" y="36"/>
                  </a:cxn>
                  <a:cxn ang="0">
                    <a:pos x="27" y="33"/>
                  </a:cxn>
                  <a:cxn ang="0">
                    <a:pos x="14" y="29"/>
                  </a:cxn>
                  <a:cxn ang="0">
                    <a:pos x="3" y="26"/>
                  </a:cxn>
                  <a:cxn ang="0">
                    <a:pos x="1" y="24"/>
                  </a:cxn>
                  <a:cxn ang="0">
                    <a:pos x="3" y="22"/>
                  </a:cxn>
                  <a:cxn ang="0">
                    <a:pos x="58" y="12"/>
                  </a:cxn>
                  <a:cxn ang="0">
                    <a:pos x="57" y="4"/>
                  </a:cxn>
                  <a:cxn ang="0">
                    <a:pos x="53" y="4"/>
                  </a:cxn>
                  <a:cxn ang="0">
                    <a:pos x="45" y="5"/>
                  </a:cxn>
                  <a:cxn ang="0">
                    <a:pos x="34" y="6"/>
                  </a:cxn>
                  <a:cxn ang="0">
                    <a:pos x="25" y="7"/>
                  </a:cxn>
                  <a:cxn ang="0">
                    <a:pos x="18" y="8"/>
                  </a:cxn>
                  <a:cxn ang="0">
                    <a:pos x="17" y="7"/>
                  </a:cxn>
                  <a:cxn ang="0">
                    <a:pos x="20" y="5"/>
                  </a:cxn>
                  <a:cxn ang="0">
                    <a:pos x="28" y="4"/>
                  </a:cxn>
                  <a:cxn ang="0">
                    <a:pos x="36" y="3"/>
                  </a:cxn>
                  <a:cxn ang="0">
                    <a:pos x="44" y="2"/>
                  </a:cxn>
                  <a:cxn ang="0">
                    <a:pos x="52" y="1"/>
                  </a:cxn>
                  <a:cxn ang="0">
                    <a:pos x="60" y="0"/>
                  </a:cxn>
                  <a:cxn ang="0">
                    <a:pos x="64" y="8"/>
                  </a:cxn>
                  <a:cxn ang="0">
                    <a:pos x="64" y="16"/>
                  </a:cxn>
                  <a:cxn ang="0">
                    <a:pos x="57" y="22"/>
                  </a:cxn>
                  <a:cxn ang="0">
                    <a:pos x="51" y="20"/>
                  </a:cxn>
                  <a:cxn ang="0">
                    <a:pos x="43" y="20"/>
                  </a:cxn>
                  <a:cxn ang="0">
                    <a:pos x="35" y="22"/>
                  </a:cxn>
                  <a:cxn ang="0">
                    <a:pos x="27" y="23"/>
                  </a:cxn>
                  <a:cxn ang="0">
                    <a:pos x="19" y="24"/>
                  </a:cxn>
                  <a:cxn ang="0">
                    <a:pos x="16" y="26"/>
                  </a:cxn>
                  <a:cxn ang="0">
                    <a:pos x="24" y="27"/>
                  </a:cxn>
                  <a:cxn ang="0">
                    <a:pos x="31" y="29"/>
                  </a:cxn>
                  <a:cxn ang="0">
                    <a:pos x="38" y="31"/>
                  </a:cxn>
                  <a:cxn ang="0">
                    <a:pos x="46" y="33"/>
                  </a:cxn>
                  <a:cxn ang="0">
                    <a:pos x="54" y="34"/>
                  </a:cxn>
                  <a:cxn ang="0">
                    <a:pos x="61" y="33"/>
                  </a:cxn>
                  <a:cxn ang="0">
                    <a:pos x="81" y="30"/>
                  </a:cxn>
                  <a:cxn ang="0">
                    <a:pos x="106" y="26"/>
                  </a:cxn>
                  <a:cxn ang="0">
                    <a:pos x="131" y="22"/>
                  </a:cxn>
                  <a:cxn ang="0">
                    <a:pos x="151" y="19"/>
                  </a:cxn>
                  <a:cxn ang="0">
                    <a:pos x="129" y="14"/>
                  </a:cxn>
                  <a:cxn ang="0">
                    <a:pos x="131" y="11"/>
                  </a:cxn>
                </a:cxnLst>
                <a:rect l="0" t="0" r="r" b="b"/>
                <a:pathLst>
                  <a:path w="172" h="39">
                    <a:moveTo>
                      <a:pt x="53" y="39"/>
                    </a:moveTo>
                    <a:lnTo>
                      <a:pt x="52" y="38"/>
                    </a:lnTo>
                    <a:lnTo>
                      <a:pt x="50" y="38"/>
                    </a:lnTo>
                    <a:lnTo>
                      <a:pt x="48" y="37"/>
                    </a:lnTo>
                    <a:lnTo>
                      <a:pt x="45" y="37"/>
                    </a:lnTo>
                    <a:lnTo>
                      <a:pt x="41" y="36"/>
                    </a:lnTo>
                    <a:lnTo>
                      <a:pt x="37" y="35"/>
                    </a:lnTo>
                    <a:lnTo>
                      <a:pt x="32" y="34"/>
                    </a:lnTo>
                    <a:lnTo>
                      <a:pt x="27" y="33"/>
                    </a:lnTo>
                    <a:lnTo>
                      <a:pt x="23" y="31"/>
                    </a:lnTo>
                    <a:lnTo>
                      <a:pt x="18" y="30"/>
                    </a:lnTo>
                    <a:lnTo>
                      <a:pt x="14" y="29"/>
                    </a:lnTo>
                    <a:lnTo>
                      <a:pt x="10" y="28"/>
                    </a:lnTo>
                    <a:lnTo>
                      <a:pt x="6" y="27"/>
                    </a:lnTo>
                    <a:lnTo>
                      <a:pt x="3" y="26"/>
                    </a:lnTo>
                    <a:lnTo>
                      <a:pt x="1" y="25"/>
                    </a:lnTo>
                    <a:lnTo>
                      <a:pt x="0" y="25"/>
                    </a:lnTo>
                    <a:lnTo>
                      <a:pt x="1" y="24"/>
                    </a:lnTo>
                    <a:lnTo>
                      <a:pt x="1" y="23"/>
                    </a:lnTo>
                    <a:lnTo>
                      <a:pt x="2" y="23"/>
                    </a:lnTo>
                    <a:lnTo>
                      <a:pt x="3" y="22"/>
                    </a:lnTo>
                    <a:lnTo>
                      <a:pt x="58" y="14"/>
                    </a:lnTo>
                    <a:lnTo>
                      <a:pt x="58" y="14"/>
                    </a:lnTo>
                    <a:lnTo>
                      <a:pt x="58" y="12"/>
                    </a:lnTo>
                    <a:lnTo>
                      <a:pt x="59" y="9"/>
                    </a:lnTo>
                    <a:lnTo>
                      <a:pt x="58" y="6"/>
                    </a:lnTo>
                    <a:lnTo>
                      <a:pt x="57" y="4"/>
                    </a:lnTo>
                    <a:lnTo>
                      <a:pt x="57" y="4"/>
                    </a:lnTo>
                    <a:lnTo>
                      <a:pt x="55" y="4"/>
                    </a:lnTo>
                    <a:lnTo>
                      <a:pt x="53" y="4"/>
                    </a:lnTo>
                    <a:lnTo>
                      <a:pt x="51" y="4"/>
                    </a:lnTo>
                    <a:lnTo>
                      <a:pt x="48" y="5"/>
                    </a:lnTo>
                    <a:lnTo>
                      <a:pt x="45" y="5"/>
                    </a:lnTo>
                    <a:lnTo>
                      <a:pt x="41" y="5"/>
                    </a:lnTo>
                    <a:lnTo>
                      <a:pt x="38" y="6"/>
                    </a:lnTo>
                    <a:lnTo>
                      <a:pt x="34" y="6"/>
                    </a:lnTo>
                    <a:lnTo>
                      <a:pt x="31" y="6"/>
                    </a:lnTo>
                    <a:lnTo>
                      <a:pt x="27" y="7"/>
                    </a:lnTo>
                    <a:lnTo>
                      <a:pt x="25" y="7"/>
                    </a:lnTo>
                    <a:lnTo>
                      <a:pt x="22" y="7"/>
                    </a:lnTo>
                    <a:lnTo>
                      <a:pt x="20" y="7"/>
                    </a:lnTo>
                    <a:lnTo>
                      <a:pt x="18" y="8"/>
                    </a:lnTo>
                    <a:lnTo>
                      <a:pt x="18" y="8"/>
                    </a:lnTo>
                    <a:lnTo>
                      <a:pt x="17" y="7"/>
                    </a:lnTo>
                    <a:lnTo>
                      <a:pt x="17" y="7"/>
                    </a:lnTo>
                    <a:lnTo>
                      <a:pt x="17" y="6"/>
                    </a:lnTo>
                    <a:lnTo>
                      <a:pt x="17" y="5"/>
                    </a:lnTo>
                    <a:lnTo>
                      <a:pt x="20" y="5"/>
                    </a:lnTo>
                    <a:lnTo>
                      <a:pt x="23" y="4"/>
                    </a:lnTo>
                    <a:lnTo>
                      <a:pt x="25" y="4"/>
                    </a:lnTo>
                    <a:lnTo>
                      <a:pt x="28" y="4"/>
                    </a:lnTo>
                    <a:lnTo>
                      <a:pt x="30" y="3"/>
                    </a:lnTo>
                    <a:lnTo>
                      <a:pt x="33" y="3"/>
                    </a:lnTo>
                    <a:lnTo>
                      <a:pt x="36" y="3"/>
                    </a:lnTo>
                    <a:lnTo>
                      <a:pt x="38" y="2"/>
                    </a:lnTo>
                    <a:lnTo>
                      <a:pt x="41" y="2"/>
                    </a:lnTo>
                    <a:lnTo>
                      <a:pt x="44" y="2"/>
                    </a:lnTo>
                    <a:lnTo>
                      <a:pt x="46" y="1"/>
                    </a:lnTo>
                    <a:lnTo>
                      <a:pt x="49" y="1"/>
                    </a:lnTo>
                    <a:lnTo>
                      <a:pt x="52" y="1"/>
                    </a:lnTo>
                    <a:lnTo>
                      <a:pt x="54" y="0"/>
                    </a:lnTo>
                    <a:lnTo>
                      <a:pt x="57" y="0"/>
                    </a:lnTo>
                    <a:lnTo>
                      <a:pt x="60" y="0"/>
                    </a:lnTo>
                    <a:lnTo>
                      <a:pt x="62" y="2"/>
                    </a:lnTo>
                    <a:lnTo>
                      <a:pt x="63" y="5"/>
                    </a:lnTo>
                    <a:lnTo>
                      <a:pt x="64" y="8"/>
                    </a:lnTo>
                    <a:lnTo>
                      <a:pt x="64" y="10"/>
                    </a:lnTo>
                    <a:lnTo>
                      <a:pt x="65" y="13"/>
                    </a:lnTo>
                    <a:lnTo>
                      <a:pt x="64" y="16"/>
                    </a:lnTo>
                    <a:lnTo>
                      <a:pt x="63" y="19"/>
                    </a:lnTo>
                    <a:lnTo>
                      <a:pt x="61" y="22"/>
                    </a:lnTo>
                    <a:lnTo>
                      <a:pt x="57" y="22"/>
                    </a:lnTo>
                    <a:lnTo>
                      <a:pt x="57" y="19"/>
                    </a:lnTo>
                    <a:lnTo>
                      <a:pt x="54" y="19"/>
                    </a:lnTo>
                    <a:lnTo>
                      <a:pt x="51" y="20"/>
                    </a:lnTo>
                    <a:lnTo>
                      <a:pt x="48" y="20"/>
                    </a:lnTo>
                    <a:lnTo>
                      <a:pt x="46" y="20"/>
                    </a:lnTo>
                    <a:lnTo>
                      <a:pt x="43" y="20"/>
                    </a:lnTo>
                    <a:lnTo>
                      <a:pt x="40" y="21"/>
                    </a:lnTo>
                    <a:lnTo>
                      <a:pt x="37" y="21"/>
                    </a:lnTo>
                    <a:lnTo>
                      <a:pt x="35" y="22"/>
                    </a:lnTo>
                    <a:lnTo>
                      <a:pt x="32" y="22"/>
                    </a:lnTo>
                    <a:lnTo>
                      <a:pt x="29" y="22"/>
                    </a:lnTo>
                    <a:lnTo>
                      <a:pt x="27" y="23"/>
                    </a:lnTo>
                    <a:lnTo>
                      <a:pt x="24" y="23"/>
                    </a:lnTo>
                    <a:lnTo>
                      <a:pt x="21" y="24"/>
                    </a:lnTo>
                    <a:lnTo>
                      <a:pt x="19" y="24"/>
                    </a:lnTo>
                    <a:lnTo>
                      <a:pt x="16" y="25"/>
                    </a:lnTo>
                    <a:lnTo>
                      <a:pt x="13" y="25"/>
                    </a:lnTo>
                    <a:lnTo>
                      <a:pt x="16" y="26"/>
                    </a:lnTo>
                    <a:lnTo>
                      <a:pt x="18" y="26"/>
                    </a:lnTo>
                    <a:lnTo>
                      <a:pt x="21" y="27"/>
                    </a:lnTo>
                    <a:lnTo>
                      <a:pt x="24" y="27"/>
                    </a:lnTo>
                    <a:lnTo>
                      <a:pt x="26" y="28"/>
                    </a:lnTo>
                    <a:lnTo>
                      <a:pt x="28" y="29"/>
                    </a:lnTo>
                    <a:lnTo>
                      <a:pt x="31" y="29"/>
                    </a:lnTo>
                    <a:lnTo>
                      <a:pt x="33" y="30"/>
                    </a:lnTo>
                    <a:lnTo>
                      <a:pt x="36" y="30"/>
                    </a:lnTo>
                    <a:lnTo>
                      <a:pt x="38" y="31"/>
                    </a:lnTo>
                    <a:lnTo>
                      <a:pt x="41" y="32"/>
                    </a:lnTo>
                    <a:lnTo>
                      <a:pt x="43" y="32"/>
                    </a:lnTo>
                    <a:lnTo>
                      <a:pt x="46" y="33"/>
                    </a:lnTo>
                    <a:lnTo>
                      <a:pt x="48" y="33"/>
                    </a:lnTo>
                    <a:lnTo>
                      <a:pt x="51" y="34"/>
                    </a:lnTo>
                    <a:lnTo>
                      <a:pt x="54" y="34"/>
                    </a:lnTo>
                    <a:lnTo>
                      <a:pt x="55" y="34"/>
                    </a:lnTo>
                    <a:lnTo>
                      <a:pt x="57" y="34"/>
                    </a:lnTo>
                    <a:lnTo>
                      <a:pt x="61" y="33"/>
                    </a:lnTo>
                    <a:lnTo>
                      <a:pt x="67" y="32"/>
                    </a:lnTo>
                    <a:lnTo>
                      <a:pt x="73" y="31"/>
                    </a:lnTo>
                    <a:lnTo>
                      <a:pt x="81" y="30"/>
                    </a:lnTo>
                    <a:lnTo>
                      <a:pt x="89" y="29"/>
                    </a:lnTo>
                    <a:lnTo>
                      <a:pt x="97" y="27"/>
                    </a:lnTo>
                    <a:lnTo>
                      <a:pt x="106" y="26"/>
                    </a:lnTo>
                    <a:lnTo>
                      <a:pt x="115" y="25"/>
                    </a:lnTo>
                    <a:lnTo>
                      <a:pt x="123" y="23"/>
                    </a:lnTo>
                    <a:lnTo>
                      <a:pt x="131" y="22"/>
                    </a:lnTo>
                    <a:lnTo>
                      <a:pt x="139" y="21"/>
                    </a:lnTo>
                    <a:lnTo>
                      <a:pt x="145" y="20"/>
                    </a:lnTo>
                    <a:lnTo>
                      <a:pt x="151" y="19"/>
                    </a:lnTo>
                    <a:lnTo>
                      <a:pt x="155" y="18"/>
                    </a:lnTo>
                    <a:lnTo>
                      <a:pt x="129" y="15"/>
                    </a:lnTo>
                    <a:lnTo>
                      <a:pt x="129" y="14"/>
                    </a:lnTo>
                    <a:lnTo>
                      <a:pt x="129" y="13"/>
                    </a:lnTo>
                    <a:lnTo>
                      <a:pt x="130" y="12"/>
                    </a:lnTo>
                    <a:lnTo>
                      <a:pt x="131" y="11"/>
                    </a:lnTo>
                    <a:lnTo>
                      <a:pt x="172" y="18"/>
                    </a:lnTo>
                    <a:lnTo>
                      <a:pt x="53" y="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07" name="Freeform 83"/>
              <p:cNvSpPr>
                <a:spLocks/>
              </p:cNvSpPr>
              <p:nvPr/>
            </p:nvSpPr>
            <p:spPr bwMode="auto">
              <a:xfrm>
                <a:off x="2048" y="1237"/>
                <a:ext cx="9" cy="22"/>
              </a:xfrm>
              <a:custGeom>
                <a:avLst/>
                <a:gdLst/>
                <a:ahLst/>
                <a:cxnLst>
                  <a:cxn ang="0">
                    <a:pos x="3" y="1"/>
                  </a:cxn>
                  <a:cxn ang="0">
                    <a:pos x="4" y="3"/>
                  </a:cxn>
                  <a:cxn ang="0">
                    <a:pos x="5" y="6"/>
                  </a:cxn>
                  <a:cxn ang="0">
                    <a:pos x="5" y="8"/>
                  </a:cxn>
                  <a:cxn ang="0">
                    <a:pos x="6" y="10"/>
                  </a:cxn>
                  <a:cxn ang="0">
                    <a:pos x="7" y="13"/>
                  </a:cxn>
                  <a:cxn ang="0">
                    <a:pos x="8" y="16"/>
                  </a:cxn>
                  <a:cxn ang="0">
                    <a:pos x="8" y="18"/>
                  </a:cxn>
                  <a:cxn ang="0">
                    <a:pos x="9" y="21"/>
                  </a:cxn>
                  <a:cxn ang="0">
                    <a:pos x="7" y="22"/>
                  </a:cxn>
                  <a:cxn ang="0">
                    <a:pos x="5" y="20"/>
                  </a:cxn>
                  <a:cxn ang="0">
                    <a:pos x="5" y="17"/>
                  </a:cxn>
                  <a:cxn ang="0">
                    <a:pos x="5" y="14"/>
                  </a:cxn>
                  <a:cxn ang="0">
                    <a:pos x="4" y="12"/>
                  </a:cxn>
                  <a:cxn ang="0">
                    <a:pos x="0" y="1"/>
                  </a:cxn>
                  <a:cxn ang="0">
                    <a:pos x="0" y="1"/>
                  </a:cxn>
                  <a:cxn ang="0">
                    <a:pos x="1" y="0"/>
                  </a:cxn>
                  <a:cxn ang="0">
                    <a:pos x="2" y="0"/>
                  </a:cxn>
                  <a:cxn ang="0">
                    <a:pos x="3" y="1"/>
                  </a:cxn>
                </a:cxnLst>
                <a:rect l="0" t="0" r="r" b="b"/>
                <a:pathLst>
                  <a:path w="9" h="22">
                    <a:moveTo>
                      <a:pt x="3" y="1"/>
                    </a:moveTo>
                    <a:lnTo>
                      <a:pt x="4" y="3"/>
                    </a:lnTo>
                    <a:lnTo>
                      <a:pt x="5" y="6"/>
                    </a:lnTo>
                    <a:lnTo>
                      <a:pt x="5" y="8"/>
                    </a:lnTo>
                    <a:lnTo>
                      <a:pt x="6" y="10"/>
                    </a:lnTo>
                    <a:lnTo>
                      <a:pt x="7" y="13"/>
                    </a:lnTo>
                    <a:lnTo>
                      <a:pt x="8" y="16"/>
                    </a:lnTo>
                    <a:lnTo>
                      <a:pt x="8" y="18"/>
                    </a:lnTo>
                    <a:lnTo>
                      <a:pt x="9" y="21"/>
                    </a:lnTo>
                    <a:lnTo>
                      <a:pt x="7" y="22"/>
                    </a:lnTo>
                    <a:lnTo>
                      <a:pt x="5" y="20"/>
                    </a:lnTo>
                    <a:lnTo>
                      <a:pt x="5" y="17"/>
                    </a:lnTo>
                    <a:lnTo>
                      <a:pt x="5" y="14"/>
                    </a:lnTo>
                    <a:lnTo>
                      <a:pt x="4" y="12"/>
                    </a:lnTo>
                    <a:lnTo>
                      <a:pt x="0" y="1"/>
                    </a:lnTo>
                    <a:lnTo>
                      <a:pt x="0" y="1"/>
                    </a:lnTo>
                    <a:lnTo>
                      <a:pt x="1" y="0"/>
                    </a:lnTo>
                    <a:lnTo>
                      <a:pt x="2" y="0"/>
                    </a:lnTo>
                    <a:lnTo>
                      <a:pt x="3"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08" name="Freeform 84"/>
              <p:cNvSpPr>
                <a:spLocks/>
              </p:cNvSpPr>
              <p:nvPr/>
            </p:nvSpPr>
            <p:spPr bwMode="auto">
              <a:xfrm>
                <a:off x="2040" y="1238"/>
                <a:ext cx="10" cy="19"/>
              </a:xfrm>
              <a:custGeom>
                <a:avLst/>
                <a:gdLst/>
                <a:ahLst/>
                <a:cxnLst>
                  <a:cxn ang="0">
                    <a:pos x="3" y="0"/>
                  </a:cxn>
                  <a:cxn ang="0">
                    <a:pos x="4" y="2"/>
                  </a:cxn>
                  <a:cxn ang="0">
                    <a:pos x="5" y="4"/>
                  </a:cxn>
                  <a:cxn ang="0">
                    <a:pos x="6" y="6"/>
                  </a:cxn>
                  <a:cxn ang="0">
                    <a:pos x="7" y="8"/>
                  </a:cxn>
                  <a:cxn ang="0">
                    <a:pos x="8" y="11"/>
                  </a:cxn>
                  <a:cxn ang="0">
                    <a:pos x="9" y="13"/>
                  </a:cxn>
                  <a:cxn ang="0">
                    <a:pos x="10" y="15"/>
                  </a:cxn>
                  <a:cxn ang="0">
                    <a:pos x="10" y="18"/>
                  </a:cxn>
                  <a:cxn ang="0">
                    <a:pos x="10" y="18"/>
                  </a:cxn>
                  <a:cxn ang="0">
                    <a:pos x="9" y="18"/>
                  </a:cxn>
                  <a:cxn ang="0">
                    <a:pos x="9" y="19"/>
                  </a:cxn>
                  <a:cxn ang="0">
                    <a:pos x="8" y="19"/>
                  </a:cxn>
                  <a:cxn ang="0">
                    <a:pos x="7" y="17"/>
                  </a:cxn>
                  <a:cxn ang="0">
                    <a:pos x="6" y="14"/>
                  </a:cxn>
                  <a:cxn ang="0">
                    <a:pos x="6" y="12"/>
                  </a:cxn>
                  <a:cxn ang="0">
                    <a:pos x="5" y="10"/>
                  </a:cxn>
                  <a:cxn ang="0">
                    <a:pos x="4" y="7"/>
                  </a:cxn>
                  <a:cxn ang="0">
                    <a:pos x="3" y="5"/>
                  </a:cxn>
                  <a:cxn ang="0">
                    <a:pos x="2" y="3"/>
                  </a:cxn>
                  <a:cxn ang="0">
                    <a:pos x="0" y="1"/>
                  </a:cxn>
                  <a:cxn ang="0">
                    <a:pos x="1" y="1"/>
                  </a:cxn>
                  <a:cxn ang="0">
                    <a:pos x="1" y="0"/>
                  </a:cxn>
                  <a:cxn ang="0">
                    <a:pos x="2" y="0"/>
                  </a:cxn>
                  <a:cxn ang="0">
                    <a:pos x="3" y="0"/>
                  </a:cxn>
                </a:cxnLst>
                <a:rect l="0" t="0" r="r" b="b"/>
                <a:pathLst>
                  <a:path w="10" h="19">
                    <a:moveTo>
                      <a:pt x="3" y="0"/>
                    </a:moveTo>
                    <a:lnTo>
                      <a:pt x="4" y="2"/>
                    </a:lnTo>
                    <a:lnTo>
                      <a:pt x="5" y="4"/>
                    </a:lnTo>
                    <a:lnTo>
                      <a:pt x="6" y="6"/>
                    </a:lnTo>
                    <a:lnTo>
                      <a:pt x="7" y="8"/>
                    </a:lnTo>
                    <a:lnTo>
                      <a:pt x="8" y="11"/>
                    </a:lnTo>
                    <a:lnTo>
                      <a:pt x="9" y="13"/>
                    </a:lnTo>
                    <a:lnTo>
                      <a:pt x="10" y="15"/>
                    </a:lnTo>
                    <a:lnTo>
                      <a:pt x="10" y="18"/>
                    </a:lnTo>
                    <a:lnTo>
                      <a:pt x="10" y="18"/>
                    </a:lnTo>
                    <a:lnTo>
                      <a:pt x="9" y="18"/>
                    </a:lnTo>
                    <a:lnTo>
                      <a:pt x="9" y="19"/>
                    </a:lnTo>
                    <a:lnTo>
                      <a:pt x="8" y="19"/>
                    </a:lnTo>
                    <a:lnTo>
                      <a:pt x="7" y="17"/>
                    </a:lnTo>
                    <a:lnTo>
                      <a:pt x="6" y="14"/>
                    </a:lnTo>
                    <a:lnTo>
                      <a:pt x="6" y="12"/>
                    </a:lnTo>
                    <a:lnTo>
                      <a:pt x="5" y="10"/>
                    </a:lnTo>
                    <a:lnTo>
                      <a:pt x="4" y="7"/>
                    </a:lnTo>
                    <a:lnTo>
                      <a:pt x="3" y="5"/>
                    </a:lnTo>
                    <a:lnTo>
                      <a:pt x="2" y="3"/>
                    </a:lnTo>
                    <a:lnTo>
                      <a:pt x="0" y="1"/>
                    </a:lnTo>
                    <a:lnTo>
                      <a:pt x="1" y="1"/>
                    </a:lnTo>
                    <a:lnTo>
                      <a:pt x="1" y="0"/>
                    </a:lnTo>
                    <a:lnTo>
                      <a:pt x="2"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09" name="Freeform 85"/>
              <p:cNvSpPr>
                <a:spLocks/>
              </p:cNvSpPr>
              <p:nvPr/>
            </p:nvSpPr>
            <p:spPr bwMode="auto">
              <a:xfrm>
                <a:off x="2033" y="1239"/>
                <a:ext cx="11" cy="19"/>
              </a:xfrm>
              <a:custGeom>
                <a:avLst/>
                <a:gdLst/>
                <a:ahLst/>
                <a:cxnLst>
                  <a:cxn ang="0">
                    <a:pos x="2" y="0"/>
                  </a:cxn>
                  <a:cxn ang="0">
                    <a:pos x="4" y="2"/>
                  </a:cxn>
                  <a:cxn ang="0">
                    <a:pos x="6" y="4"/>
                  </a:cxn>
                  <a:cxn ang="0">
                    <a:pos x="7" y="7"/>
                  </a:cxn>
                  <a:cxn ang="0">
                    <a:pos x="9" y="9"/>
                  </a:cxn>
                  <a:cxn ang="0">
                    <a:pos x="10" y="11"/>
                  </a:cxn>
                  <a:cxn ang="0">
                    <a:pos x="10" y="14"/>
                  </a:cxn>
                  <a:cxn ang="0">
                    <a:pos x="11" y="16"/>
                  </a:cxn>
                  <a:cxn ang="0">
                    <a:pos x="11" y="19"/>
                  </a:cxn>
                  <a:cxn ang="0">
                    <a:pos x="10" y="19"/>
                  </a:cxn>
                  <a:cxn ang="0">
                    <a:pos x="10" y="19"/>
                  </a:cxn>
                  <a:cxn ang="0">
                    <a:pos x="9" y="19"/>
                  </a:cxn>
                  <a:cxn ang="0">
                    <a:pos x="9" y="19"/>
                  </a:cxn>
                  <a:cxn ang="0">
                    <a:pos x="8" y="17"/>
                  </a:cxn>
                  <a:cxn ang="0">
                    <a:pos x="7" y="15"/>
                  </a:cxn>
                  <a:cxn ang="0">
                    <a:pos x="6" y="12"/>
                  </a:cxn>
                  <a:cxn ang="0">
                    <a:pos x="6" y="10"/>
                  </a:cxn>
                  <a:cxn ang="0">
                    <a:pos x="5" y="7"/>
                  </a:cxn>
                  <a:cxn ang="0">
                    <a:pos x="3" y="5"/>
                  </a:cxn>
                  <a:cxn ang="0">
                    <a:pos x="2" y="3"/>
                  </a:cxn>
                  <a:cxn ang="0">
                    <a:pos x="0" y="2"/>
                  </a:cxn>
                  <a:cxn ang="0">
                    <a:pos x="0" y="0"/>
                  </a:cxn>
                  <a:cxn ang="0">
                    <a:pos x="2" y="0"/>
                  </a:cxn>
                </a:cxnLst>
                <a:rect l="0" t="0" r="r" b="b"/>
                <a:pathLst>
                  <a:path w="11" h="19">
                    <a:moveTo>
                      <a:pt x="2" y="0"/>
                    </a:moveTo>
                    <a:lnTo>
                      <a:pt x="4" y="2"/>
                    </a:lnTo>
                    <a:lnTo>
                      <a:pt x="6" y="4"/>
                    </a:lnTo>
                    <a:lnTo>
                      <a:pt x="7" y="7"/>
                    </a:lnTo>
                    <a:lnTo>
                      <a:pt x="9" y="9"/>
                    </a:lnTo>
                    <a:lnTo>
                      <a:pt x="10" y="11"/>
                    </a:lnTo>
                    <a:lnTo>
                      <a:pt x="10" y="14"/>
                    </a:lnTo>
                    <a:lnTo>
                      <a:pt x="11" y="16"/>
                    </a:lnTo>
                    <a:lnTo>
                      <a:pt x="11" y="19"/>
                    </a:lnTo>
                    <a:lnTo>
                      <a:pt x="10" y="19"/>
                    </a:lnTo>
                    <a:lnTo>
                      <a:pt x="10" y="19"/>
                    </a:lnTo>
                    <a:lnTo>
                      <a:pt x="9" y="19"/>
                    </a:lnTo>
                    <a:lnTo>
                      <a:pt x="9" y="19"/>
                    </a:lnTo>
                    <a:lnTo>
                      <a:pt x="8" y="17"/>
                    </a:lnTo>
                    <a:lnTo>
                      <a:pt x="7" y="15"/>
                    </a:lnTo>
                    <a:lnTo>
                      <a:pt x="6" y="12"/>
                    </a:lnTo>
                    <a:lnTo>
                      <a:pt x="6" y="10"/>
                    </a:lnTo>
                    <a:lnTo>
                      <a:pt x="5" y="7"/>
                    </a:lnTo>
                    <a:lnTo>
                      <a:pt x="3" y="5"/>
                    </a:lnTo>
                    <a:lnTo>
                      <a:pt x="2" y="3"/>
                    </a:lnTo>
                    <a:lnTo>
                      <a:pt x="0" y="2"/>
                    </a:lnTo>
                    <a:lnTo>
                      <a:pt x="0" y="0"/>
                    </a:lnTo>
                    <a:lnTo>
                      <a:pt x="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10" name="Freeform 86"/>
              <p:cNvSpPr>
                <a:spLocks/>
              </p:cNvSpPr>
              <p:nvPr/>
            </p:nvSpPr>
            <p:spPr bwMode="auto">
              <a:xfrm>
                <a:off x="1955" y="1243"/>
                <a:ext cx="88" cy="42"/>
              </a:xfrm>
              <a:custGeom>
                <a:avLst/>
                <a:gdLst/>
                <a:ahLst/>
                <a:cxnLst>
                  <a:cxn ang="0">
                    <a:pos x="80" y="7"/>
                  </a:cxn>
                  <a:cxn ang="0">
                    <a:pos x="82" y="11"/>
                  </a:cxn>
                  <a:cxn ang="0">
                    <a:pos x="83" y="15"/>
                  </a:cxn>
                  <a:cxn ang="0">
                    <a:pos x="85" y="20"/>
                  </a:cxn>
                  <a:cxn ang="0">
                    <a:pos x="86" y="24"/>
                  </a:cxn>
                  <a:cxn ang="0">
                    <a:pos x="86" y="28"/>
                  </a:cxn>
                  <a:cxn ang="0">
                    <a:pos x="87" y="32"/>
                  </a:cxn>
                  <a:cxn ang="0">
                    <a:pos x="88" y="37"/>
                  </a:cxn>
                  <a:cxn ang="0">
                    <a:pos x="88" y="41"/>
                  </a:cxn>
                  <a:cxn ang="0">
                    <a:pos x="87" y="42"/>
                  </a:cxn>
                  <a:cxn ang="0">
                    <a:pos x="86" y="42"/>
                  </a:cxn>
                  <a:cxn ang="0">
                    <a:pos x="85" y="42"/>
                  </a:cxn>
                  <a:cxn ang="0">
                    <a:pos x="84" y="42"/>
                  </a:cxn>
                  <a:cxn ang="0">
                    <a:pos x="83" y="41"/>
                  </a:cxn>
                  <a:cxn ang="0">
                    <a:pos x="82" y="40"/>
                  </a:cxn>
                  <a:cxn ang="0">
                    <a:pos x="82" y="39"/>
                  </a:cxn>
                  <a:cxn ang="0">
                    <a:pos x="81" y="38"/>
                  </a:cxn>
                  <a:cxn ang="0">
                    <a:pos x="81" y="37"/>
                  </a:cxn>
                  <a:cxn ang="0">
                    <a:pos x="80" y="36"/>
                  </a:cxn>
                  <a:cxn ang="0">
                    <a:pos x="80" y="35"/>
                  </a:cxn>
                  <a:cxn ang="0">
                    <a:pos x="80" y="33"/>
                  </a:cxn>
                  <a:cxn ang="0">
                    <a:pos x="78" y="33"/>
                  </a:cxn>
                  <a:cxn ang="0">
                    <a:pos x="75" y="34"/>
                  </a:cxn>
                  <a:cxn ang="0">
                    <a:pos x="72" y="34"/>
                  </a:cxn>
                  <a:cxn ang="0">
                    <a:pos x="69" y="35"/>
                  </a:cxn>
                  <a:cxn ang="0">
                    <a:pos x="66" y="36"/>
                  </a:cxn>
                  <a:cxn ang="0">
                    <a:pos x="63" y="36"/>
                  </a:cxn>
                  <a:cxn ang="0">
                    <a:pos x="60" y="37"/>
                  </a:cxn>
                  <a:cxn ang="0">
                    <a:pos x="56" y="38"/>
                  </a:cxn>
                  <a:cxn ang="0">
                    <a:pos x="0" y="14"/>
                  </a:cxn>
                  <a:cxn ang="0">
                    <a:pos x="1" y="14"/>
                  </a:cxn>
                  <a:cxn ang="0">
                    <a:pos x="1" y="12"/>
                  </a:cxn>
                  <a:cxn ang="0">
                    <a:pos x="1" y="11"/>
                  </a:cxn>
                  <a:cxn ang="0">
                    <a:pos x="1" y="11"/>
                  </a:cxn>
                  <a:cxn ang="0">
                    <a:pos x="57" y="34"/>
                  </a:cxn>
                  <a:cxn ang="0">
                    <a:pos x="60" y="33"/>
                  </a:cxn>
                  <a:cxn ang="0">
                    <a:pos x="63" y="32"/>
                  </a:cxn>
                  <a:cxn ang="0">
                    <a:pos x="66" y="32"/>
                  </a:cxn>
                  <a:cxn ang="0">
                    <a:pos x="69" y="31"/>
                  </a:cxn>
                  <a:cxn ang="0">
                    <a:pos x="72" y="30"/>
                  </a:cxn>
                  <a:cxn ang="0">
                    <a:pos x="75" y="29"/>
                  </a:cxn>
                  <a:cxn ang="0">
                    <a:pos x="78" y="29"/>
                  </a:cxn>
                  <a:cxn ang="0">
                    <a:pos x="80" y="27"/>
                  </a:cxn>
                  <a:cxn ang="0">
                    <a:pos x="80" y="24"/>
                  </a:cxn>
                  <a:cxn ang="0">
                    <a:pos x="79" y="19"/>
                  </a:cxn>
                  <a:cxn ang="0">
                    <a:pos x="78" y="15"/>
                  </a:cxn>
                  <a:cxn ang="0">
                    <a:pos x="77" y="10"/>
                  </a:cxn>
                  <a:cxn ang="0">
                    <a:pos x="76" y="6"/>
                  </a:cxn>
                  <a:cxn ang="0">
                    <a:pos x="75" y="3"/>
                  </a:cxn>
                  <a:cxn ang="0">
                    <a:pos x="74" y="1"/>
                  </a:cxn>
                  <a:cxn ang="0">
                    <a:pos x="74" y="0"/>
                  </a:cxn>
                  <a:cxn ang="0">
                    <a:pos x="75" y="1"/>
                  </a:cxn>
                  <a:cxn ang="0">
                    <a:pos x="76" y="1"/>
                  </a:cxn>
                  <a:cxn ang="0">
                    <a:pos x="77" y="2"/>
                  </a:cxn>
                  <a:cxn ang="0">
                    <a:pos x="78" y="3"/>
                  </a:cxn>
                  <a:cxn ang="0">
                    <a:pos x="78" y="4"/>
                  </a:cxn>
                  <a:cxn ang="0">
                    <a:pos x="79" y="5"/>
                  </a:cxn>
                  <a:cxn ang="0">
                    <a:pos x="80" y="6"/>
                  </a:cxn>
                  <a:cxn ang="0">
                    <a:pos x="80" y="7"/>
                  </a:cxn>
                </a:cxnLst>
                <a:rect l="0" t="0" r="r" b="b"/>
                <a:pathLst>
                  <a:path w="88" h="42">
                    <a:moveTo>
                      <a:pt x="80" y="7"/>
                    </a:moveTo>
                    <a:lnTo>
                      <a:pt x="82" y="11"/>
                    </a:lnTo>
                    <a:lnTo>
                      <a:pt x="83" y="15"/>
                    </a:lnTo>
                    <a:lnTo>
                      <a:pt x="85" y="20"/>
                    </a:lnTo>
                    <a:lnTo>
                      <a:pt x="86" y="24"/>
                    </a:lnTo>
                    <a:lnTo>
                      <a:pt x="86" y="28"/>
                    </a:lnTo>
                    <a:lnTo>
                      <a:pt x="87" y="32"/>
                    </a:lnTo>
                    <a:lnTo>
                      <a:pt x="88" y="37"/>
                    </a:lnTo>
                    <a:lnTo>
                      <a:pt x="88" y="41"/>
                    </a:lnTo>
                    <a:lnTo>
                      <a:pt x="87" y="42"/>
                    </a:lnTo>
                    <a:lnTo>
                      <a:pt x="86" y="42"/>
                    </a:lnTo>
                    <a:lnTo>
                      <a:pt x="85" y="42"/>
                    </a:lnTo>
                    <a:lnTo>
                      <a:pt x="84" y="42"/>
                    </a:lnTo>
                    <a:lnTo>
                      <a:pt x="83" y="41"/>
                    </a:lnTo>
                    <a:lnTo>
                      <a:pt x="82" y="40"/>
                    </a:lnTo>
                    <a:lnTo>
                      <a:pt x="82" y="39"/>
                    </a:lnTo>
                    <a:lnTo>
                      <a:pt x="81" y="38"/>
                    </a:lnTo>
                    <a:lnTo>
                      <a:pt x="81" y="37"/>
                    </a:lnTo>
                    <a:lnTo>
                      <a:pt x="80" y="36"/>
                    </a:lnTo>
                    <a:lnTo>
                      <a:pt x="80" y="35"/>
                    </a:lnTo>
                    <a:lnTo>
                      <a:pt x="80" y="33"/>
                    </a:lnTo>
                    <a:lnTo>
                      <a:pt x="78" y="33"/>
                    </a:lnTo>
                    <a:lnTo>
                      <a:pt x="75" y="34"/>
                    </a:lnTo>
                    <a:lnTo>
                      <a:pt x="72" y="34"/>
                    </a:lnTo>
                    <a:lnTo>
                      <a:pt x="69" y="35"/>
                    </a:lnTo>
                    <a:lnTo>
                      <a:pt x="66" y="36"/>
                    </a:lnTo>
                    <a:lnTo>
                      <a:pt x="63" y="36"/>
                    </a:lnTo>
                    <a:lnTo>
                      <a:pt x="60" y="37"/>
                    </a:lnTo>
                    <a:lnTo>
                      <a:pt x="56" y="38"/>
                    </a:lnTo>
                    <a:lnTo>
                      <a:pt x="0" y="14"/>
                    </a:lnTo>
                    <a:lnTo>
                      <a:pt x="1" y="14"/>
                    </a:lnTo>
                    <a:lnTo>
                      <a:pt x="1" y="12"/>
                    </a:lnTo>
                    <a:lnTo>
                      <a:pt x="1" y="11"/>
                    </a:lnTo>
                    <a:lnTo>
                      <a:pt x="1" y="11"/>
                    </a:lnTo>
                    <a:lnTo>
                      <a:pt x="57" y="34"/>
                    </a:lnTo>
                    <a:lnTo>
                      <a:pt x="60" y="33"/>
                    </a:lnTo>
                    <a:lnTo>
                      <a:pt x="63" y="32"/>
                    </a:lnTo>
                    <a:lnTo>
                      <a:pt x="66" y="32"/>
                    </a:lnTo>
                    <a:lnTo>
                      <a:pt x="69" y="31"/>
                    </a:lnTo>
                    <a:lnTo>
                      <a:pt x="72" y="30"/>
                    </a:lnTo>
                    <a:lnTo>
                      <a:pt x="75" y="29"/>
                    </a:lnTo>
                    <a:lnTo>
                      <a:pt x="78" y="29"/>
                    </a:lnTo>
                    <a:lnTo>
                      <a:pt x="80" y="27"/>
                    </a:lnTo>
                    <a:lnTo>
                      <a:pt x="80" y="24"/>
                    </a:lnTo>
                    <a:lnTo>
                      <a:pt x="79" y="19"/>
                    </a:lnTo>
                    <a:lnTo>
                      <a:pt x="78" y="15"/>
                    </a:lnTo>
                    <a:lnTo>
                      <a:pt x="77" y="10"/>
                    </a:lnTo>
                    <a:lnTo>
                      <a:pt x="76" y="6"/>
                    </a:lnTo>
                    <a:lnTo>
                      <a:pt x="75" y="3"/>
                    </a:lnTo>
                    <a:lnTo>
                      <a:pt x="74" y="1"/>
                    </a:lnTo>
                    <a:lnTo>
                      <a:pt x="74" y="0"/>
                    </a:lnTo>
                    <a:lnTo>
                      <a:pt x="75" y="1"/>
                    </a:lnTo>
                    <a:lnTo>
                      <a:pt x="76" y="1"/>
                    </a:lnTo>
                    <a:lnTo>
                      <a:pt x="77" y="2"/>
                    </a:lnTo>
                    <a:lnTo>
                      <a:pt x="78" y="3"/>
                    </a:lnTo>
                    <a:lnTo>
                      <a:pt x="78" y="4"/>
                    </a:lnTo>
                    <a:lnTo>
                      <a:pt x="79" y="5"/>
                    </a:lnTo>
                    <a:lnTo>
                      <a:pt x="80" y="6"/>
                    </a:lnTo>
                    <a:lnTo>
                      <a:pt x="8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11" name="Freeform 87"/>
              <p:cNvSpPr>
                <a:spLocks/>
              </p:cNvSpPr>
              <p:nvPr/>
            </p:nvSpPr>
            <p:spPr bwMode="auto">
              <a:xfrm>
                <a:off x="1902" y="1247"/>
                <a:ext cx="302" cy="145"/>
              </a:xfrm>
              <a:custGeom>
                <a:avLst/>
                <a:gdLst/>
                <a:ahLst/>
                <a:cxnLst>
                  <a:cxn ang="0">
                    <a:pos x="257" y="6"/>
                  </a:cxn>
                  <a:cxn ang="0">
                    <a:pos x="237" y="66"/>
                  </a:cxn>
                  <a:cxn ang="0">
                    <a:pos x="238" y="78"/>
                  </a:cxn>
                  <a:cxn ang="0">
                    <a:pos x="240" y="92"/>
                  </a:cxn>
                  <a:cxn ang="0">
                    <a:pos x="234" y="94"/>
                  </a:cxn>
                  <a:cxn ang="0">
                    <a:pos x="235" y="85"/>
                  </a:cxn>
                  <a:cxn ang="0">
                    <a:pos x="229" y="83"/>
                  </a:cxn>
                  <a:cxn ang="0">
                    <a:pos x="221" y="95"/>
                  </a:cxn>
                  <a:cxn ang="0">
                    <a:pos x="226" y="111"/>
                  </a:cxn>
                  <a:cxn ang="0">
                    <a:pos x="244" y="127"/>
                  </a:cxn>
                  <a:cxn ang="0">
                    <a:pos x="266" y="138"/>
                  </a:cxn>
                  <a:cxn ang="0">
                    <a:pos x="285" y="141"/>
                  </a:cxn>
                  <a:cxn ang="0">
                    <a:pos x="299" y="140"/>
                  </a:cxn>
                  <a:cxn ang="0">
                    <a:pos x="299" y="142"/>
                  </a:cxn>
                  <a:cxn ang="0">
                    <a:pos x="287" y="145"/>
                  </a:cxn>
                  <a:cxn ang="0">
                    <a:pos x="253" y="141"/>
                  </a:cxn>
                  <a:cxn ang="0">
                    <a:pos x="228" y="127"/>
                  </a:cxn>
                  <a:cxn ang="0">
                    <a:pos x="212" y="105"/>
                  </a:cxn>
                  <a:cxn ang="0">
                    <a:pos x="206" y="105"/>
                  </a:cxn>
                  <a:cxn ang="0">
                    <a:pos x="194" y="108"/>
                  </a:cxn>
                  <a:cxn ang="0">
                    <a:pos x="180" y="121"/>
                  </a:cxn>
                  <a:cxn ang="0">
                    <a:pos x="184" y="106"/>
                  </a:cxn>
                  <a:cxn ang="0">
                    <a:pos x="165" y="95"/>
                  </a:cxn>
                  <a:cxn ang="0">
                    <a:pos x="147" y="87"/>
                  </a:cxn>
                  <a:cxn ang="0">
                    <a:pos x="131" y="93"/>
                  </a:cxn>
                  <a:cxn ang="0">
                    <a:pos x="115" y="104"/>
                  </a:cxn>
                  <a:cxn ang="0">
                    <a:pos x="104" y="118"/>
                  </a:cxn>
                  <a:cxn ang="0">
                    <a:pos x="98" y="130"/>
                  </a:cxn>
                  <a:cxn ang="0">
                    <a:pos x="94" y="130"/>
                  </a:cxn>
                  <a:cxn ang="0">
                    <a:pos x="99" y="107"/>
                  </a:cxn>
                  <a:cxn ang="0">
                    <a:pos x="118" y="91"/>
                  </a:cxn>
                  <a:cxn ang="0">
                    <a:pos x="129" y="86"/>
                  </a:cxn>
                  <a:cxn ang="0">
                    <a:pos x="140" y="83"/>
                  </a:cxn>
                  <a:cxn ang="0">
                    <a:pos x="151" y="80"/>
                  </a:cxn>
                  <a:cxn ang="0">
                    <a:pos x="145" y="68"/>
                  </a:cxn>
                  <a:cxn ang="0">
                    <a:pos x="99" y="74"/>
                  </a:cxn>
                  <a:cxn ang="0">
                    <a:pos x="68" y="62"/>
                  </a:cxn>
                  <a:cxn ang="0">
                    <a:pos x="23" y="47"/>
                  </a:cxn>
                  <a:cxn ang="0">
                    <a:pos x="0" y="39"/>
                  </a:cxn>
                  <a:cxn ang="0">
                    <a:pos x="140" y="50"/>
                  </a:cxn>
                  <a:cxn ang="0">
                    <a:pos x="96" y="58"/>
                  </a:cxn>
                  <a:cxn ang="0">
                    <a:pos x="60" y="48"/>
                  </a:cxn>
                  <a:cxn ang="0">
                    <a:pos x="17" y="35"/>
                  </a:cxn>
                  <a:cxn ang="0">
                    <a:pos x="2" y="30"/>
                  </a:cxn>
                  <a:cxn ang="0">
                    <a:pos x="99" y="54"/>
                  </a:cxn>
                  <a:cxn ang="0">
                    <a:pos x="145" y="37"/>
                  </a:cxn>
                  <a:cxn ang="0">
                    <a:pos x="155" y="33"/>
                  </a:cxn>
                  <a:cxn ang="0">
                    <a:pos x="151" y="39"/>
                  </a:cxn>
                  <a:cxn ang="0">
                    <a:pos x="146" y="49"/>
                  </a:cxn>
                  <a:cxn ang="0">
                    <a:pos x="154" y="65"/>
                  </a:cxn>
                  <a:cxn ang="0">
                    <a:pos x="168" y="85"/>
                  </a:cxn>
                  <a:cxn ang="0">
                    <a:pos x="183" y="97"/>
                  </a:cxn>
                  <a:cxn ang="0">
                    <a:pos x="196" y="99"/>
                  </a:cxn>
                  <a:cxn ang="0">
                    <a:pos x="213" y="89"/>
                  </a:cxn>
                  <a:cxn ang="0">
                    <a:pos x="247" y="6"/>
                  </a:cxn>
                  <a:cxn ang="0">
                    <a:pos x="254" y="0"/>
                  </a:cxn>
                </a:cxnLst>
                <a:rect l="0" t="0" r="r" b="b"/>
                <a:pathLst>
                  <a:path w="302" h="145">
                    <a:moveTo>
                      <a:pt x="259" y="1"/>
                    </a:moveTo>
                    <a:lnTo>
                      <a:pt x="259" y="2"/>
                    </a:lnTo>
                    <a:lnTo>
                      <a:pt x="259" y="3"/>
                    </a:lnTo>
                    <a:lnTo>
                      <a:pt x="258" y="5"/>
                    </a:lnTo>
                    <a:lnTo>
                      <a:pt x="257" y="6"/>
                    </a:lnTo>
                    <a:lnTo>
                      <a:pt x="256" y="8"/>
                    </a:lnTo>
                    <a:lnTo>
                      <a:pt x="255" y="9"/>
                    </a:lnTo>
                    <a:lnTo>
                      <a:pt x="254" y="10"/>
                    </a:lnTo>
                    <a:lnTo>
                      <a:pt x="254" y="10"/>
                    </a:lnTo>
                    <a:lnTo>
                      <a:pt x="237" y="66"/>
                    </a:lnTo>
                    <a:lnTo>
                      <a:pt x="235" y="68"/>
                    </a:lnTo>
                    <a:lnTo>
                      <a:pt x="235" y="71"/>
                    </a:lnTo>
                    <a:lnTo>
                      <a:pt x="236" y="73"/>
                    </a:lnTo>
                    <a:lnTo>
                      <a:pt x="236" y="75"/>
                    </a:lnTo>
                    <a:lnTo>
                      <a:pt x="238" y="78"/>
                    </a:lnTo>
                    <a:lnTo>
                      <a:pt x="239" y="80"/>
                    </a:lnTo>
                    <a:lnTo>
                      <a:pt x="240" y="82"/>
                    </a:lnTo>
                    <a:lnTo>
                      <a:pt x="240" y="85"/>
                    </a:lnTo>
                    <a:lnTo>
                      <a:pt x="241" y="89"/>
                    </a:lnTo>
                    <a:lnTo>
                      <a:pt x="240" y="92"/>
                    </a:lnTo>
                    <a:lnTo>
                      <a:pt x="239" y="95"/>
                    </a:lnTo>
                    <a:lnTo>
                      <a:pt x="236" y="97"/>
                    </a:lnTo>
                    <a:lnTo>
                      <a:pt x="235" y="97"/>
                    </a:lnTo>
                    <a:lnTo>
                      <a:pt x="234" y="95"/>
                    </a:lnTo>
                    <a:lnTo>
                      <a:pt x="234" y="94"/>
                    </a:lnTo>
                    <a:lnTo>
                      <a:pt x="234" y="93"/>
                    </a:lnTo>
                    <a:lnTo>
                      <a:pt x="236" y="91"/>
                    </a:lnTo>
                    <a:lnTo>
                      <a:pt x="236" y="89"/>
                    </a:lnTo>
                    <a:lnTo>
                      <a:pt x="236" y="87"/>
                    </a:lnTo>
                    <a:lnTo>
                      <a:pt x="235" y="85"/>
                    </a:lnTo>
                    <a:lnTo>
                      <a:pt x="234" y="84"/>
                    </a:lnTo>
                    <a:lnTo>
                      <a:pt x="233" y="82"/>
                    </a:lnTo>
                    <a:lnTo>
                      <a:pt x="232" y="81"/>
                    </a:lnTo>
                    <a:lnTo>
                      <a:pt x="230" y="80"/>
                    </a:lnTo>
                    <a:lnTo>
                      <a:pt x="229" y="83"/>
                    </a:lnTo>
                    <a:lnTo>
                      <a:pt x="228" y="85"/>
                    </a:lnTo>
                    <a:lnTo>
                      <a:pt x="226" y="88"/>
                    </a:lnTo>
                    <a:lnTo>
                      <a:pt x="225" y="90"/>
                    </a:lnTo>
                    <a:lnTo>
                      <a:pt x="223" y="92"/>
                    </a:lnTo>
                    <a:lnTo>
                      <a:pt x="221" y="95"/>
                    </a:lnTo>
                    <a:lnTo>
                      <a:pt x="219" y="97"/>
                    </a:lnTo>
                    <a:lnTo>
                      <a:pt x="217" y="99"/>
                    </a:lnTo>
                    <a:lnTo>
                      <a:pt x="220" y="103"/>
                    </a:lnTo>
                    <a:lnTo>
                      <a:pt x="223" y="107"/>
                    </a:lnTo>
                    <a:lnTo>
                      <a:pt x="226" y="111"/>
                    </a:lnTo>
                    <a:lnTo>
                      <a:pt x="229" y="114"/>
                    </a:lnTo>
                    <a:lnTo>
                      <a:pt x="233" y="118"/>
                    </a:lnTo>
                    <a:lnTo>
                      <a:pt x="236" y="121"/>
                    </a:lnTo>
                    <a:lnTo>
                      <a:pt x="240" y="124"/>
                    </a:lnTo>
                    <a:lnTo>
                      <a:pt x="244" y="127"/>
                    </a:lnTo>
                    <a:lnTo>
                      <a:pt x="248" y="130"/>
                    </a:lnTo>
                    <a:lnTo>
                      <a:pt x="252" y="132"/>
                    </a:lnTo>
                    <a:lnTo>
                      <a:pt x="257" y="134"/>
                    </a:lnTo>
                    <a:lnTo>
                      <a:pt x="261" y="136"/>
                    </a:lnTo>
                    <a:lnTo>
                      <a:pt x="266" y="138"/>
                    </a:lnTo>
                    <a:lnTo>
                      <a:pt x="270" y="139"/>
                    </a:lnTo>
                    <a:lnTo>
                      <a:pt x="275" y="140"/>
                    </a:lnTo>
                    <a:lnTo>
                      <a:pt x="280" y="141"/>
                    </a:lnTo>
                    <a:lnTo>
                      <a:pt x="283" y="141"/>
                    </a:lnTo>
                    <a:lnTo>
                      <a:pt x="285" y="141"/>
                    </a:lnTo>
                    <a:lnTo>
                      <a:pt x="288" y="141"/>
                    </a:lnTo>
                    <a:lnTo>
                      <a:pt x="291" y="141"/>
                    </a:lnTo>
                    <a:lnTo>
                      <a:pt x="294" y="141"/>
                    </a:lnTo>
                    <a:lnTo>
                      <a:pt x="297" y="140"/>
                    </a:lnTo>
                    <a:lnTo>
                      <a:pt x="299" y="140"/>
                    </a:lnTo>
                    <a:lnTo>
                      <a:pt x="302" y="140"/>
                    </a:lnTo>
                    <a:lnTo>
                      <a:pt x="302" y="141"/>
                    </a:lnTo>
                    <a:lnTo>
                      <a:pt x="301" y="142"/>
                    </a:lnTo>
                    <a:lnTo>
                      <a:pt x="300" y="142"/>
                    </a:lnTo>
                    <a:lnTo>
                      <a:pt x="299" y="142"/>
                    </a:lnTo>
                    <a:lnTo>
                      <a:pt x="298" y="143"/>
                    </a:lnTo>
                    <a:lnTo>
                      <a:pt x="297" y="143"/>
                    </a:lnTo>
                    <a:lnTo>
                      <a:pt x="296" y="143"/>
                    </a:lnTo>
                    <a:lnTo>
                      <a:pt x="296" y="144"/>
                    </a:lnTo>
                    <a:lnTo>
                      <a:pt x="287" y="145"/>
                    </a:lnTo>
                    <a:lnTo>
                      <a:pt x="280" y="145"/>
                    </a:lnTo>
                    <a:lnTo>
                      <a:pt x="272" y="145"/>
                    </a:lnTo>
                    <a:lnTo>
                      <a:pt x="265" y="144"/>
                    </a:lnTo>
                    <a:lnTo>
                      <a:pt x="259" y="143"/>
                    </a:lnTo>
                    <a:lnTo>
                      <a:pt x="253" y="141"/>
                    </a:lnTo>
                    <a:lnTo>
                      <a:pt x="247" y="139"/>
                    </a:lnTo>
                    <a:lnTo>
                      <a:pt x="242" y="137"/>
                    </a:lnTo>
                    <a:lnTo>
                      <a:pt x="237" y="134"/>
                    </a:lnTo>
                    <a:lnTo>
                      <a:pt x="232" y="130"/>
                    </a:lnTo>
                    <a:lnTo>
                      <a:pt x="228" y="127"/>
                    </a:lnTo>
                    <a:lnTo>
                      <a:pt x="225" y="123"/>
                    </a:lnTo>
                    <a:lnTo>
                      <a:pt x="221" y="119"/>
                    </a:lnTo>
                    <a:lnTo>
                      <a:pt x="218" y="114"/>
                    </a:lnTo>
                    <a:lnTo>
                      <a:pt x="215" y="110"/>
                    </a:lnTo>
                    <a:lnTo>
                      <a:pt x="212" y="105"/>
                    </a:lnTo>
                    <a:lnTo>
                      <a:pt x="211" y="104"/>
                    </a:lnTo>
                    <a:lnTo>
                      <a:pt x="210" y="103"/>
                    </a:lnTo>
                    <a:lnTo>
                      <a:pt x="209" y="103"/>
                    </a:lnTo>
                    <a:lnTo>
                      <a:pt x="207" y="104"/>
                    </a:lnTo>
                    <a:lnTo>
                      <a:pt x="206" y="105"/>
                    </a:lnTo>
                    <a:lnTo>
                      <a:pt x="204" y="105"/>
                    </a:lnTo>
                    <a:lnTo>
                      <a:pt x="203" y="106"/>
                    </a:lnTo>
                    <a:lnTo>
                      <a:pt x="201" y="106"/>
                    </a:lnTo>
                    <a:lnTo>
                      <a:pt x="198" y="107"/>
                    </a:lnTo>
                    <a:lnTo>
                      <a:pt x="194" y="108"/>
                    </a:lnTo>
                    <a:lnTo>
                      <a:pt x="191" y="110"/>
                    </a:lnTo>
                    <a:lnTo>
                      <a:pt x="188" y="113"/>
                    </a:lnTo>
                    <a:lnTo>
                      <a:pt x="185" y="115"/>
                    </a:lnTo>
                    <a:lnTo>
                      <a:pt x="183" y="118"/>
                    </a:lnTo>
                    <a:lnTo>
                      <a:pt x="180" y="121"/>
                    </a:lnTo>
                    <a:lnTo>
                      <a:pt x="179" y="124"/>
                    </a:lnTo>
                    <a:lnTo>
                      <a:pt x="179" y="123"/>
                    </a:lnTo>
                    <a:lnTo>
                      <a:pt x="179" y="117"/>
                    </a:lnTo>
                    <a:lnTo>
                      <a:pt x="181" y="111"/>
                    </a:lnTo>
                    <a:lnTo>
                      <a:pt x="184" y="106"/>
                    </a:lnTo>
                    <a:lnTo>
                      <a:pt x="180" y="105"/>
                    </a:lnTo>
                    <a:lnTo>
                      <a:pt x="176" y="103"/>
                    </a:lnTo>
                    <a:lnTo>
                      <a:pt x="172" y="100"/>
                    </a:lnTo>
                    <a:lnTo>
                      <a:pt x="168" y="98"/>
                    </a:lnTo>
                    <a:lnTo>
                      <a:pt x="165" y="95"/>
                    </a:lnTo>
                    <a:lnTo>
                      <a:pt x="161" y="91"/>
                    </a:lnTo>
                    <a:lnTo>
                      <a:pt x="158" y="88"/>
                    </a:lnTo>
                    <a:lnTo>
                      <a:pt x="155" y="85"/>
                    </a:lnTo>
                    <a:lnTo>
                      <a:pt x="151" y="86"/>
                    </a:lnTo>
                    <a:lnTo>
                      <a:pt x="147" y="87"/>
                    </a:lnTo>
                    <a:lnTo>
                      <a:pt x="144" y="88"/>
                    </a:lnTo>
                    <a:lnTo>
                      <a:pt x="140" y="89"/>
                    </a:lnTo>
                    <a:lnTo>
                      <a:pt x="137" y="90"/>
                    </a:lnTo>
                    <a:lnTo>
                      <a:pt x="134" y="92"/>
                    </a:lnTo>
                    <a:lnTo>
                      <a:pt x="131" y="93"/>
                    </a:lnTo>
                    <a:lnTo>
                      <a:pt x="127" y="95"/>
                    </a:lnTo>
                    <a:lnTo>
                      <a:pt x="124" y="97"/>
                    </a:lnTo>
                    <a:lnTo>
                      <a:pt x="121" y="99"/>
                    </a:lnTo>
                    <a:lnTo>
                      <a:pt x="118" y="102"/>
                    </a:lnTo>
                    <a:lnTo>
                      <a:pt x="115" y="104"/>
                    </a:lnTo>
                    <a:lnTo>
                      <a:pt x="113" y="107"/>
                    </a:lnTo>
                    <a:lnTo>
                      <a:pt x="110" y="110"/>
                    </a:lnTo>
                    <a:lnTo>
                      <a:pt x="107" y="113"/>
                    </a:lnTo>
                    <a:lnTo>
                      <a:pt x="105" y="116"/>
                    </a:lnTo>
                    <a:lnTo>
                      <a:pt x="104" y="118"/>
                    </a:lnTo>
                    <a:lnTo>
                      <a:pt x="102" y="120"/>
                    </a:lnTo>
                    <a:lnTo>
                      <a:pt x="101" y="123"/>
                    </a:lnTo>
                    <a:lnTo>
                      <a:pt x="100" y="125"/>
                    </a:lnTo>
                    <a:lnTo>
                      <a:pt x="99" y="127"/>
                    </a:lnTo>
                    <a:lnTo>
                      <a:pt x="98" y="130"/>
                    </a:lnTo>
                    <a:lnTo>
                      <a:pt x="97" y="132"/>
                    </a:lnTo>
                    <a:lnTo>
                      <a:pt x="96" y="135"/>
                    </a:lnTo>
                    <a:lnTo>
                      <a:pt x="95" y="134"/>
                    </a:lnTo>
                    <a:lnTo>
                      <a:pt x="94" y="132"/>
                    </a:lnTo>
                    <a:lnTo>
                      <a:pt x="94" y="130"/>
                    </a:lnTo>
                    <a:lnTo>
                      <a:pt x="93" y="129"/>
                    </a:lnTo>
                    <a:lnTo>
                      <a:pt x="93" y="123"/>
                    </a:lnTo>
                    <a:lnTo>
                      <a:pt x="94" y="117"/>
                    </a:lnTo>
                    <a:lnTo>
                      <a:pt x="96" y="112"/>
                    </a:lnTo>
                    <a:lnTo>
                      <a:pt x="99" y="107"/>
                    </a:lnTo>
                    <a:lnTo>
                      <a:pt x="103" y="103"/>
                    </a:lnTo>
                    <a:lnTo>
                      <a:pt x="107" y="99"/>
                    </a:lnTo>
                    <a:lnTo>
                      <a:pt x="111" y="95"/>
                    </a:lnTo>
                    <a:lnTo>
                      <a:pt x="116" y="92"/>
                    </a:lnTo>
                    <a:lnTo>
                      <a:pt x="118" y="91"/>
                    </a:lnTo>
                    <a:lnTo>
                      <a:pt x="120" y="90"/>
                    </a:lnTo>
                    <a:lnTo>
                      <a:pt x="122" y="89"/>
                    </a:lnTo>
                    <a:lnTo>
                      <a:pt x="124" y="88"/>
                    </a:lnTo>
                    <a:lnTo>
                      <a:pt x="127" y="87"/>
                    </a:lnTo>
                    <a:lnTo>
                      <a:pt x="129" y="86"/>
                    </a:lnTo>
                    <a:lnTo>
                      <a:pt x="131" y="85"/>
                    </a:lnTo>
                    <a:lnTo>
                      <a:pt x="133" y="85"/>
                    </a:lnTo>
                    <a:lnTo>
                      <a:pt x="135" y="84"/>
                    </a:lnTo>
                    <a:lnTo>
                      <a:pt x="138" y="83"/>
                    </a:lnTo>
                    <a:lnTo>
                      <a:pt x="140" y="83"/>
                    </a:lnTo>
                    <a:lnTo>
                      <a:pt x="142" y="82"/>
                    </a:lnTo>
                    <a:lnTo>
                      <a:pt x="144" y="81"/>
                    </a:lnTo>
                    <a:lnTo>
                      <a:pt x="147" y="81"/>
                    </a:lnTo>
                    <a:lnTo>
                      <a:pt x="149" y="80"/>
                    </a:lnTo>
                    <a:lnTo>
                      <a:pt x="151" y="80"/>
                    </a:lnTo>
                    <a:lnTo>
                      <a:pt x="150" y="77"/>
                    </a:lnTo>
                    <a:lnTo>
                      <a:pt x="149" y="75"/>
                    </a:lnTo>
                    <a:lnTo>
                      <a:pt x="148" y="73"/>
                    </a:lnTo>
                    <a:lnTo>
                      <a:pt x="147" y="70"/>
                    </a:lnTo>
                    <a:lnTo>
                      <a:pt x="145" y="68"/>
                    </a:lnTo>
                    <a:lnTo>
                      <a:pt x="144" y="66"/>
                    </a:lnTo>
                    <a:lnTo>
                      <a:pt x="143" y="63"/>
                    </a:lnTo>
                    <a:lnTo>
                      <a:pt x="142" y="61"/>
                    </a:lnTo>
                    <a:lnTo>
                      <a:pt x="101" y="74"/>
                    </a:lnTo>
                    <a:lnTo>
                      <a:pt x="99" y="74"/>
                    </a:lnTo>
                    <a:lnTo>
                      <a:pt x="96" y="72"/>
                    </a:lnTo>
                    <a:lnTo>
                      <a:pt x="91" y="70"/>
                    </a:lnTo>
                    <a:lnTo>
                      <a:pt x="84" y="68"/>
                    </a:lnTo>
                    <a:lnTo>
                      <a:pt x="77" y="65"/>
                    </a:lnTo>
                    <a:lnTo>
                      <a:pt x="68" y="62"/>
                    </a:lnTo>
                    <a:lnTo>
                      <a:pt x="59" y="59"/>
                    </a:lnTo>
                    <a:lnTo>
                      <a:pt x="50" y="56"/>
                    </a:lnTo>
                    <a:lnTo>
                      <a:pt x="41" y="53"/>
                    </a:lnTo>
                    <a:lnTo>
                      <a:pt x="32" y="50"/>
                    </a:lnTo>
                    <a:lnTo>
                      <a:pt x="23" y="47"/>
                    </a:lnTo>
                    <a:lnTo>
                      <a:pt x="16" y="44"/>
                    </a:lnTo>
                    <a:lnTo>
                      <a:pt x="10" y="42"/>
                    </a:lnTo>
                    <a:lnTo>
                      <a:pt x="5" y="41"/>
                    </a:lnTo>
                    <a:lnTo>
                      <a:pt x="2" y="40"/>
                    </a:lnTo>
                    <a:lnTo>
                      <a:pt x="0" y="39"/>
                    </a:lnTo>
                    <a:lnTo>
                      <a:pt x="0" y="35"/>
                    </a:lnTo>
                    <a:lnTo>
                      <a:pt x="99" y="69"/>
                    </a:lnTo>
                    <a:lnTo>
                      <a:pt x="141" y="55"/>
                    </a:lnTo>
                    <a:lnTo>
                      <a:pt x="140" y="53"/>
                    </a:lnTo>
                    <a:lnTo>
                      <a:pt x="140" y="50"/>
                    </a:lnTo>
                    <a:lnTo>
                      <a:pt x="139" y="47"/>
                    </a:lnTo>
                    <a:lnTo>
                      <a:pt x="137" y="47"/>
                    </a:lnTo>
                    <a:lnTo>
                      <a:pt x="101" y="59"/>
                    </a:lnTo>
                    <a:lnTo>
                      <a:pt x="100" y="59"/>
                    </a:lnTo>
                    <a:lnTo>
                      <a:pt x="96" y="58"/>
                    </a:lnTo>
                    <a:lnTo>
                      <a:pt x="91" y="57"/>
                    </a:lnTo>
                    <a:lnTo>
                      <a:pt x="84" y="55"/>
                    </a:lnTo>
                    <a:lnTo>
                      <a:pt x="77" y="53"/>
                    </a:lnTo>
                    <a:lnTo>
                      <a:pt x="68" y="51"/>
                    </a:lnTo>
                    <a:lnTo>
                      <a:pt x="60" y="48"/>
                    </a:lnTo>
                    <a:lnTo>
                      <a:pt x="50" y="45"/>
                    </a:lnTo>
                    <a:lnTo>
                      <a:pt x="42" y="42"/>
                    </a:lnTo>
                    <a:lnTo>
                      <a:pt x="33" y="40"/>
                    </a:lnTo>
                    <a:lnTo>
                      <a:pt x="25" y="37"/>
                    </a:lnTo>
                    <a:lnTo>
                      <a:pt x="17" y="35"/>
                    </a:lnTo>
                    <a:lnTo>
                      <a:pt x="11" y="33"/>
                    </a:lnTo>
                    <a:lnTo>
                      <a:pt x="6" y="31"/>
                    </a:lnTo>
                    <a:lnTo>
                      <a:pt x="3" y="30"/>
                    </a:lnTo>
                    <a:lnTo>
                      <a:pt x="2" y="30"/>
                    </a:lnTo>
                    <a:lnTo>
                      <a:pt x="2" y="30"/>
                    </a:lnTo>
                    <a:lnTo>
                      <a:pt x="1" y="28"/>
                    </a:lnTo>
                    <a:lnTo>
                      <a:pt x="1" y="27"/>
                    </a:lnTo>
                    <a:lnTo>
                      <a:pt x="1" y="26"/>
                    </a:lnTo>
                    <a:lnTo>
                      <a:pt x="1" y="25"/>
                    </a:lnTo>
                    <a:lnTo>
                      <a:pt x="99" y="54"/>
                    </a:lnTo>
                    <a:lnTo>
                      <a:pt x="137" y="42"/>
                    </a:lnTo>
                    <a:lnTo>
                      <a:pt x="138" y="41"/>
                    </a:lnTo>
                    <a:lnTo>
                      <a:pt x="140" y="39"/>
                    </a:lnTo>
                    <a:lnTo>
                      <a:pt x="142" y="38"/>
                    </a:lnTo>
                    <a:lnTo>
                      <a:pt x="145" y="37"/>
                    </a:lnTo>
                    <a:lnTo>
                      <a:pt x="147" y="35"/>
                    </a:lnTo>
                    <a:lnTo>
                      <a:pt x="150" y="34"/>
                    </a:lnTo>
                    <a:lnTo>
                      <a:pt x="152" y="33"/>
                    </a:lnTo>
                    <a:lnTo>
                      <a:pt x="154" y="32"/>
                    </a:lnTo>
                    <a:lnTo>
                      <a:pt x="155" y="33"/>
                    </a:lnTo>
                    <a:lnTo>
                      <a:pt x="155" y="34"/>
                    </a:lnTo>
                    <a:lnTo>
                      <a:pt x="154" y="35"/>
                    </a:lnTo>
                    <a:lnTo>
                      <a:pt x="153" y="37"/>
                    </a:lnTo>
                    <a:lnTo>
                      <a:pt x="152" y="38"/>
                    </a:lnTo>
                    <a:lnTo>
                      <a:pt x="151" y="39"/>
                    </a:lnTo>
                    <a:lnTo>
                      <a:pt x="150" y="40"/>
                    </a:lnTo>
                    <a:lnTo>
                      <a:pt x="149" y="41"/>
                    </a:lnTo>
                    <a:lnTo>
                      <a:pt x="147" y="44"/>
                    </a:lnTo>
                    <a:lnTo>
                      <a:pt x="146" y="46"/>
                    </a:lnTo>
                    <a:lnTo>
                      <a:pt x="146" y="49"/>
                    </a:lnTo>
                    <a:lnTo>
                      <a:pt x="147" y="52"/>
                    </a:lnTo>
                    <a:lnTo>
                      <a:pt x="148" y="54"/>
                    </a:lnTo>
                    <a:lnTo>
                      <a:pt x="150" y="57"/>
                    </a:lnTo>
                    <a:lnTo>
                      <a:pt x="152" y="61"/>
                    </a:lnTo>
                    <a:lnTo>
                      <a:pt x="154" y="65"/>
                    </a:lnTo>
                    <a:lnTo>
                      <a:pt x="156" y="69"/>
                    </a:lnTo>
                    <a:lnTo>
                      <a:pt x="159" y="73"/>
                    </a:lnTo>
                    <a:lnTo>
                      <a:pt x="162" y="77"/>
                    </a:lnTo>
                    <a:lnTo>
                      <a:pt x="165" y="81"/>
                    </a:lnTo>
                    <a:lnTo>
                      <a:pt x="168" y="85"/>
                    </a:lnTo>
                    <a:lnTo>
                      <a:pt x="171" y="89"/>
                    </a:lnTo>
                    <a:lnTo>
                      <a:pt x="175" y="92"/>
                    </a:lnTo>
                    <a:lnTo>
                      <a:pt x="178" y="95"/>
                    </a:lnTo>
                    <a:lnTo>
                      <a:pt x="181" y="96"/>
                    </a:lnTo>
                    <a:lnTo>
                      <a:pt x="183" y="97"/>
                    </a:lnTo>
                    <a:lnTo>
                      <a:pt x="186" y="98"/>
                    </a:lnTo>
                    <a:lnTo>
                      <a:pt x="188" y="99"/>
                    </a:lnTo>
                    <a:lnTo>
                      <a:pt x="191" y="99"/>
                    </a:lnTo>
                    <a:lnTo>
                      <a:pt x="194" y="99"/>
                    </a:lnTo>
                    <a:lnTo>
                      <a:pt x="196" y="99"/>
                    </a:lnTo>
                    <a:lnTo>
                      <a:pt x="199" y="99"/>
                    </a:lnTo>
                    <a:lnTo>
                      <a:pt x="203" y="97"/>
                    </a:lnTo>
                    <a:lnTo>
                      <a:pt x="207" y="95"/>
                    </a:lnTo>
                    <a:lnTo>
                      <a:pt x="210" y="92"/>
                    </a:lnTo>
                    <a:lnTo>
                      <a:pt x="213" y="89"/>
                    </a:lnTo>
                    <a:lnTo>
                      <a:pt x="216" y="86"/>
                    </a:lnTo>
                    <a:lnTo>
                      <a:pt x="219" y="82"/>
                    </a:lnTo>
                    <a:lnTo>
                      <a:pt x="222" y="78"/>
                    </a:lnTo>
                    <a:lnTo>
                      <a:pt x="224" y="75"/>
                    </a:lnTo>
                    <a:lnTo>
                      <a:pt x="247" y="6"/>
                    </a:lnTo>
                    <a:lnTo>
                      <a:pt x="248" y="4"/>
                    </a:lnTo>
                    <a:lnTo>
                      <a:pt x="249" y="3"/>
                    </a:lnTo>
                    <a:lnTo>
                      <a:pt x="251" y="2"/>
                    </a:lnTo>
                    <a:lnTo>
                      <a:pt x="252" y="1"/>
                    </a:lnTo>
                    <a:lnTo>
                      <a:pt x="254" y="0"/>
                    </a:lnTo>
                    <a:lnTo>
                      <a:pt x="256" y="0"/>
                    </a:lnTo>
                    <a:lnTo>
                      <a:pt x="257" y="0"/>
                    </a:lnTo>
                    <a:lnTo>
                      <a:pt x="259"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12" name="Freeform 88"/>
              <p:cNvSpPr>
                <a:spLocks/>
              </p:cNvSpPr>
              <p:nvPr/>
            </p:nvSpPr>
            <p:spPr bwMode="auto">
              <a:xfrm>
                <a:off x="2156" y="1248"/>
                <a:ext cx="125" cy="156"/>
              </a:xfrm>
              <a:custGeom>
                <a:avLst/>
                <a:gdLst/>
                <a:ahLst/>
                <a:cxnLst>
                  <a:cxn ang="0">
                    <a:pos x="59" y="140"/>
                  </a:cxn>
                  <a:cxn ang="0">
                    <a:pos x="71" y="62"/>
                  </a:cxn>
                  <a:cxn ang="0">
                    <a:pos x="84" y="34"/>
                  </a:cxn>
                  <a:cxn ang="0">
                    <a:pos x="100" y="32"/>
                  </a:cxn>
                  <a:cxn ang="0">
                    <a:pos x="100" y="96"/>
                  </a:cxn>
                  <a:cxn ang="0">
                    <a:pos x="112" y="88"/>
                  </a:cxn>
                  <a:cxn ang="0">
                    <a:pos x="118" y="74"/>
                  </a:cxn>
                  <a:cxn ang="0">
                    <a:pos x="121" y="31"/>
                  </a:cxn>
                  <a:cxn ang="0">
                    <a:pos x="118" y="17"/>
                  </a:cxn>
                  <a:cxn ang="0">
                    <a:pos x="106" y="6"/>
                  </a:cxn>
                  <a:cxn ang="0">
                    <a:pos x="86" y="5"/>
                  </a:cxn>
                  <a:cxn ang="0">
                    <a:pos x="67" y="7"/>
                  </a:cxn>
                  <a:cxn ang="0">
                    <a:pos x="49" y="13"/>
                  </a:cxn>
                  <a:cxn ang="0">
                    <a:pos x="30" y="21"/>
                  </a:cxn>
                  <a:cxn ang="0">
                    <a:pos x="17" y="36"/>
                  </a:cxn>
                  <a:cxn ang="0">
                    <a:pos x="8" y="80"/>
                  </a:cxn>
                  <a:cxn ang="0">
                    <a:pos x="10" y="97"/>
                  </a:cxn>
                  <a:cxn ang="0">
                    <a:pos x="19" y="110"/>
                  </a:cxn>
                  <a:cxn ang="0">
                    <a:pos x="30" y="114"/>
                  </a:cxn>
                  <a:cxn ang="0">
                    <a:pos x="40" y="115"/>
                  </a:cxn>
                  <a:cxn ang="0">
                    <a:pos x="48" y="115"/>
                  </a:cxn>
                  <a:cxn ang="0">
                    <a:pos x="57" y="112"/>
                  </a:cxn>
                  <a:cxn ang="0">
                    <a:pos x="57" y="117"/>
                  </a:cxn>
                  <a:cxn ang="0">
                    <a:pos x="48" y="119"/>
                  </a:cxn>
                  <a:cxn ang="0">
                    <a:pos x="39" y="121"/>
                  </a:cxn>
                  <a:cxn ang="0">
                    <a:pos x="31" y="120"/>
                  </a:cxn>
                  <a:cxn ang="0">
                    <a:pos x="22" y="118"/>
                  </a:cxn>
                  <a:cxn ang="0">
                    <a:pos x="10" y="112"/>
                  </a:cxn>
                  <a:cxn ang="0">
                    <a:pos x="2" y="101"/>
                  </a:cxn>
                  <a:cxn ang="0">
                    <a:pos x="1" y="63"/>
                  </a:cxn>
                  <a:cxn ang="0">
                    <a:pos x="11" y="27"/>
                  </a:cxn>
                  <a:cxn ang="0">
                    <a:pos x="17" y="18"/>
                  </a:cxn>
                  <a:cxn ang="0">
                    <a:pos x="25" y="13"/>
                  </a:cxn>
                  <a:cxn ang="0">
                    <a:pos x="35" y="10"/>
                  </a:cxn>
                  <a:cxn ang="0">
                    <a:pos x="48" y="6"/>
                  </a:cxn>
                  <a:cxn ang="0">
                    <a:pos x="53" y="5"/>
                  </a:cxn>
                  <a:cxn ang="0">
                    <a:pos x="65" y="3"/>
                  </a:cxn>
                  <a:cxn ang="0">
                    <a:pos x="80" y="1"/>
                  </a:cxn>
                  <a:cxn ang="0">
                    <a:pos x="92" y="0"/>
                  </a:cxn>
                  <a:cxn ang="0">
                    <a:pos x="109" y="2"/>
                  </a:cxn>
                  <a:cxn ang="0">
                    <a:pos x="121" y="12"/>
                  </a:cxn>
                  <a:cxn ang="0">
                    <a:pos x="125" y="36"/>
                  </a:cxn>
                  <a:cxn ang="0">
                    <a:pos x="125" y="62"/>
                  </a:cxn>
                  <a:cxn ang="0">
                    <a:pos x="123" y="81"/>
                  </a:cxn>
                  <a:cxn ang="0">
                    <a:pos x="113" y="96"/>
                  </a:cxn>
                  <a:cxn ang="0">
                    <a:pos x="105" y="101"/>
                  </a:cxn>
                  <a:cxn ang="0">
                    <a:pos x="96" y="105"/>
                  </a:cxn>
                  <a:cxn ang="0">
                    <a:pos x="100" y="37"/>
                  </a:cxn>
                  <a:cxn ang="0">
                    <a:pos x="87" y="39"/>
                  </a:cxn>
                  <a:cxn ang="0">
                    <a:pos x="62" y="156"/>
                  </a:cxn>
                </a:cxnLst>
                <a:rect l="0" t="0" r="r" b="b"/>
                <a:pathLst>
                  <a:path w="125" h="156">
                    <a:moveTo>
                      <a:pt x="62" y="156"/>
                    </a:moveTo>
                    <a:lnTo>
                      <a:pt x="57" y="156"/>
                    </a:lnTo>
                    <a:lnTo>
                      <a:pt x="58" y="152"/>
                    </a:lnTo>
                    <a:lnTo>
                      <a:pt x="59" y="140"/>
                    </a:lnTo>
                    <a:lnTo>
                      <a:pt x="61" y="122"/>
                    </a:lnTo>
                    <a:lnTo>
                      <a:pt x="64" y="102"/>
                    </a:lnTo>
                    <a:lnTo>
                      <a:pt x="68" y="82"/>
                    </a:lnTo>
                    <a:lnTo>
                      <a:pt x="71" y="62"/>
                    </a:lnTo>
                    <a:lnTo>
                      <a:pt x="74" y="47"/>
                    </a:lnTo>
                    <a:lnTo>
                      <a:pt x="77" y="37"/>
                    </a:lnTo>
                    <a:lnTo>
                      <a:pt x="81" y="36"/>
                    </a:lnTo>
                    <a:lnTo>
                      <a:pt x="84" y="34"/>
                    </a:lnTo>
                    <a:lnTo>
                      <a:pt x="88" y="33"/>
                    </a:lnTo>
                    <a:lnTo>
                      <a:pt x="92" y="32"/>
                    </a:lnTo>
                    <a:lnTo>
                      <a:pt x="96" y="32"/>
                    </a:lnTo>
                    <a:lnTo>
                      <a:pt x="100" y="32"/>
                    </a:lnTo>
                    <a:lnTo>
                      <a:pt x="103" y="33"/>
                    </a:lnTo>
                    <a:lnTo>
                      <a:pt x="107" y="35"/>
                    </a:lnTo>
                    <a:lnTo>
                      <a:pt x="97" y="97"/>
                    </a:lnTo>
                    <a:lnTo>
                      <a:pt x="100" y="96"/>
                    </a:lnTo>
                    <a:lnTo>
                      <a:pt x="103" y="94"/>
                    </a:lnTo>
                    <a:lnTo>
                      <a:pt x="106" y="93"/>
                    </a:lnTo>
                    <a:lnTo>
                      <a:pt x="109" y="91"/>
                    </a:lnTo>
                    <a:lnTo>
                      <a:pt x="112" y="88"/>
                    </a:lnTo>
                    <a:lnTo>
                      <a:pt x="114" y="86"/>
                    </a:lnTo>
                    <a:lnTo>
                      <a:pt x="116" y="83"/>
                    </a:lnTo>
                    <a:lnTo>
                      <a:pt x="117" y="80"/>
                    </a:lnTo>
                    <a:lnTo>
                      <a:pt x="118" y="74"/>
                    </a:lnTo>
                    <a:lnTo>
                      <a:pt x="119" y="60"/>
                    </a:lnTo>
                    <a:lnTo>
                      <a:pt x="121" y="44"/>
                    </a:lnTo>
                    <a:lnTo>
                      <a:pt x="121" y="34"/>
                    </a:lnTo>
                    <a:lnTo>
                      <a:pt x="121" y="31"/>
                    </a:lnTo>
                    <a:lnTo>
                      <a:pt x="121" y="27"/>
                    </a:lnTo>
                    <a:lnTo>
                      <a:pt x="120" y="24"/>
                    </a:lnTo>
                    <a:lnTo>
                      <a:pt x="119" y="20"/>
                    </a:lnTo>
                    <a:lnTo>
                      <a:pt x="118" y="17"/>
                    </a:lnTo>
                    <a:lnTo>
                      <a:pt x="116" y="13"/>
                    </a:lnTo>
                    <a:lnTo>
                      <a:pt x="113" y="10"/>
                    </a:lnTo>
                    <a:lnTo>
                      <a:pt x="111" y="7"/>
                    </a:lnTo>
                    <a:lnTo>
                      <a:pt x="106" y="6"/>
                    </a:lnTo>
                    <a:lnTo>
                      <a:pt x="101" y="5"/>
                    </a:lnTo>
                    <a:lnTo>
                      <a:pt x="96" y="5"/>
                    </a:lnTo>
                    <a:lnTo>
                      <a:pt x="91" y="5"/>
                    </a:lnTo>
                    <a:lnTo>
                      <a:pt x="86" y="5"/>
                    </a:lnTo>
                    <a:lnTo>
                      <a:pt x="82" y="5"/>
                    </a:lnTo>
                    <a:lnTo>
                      <a:pt x="77" y="6"/>
                    </a:lnTo>
                    <a:lnTo>
                      <a:pt x="72" y="6"/>
                    </a:lnTo>
                    <a:lnTo>
                      <a:pt x="67" y="7"/>
                    </a:lnTo>
                    <a:lnTo>
                      <a:pt x="63" y="8"/>
                    </a:lnTo>
                    <a:lnTo>
                      <a:pt x="58" y="10"/>
                    </a:lnTo>
                    <a:lnTo>
                      <a:pt x="54" y="11"/>
                    </a:lnTo>
                    <a:lnTo>
                      <a:pt x="49" y="13"/>
                    </a:lnTo>
                    <a:lnTo>
                      <a:pt x="45" y="14"/>
                    </a:lnTo>
                    <a:lnTo>
                      <a:pt x="40" y="16"/>
                    </a:lnTo>
                    <a:lnTo>
                      <a:pt x="36" y="18"/>
                    </a:lnTo>
                    <a:lnTo>
                      <a:pt x="30" y="21"/>
                    </a:lnTo>
                    <a:lnTo>
                      <a:pt x="25" y="25"/>
                    </a:lnTo>
                    <a:lnTo>
                      <a:pt x="22" y="29"/>
                    </a:lnTo>
                    <a:lnTo>
                      <a:pt x="19" y="32"/>
                    </a:lnTo>
                    <a:lnTo>
                      <a:pt x="17" y="36"/>
                    </a:lnTo>
                    <a:lnTo>
                      <a:pt x="16" y="40"/>
                    </a:lnTo>
                    <a:lnTo>
                      <a:pt x="15" y="44"/>
                    </a:lnTo>
                    <a:lnTo>
                      <a:pt x="13" y="49"/>
                    </a:lnTo>
                    <a:lnTo>
                      <a:pt x="8" y="80"/>
                    </a:lnTo>
                    <a:lnTo>
                      <a:pt x="8" y="85"/>
                    </a:lnTo>
                    <a:lnTo>
                      <a:pt x="9" y="89"/>
                    </a:lnTo>
                    <a:lnTo>
                      <a:pt x="9" y="93"/>
                    </a:lnTo>
                    <a:lnTo>
                      <a:pt x="10" y="97"/>
                    </a:lnTo>
                    <a:lnTo>
                      <a:pt x="11" y="101"/>
                    </a:lnTo>
                    <a:lnTo>
                      <a:pt x="13" y="105"/>
                    </a:lnTo>
                    <a:lnTo>
                      <a:pt x="16" y="108"/>
                    </a:lnTo>
                    <a:lnTo>
                      <a:pt x="19" y="110"/>
                    </a:lnTo>
                    <a:lnTo>
                      <a:pt x="22" y="112"/>
                    </a:lnTo>
                    <a:lnTo>
                      <a:pt x="25" y="113"/>
                    </a:lnTo>
                    <a:lnTo>
                      <a:pt x="28" y="113"/>
                    </a:lnTo>
                    <a:lnTo>
                      <a:pt x="30" y="114"/>
                    </a:lnTo>
                    <a:lnTo>
                      <a:pt x="33" y="115"/>
                    </a:lnTo>
                    <a:lnTo>
                      <a:pt x="35" y="115"/>
                    </a:lnTo>
                    <a:lnTo>
                      <a:pt x="37" y="115"/>
                    </a:lnTo>
                    <a:lnTo>
                      <a:pt x="40" y="115"/>
                    </a:lnTo>
                    <a:lnTo>
                      <a:pt x="42" y="115"/>
                    </a:lnTo>
                    <a:lnTo>
                      <a:pt x="44" y="115"/>
                    </a:lnTo>
                    <a:lnTo>
                      <a:pt x="46" y="115"/>
                    </a:lnTo>
                    <a:lnTo>
                      <a:pt x="48" y="115"/>
                    </a:lnTo>
                    <a:lnTo>
                      <a:pt x="50" y="114"/>
                    </a:lnTo>
                    <a:lnTo>
                      <a:pt x="52" y="114"/>
                    </a:lnTo>
                    <a:lnTo>
                      <a:pt x="55" y="113"/>
                    </a:lnTo>
                    <a:lnTo>
                      <a:pt x="57" y="112"/>
                    </a:lnTo>
                    <a:lnTo>
                      <a:pt x="58" y="113"/>
                    </a:lnTo>
                    <a:lnTo>
                      <a:pt x="58" y="114"/>
                    </a:lnTo>
                    <a:lnTo>
                      <a:pt x="58" y="116"/>
                    </a:lnTo>
                    <a:lnTo>
                      <a:pt x="57" y="117"/>
                    </a:lnTo>
                    <a:lnTo>
                      <a:pt x="55" y="118"/>
                    </a:lnTo>
                    <a:lnTo>
                      <a:pt x="53" y="118"/>
                    </a:lnTo>
                    <a:lnTo>
                      <a:pt x="50" y="119"/>
                    </a:lnTo>
                    <a:lnTo>
                      <a:pt x="48" y="119"/>
                    </a:lnTo>
                    <a:lnTo>
                      <a:pt x="46" y="120"/>
                    </a:lnTo>
                    <a:lnTo>
                      <a:pt x="44" y="120"/>
                    </a:lnTo>
                    <a:lnTo>
                      <a:pt x="42" y="121"/>
                    </a:lnTo>
                    <a:lnTo>
                      <a:pt x="39" y="121"/>
                    </a:lnTo>
                    <a:lnTo>
                      <a:pt x="37" y="121"/>
                    </a:lnTo>
                    <a:lnTo>
                      <a:pt x="35" y="121"/>
                    </a:lnTo>
                    <a:lnTo>
                      <a:pt x="33" y="121"/>
                    </a:lnTo>
                    <a:lnTo>
                      <a:pt x="31" y="120"/>
                    </a:lnTo>
                    <a:lnTo>
                      <a:pt x="29" y="120"/>
                    </a:lnTo>
                    <a:lnTo>
                      <a:pt x="26" y="120"/>
                    </a:lnTo>
                    <a:lnTo>
                      <a:pt x="24" y="119"/>
                    </a:lnTo>
                    <a:lnTo>
                      <a:pt x="22" y="118"/>
                    </a:lnTo>
                    <a:lnTo>
                      <a:pt x="19" y="117"/>
                    </a:lnTo>
                    <a:lnTo>
                      <a:pt x="15" y="116"/>
                    </a:lnTo>
                    <a:lnTo>
                      <a:pt x="13" y="114"/>
                    </a:lnTo>
                    <a:lnTo>
                      <a:pt x="10" y="112"/>
                    </a:lnTo>
                    <a:lnTo>
                      <a:pt x="7" y="110"/>
                    </a:lnTo>
                    <a:lnTo>
                      <a:pt x="5" y="107"/>
                    </a:lnTo>
                    <a:lnTo>
                      <a:pt x="3" y="104"/>
                    </a:lnTo>
                    <a:lnTo>
                      <a:pt x="2" y="101"/>
                    </a:lnTo>
                    <a:lnTo>
                      <a:pt x="1" y="92"/>
                    </a:lnTo>
                    <a:lnTo>
                      <a:pt x="0" y="82"/>
                    </a:lnTo>
                    <a:lnTo>
                      <a:pt x="0" y="72"/>
                    </a:lnTo>
                    <a:lnTo>
                      <a:pt x="1" y="63"/>
                    </a:lnTo>
                    <a:lnTo>
                      <a:pt x="3" y="53"/>
                    </a:lnTo>
                    <a:lnTo>
                      <a:pt x="5" y="44"/>
                    </a:lnTo>
                    <a:lnTo>
                      <a:pt x="8" y="35"/>
                    </a:lnTo>
                    <a:lnTo>
                      <a:pt x="11" y="27"/>
                    </a:lnTo>
                    <a:lnTo>
                      <a:pt x="13" y="24"/>
                    </a:lnTo>
                    <a:lnTo>
                      <a:pt x="14" y="22"/>
                    </a:lnTo>
                    <a:lnTo>
                      <a:pt x="16" y="20"/>
                    </a:lnTo>
                    <a:lnTo>
                      <a:pt x="17" y="18"/>
                    </a:lnTo>
                    <a:lnTo>
                      <a:pt x="19" y="17"/>
                    </a:lnTo>
                    <a:lnTo>
                      <a:pt x="21" y="15"/>
                    </a:lnTo>
                    <a:lnTo>
                      <a:pt x="23" y="14"/>
                    </a:lnTo>
                    <a:lnTo>
                      <a:pt x="25" y="13"/>
                    </a:lnTo>
                    <a:lnTo>
                      <a:pt x="27" y="12"/>
                    </a:lnTo>
                    <a:lnTo>
                      <a:pt x="30" y="11"/>
                    </a:lnTo>
                    <a:lnTo>
                      <a:pt x="32" y="11"/>
                    </a:lnTo>
                    <a:lnTo>
                      <a:pt x="35" y="10"/>
                    </a:lnTo>
                    <a:lnTo>
                      <a:pt x="38" y="9"/>
                    </a:lnTo>
                    <a:lnTo>
                      <a:pt x="41" y="8"/>
                    </a:lnTo>
                    <a:lnTo>
                      <a:pt x="44" y="7"/>
                    </a:lnTo>
                    <a:lnTo>
                      <a:pt x="48" y="6"/>
                    </a:lnTo>
                    <a:lnTo>
                      <a:pt x="48" y="6"/>
                    </a:lnTo>
                    <a:lnTo>
                      <a:pt x="49" y="6"/>
                    </a:lnTo>
                    <a:lnTo>
                      <a:pt x="51" y="6"/>
                    </a:lnTo>
                    <a:lnTo>
                      <a:pt x="53" y="5"/>
                    </a:lnTo>
                    <a:lnTo>
                      <a:pt x="56" y="5"/>
                    </a:lnTo>
                    <a:lnTo>
                      <a:pt x="59" y="4"/>
                    </a:lnTo>
                    <a:lnTo>
                      <a:pt x="62" y="4"/>
                    </a:lnTo>
                    <a:lnTo>
                      <a:pt x="65" y="3"/>
                    </a:lnTo>
                    <a:lnTo>
                      <a:pt x="69" y="2"/>
                    </a:lnTo>
                    <a:lnTo>
                      <a:pt x="73" y="2"/>
                    </a:lnTo>
                    <a:lnTo>
                      <a:pt x="76" y="1"/>
                    </a:lnTo>
                    <a:lnTo>
                      <a:pt x="80" y="1"/>
                    </a:lnTo>
                    <a:lnTo>
                      <a:pt x="84" y="0"/>
                    </a:lnTo>
                    <a:lnTo>
                      <a:pt x="87" y="0"/>
                    </a:lnTo>
                    <a:lnTo>
                      <a:pt x="90" y="0"/>
                    </a:lnTo>
                    <a:lnTo>
                      <a:pt x="92" y="0"/>
                    </a:lnTo>
                    <a:lnTo>
                      <a:pt x="97" y="0"/>
                    </a:lnTo>
                    <a:lnTo>
                      <a:pt x="101" y="0"/>
                    </a:lnTo>
                    <a:lnTo>
                      <a:pt x="105" y="1"/>
                    </a:lnTo>
                    <a:lnTo>
                      <a:pt x="109" y="2"/>
                    </a:lnTo>
                    <a:lnTo>
                      <a:pt x="113" y="3"/>
                    </a:lnTo>
                    <a:lnTo>
                      <a:pt x="116" y="5"/>
                    </a:lnTo>
                    <a:lnTo>
                      <a:pt x="119" y="8"/>
                    </a:lnTo>
                    <a:lnTo>
                      <a:pt x="121" y="12"/>
                    </a:lnTo>
                    <a:lnTo>
                      <a:pt x="123" y="17"/>
                    </a:lnTo>
                    <a:lnTo>
                      <a:pt x="125" y="22"/>
                    </a:lnTo>
                    <a:lnTo>
                      <a:pt x="125" y="29"/>
                    </a:lnTo>
                    <a:lnTo>
                      <a:pt x="125" y="36"/>
                    </a:lnTo>
                    <a:lnTo>
                      <a:pt x="125" y="43"/>
                    </a:lnTo>
                    <a:lnTo>
                      <a:pt x="125" y="50"/>
                    </a:lnTo>
                    <a:lnTo>
                      <a:pt x="125" y="56"/>
                    </a:lnTo>
                    <a:lnTo>
                      <a:pt x="125" y="62"/>
                    </a:lnTo>
                    <a:lnTo>
                      <a:pt x="124" y="67"/>
                    </a:lnTo>
                    <a:lnTo>
                      <a:pt x="124" y="72"/>
                    </a:lnTo>
                    <a:lnTo>
                      <a:pt x="124" y="77"/>
                    </a:lnTo>
                    <a:lnTo>
                      <a:pt x="123" y="81"/>
                    </a:lnTo>
                    <a:lnTo>
                      <a:pt x="122" y="85"/>
                    </a:lnTo>
                    <a:lnTo>
                      <a:pt x="120" y="89"/>
                    </a:lnTo>
                    <a:lnTo>
                      <a:pt x="117" y="93"/>
                    </a:lnTo>
                    <a:lnTo>
                      <a:pt x="113" y="96"/>
                    </a:lnTo>
                    <a:lnTo>
                      <a:pt x="111" y="97"/>
                    </a:lnTo>
                    <a:lnTo>
                      <a:pt x="109" y="98"/>
                    </a:lnTo>
                    <a:lnTo>
                      <a:pt x="107" y="99"/>
                    </a:lnTo>
                    <a:lnTo>
                      <a:pt x="105" y="101"/>
                    </a:lnTo>
                    <a:lnTo>
                      <a:pt x="102" y="102"/>
                    </a:lnTo>
                    <a:lnTo>
                      <a:pt x="100" y="103"/>
                    </a:lnTo>
                    <a:lnTo>
                      <a:pt x="98" y="104"/>
                    </a:lnTo>
                    <a:lnTo>
                      <a:pt x="96" y="105"/>
                    </a:lnTo>
                    <a:lnTo>
                      <a:pt x="87" y="156"/>
                    </a:lnTo>
                    <a:lnTo>
                      <a:pt x="83" y="156"/>
                    </a:lnTo>
                    <a:lnTo>
                      <a:pt x="102" y="37"/>
                    </a:lnTo>
                    <a:lnTo>
                      <a:pt x="100" y="37"/>
                    </a:lnTo>
                    <a:lnTo>
                      <a:pt x="97" y="37"/>
                    </a:lnTo>
                    <a:lnTo>
                      <a:pt x="94" y="37"/>
                    </a:lnTo>
                    <a:lnTo>
                      <a:pt x="91" y="38"/>
                    </a:lnTo>
                    <a:lnTo>
                      <a:pt x="87" y="39"/>
                    </a:lnTo>
                    <a:lnTo>
                      <a:pt x="84" y="40"/>
                    </a:lnTo>
                    <a:lnTo>
                      <a:pt x="81" y="40"/>
                    </a:lnTo>
                    <a:lnTo>
                      <a:pt x="79" y="41"/>
                    </a:lnTo>
                    <a:lnTo>
                      <a:pt x="62" y="15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13" name="Freeform 89"/>
              <p:cNvSpPr>
                <a:spLocks/>
              </p:cNvSpPr>
              <p:nvPr/>
            </p:nvSpPr>
            <p:spPr bwMode="auto">
              <a:xfrm>
                <a:off x="2176" y="1259"/>
                <a:ext cx="74" cy="91"/>
              </a:xfrm>
              <a:custGeom>
                <a:avLst/>
                <a:gdLst/>
                <a:ahLst/>
                <a:cxnLst>
                  <a:cxn ang="0">
                    <a:pos x="70" y="1"/>
                  </a:cxn>
                  <a:cxn ang="0">
                    <a:pos x="63" y="3"/>
                  </a:cxn>
                  <a:cxn ang="0">
                    <a:pos x="57" y="5"/>
                  </a:cxn>
                  <a:cxn ang="0">
                    <a:pos x="51" y="7"/>
                  </a:cxn>
                  <a:cxn ang="0">
                    <a:pos x="44" y="9"/>
                  </a:cxn>
                  <a:cxn ang="0">
                    <a:pos x="39" y="11"/>
                  </a:cxn>
                  <a:cxn ang="0">
                    <a:pos x="33" y="14"/>
                  </a:cxn>
                  <a:cxn ang="0">
                    <a:pos x="27" y="16"/>
                  </a:cxn>
                  <a:cxn ang="0">
                    <a:pos x="20" y="20"/>
                  </a:cxn>
                  <a:cxn ang="0">
                    <a:pos x="13" y="29"/>
                  </a:cxn>
                  <a:cxn ang="0">
                    <a:pos x="10" y="39"/>
                  </a:cxn>
                  <a:cxn ang="0">
                    <a:pos x="7" y="51"/>
                  </a:cxn>
                  <a:cxn ang="0">
                    <a:pos x="6" y="91"/>
                  </a:cxn>
                  <a:cxn ang="0">
                    <a:pos x="4" y="91"/>
                  </a:cxn>
                  <a:cxn ang="0">
                    <a:pos x="2" y="91"/>
                  </a:cxn>
                  <a:cxn ang="0">
                    <a:pos x="1" y="90"/>
                  </a:cxn>
                  <a:cxn ang="0">
                    <a:pos x="0" y="90"/>
                  </a:cxn>
                  <a:cxn ang="0">
                    <a:pos x="0" y="71"/>
                  </a:cxn>
                  <a:cxn ang="0">
                    <a:pos x="1" y="53"/>
                  </a:cxn>
                  <a:cxn ang="0">
                    <a:pos x="5" y="35"/>
                  </a:cxn>
                  <a:cxn ang="0">
                    <a:pos x="13" y="20"/>
                  </a:cxn>
                  <a:cxn ang="0">
                    <a:pos x="19" y="16"/>
                  </a:cxn>
                  <a:cxn ang="0">
                    <a:pos x="25" y="13"/>
                  </a:cxn>
                  <a:cxn ang="0">
                    <a:pos x="31" y="11"/>
                  </a:cxn>
                  <a:cxn ang="0">
                    <a:pos x="37" y="8"/>
                  </a:cxn>
                  <a:cxn ang="0">
                    <a:pos x="43" y="6"/>
                  </a:cxn>
                  <a:cxn ang="0">
                    <a:pos x="50" y="4"/>
                  </a:cxn>
                  <a:cxn ang="0">
                    <a:pos x="57" y="3"/>
                  </a:cxn>
                  <a:cxn ang="0">
                    <a:pos x="63" y="1"/>
                  </a:cxn>
                  <a:cxn ang="0">
                    <a:pos x="66" y="1"/>
                  </a:cxn>
                  <a:cxn ang="0">
                    <a:pos x="69" y="1"/>
                  </a:cxn>
                  <a:cxn ang="0">
                    <a:pos x="71" y="0"/>
                  </a:cxn>
                  <a:cxn ang="0">
                    <a:pos x="74" y="0"/>
                  </a:cxn>
                </a:cxnLst>
                <a:rect l="0" t="0" r="r" b="b"/>
                <a:pathLst>
                  <a:path w="74" h="91">
                    <a:moveTo>
                      <a:pt x="74" y="0"/>
                    </a:moveTo>
                    <a:lnTo>
                      <a:pt x="70" y="1"/>
                    </a:lnTo>
                    <a:lnTo>
                      <a:pt x="67" y="2"/>
                    </a:lnTo>
                    <a:lnTo>
                      <a:pt x="63" y="3"/>
                    </a:lnTo>
                    <a:lnTo>
                      <a:pt x="60" y="4"/>
                    </a:lnTo>
                    <a:lnTo>
                      <a:pt x="57" y="5"/>
                    </a:lnTo>
                    <a:lnTo>
                      <a:pt x="54" y="6"/>
                    </a:lnTo>
                    <a:lnTo>
                      <a:pt x="51" y="7"/>
                    </a:lnTo>
                    <a:lnTo>
                      <a:pt x="47" y="8"/>
                    </a:lnTo>
                    <a:lnTo>
                      <a:pt x="44" y="9"/>
                    </a:lnTo>
                    <a:lnTo>
                      <a:pt x="41" y="10"/>
                    </a:lnTo>
                    <a:lnTo>
                      <a:pt x="39" y="11"/>
                    </a:lnTo>
                    <a:lnTo>
                      <a:pt x="36" y="12"/>
                    </a:lnTo>
                    <a:lnTo>
                      <a:pt x="33" y="14"/>
                    </a:lnTo>
                    <a:lnTo>
                      <a:pt x="30" y="15"/>
                    </a:lnTo>
                    <a:lnTo>
                      <a:pt x="27" y="16"/>
                    </a:lnTo>
                    <a:lnTo>
                      <a:pt x="24" y="17"/>
                    </a:lnTo>
                    <a:lnTo>
                      <a:pt x="20" y="20"/>
                    </a:lnTo>
                    <a:lnTo>
                      <a:pt x="16" y="24"/>
                    </a:lnTo>
                    <a:lnTo>
                      <a:pt x="13" y="29"/>
                    </a:lnTo>
                    <a:lnTo>
                      <a:pt x="11" y="34"/>
                    </a:lnTo>
                    <a:lnTo>
                      <a:pt x="10" y="39"/>
                    </a:lnTo>
                    <a:lnTo>
                      <a:pt x="8" y="45"/>
                    </a:lnTo>
                    <a:lnTo>
                      <a:pt x="7" y="51"/>
                    </a:lnTo>
                    <a:lnTo>
                      <a:pt x="6" y="56"/>
                    </a:lnTo>
                    <a:lnTo>
                      <a:pt x="6" y="91"/>
                    </a:lnTo>
                    <a:lnTo>
                      <a:pt x="5" y="91"/>
                    </a:lnTo>
                    <a:lnTo>
                      <a:pt x="4" y="91"/>
                    </a:lnTo>
                    <a:lnTo>
                      <a:pt x="3" y="91"/>
                    </a:lnTo>
                    <a:lnTo>
                      <a:pt x="2" y="91"/>
                    </a:lnTo>
                    <a:lnTo>
                      <a:pt x="1" y="90"/>
                    </a:lnTo>
                    <a:lnTo>
                      <a:pt x="1" y="90"/>
                    </a:lnTo>
                    <a:lnTo>
                      <a:pt x="0" y="90"/>
                    </a:lnTo>
                    <a:lnTo>
                      <a:pt x="0" y="90"/>
                    </a:lnTo>
                    <a:lnTo>
                      <a:pt x="0" y="81"/>
                    </a:lnTo>
                    <a:lnTo>
                      <a:pt x="0" y="71"/>
                    </a:lnTo>
                    <a:lnTo>
                      <a:pt x="0" y="62"/>
                    </a:lnTo>
                    <a:lnTo>
                      <a:pt x="1" y="53"/>
                    </a:lnTo>
                    <a:lnTo>
                      <a:pt x="2" y="44"/>
                    </a:lnTo>
                    <a:lnTo>
                      <a:pt x="5" y="35"/>
                    </a:lnTo>
                    <a:lnTo>
                      <a:pt x="8" y="28"/>
                    </a:lnTo>
                    <a:lnTo>
                      <a:pt x="13" y="20"/>
                    </a:lnTo>
                    <a:lnTo>
                      <a:pt x="16" y="18"/>
                    </a:lnTo>
                    <a:lnTo>
                      <a:pt x="19" y="16"/>
                    </a:lnTo>
                    <a:lnTo>
                      <a:pt x="22" y="15"/>
                    </a:lnTo>
                    <a:lnTo>
                      <a:pt x="25" y="13"/>
                    </a:lnTo>
                    <a:lnTo>
                      <a:pt x="28" y="12"/>
                    </a:lnTo>
                    <a:lnTo>
                      <a:pt x="31" y="11"/>
                    </a:lnTo>
                    <a:lnTo>
                      <a:pt x="34" y="9"/>
                    </a:lnTo>
                    <a:lnTo>
                      <a:pt x="37" y="8"/>
                    </a:lnTo>
                    <a:lnTo>
                      <a:pt x="40" y="7"/>
                    </a:lnTo>
                    <a:lnTo>
                      <a:pt x="43" y="6"/>
                    </a:lnTo>
                    <a:lnTo>
                      <a:pt x="47" y="5"/>
                    </a:lnTo>
                    <a:lnTo>
                      <a:pt x="50" y="4"/>
                    </a:lnTo>
                    <a:lnTo>
                      <a:pt x="53" y="4"/>
                    </a:lnTo>
                    <a:lnTo>
                      <a:pt x="57" y="3"/>
                    </a:lnTo>
                    <a:lnTo>
                      <a:pt x="60" y="2"/>
                    </a:lnTo>
                    <a:lnTo>
                      <a:pt x="63" y="1"/>
                    </a:lnTo>
                    <a:lnTo>
                      <a:pt x="65" y="1"/>
                    </a:lnTo>
                    <a:lnTo>
                      <a:pt x="66" y="1"/>
                    </a:lnTo>
                    <a:lnTo>
                      <a:pt x="67" y="1"/>
                    </a:lnTo>
                    <a:lnTo>
                      <a:pt x="69" y="1"/>
                    </a:lnTo>
                    <a:lnTo>
                      <a:pt x="70" y="0"/>
                    </a:lnTo>
                    <a:lnTo>
                      <a:pt x="71" y="0"/>
                    </a:lnTo>
                    <a:lnTo>
                      <a:pt x="72" y="0"/>
                    </a:lnTo>
                    <a:lnTo>
                      <a:pt x="7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14" name="Freeform 90"/>
              <p:cNvSpPr>
                <a:spLocks/>
              </p:cNvSpPr>
              <p:nvPr/>
            </p:nvSpPr>
            <p:spPr bwMode="auto">
              <a:xfrm>
                <a:off x="2221" y="1289"/>
                <a:ext cx="22" cy="115"/>
              </a:xfrm>
              <a:custGeom>
                <a:avLst/>
                <a:gdLst/>
                <a:ahLst/>
                <a:cxnLst>
                  <a:cxn ang="0">
                    <a:pos x="0" y="115"/>
                  </a:cxn>
                  <a:cxn ang="0">
                    <a:pos x="13" y="38"/>
                  </a:cxn>
                  <a:cxn ang="0">
                    <a:pos x="20" y="1"/>
                  </a:cxn>
                  <a:cxn ang="0">
                    <a:pos x="20" y="1"/>
                  </a:cxn>
                  <a:cxn ang="0">
                    <a:pos x="20" y="0"/>
                  </a:cxn>
                  <a:cxn ang="0">
                    <a:pos x="21" y="0"/>
                  </a:cxn>
                  <a:cxn ang="0">
                    <a:pos x="22" y="0"/>
                  </a:cxn>
                  <a:cxn ang="0">
                    <a:pos x="16" y="39"/>
                  </a:cxn>
                  <a:cxn ang="0">
                    <a:pos x="3" y="115"/>
                  </a:cxn>
                  <a:cxn ang="0">
                    <a:pos x="0" y="115"/>
                  </a:cxn>
                </a:cxnLst>
                <a:rect l="0" t="0" r="r" b="b"/>
                <a:pathLst>
                  <a:path w="22" h="115">
                    <a:moveTo>
                      <a:pt x="0" y="115"/>
                    </a:moveTo>
                    <a:lnTo>
                      <a:pt x="13" y="38"/>
                    </a:lnTo>
                    <a:lnTo>
                      <a:pt x="20" y="1"/>
                    </a:lnTo>
                    <a:lnTo>
                      <a:pt x="20" y="1"/>
                    </a:lnTo>
                    <a:lnTo>
                      <a:pt x="20" y="0"/>
                    </a:lnTo>
                    <a:lnTo>
                      <a:pt x="21" y="0"/>
                    </a:lnTo>
                    <a:lnTo>
                      <a:pt x="22" y="0"/>
                    </a:lnTo>
                    <a:lnTo>
                      <a:pt x="16" y="39"/>
                    </a:lnTo>
                    <a:lnTo>
                      <a:pt x="3" y="115"/>
                    </a:lnTo>
                    <a:lnTo>
                      <a:pt x="0" y="1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15" name="Freeform 91"/>
              <p:cNvSpPr>
                <a:spLocks/>
              </p:cNvSpPr>
              <p:nvPr/>
            </p:nvSpPr>
            <p:spPr bwMode="auto">
              <a:xfrm>
                <a:off x="1998" y="1091"/>
                <a:ext cx="15" cy="69"/>
              </a:xfrm>
              <a:custGeom>
                <a:avLst/>
                <a:gdLst/>
                <a:ahLst/>
                <a:cxnLst>
                  <a:cxn ang="0">
                    <a:pos x="15" y="69"/>
                  </a:cxn>
                  <a:cxn ang="0">
                    <a:pos x="14" y="0"/>
                  </a:cxn>
                  <a:cxn ang="0">
                    <a:pos x="0" y="1"/>
                  </a:cxn>
                  <a:cxn ang="0">
                    <a:pos x="1" y="69"/>
                  </a:cxn>
                  <a:cxn ang="0">
                    <a:pos x="15" y="69"/>
                  </a:cxn>
                </a:cxnLst>
                <a:rect l="0" t="0" r="r" b="b"/>
                <a:pathLst>
                  <a:path w="15" h="69">
                    <a:moveTo>
                      <a:pt x="15" y="69"/>
                    </a:moveTo>
                    <a:lnTo>
                      <a:pt x="14" y="0"/>
                    </a:lnTo>
                    <a:lnTo>
                      <a:pt x="0" y="1"/>
                    </a:lnTo>
                    <a:lnTo>
                      <a:pt x="1" y="69"/>
                    </a:lnTo>
                    <a:lnTo>
                      <a:pt x="15" y="69"/>
                    </a:lnTo>
                    <a:close/>
                  </a:path>
                </a:pathLst>
              </a:custGeom>
              <a:solidFill>
                <a:srgbClr val="9EE8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16" name="Freeform 92"/>
              <p:cNvSpPr>
                <a:spLocks/>
              </p:cNvSpPr>
              <p:nvPr/>
            </p:nvSpPr>
            <p:spPr bwMode="auto">
              <a:xfrm>
                <a:off x="2017" y="1065"/>
                <a:ext cx="16" cy="94"/>
              </a:xfrm>
              <a:custGeom>
                <a:avLst/>
                <a:gdLst/>
                <a:ahLst/>
                <a:cxnLst>
                  <a:cxn ang="0">
                    <a:pos x="16" y="94"/>
                  </a:cxn>
                  <a:cxn ang="0">
                    <a:pos x="14" y="0"/>
                  </a:cxn>
                  <a:cxn ang="0">
                    <a:pos x="0" y="0"/>
                  </a:cxn>
                  <a:cxn ang="0">
                    <a:pos x="2" y="94"/>
                  </a:cxn>
                  <a:cxn ang="0">
                    <a:pos x="16" y="94"/>
                  </a:cxn>
                </a:cxnLst>
                <a:rect l="0" t="0" r="r" b="b"/>
                <a:pathLst>
                  <a:path w="16" h="94">
                    <a:moveTo>
                      <a:pt x="16" y="94"/>
                    </a:moveTo>
                    <a:lnTo>
                      <a:pt x="14" y="0"/>
                    </a:lnTo>
                    <a:lnTo>
                      <a:pt x="0" y="0"/>
                    </a:lnTo>
                    <a:lnTo>
                      <a:pt x="2" y="94"/>
                    </a:lnTo>
                    <a:lnTo>
                      <a:pt x="16" y="94"/>
                    </a:lnTo>
                    <a:close/>
                  </a:path>
                </a:pathLst>
              </a:custGeom>
              <a:solidFill>
                <a:srgbClr val="9EE8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17" name="Freeform 93"/>
              <p:cNvSpPr>
                <a:spLocks/>
              </p:cNvSpPr>
              <p:nvPr/>
            </p:nvSpPr>
            <p:spPr bwMode="auto">
              <a:xfrm>
                <a:off x="2037" y="1080"/>
                <a:ext cx="15" cy="78"/>
              </a:xfrm>
              <a:custGeom>
                <a:avLst/>
                <a:gdLst/>
                <a:ahLst/>
                <a:cxnLst>
                  <a:cxn ang="0">
                    <a:pos x="15" y="78"/>
                  </a:cxn>
                  <a:cxn ang="0">
                    <a:pos x="13" y="0"/>
                  </a:cxn>
                  <a:cxn ang="0">
                    <a:pos x="0" y="1"/>
                  </a:cxn>
                  <a:cxn ang="0">
                    <a:pos x="1" y="78"/>
                  </a:cxn>
                  <a:cxn ang="0">
                    <a:pos x="15" y="78"/>
                  </a:cxn>
                </a:cxnLst>
                <a:rect l="0" t="0" r="r" b="b"/>
                <a:pathLst>
                  <a:path w="15" h="78">
                    <a:moveTo>
                      <a:pt x="15" y="78"/>
                    </a:moveTo>
                    <a:lnTo>
                      <a:pt x="13" y="0"/>
                    </a:lnTo>
                    <a:lnTo>
                      <a:pt x="0" y="1"/>
                    </a:lnTo>
                    <a:lnTo>
                      <a:pt x="1" y="78"/>
                    </a:lnTo>
                    <a:lnTo>
                      <a:pt x="15" y="78"/>
                    </a:lnTo>
                    <a:close/>
                  </a:path>
                </a:pathLst>
              </a:custGeom>
              <a:solidFill>
                <a:srgbClr val="9EE8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119" name="Freeform 95"/>
            <p:cNvSpPr>
              <a:spLocks noEditPoints="1"/>
            </p:cNvSpPr>
            <p:nvPr/>
          </p:nvSpPr>
          <p:spPr bwMode="auto">
            <a:xfrm>
              <a:off x="2073" y="1407"/>
              <a:ext cx="44" cy="266"/>
            </a:xfrm>
            <a:custGeom>
              <a:avLst/>
              <a:gdLst/>
              <a:ahLst/>
              <a:cxnLst>
                <a:cxn ang="0">
                  <a:pos x="234" y="334"/>
                </a:cxn>
                <a:cxn ang="0">
                  <a:pos x="234" y="2067"/>
                </a:cxn>
                <a:cxn ang="0">
                  <a:pos x="200" y="2100"/>
                </a:cxn>
                <a:cxn ang="0">
                  <a:pos x="167" y="2067"/>
                </a:cxn>
                <a:cxn ang="0">
                  <a:pos x="167" y="334"/>
                </a:cxn>
                <a:cxn ang="0">
                  <a:pos x="200" y="300"/>
                </a:cxn>
                <a:cxn ang="0">
                  <a:pos x="234" y="334"/>
                </a:cxn>
                <a:cxn ang="0">
                  <a:pos x="0" y="400"/>
                </a:cxn>
                <a:cxn ang="0">
                  <a:pos x="200" y="0"/>
                </a:cxn>
                <a:cxn ang="0">
                  <a:pos x="400" y="400"/>
                </a:cxn>
                <a:cxn ang="0">
                  <a:pos x="0" y="400"/>
                </a:cxn>
                <a:cxn ang="0">
                  <a:pos x="400" y="2000"/>
                </a:cxn>
                <a:cxn ang="0">
                  <a:pos x="200" y="2400"/>
                </a:cxn>
                <a:cxn ang="0">
                  <a:pos x="0" y="2000"/>
                </a:cxn>
                <a:cxn ang="0">
                  <a:pos x="400" y="2000"/>
                </a:cxn>
              </a:cxnLst>
              <a:rect l="0" t="0" r="r" b="b"/>
              <a:pathLst>
                <a:path w="400" h="2400">
                  <a:moveTo>
                    <a:pt x="234" y="334"/>
                  </a:moveTo>
                  <a:lnTo>
                    <a:pt x="234" y="2067"/>
                  </a:lnTo>
                  <a:cubicBezTo>
                    <a:pt x="234" y="2086"/>
                    <a:pt x="219" y="2100"/>
                    <a:pt x="200" y="2100"/>
                  </a:cubicBezTo>
                  <a:cubicBezTo>
                    <a:pt x="182" y="2100"/>
                    <a:pt x="167" y="2086"/>
                    <a:pt x="167" y="2067"/>
                  </a:cubicBezTo>
                  <a:lnTo>
                    <a:pt x="167" y="334"/>
                  </a:lnTo>
                  <a:cubicBezTo>
                    <a:pt x="167" y="315"/>
                    <a:pt x="182" y="300"/>
                    <a:pt x="200" y="300"/>
                  </a:cubicBezTo>
                  <a:cubicBezTo>
                    <a:pt x="219" y="300"/>
                    <a:pt x="234" y="315"/>
                    <a:pt x="234" y="334"/>
                  </a:cubicBezTo>
                  <a:close/>
                  <a:moveTo>
                    <a:pt x="0" y="400"/>
                  </a:moveTo>
                  <a:lnTo>
                    <a:pt x="200" y="0"/>
                  </a:lnTo>
                  <a:lnTo>
                    <a:pt x="400" y="400"/>
                  </a:lnTo>
                  <a:lnTo>
                    <a:pt x="0" y="400"/>
                  </a:lnTo>
                  <a:close/>
                  <a:moveTo>
                    <a:pt x="400" y="2000"/>
                  </a:moveTo>
                  <a:lnTo>
                    <a:pt x="200" y="2400"/>
                  </a:lnTo>
                  <a:lnTo>
                    <a:pt x="0" y="2000"/>
                  </a:lnTo>
                  <a:lnTo>
                    <a:pt x="400" y="2000"/>
                  </a:lnTo>
                  <a:close/>
                </a:path>
              </a:pathLst>
            </a:custGeom>
            <a:solidFill>
              <a:srgbClr val="000000"/>
            </a:solidFill>
            <a:ln w="1"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nvGrpSpPr>
            <p:cNvPr id="1219" name="Group 195"/>
            <p:cNvGrpSpPr>
              <a:grpSpLocks/>
            </p:cNvGrpSpPr>
            <p:nvPr/>
          </p:nvGrpSpPr>
          <p:grpSpPr bwMode="auto">
            <a:xfrm>
              <a:off x="4288" y="2769"/>
              <a:ext cx="495" cy="473"/>
              <a:chOff x="4288" y="2769"/>
              <a:chExt cx="495" cy="473"/>
            </a:xfrm>
          </p:grpSpPr>
          <p:sp>
            <p:nvSpPr>
              <p:cNvPr id="1120" name="Freeform 96"/>
              <p:cNvSpPr>
                <a:spLocks/>
              </p:cNvSpPr>
              <p:nvPr/>
            </p:nvSpPr>
            <p:spPr bwMode="auto">
              <a:xfrm>
                <a:off x="4625" y="2902"/>
                <a:ext cx="155" cy="313"/>
              </a:xfrm>
              <a:custGeom>
                <a:avLst/>
                <a:gdLst/>
                <a:ahLst/>
                <a:cxnLst>
                  <a:cxn ang="0">
                    <a:pos x="36" y="23"/>
                  </a:cxn>
                  <a:cxn ang="0">
                    <a:pos x="31" y="32"/>
                  </a:cxn>
                  <a:cxn ang="0">
                    <a:pos x="23" y="49"/>
                  </a:cxn>
                  <a:cxn ang="0">
                    <a:pos x="15" y="72"/>
                  </a:cxn>
                  <a:cxn ang="0">
                    <a:pos x="7" y="98"/>
                  </a:cxn>
                  <a:cxn ang="0">
                    <a:pos x="1" y="126"/>
                  </a:cxn>
                  <a:cxn ang="0">
                    <a:pos x="0" y="153"/>
                  </a:cxn>
                  <a:cxn ang="0">
                    <a:pos x="4" y="179"/>
                  </a:cxn>
                  <a:cxn ang="0">
                    <a:pos x="20" y="210"/>
                  </a:cxn>
                  <a:cxn ang="0">
                    <a:pos x="28" y="239"/>
                  </a:cxn>
                  <a:cxn ang="0">
                    <a:pos x="26" y="258"/>
                  </a:cxn>
                  <a:cxn ang="0">
                    <a:pos x="19" y="269"/>
                  </a:cxn>
                  <a:cxn ang="0">
                    <a:pos x="13" y="275"/>
                  </a:cxn>
                  <a:cxn ang="0">
                    <a:pos x="13" y="279"/>
                  </a:cxn>
                  <a:cxn ang="0">
                    <a:pos x="15" y="284"/>
                  </a:cxn>
                  <a:cxn ang="0">
                    <a:pos x="19" y="289"/>
                  </a:cxn>
                  <a:cxn ang="0">
                    <a:pos x="26" y="294"/>
                  </a:cxn>
                  <a:cxn ang="0">
                    <a:pos x="34" y="298"/>
                  </a:cxn>
                  <a:cxn ang="0">
                    <a:pos x="44" y="302"/>
                  </a:cxn>
                  <a:cxn ang="0">
                    <a:pos x="56" y="305"/>
                  </a:cxn>
                  <a:cxn ang="0">
                    <a:pos x="68" y="307"/>
                  </a:cxn>
                  <a:cxn ang="0">
                    <a:pos x="83" y="310"/>
                  </a:cxn>
                  <a:cxn ang="0">
                    <a:pos x="99" y="313"/>
                  </a:cxn>
                  <a:cxn ang="0">
                    <a:pos x="114" y="313"/>
                  </a:cxn>
                  <a:cxn ang="0">
                    <a:pos x="129" y="308"/>
                  </a:cxn>
                  <a:cxn ang="0">
                    <a:pos x="141" y="298"/>
                  </a:cxn>
                  <a:cxn ang="0">
                    <a:pos x="150" y="280"/>
                  </a:cxn>
                  <a:cxn ang="0">
                    <a:pos x="155" y="252"/>
                  </a:cxn>
                  <a:cxn ang="0">
                    <a:pos x="154" y="195"/>
                  </a:cxn>
                  <a:cxn ang="0">
                    <a:pos x="152" y="123"/>
                  </a:cxn>
                  <a:cxn ang="0">
                    <a:pos x="146" y="64"/>
                  </a:cxn>
                  <a:cxn ang="0">
                    <a:pos x="135" y="24"/>
                  </a:cxn>
                  <a:cxn ang="0">
                    <a:pos x="121" y="10"/>
                  </a:cxn>
                  <a:cxn ang="0">
                    <a:pos x="109" y="4"/>
                  </a:cxn>
                  <a:cxn ang="0">
                    <a:pos x="96" y="1"/>
                  </a:cxn>
                  <a:cxn ang="0">
                    <a:pos x="82" y="0"/>
                  </a:cxn>
                  <a:cxn ang="0">
                    <a:pos x="69" y="1"/>
                  </a:cxn>
                  <a:cxn ang="0">
                    <a:pos x="57" y="4"/>
                  </a:cxn>
                  <a:cxn ang="0">
                    <a:pos x="47" y="10"/>
                  </a:cxn>
                  <a:cxn ang="0">
                    <a:pos x="39" y="17"/>
                  </a:cxn>
                </a:cxnLst>
                <a:rect l="0" t="0" r="r" b="b"/>
                <a:pathLst>
                  <a:path w="155" h="313">
                    <a:moveTo>
                      <a:pt x="36" y="21"/>
                    </a:moveTo>
                    <a:lnTo>
                      <a:pt x="36" y="23"/>
                    </a:lnTo>
                    <a:lnTo>
                      <a:pt x="34" y="26"/>
                    </a:lnTo>
                    <a:lnTo>
                      <a:pt x="31" y="32"/>
                    </a:lnTo>
                    <a:lnTo>
                      <a:pt x="28" y="40"/>
                    </a:lnTo>
                    <a:lnTo>
                      <a:pt x="23" y="49"/>
                    </a:lnTo>
                    <a:lnTo>
                      <a:pt x="19" y="60"/>
                    </a:lnTo>
                    <a:lnTo>
                      <a:pt x="15" y="72"/>
                    </a:lnTo>
                    <a:lnTo>
                      <a:pt x="11" y="84"/>
                    </a:lnTo>
                    <a:lnTo>
                      <a:pt x="7" y="98"/>
                    </a:lnTo>
                    <a:lnTo>
                      <a:pt x="3" y="112"/>
                    </a:lnTo>
                    <a:lnTo>
                      <a:pt x="1" y="126"/>
                    </a:lnTo>
                    <a:lnTo>
                      <a:pt x="0" y="139"/>
                    </a:lnTo>
                    <a:lnTo>
                      <a:pt x="0" y="153"/>
                    </a:lnTo>
                    <a:lnTo>
                      <a:pt x="1" y="167"/>
                    </a:lnTo>
                    <a:lnTo>
                      <a:pt x="4" y="179"/>
                    </a:lnTo>
                    <a:lnTo>
                      <a:pt x="10" y="190"/>
                    </a:lnTo>
                    <a:lnTo>
                      <a:pt x="20" y="210"/>
                    </a:lnTo>
                    <a:lnTo>
                      <a:pt x="26" y="226"/>
                    </a:lnTo>
                    <a:lnTo>
                      <a:pt x="28" y="239"/>
                    </a:lnTo>
                    <a:lnTo>
                      <a:pt x="28" y="250"/>
                    </a:lnTo>
                    <a:lnTo>
                      <a:pt x="26" y="258"/>
                    </a:lnTo>
                    <a:lnTo>
                      <a:pt x="23" y="264"/>
                    </a:lnTo>
                    <a:lnTo>
                      <a:pt x="19" y="269"/>
                    </a:lnTo>
                    <a:lnTo>
                      <a:pt x="15" y="273"/>
                    </a:lnTo>
                    <a:lnTo>
                      <a:pt x="13" y="275"/>
                    </a:lnTo>
                    <a:lnTo>
                      <a:pt x="13" y="277"/>
                    </a:lnTo>
                    <a:lnTo>
                      <a:pt x="13" y="279"/>
                    </a:lnTo>
                    <a:lnTo>
                      <a:pt x="14" y="282"/>
                    </a:lnTo>
                    <a:lnTo>
                      <a:pt x="15" y="284"/>
                    </a:lnTo>
                    <a:lnTo>
                      <a:pt x="17" y="286"/>
                    </a:lnTo>
                    <a:lnTo>
                      <a:pt x="19" y="289"/>
                    </a:lnTo>
                    <a:lnTo>
                      <a:pt x="22" y="291"/>
                    </a:lnTo>
                    <a:lnTo>
                      <a:pt x="26" y="294"/>
                    </a:lnTo>
                    <a:lnTo>
                      <a:pt x="30" y="296"/>
                    </a:lnTo>
                    <a:lnTo>
                      <a:pt x="34" y="298"/>
                    </a:lnTo>
                    <a:lnTo>
                      <a:pt x="39" y="300"/>
                    </a:lnTo>
                    <a:lnTo>
                      <a:pt x="44" y="302"/>
                    </a:lnTo>
                    <a:lnTo>
                      <a:pt x="50" y="304"/>
                    </a:lnTo>
                    <a:lnTo>
                      <a:pt x="56" y="305"/>
                    </a:lnTo>
                    <a:lnTo>
                      <a:pt x="62" y="306"/>
                    </a:lnTo>
                    <a:lnTo>
                      <a:pt x="68" y="307"/>
                    </a:lnTo>
                    <a:lnTo>
                      <a:pt x="76" y="309"/>
                    </a:lnTo>
                    <a:lnTo>
                      <a:pt x="83" y="310"/>
                    </a:lnTo>
                    <a:lnTo>
                      <a:pt x="91" y="312"/>
                    </a:lnTo>
                    <a:lnTo>
                      <a:pt x="99" y="313"/>
                    </a:lnTo>
                    <a:lnTo>
                      <a:pt x="107" y="313"/>
                    </a:lnTo>
                    <a:lnTo>
                      <a:pt x="114" y="313"/>
                    </a:lnTo>
                    <a:lnTo>
                      <a:pt x="122" y="311"/>
                    </a:lnTo>
                    <a:lnTo>
                      <a:pt x="129" y="308"/>
                    </a:lnTo>
                    <a:lnTo>
                      <a:pt x="135" y="304"/>
                    </a:lnTo>
                    <a:lnTo>
                      <a:pt x="141" y="298"/>
                    </a:lnTo>
                    <a:lnTo>
                      <a:pt x="146" y="290"/>
                    </a:lnTo>
                    <a:lnTo>
                      <a:pt x="150" y="280"/>
                    </a:lnTo>
                    <a:lnTo>
                      <a:pt x="153" y="267"/>
                    </a:lnTo>
                    <a:lnTo>
                      <a:pt x="155" y="252"/>
                    </a:lnTo>
                    <a:lnTo>
                      <a:pt x="155" y="234"/>
                    </a:lnTo>
                    <a:lnTo>
                      <a:pt x="154" y="195"/>
                    </a:lnTo>
                    <a:lnTo>
                      <a:pt x="153" y="158"/>
                    </a:lnTo>
                    <a:lnTo>
                      <a:pt x="152" y="123"/>
                    </a:lnTo>
                    <a:lnTo>
                      <a:pt x="150" y="92"/>
                    </a:lnTo>
                    <a:lnTo>
                      <a:pt x="146" y="64"/>
                    </a:lnTo>
                    <a:lnTo>
                      <a:pt x="142" y="41"/>
                    </a:lnTo>
                    <a:lnTo>
                      <a:pt x="135" y="24"/>
                    </a:lnTo>
                    <a:lnTo>
                      <a:pt x="126" y="13"/>
                    </a:lnTo>
                    <a:lnTo>
                      <a:pt x="121" y="10"/>
                    </a:lnTo>
                    <a:lnTo>
                      <a:pt x="115" y="7"/>
                    </a:lnTo>
                    <a:lnTo>
                      <a:pt x="109" y="4"/>
                    </a:lnTo>
                    <a:lnTo>
                      <a:pt x="102" y="3"/>
                    </a:lnTo>
                    <a:lnTo>
                      <a:pt x="96" y="1"/>
                    </a:lnTo>
                    <a:lnTo>
                      <a:pt x="89" y="0"/>
                    </a:lnTo>
                    <a:lnTo>
                      <a:pt x="82" y="0"/>
                    </a:lnTo>
                    <a:lnTo>
                      <a:pt x="76" y="0"/>
                    </a:lnTo>
                    <a:lnTo>
                      <a:pt x="69" y="1"/>
                    </a:lnTo>
                    <a:lnTo>
                      <a:pt x="63" y="2"/>
                    </a:lnTo>
                    <a:lnTo>
                      <a:pt x="57" y="4"/>
                    </a:lnTo>
                    <a:lnTo>
                      <a:pt x="52" y="7"/>
                    </a:lnTo>
                    <a:lnTo>
                      <a:pt x="47" y="10"/>
                    </a:lnTo>
                    <a:lnTo>
                      <a:pt x="43" y="13"/>
                    </a:lnTo>
                    <a:lnTo>
                      <a:pt x="39" y="17"/>
                    </a:lnTo>
                    <a:lnTo>
                      <a:pt x="36" y="2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1" name="Freeform 97"/>
              <p:cNvSpPr>
                <a:spLocks/>
              </p:cNvSpPr>
              <p:nvPr/>
            </p:nvSpPr>
            <p:spPr bwMode="auto">
              <a:xfrm>
                <a:off x="4628" y="2905"/>
                <a:ext cx="150" cy="309"/>
              </a:xfrm>
              <a:custGeom>
                <a:avLst/>
                <a:gdLst/>
                <a:ahLst/>
                <a:cxnLst>
                  <a:cxn ang="0">
                    <a:pos x="35" y="22"/>
                  </a:cxn>
                  <a:cxn ang="0">
                    <a:pos x="31" y="31"/>
                  </a:cxn>
                  <a:cxn ang="0">
                    <a:pos x="23" y="48"/>
                  </a:cxn>
                  <a:cxn ang="0">
                    <a:pos x="15" y="70"/>
                  </a:cxn>
                  <a:cxn ang="0">
                    <a:pos x="7" y="96"/>
                  </a:cxn>
                  <a:cxn ang="0">
                    <a:pos x="2" y="124"/>
                  </a:cxn>
                  <a:cxn ang="0">
                    <a:pos x="0" y="151"/>
                  </a:cxn>
                  <a:cxn ang="0">
                    <a:pos x="5" y="176"/>
                  </a:cxn>
                  <a:cxn ang="0">
                    <a:pos x="20" y="207"/>
                  </a:cxn>
                  <a:cxn ang="0">
                    <a:pos x="28" y="236"/>
                  </a:cxn>
                  <a:cxn ang="0">
                    <a:pos x="26" y="255"/>
                  </a:cxn>
                  <a:cxn ang="0">
                    <a:pos x="19" y="266"/>
                  </a:cxn>
                  <a:cxn ang="0">
                    <a:pos x="13" y="272"/>
                  </a:cxn>
                  <a:cxn ang="0">
                    <a:pos x="12" y="276"/>
                  </a:cxn>
                  <a:cxn ang="0">
                    <a:pos x="14" y="281"/>
                  </a:cxn>
                  <a:cxn ang="0">
                    <a:pos x="19" y="286"/>
                  </a:cxn>
                  <a:cxn ang="0">
                    <a:pos x="25" y="291"/>
                  </a:cxn>
                  <a:cxn ang="0">
                    <a:pos x="34" y="295"/>
                  </a:cxn>
                  <a:cxn ang="0">
                    <a:pos x="43" y="299"/>
                  </a:cxn>
                  <a:cxn ang="0">
                    <a:pos x="55" y="302"/>
                  </a:cxn>
                  <a:cxn ang="0">
                    <a:pos x="67" y="304"/>
                  </a:cxn>
                  <a:cxn ang="0">
                    <a:pos x="81" y="307"/>
                  </a:cxn>
                  <a:cxn ang="0">
                    <a:pos x="96" y="309"/>
                  </a:cxn>
                  <a:cxn ang="0">
                    <a:pos x="111" y="309"/>
                  </a:cxn>
                  <a:cxn ang="0">
                    <a:pos x="125" y="304"/>
                  </a:cxn>
                  <a:cxn ang="0">
                    <a:pos x="137" y="294"/>
                  </a:cxn>
                  <a:cxn ang="0">
                    <a:pos x="145" y="276"/>
                  </a:cxn>
                  <a:cxn ang="0">
                    <a:pos x="150" y="249"/>
                  </a:cxn>
                  <a:cxn ang="0">
                    <a:pos x="149" y="193"/>
                  </a:cxn>
                  <a:cxn ang="0">
                    <a:pos x="147" y="121"/>
                  </a:cxn>
                  <a:cxn ang="0">
                    <a:pos x="142" y="63"/>
                  </a:cxn>
                  <a:cxn ang="0">
                    <a:pos x="131" y="23"/>
                  </a:cxn>
                  <a:cxn ang="0">
                    <a:pos x="117" y="9"/>
                  </a:cxn>
                  <a:cxn ang="0">
                    <a:pos x="106" y="4"/>
                  </a:cxn>
                  <a:cxn ang="0">
                    <a:pos x="93" y="1"/>
                  </a:cxn>
                  <a:cxn ang="0">
                    <a:pos x="80" y="0"/>
                  </a:cxn>
                  <a:cxn ang="0">
                    <a:pos x="67" y="1"/>
                  </a:cxn>
                  <a:cxn ang="0">
                    <a:pos x="56" y="4"/>
                  </a:cxn>
                  <a:cxn ang="0">
                    <a:pos x="46" y="9"/>
                  </a:cxn>
                  <a:cxn ang="0">
                    <a:pos x="38" y="16"/>
                  </a:cxn>
                </a:cxnLst>
                <a:rect l="0" t="0" r="r" b="b"/>
                <a:pathLst>
                  <a:path w="150" h="309">
                    <a:moveTo>
                      <a:pt x="36" y="21"/>
                    </a:moveTo>
                    <a:lnTo>
                      <a:pt x="35" y="22"/>
                    </a:lnTo>
                    <a:lnTo>
                      <a:pt x="33" y="26"/>
                    </a:lnTo>
                    <a:lnTo>
                      <a:pt x="31" y="31"/>
                    </a:lnTo>
                    <a:lnTo>
                      <a:pt x="27" y="39"/>
                    </a:lnTo>
                    <a:lnTo>
                      <a:pt x="23" y="48"/>
                    </a:lnTo>
                    <a:lnTo>
                      <a:pt x="19" y="59"/>
                    </a:lnTo>
                    <a:lnTo>
                      <a:pt x="15" y="70"/>
                    </a:lnTo>
                    <a:lnTo>
                      <a:pt x="11" y="83"/>
                    </a:lnTo>
                    <a:lnTo>
                      <a:pt x="7" y="96"/>
                    </a:lnTo>
                    <a:lnTo>
                      <a:pt x="4" y="110"/>
                    </a:lnTo>
                    <a:lnTo>
                      <a:pt x="2" y="124"/>
                    </a:lnTo>
                    <a:lnTo>
                      <a:pt x="0" y="138"/>
                    </a:lnTo>
                    <a:lnTo>
                      <a:pt x="0" y="151"/>
                    </a:lnTo>
                    <a:lnTo>
                      <a:pt x="2" y="164"/>
                    </a:lnTo>
                    <a:lnTo>
                      <a:pt x="5" y="176"/>
                    </a:lnTo>
                    <a:lnTo>
                      <a:pt x="10" y="188"/>
                    </a:lnTo>
                    <a:lnTo>
                      <a:pt x="20" y="207"/>
                    </a:lnTo>
                    <a:lnTo>
                      <a:pt x="26" y="223"/>
                    </a:lnTo>
                    <a:lnTo>
                      <a:pt x="28" y="236"/>
                    </a:lnTo>
                    <a:lnTo>
                      <a:pt x="28" y="247"/>
                    </a:lnTo>
                    <a:lnTo>
                      <a:pt x="26" y="255"/>
                    </a:lnTo>
                    <a:lnTo>
                      <a:pt x="23" y="261"/>
                    </a:lnTo>
                    <a:lnTo>
                      <a:pt x="19" y="266"/>
                    </a:lnTo>
                    <a:lnTo>
                      <a:pt x="15" y="270"/>
                    </a:lnTo>
                    <a:lnTo>
                      <a:pt x="13" y="272"/>
                    </a:lnTo>
                    <a:lnTo>
                      <a:pt x="13" y="274"/>
                    </a:lnTo>
                    <a:lnTo>
                      <a:pt x="12" y="276"/>
                    </a:lnTo>
                    <a:lnTo>
                      <a:pt x="13" y="279"/>
                    </a:lnTo>
                    <a:lnTo>
                      <a:pt x="14" y="281"/>
                    </a:lnTo>
                    <a:lnTo>
                      <a:pt x="16" y="283"/>
                    </a:lnTo>
                    <a:lnTo>
                      <a:pt x="19" y="286"/>
                    </a:lnTo>
                    <a:lnTo>
                      <a:pt x="22" y="288"/>
                    </a:lnTo>
                    <a:lnTo>
                      <a:pt x="25" y="291"/>
                    </a:lnTo>
                    <a:lnTo>
                      <a:pt x="29" y="293"/>
                    </a:lnTo>
                    <a:lnTo>
                      <a:pt x="34" y="295"/>
                    </a:lnTo>
                    <a:lnTo>
                      <a:pt x="38" y="297"/>
                    </a:lnTo>
                    <a:lnTo>
                      <a:pt x="43" y="299"/>
                    </a:lnTo>
                    <a:lnTo>
                      <a:pt x="49" y="300"/>
                    </a:lnTo>
                    <a:lnTo>
                      <a:pt x="55" y="302"/>
                    </a:lnTo>
                    <a:lnTo>
                      <a:pt x="60" y="303"/>
                    </a:lnTo>
                    <a:lnTo>
                      <a:pt x="67" y="304"/>
                    </a:lnTo>
                    <a:lnTo>
                      <a:pt x="74" y="305"/>
                    </a:lnTo>
                    <a:lnTo>
                      <a:pt x="81" y="307"/>
                    </a:lnTo>
                    <a:lnTo>
                      <a:pt x="88" y="308"/>
                    </a:lnTo>
                    <a:lnTo>
                      <a:pt x="96" y="309"/>
                    </a:lnTo>
                    <a:lnTo>
                      <a:pt x="103" y="309"/>
                    </a:lnTo>
                    <a:lnTo>
                      <a:pt x="111" y="309"/>
                    </a:lnTo>
                    <a:lnTo>
                      <a:pt x="118" y="307"/>
                    </a:lnTo>
                    <a:lnTo>
                      <a:pt x="125" y="304"/>
                    </a:lnTo>
                    <a:lnTo>
                      <a:pt x="131" y="300"/>
                    </a:lnTo>
                    <a:lnTo>
                      <a:pt x="137" y="294"/>
                    </a:lnTo>
                    <a:lnTo>
                      <a:pt x="141" y="286"/>
                    </a:lnTo>
                    <a:lnTo>
                      <a:pt x="145" y="276"/>
                    </a:lnTo>
                    <a:lnTo>
                      <a:pt x="148" y="264"/>
                    </a:lnTo>
                    <a:lnTo>
                      <a:pt x="150" y="249"/>
                    </a:lnTo>
                    <a:lnTo>
                      <a:pt x="150" y="231"/>
                    </a:lnTo>
                    <a:lnTo>
                      <a:pt x="149" y="193"/>
                    </a:lnTo>
                    <a:lnTo>
                      <a:pt x="149" y="156"/>
                    </a:lnTo>
                    <a:lnTo>
                      <a:pt x="147" y="121"/>
                    </a:lnTo>
                    <a:lnTo>
                      <a:pt x="145" y="90"/>
                    </a:lnTo>
                    <a:lnTo>
                      <a:pt x="142" y="63"/>
                    </a:lnTo>
                    <a:lnTo>
                      <a:pt x="137" y="40"/>
                    </a:lnTo>
                    <a:lnTo>
                      <a:pt x="131" y="23"/>
                    </a:lnTo>
                    <a:lnTo>
                      <a:pt x="122" y="12"/>
                    </a:lnTo>
                    <a:lnTo>
                      <a:pt x="117" y="9"/>
                    </a:lnTo>
                    <a:lnTo>
                      <a:pt x="112" y="6"/>
                    </a:lnTo>
                    <a:lnTo>
                      <a:pt x="106" y="4"/>
                    </a:lnTo>
                    <a:lnTo>
                      <a:pt x="100" y="2"/>
                    </a:lnTo>
                    <a:lnTo>
                      <a:pt x="93" y="1"/>
                    </a:lnTo>
                    <a:lnTo>
                      <a:pt x="87" y="0"/>
                    </a:lnTo>
                    <a:lnTo>
                      <a:pt x="80" y="0"/>
                    </a:lnTo>
                    <a:lnTo>
                      <a:pt x="74" y="0"/>
                    </a:lnTo>
                    <a:lnTo>
                      <a:pt x="67" y="1"/>
                    </a:lnTo>
                    <a:lnTo>
                      <a:pt x="61" y="2"/>
                    </a:lnTo>
                    <a:lnTo>
                      <a:pt x="56" y="4"/>
                    </a:lnTo>
                    <a:lnTo>
                      <a:pt x="50" y="6"/>
                    </a:lnTo>
                    <a:lnTo>
                      <a:pt x="46" y="9"/>
                    </a:lnTo>
                    <a:lnTo>
                      <a:pt x="42" y="12"/>
                    </a:lnTo>
                    <a:lnTo>
                      <a:pt x="38" y="16"/>
                    </a:lnTo>
                    <a:lnTo>
                      <a:pt x="36" y="21"/>
                    </a:lnTo>
                    <a:close/>
                  </a:path>
                </a:pathLst>
              </a:custGeom>
              <a:solidFill>
                <a:srgbClr val="FCF9F7"/>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2" name="Freeform 98"/>
              <p:cNvSpPr>
                <a:spLocks/>
              </p:cNvSpPr>
              <p:nvPr/>
            </p:nvSpPr>
            <p:spPr bwMode="auto">
              <a:xfrm>
                <a:off x="4632" y="2907"/>
                <a:ext cx="144" cy="306"/>
              </a:xfrm>
              <a:custGeom>
                <a:avLst/>
                <a:gdLst/>
                <a:ahLst/>
                <a:cxnLst>
                  <a:cxn ang="0">
                    <a:pos x="34" y="22"/>
                  </a:cxn>
                  <a:cxn ang="0">
                    <a:pos x="29" y="32"/>
                  </a:cxn>
                  <a:cxn ang="0">
                    <a:pos x="22" y="48"/>
                  </a:cxn>
                  <a:cxn ang="0">
                    <a:pos x="14" y="70"/>
                  </a:cxn>
                  <a:cxn ang="0">
                    <a:pos x="7" y="96"/>
                  </a:cxn>
                  <a:cxn ang="0">
                    <a:pos x="1" y="123"/>
                  </a:cxn>
                  <a:cxn ang="0">
                    <a:pos x="0" y="150"/>
                  </a:cxn>
                  <a:cxn ang="0">
                    <a:pos x="5" y="175"/>
                  </a:cxn>
                  <a:cxn ang="0">
                    <a:pos x="19" y="206"/>
                  </a:cxn>
                  <a:cxn ang="0">
                    <a:pos x="27" y="234"/>
                  </a:cxn>
                  <a:cxn ang="0">
                    <a:pos x="25" y="253"/>
                  </a:cxn>
                  <a:cxn ang="0">
                    <a:pos x="18" y="264"/>
                  </a:cxn>
                  <a:cxn ang="0">
                    <a:pos x="13" y="270"/>
                  </a:cxn>
                  <a:cxn ang="0">
                    <a:pos x="11" y="274"/>
                  </a:cxn>
                  <a:cxn ang="0">
                    <a:pos x="13" y="279"/>
                  </a:cxn>
                  <a:cxn ang="0">
                    <a:pos x="17" y="284"/>
                  </a:cxn>
                  <a:cxn ang="0">
                    <a:pos x="23" y="288"/>
                  </a:cxn>
                  <a:cxn ang="0">
                    <a:pos x="32" y="292"/>
                  </a:cxn>
                  <a:cxn ang="0">
                    <a:pos x="41" y="296"/>
                  </a:cxn>
                  <a:cxn ang="0">
                    <a:pos x="52" y="299"/>
                  </a:cxn>
                  <a:cxn ang="0">
                    <a:pos x="64" y="301"/>
                  </a:cxn>
                  <a:cxn ang="0">
                    <a:pos x="77" y="304"/>
                  </a:cxn>
                  <a:cxn ang="0">
                    <a:pos x="92" y="306"/>
                  </a:cxn>
                  <a:cxn ang="0">
                    <a:pos x="106" y="306"/>
                  </a:cxn>
                  <a:cxn ang="0">
                    <a:pos x="120" y="302"/>
                  </a:cxn>
                  <a:cxn ang="0">
                    <a:pos x="131" y="292"/>
                  </a:cxn>
                  <a:cxn ang="0">
                    <a:pos x="140" y="274"/>
                  </a:cxn>
                  <a:cxn ang="0">
                    <a:pos x="144" y="247"/>
                  </a:cxn>
                  <a:cxn ang="0">
                    <a:pos x="144" y="191"/>
                  </a:cxn>
                  <a:cxn ang="0">
                    <a:pos x="142" y="121"/>
                  </a:cxn>
                  <a:cxn ang="0">
                    <a:pos x="136" y="63"/>
                  </a:cxn>
                  <a:cxn ang="0">
                    <a:pos x="126" y="23"/>
                  </a:cxn>
                  <a:cxn ang="0">
                    <a:pos x="113" y="9"/>
                  </a:cxn>
                  <a:cxn ang="0">
                    <a:pos x="102" y="5"/>
                  </a:cxn>
                  <a:cxn ang="0">
                    <a:pos x="89" y="1"/>
                  </a:cxn>
                  <a:cxn ang="0">
                    <a:pos x="77" y="0"/>
                  </a:cxn>
                  <a:cxn ang="0">
                    <a:pos x="65" y="1"/>
                  </a:cxn>
                  <a:cxn ang="0">
                    <a:pos x="53" y="4"/>
                  </a:cxn>
                  <a:cxn ang="0">
                    <a:pos x="44" y="9"/>
                  </a:cxn>
                  <a:cxn ang="0">
                    <a:pos x="37" y="17"/>
                  </a:cxn>
                </a:cxnLst>
                <a:rect l="0" t="0" r="r" b="b"/>
                <a:pathLst>
                  <a:path w="144" h="306">
                    <a:moveTo>
                      <a:pt x="34" y="21"/>
                    </a:moveTo>
                    <a:lnTo>
                      <a:pt x="34" y="22"/>
                    </a:lnTo>
                    <a:lnTo>
                      <a:pt x="32" y="26"/>
                    </a:lnTo>
                    <a:lnTo>
                      <a:pt x="29" y="32"/>
                    </a:lnTo>
                    <a:lnTo>
                      <a:pt x="26" y="39"/>
                    </a:lnTo>
                    <a:lnTo>
                      <a:pt x="22" y="48"/>
                    </a:lnTo>
                    <a:lnTo>
                      <a:pt x="18" y="59"/>
                    </a:lnTo>
                    <a:lnTo>
                      <a:pt x="14" y="70"/>
                    </a:lnTo>
                    <a:lnTo>
                      <a:pt x="10" y="83"/>
                    </a:lnTo>
                    <a:lnTo>
                      <a:pt x="7" y="96"/>
                    </a:lnTo>
                    <a:lnTo>
                      <a:pt x="4" y="109"/>
                    </a:lnTo>
                    <a:lnTo>
                      <a:pt x="1" y="123"/>
                    </a:lnTo>
                    <a:lnTo>
                      <a:pt x="0" y="137"/>
                    </a:lnTo>
                    <a:lnTo>
                      <a:pt x="0" y="150"/>
                    </a:lnTo>
                    <a:lnTo>
                      <a:pt x="2" y="163"/>
                    </a:lnTo>
                    <a:lnTo>
                      <a:pt x="5" y="175"/>
                    </a:lnTo>
                    <a:lnTo>
                      <a:pt x="9" y="186"/>
                    </a:lnTo>
                    <a:lnTo>
                      <a:pt x="19" y="206"/>
                    </a:lnTo>
                    <a:lnTo>
                      <a:pt x="24" y="221"/>
                    </a:lnTo>
                    <a:lnTo>
                      <a:pt x="27" y="234"/>
                    </a:lnTo>
                    <a:lnTo>
                      <a:pt x="27" y="245"/>
                    </a:lnTo>
                    <a:lnTo>
                      <a:pt x="25" y="253"/>
                    </a:lnTo>
                    <a:lnTo>
                      <a:pt x="22" y="259"/>
                    </a:lnTo>
                    <a:lnTo>
                      <a:pt x="18" y="264"/>
                    </a:lnTo>
                    <a:lnTo>
                      <a:pt x="14" y="267"/>
                    </a:lnTo>
                    <a:lnTo>
                      <a:pt x="13" y="270"/>
                    </a:lnTo>
                    <a:lnTo>
                      <a:pt x="11" y="272"/>
                    </a:lnTo>
                    <a:lnTo>
                      <a:pt x="11" y="274"/>
                    </a:lnTo>
                    <a:lnTo>
                      <a:pt x="12" y="277"/>
                    </a:lnTo>
                    <a:lnTo>
                      <a:pt x="13" y="279"/>
                    </a:lnTo>
                    <a:lnTo>
                      <a:pt x="15" y="281"/>
                    </a:lnTo>
                    <a:lnTo>
                      <a:pt x="17" y="284"/>
                    </a:lnTo>
                    <a:lnTo>
                      <a:pt x="20" y="286"/>
                    </a:lnTo>
                    <a:lnTo>
                      <a:pt x="23" y="288"/>
                    </a:lnTo>
                    <a:lnTo>
                      <a:pt x="27" y="290"/>
                    </a:lnTo>
                    <a:lnTo>
                      <a:pt x="32" y="292"/>
                    </a:lnTo>
                    <a:lnTo>
                      <a:pt x="36" y="294"/>
                    </a:lnTo>
                    <a:lnTo>
                      <a:pt x="41" y="296"/>
                    </a:lnTo>
                    <a:lnTo>
                      <a:pt x="47" y="297"/>
                    </a:lnTo>
                    <a:lnTo>
                      <a:pt x="52" y="299"/>
                    </a:lnTo>
                    <a:lnTo>
                      <a:pt x="58" y="300"/>
                    </a:lnTo>
                    <a:lnTo>
                      <a:pt x="64" y="301"/>
                    </a:lnTo>
                    <a:lnTo>
                      <a:pt x="71" y="302"/>
                    </a:lnTo>
                    <a:lnTo>
                      <a:pt x="77" y="304"/>
                    </a:lnTo>
                    <a:lnTo>
                      <a:pt x="85" y="305"/>
                    </a:lnTo>
                    <a:lnTo>
                      <a:pt x="92" y="306"/>
                    </a:lnTo>
                    <a:lnTo>
                      <a:pt x="99" y="306"/>
                    </a:lnTo>
                    <a:lnTo>
                      <a:pt x="106" y="306"/>
                    </a:lnTo>
                    <a:lnTo>
                      <a:pt x="113" y="304"/>
                    </a:lnTo>
                    <a:lnTo>
                      <a:pt x="120" y="302"/>
                    </a:lnTo>
                    <a:lnTo>
                      <a:pt x="126" y="298"/>
                    </a:lnTo>
                    <a:lnTo>
                      <a:pt x="131" y="292"/>
                    </a:lnTo>
                    <a:lnTo>
                      <a:pt x="136" y="284"/>
                    </a:lnTo>
                    <a:lnTo>
                      <a:pt x="140" y="274"/>
                    </a:lnTo>
                    <a:lnTo>
                      <a:pt x="142" y="261"/>
                    </a:lnTo>
                    <a:lnTo>
                      <a:pt x="144" y="247"/>
                    </a:lnTo>
                    <a:lnTo>
                      <a:pt x="144" y="229"/>
                    </a:lnTo>
                    <a:lnTo>
                      <a:pt x="144" y="191"/>
                    </a:lnTo>
                    <a:lnTo>
                      <a:pt x="143" y="155"/>
                    </a:lnTo>
                    <a:lnTo>
                      <a:pt x="142" y="121"/>
                    </a:lnTo>
                    <a:lnTo>
                      <a:pt x="140" y="90"/>
                    </a:lnTo>
                    <a:lnTo>
                      <a:pt x="136" y="63"/>
                    </a:lnTo>
                    <a:lnTo>
                      <a:pt x="132" y="40"/>
                    </a:lnTo>
                    <a:lnTo>
                      <a:pt x="126" y="23"/>
                    </a:lnTo>
                    <a:lnTo>
                      <a:pt x="118" y="13"/>
                    </a:lnTo>
                    <a:lnTo>
                      <a:pt x="113" y="9"/>
                    </a:lnTo>
                    <a:lnTo>
                      <a:pt x="107" y="7"/>
                    </a:lnTo>
                    <a:lnTo>
                      <a:pt x="102" y="5"/>
                    </a:lnTo>
                    <a:lnTo>
                      <a:pt x="96" y="3"/>
                    </a:lnTo>
                    <a:lnTo>
                      <a:pt x="89" y="1"/>
                    </a:lnTo>
                    <a:lnTo>
                      <a:pt x="83" y="1"/>
                    </a:lnTo>
                    <a:lnTo>
                      <a:pt x="77" y="0"/>
                    </a:lnTo>
                    <a:lnTo>
                      <a:pt x="71" y="1"/>
                    </a:lnTo>
                    <a:lnTo>
                      <a:pt x="65" y="1"/>
                    </a:lnTo>
                    <a:lnTo>
                      <a:pt x="59" y="3"/>
                    </a:lnTo>
                    <a:lnTo>
                      <a:pt x="53" y="4"/>
                    </a:lnTo>
                    <a:lnTo>
                      <a:pt x="48" y="7"/>
                    </a:lnTo>
                    <a:lnTo>
                      <a:pt x="44" y="9"/>
                    </a:lnTo>
                    <a:lnTo>
                      <a:pt x="40" y="13"/>
                    </a:lnTo>
                    <a:lnTo>
                      <a:pt x="37" y="17"/>
                    </a:lnTo>
                    <a:lnTo>
                      <a:pt x="34" y="21"/>
                    </a:lnTo>
                    <a:close/>
                  </a:path>
                </a:pathLst>
              </a:custGeom>
              <a:solidFill>
                <a:srgbClr val="FCF7F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3" name="Freeform 99"/>
              <p:cNvSpPr>
                <a:spLocks/>
              </p:cNvSpPr>
              <p:nvPr/>
            </p:nvSpPr>
            <p:spPr bwMode="auto">
              <a:xfrm>
                <a:off x="4636" y="2910"/>
                <a:ext cx="138" cy="303"/>
              </a:xfrm>
              <a:custGeom>
                <a:avLst/>
                <a:gdLst/>
                <a:ahLst/>
                <a:cxnLst>
                  <a:cxn ang="0">
                    <a:pos x="32" y="22"/>
                  </a:cxn>
                  <a:cxn ang="0">
                    <a:pos x="28" y="31"/>
                  </a:cxn>
                  <a:cxn ang="0">
                    <a:pos x="21" y="47"/>
                  </a:cxn>
                  <a:cxn ang="0">
                    <a:pos x="13" y="69"/>
                  </a:cxn>
                  <a:cxn ang="0">
                    <a:pos x="6" y="94"/>
                  </a:cxn>
                  <a:cxn ang="0">
                    <a:pos x="1" y="121"/>
                  </a:cxn>
                  <a:cxn ang="0">
                    <a:pos x="0" y="148"/>
                  </a:cxn>
                  <a:cxn ang="0">
                    <a:pos x="4" y="173"/>
                  </a:cxn>
                  <a:cxn ang="0">
                    <a:pos x="18" y="203"/>
                  </a:cxn>
                  <a:cxn ang="0">
                    <a:pos x="26" y="232"/>
                  </a:cxn>
                  <a:cxn ang="0">
                    <a:pos x="24" y="250"/>
                  </a:cxn>
                  <a:cxn ang="0">
                    <a:pos x="17" y="261"/>
                  </a:cxn>
                  <a:cxn ang="0">
                    <a:pos x="12" y="266"/>
                  </a:cxn>
                  <a:cxn ang="0">
                    <a:pos x="10" y="271"/>
                  </a:cxn>
                  <a:cxn ang="0">
                    <a:pos x="11" y="276"/>
                  </a:cxn>
                  <a:cxn ang="0">
                    <a:pos x="15" y="281"/>
                  </a:cxn>
                  <a:cxn ang="0">
                    <a:pos x="22" y="285"/>
                  </a:cxn>
                  <a:cxn ang="0">
                    <a:pos x="30" y="289"/>
                  </a:cxn>
                  <a:cxn ang="0">
                    <a:pos x="39" y="292"/>
                  </a:cxn>
                  <a:cxn ang="0">
                    <a:pos x="50" y="295"/>
                  </a:cxn>
                  <a:cxn ang="0">
                    <a:pos x="61" y="298"/>
                  </a:cxn>
                  <a:cxn ang="0">
                    <a:pos x="74" y="300"/>
                  </a:cxn>
                  <a:cxn ang="0">
                    <a:pos x="88" y="302"/>
                  </a:cxn>
                  <a:cxn ang="0">
                    <a:pos x="102" y="302"/>
                  </a:cxn>
                  <a:cxn ang="0">
                    <a:pos x="115" y="298"/>
                  </a:cxn>
                  <a:cxn ang="0">
                    <a:pos x="126" y="288"/>
                  </a:cxn>
                  <a:cxn ang="0">
                    <a:pos x="134" y="271"/>
                  </a:cxn>
                  <a:cxn ang="0">
                    <a:pos x="138" y="244"/>
                  </a:cxn>
                  <a:cxn ang="0">
                    <a:pos x="138" y="189"/>
                  </a:cxn>
                  <a:cxn ang="0">
                    <a:pos x="136" y="119"/>
                  </a:cxn>
                  <a:cxn ang="0">
                    <a:pos x="131" y="61"/>
                  </a:cxn>
                  <a:cxn ang="0">
                    <a:pos x="121" y="23"/>
                  </a:cxn>
                  <a:cxn ang="0">
                    <a:pos x="108" y="9"/>
                  </a:cxn>
                  <a:cxn ang="0">
                    <a:pos x="97" y="4"/>
                  </a:cxn>
                  <a:cxn ang="0">
                    <a:pos x="86" y="1"/>
                  </a:cxn>
                  <a:cxn ang="0">
                    <a:pos x="74" y="0"/>
                  </a:cxn>
                  <a:cxn ang="0">
                    <a:pos x="62" y="1"/>
                  </a:cxn>
                  <a:cxn ang="0">
                    <a:pos x="51" y="4"/>
                  </a:cxn>
                  <a:cxn ang="0">
                    <a:pos x="42" y="9"/>
                  </a:cxn>
                  <a:cxn ang="0">
                    <a:pos x="35" y="16"/>
                  </a:cxn>
                </a:cxnLst>
                <a:rect l="0" t="0" r="r" b="b"/>
                <a:pathLst>
                  <a:path w="138" h="303">
                    <a:moveTo>
                      <a:pt x="33" y="20"/>
                    </a:moveTo>
                    <a:lnTo>
                      <a:pt x="32" y="22"/>
                    </a:lnTo>
                    <a:lnTo>
                      <a:pt x="30" y="25"/>
                    </a:lnTo>
                    <a:lnTo>
                      <a:pt x="28" y="31"/>
                    </a:lnTo>
                    <a:lnTo>
                      <a:pt x="25" y="38"/>
                    </a:lnTo>
                    <a:lnTo>
                      <a:pt x="21" y="47"/>
                    </a:lnTo>
                    <a:lnTo>
                      <a:pt x="17" y="57"/>
                    </a:lnTo>
                    <a:lnTo>
                      <a:pt x="13" y="69"/>
                    </a:lnTo>
                    <a:lnTo>
                      <a:pt x="10" y="81"/>
                    </a:lnTo>
                    <a:lnTo>
                      <a:pt x="6" y="94"/>
                    </a:lnTo>
                    <a:lnTo>
                      <a:pt x="3" y="108"/>
                    </a:lnTo>
                    <a:lnTo>
                      <a:pt x="1" y="121"/>
                    </a:lnTo>
                    <a:lnTo>
                      <a:pt x="0" y="135"/>
                    </a:lnTo>
                    <a:lnTo>
                      <a:pt x="0" y="148"/>
                    </a:lnTo>
                    <a:lnTo>
                      <a:pt x="1" y="161"/>
                    </a:lnTo>
                    <a:lnTo>
                      <a:pt x="4" y="173"/>
                    </a:lnTo>
                    <a:lnTo>
                      <a:pt x="9" y="184"/>
                    </a:lnTo>
                    <a:lnTo>
                      <a:pt x="18" y="203"/>
                    </a:lnTo>
                    <a:lnTo>
                      <a:pt x="23" y="219"/>
                    </a:lnTo>
                    <a:lnTo>
                      <a:pt x="26" y="232"/>
                    </a:lnTo>
                    <a:lnTo>
                      <a:pt x="26" y="242"/>
                    </a:lnTo>
                    <a:lnTo>
                      <a:pt x="24" y="250"/>
                    </a:lnTo>
                    <a:lnTo>
                      <a:pt x="21" y="256"/>
                    </a:lnTo>
                    <a:lnTo>
                      <a:pt x="17" y="261"/>
                    </a:lnTo>
                    <a:lnTo>
                      <a:pt x="14" y="264"/>
                    </a:lnTo>
                    <a:lnTo>
                      <a:pt x="12" y="266"/>
                    </a:lnTo>
                    <a:lnTo>
                      <a:pt x="10" y="269"/>
                    </a:lnTo>
                    <a:lnTo>
                      <a:pt x="10" y="271"/>
                    </a:lnTo>
                    <a:lnTo>
                      <a:pt x="10" y="274"/>
                    </a:lnTo>
                    <a:lnTo>
                      <a:pt x="11" y="276"/>
                    </a:lnTo>
                    <a:lnTo>
                      <a:pt x="13" y="278"/>
                    </a:lnTo>
                    <a:lnTo>
                      <a:pt x="15" y="281"/>
                    </a:lnTo>
                    <a:lnTo>
                      <a:pt x="18" y="283"/>
                    </a:lnTo>
                    <a:lnTo>
                      <a:pt x="22" y="285"/>
                    </a:lnTo>
                    <a:lnTo>
                      <a:pt x="26" y="287"/>
                    </a:lnTo>
                    <a:lnTo>
                      <a:pt x="30" y="289"/>
                    </a:lnTo>
                    <a:lnTo>
                      <a:pt x="35" y="291"/>
                    </a:lnTo>
                    <a:lnTo>
                      <a:pt x="39" y="292"/>
                    </a:lnTo>
                    <a:lnTo>
                      <a:pt x="45" y="294"/>
                    </a:lnTo>
                    <a:lnTo>
                      <a:pt x="50" y="295"/>
                    </a:lnTo>
                    <a:lnTo>
                      <a:pt x="55" y="296"/>
                    </a:lnTo>
                    <a:lnTo>
                      <a:pt x="61" y="298"/>
                    </a:lnTo>
                    <a:lnTo>
                      <a:pt x="68" y="299"/>
                    </a:lnTo>
                    <a:lnTo>
                      <a:pt x="74" y="300"/>
                    </a:lnTo>
                    <a:lnTo>
                      <a:pt x="81" y="301"/>
                    </a:lnTo>
                    <a:lnTo>
                      <a:pt x="88" y="302"/>
                    </a:lnTo>
                    <a:lnTo>
                      <a:pt x="95" y="303"/>
                    </a:lnTo>
                    <a:lnTo>
                      <a:pt x="102" y="302"/>
                    </a:lnTo>
                    <a:lnTo>
                      <a:pt x="109" y="301"/>
                    </a:lnTo>
                    <a:lnTo>
                      <a:pt x="115" y="298"/>
                    </a:lnTo>
                    <a:lnTo>
                      <a:pt x="121" y="294"/>
                    </a:lnTo>
                    <a:lnTo>
                      <a:pt x="126" y="288"/>
                    </a:lnTo>
                    <a:lnTo>
                      <a:pt x="130" y="280"/>
                    </a:lnTo>
                    <a:lnTo>
                      <a:pt x="134" y="271"/>
                    </a:lnTo>
                    <a:lnTo>
                      <a:pt x="137" y="258"/>
                    </a:lnTo>
                    <a:lnTo>
                      <a:pt x="138" y="244"/>
                    </a:lnTo>
                    <a:lnTo>
                      <a:pt x="138" y="226"/>
                    </a:lnTo>
                    <a:lnTo>
                      <a:pt x="138" y="189"/>
                    </a:lnTo>
                    <a:lnTo>
                      <a:pt x="137" y="153"/>
                    </a:lnTo>
                    <a:lnTo>
                      <a:pt x="136" y="119"/>
                    </a:lnTo>
                    <a:lnTo>
                      <a:pt x="134" y="88"/>
                    </a:lnTo>
                    <a:lnTo>
                      <a:pt x="131" y="61"/>
                    </a:lnTo>
                    <a:lnTo>
                      <a:pt x="127" y="39"/>
                    </a:lnTo>
                    <a:lnTo>
                      <a:pt x="121" y="23"/>
                    </a:lnTo>
                    <a:lnTo>
                      <a:pt x="113" y="12"/>
                    </a:lnTo>
                    <a:lnTo>
                      <a:pt x="108" y="9"/>
                    </a:lnTo>
                    <a:lnTo>
                      <a:pt x="103" y="6"/>
                    </a:lnTo>
                    <a:lnTo>
                      <a:pt x="97" y="4"/>
                    </a:lnTo>
                    <a:lnTo>
                      <a:pt x="92" y="2"/>
                    </a:lnTo>
                    <a:lnTo>
                      <a:pt x="86" y="1"/>
                    </a:lnTo>
                    <a:lnTo>
                      <a:pt x="80" y="0"/>
                    </a:lnTo>
                    <a:lnTo>
                      <a:pt x="74" y="0"/>
                    </a:lnTo>
                    <a:lnTo>
                      <a:pt x="68" y="0"/>
                    </a:lnTo>
                    <a:lnTo>
                      <a:pt x="62" y="1"/>
                    </a:lnTo>
                    <a:lnTo>
                      <a:pt x="56" y="2"/>
                    </a:lnTo>
                    <a:lnTo>
                      <a:pt x="51" y="4"/>
                    </a:lnTo>
                    <a:lnTo>
                      <a:pt x="46" y="6"/>
                    </a:lnTo>
                    <a:lnTo>
                      <a:pt x="42" y="9"/>
                    </a:lnTo>
                    <a:lnTo>
                      <a:pt x="38" y="12"/>
                    </a:lnTo>
                    <a:lnTo>
                      <a:pt x="35" y="16"/>
                    </a:lnTo>
                    <a:lnTo>
                      <a:pt x="33" y="20"/>
                    </a:lnTo>
                    <a:close/>
                  </a:path>
                </a:pathLst>
              </a:custGeom>
              <a:solidFill>
                <a:srgbClr val="F9F2E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4" name="Freeform 100"/>
              <p:cNvSpPr>
                <a:spLocks/>
              </p:cNvSpPr>
              <p:nvPr/>
            </p:nvSpPr>
            <p:spPr bwMode="auto">
              <a:xfrm>
                <a:off x="4640" y="2912"/>
                <a:ext cx="133" cy="300"/>
              </a:xfrm>
              <a:custGeom>
                <a:avLst/>
                <a:gdLst/>
                <a:ahLst/>
                <a:cxnLst>
                  <a:cxn ang="0">
                    <a:pos x="30" y="22"/>
                  </a:cxn>
                  <a:cxn ang="0">
                    <a:pos x="26" y="31"/>
                  </a:cxn>
                  <a:cxn ang="0">
                    <a:pos x="20" y="47"/>
                  </a:cxn>
                  <a:cxn ang="0">
                    <a:pos x="12" y="69"/>
                  </a:cxn>
                  <a:cxn ang="0">
                    <a:pos x="6" y="94"/>
                  </a:cxn>
                  <a:cxn ang="0">
                    <a:pos x="1" y="121"/>
                  </a:cxn>
                  <a:cxn ang="0">
                    <a:pos x="0" y="147"/>
                  </a:cxn>
                  <a:cxn ang="0">
                    <a:pos x="4" y="171"/>
                  </a:cxn>
                  <a:cxn ang="0">
                    <a:pos x="17" y="201"/>
                  </a:cxn>
                  <a:cxn ang="0">
                    <a:pos x="24" y="230"/>
                  </a:cxn>
                  <a:cxn ang="0">
                    <a:pos x="23" y="248"/>
                  </a:cxn>
                  <a:cxn ang="0">
                    <a:pos x="16" y="258"/>
                  </a:cxn>
                  <a:cxn ang="0">
                    <a:pos x="10" y="264"/>
                  </a:cxn>
                  <a:cxn ang="0">
                    <a:pos x="8" y="269"/>
                  </a:cxn>
                  <a:cxn ang="0">
                    <a:pos x="10" y="274"/>
                  </a:cxn>
                  <a:cxn ang="0">
                    <a:pos x="14" y="279"/>
                  </a:cxn>
                  <a:cxn ang="0">
                    <a:pos x="20" y="283"/>
                  </a:cxn>
                  <a:cxn ang="0">
                    <a:pos x="28" y="287"/>
                  </a:cxn>
                  <a:cxn ang="0">
                    <a:pos x="37" y="290"/>
                  </a:cxn>
                  <a:cxn ang="0">
                    <a:pos x="48" y="293"/>
                  </a:cxn>
                  <a:cxn ang="0">
                    <a:pos x="58" y="295"/>
                  </a:cxn>
                  <a:cxn ang="0">
                    <a:pos x="71" y="297"/>
                  </a:cxn>
                  <a:cxn ang="0">
                    <a:pos x="84" y="300"/>
                  </a:cxn>
                  <a:cxn ang="0">
                    <a:pos x="98" y="300"/>
                  </a:cxn>
                  <a:cxn ang="0">
                    <a:pos x="110" y="296"/>
                  </a:cxn>
                  <a:cxn ang="0">
                    <a:pos x="121" y="286"/>
                  </a:cxn>
                  <a:cxn ang="0">
                    <a:pos x="128" y="268"/>
                  </a:cxn>
                  <a:cxn ang="0">
                    <a:pos x="132" y="242"/>
                  </a:cxn>
                  <a:cxn ang="0">
                    <a:pos x="132" y="187"/>
                  </a:cxn>
                  <a:cxn ang="0">
                    <a:pos x="130" y="118"/>
                  </a:cxn>
                  <a:cxn ang="0">
                    <a:pos x="125" y="61"/>
                  </a:cxn>
                  <a:cxn ang="0">
                    <a:pos x="115" y="23"/>
                  </a:cxn>
                  <a:cxn ang="0">
                    <a:pos x="103" y="9"/>
                  </a:cxn>
                  <a:cxn ang="0">
                    <a:pos x="93" y="4"/>
                  </a:cxn>
                  <a:cxn ang="0">
                    <a:pos x="82" y="1"/>
                  </a:cxn>
                  <a:cxn ang="0">
                    <a:pos x="70" y="0"/>
                  </a:cxn>
                  <a:cxn ang="0">
                    <a:pos x="59" y="1"/>
                  </a:cxn>
                  <a:cxn ang="0">
                    <a:pos x="49" y="4"/>
                  </a:cxn>
                  <a:cxn ang="0">
                    <a:pos x="40" y="9"/>
                  </a:cxn>
                  <a:cxn ang="0">
                    <a:pos x="33" y="17"/>
                  </a:cxn>
                </a:cxnLst>
                <a:rect l="0" t="0" r="r" b="b"/>
                <a:pathLst>
                  <a:path w="133" h="300">
                    <a:moveTo>
                      <a:pt x="31" y="21"/>
                    </a:moveTo>
                    <a:lnTo>
                      <a:pt x="30" y="22"/>
                    </a:lnTo>
                    <a:lnTo>
                      <a:pt x="29" y="26"/>
                    </a:lnTo>
                    <a:lnTo>
                      <a:pt x="26" y="31"/>
                    </a:lnTo>
                    <a:lnTo>
                      <a:pt x="23" y="38"/>
                    </a:lnTo>
                    <a:lnTo>
                      <a:pt x="20" y="47"/>
                    </a:lnTo>
                    <a:lnTo>
                      <a:pt x="16" y="57"/>
                    </a:lnTo>
                    <a:lnTo>
                      <a:pt x="12" y="69"/>
                    </a:lnTo>
                    <a:lnTo>
                      <a:pt x="9" y="81"/>
                    </a:lnTo>
                    <a:lnTo>
                      <a:pt x="6" y="94"/>
                    </a:lnTo>
                    <a:lnTo>
                      <a:pt x="3" y="107"/>
                    </a:lnTo>
                    <a:lnTo>
                      <a:pt x="1" y="121"/>
                    </a:lnTo>
                    <a:lnTo>
                      <a:pt x="0" y="134"/>
                    </a:lnTo>
                    <a:lnTo>
                      <a:pt x="0" y="147"/>
                    </a:lnTo>
                    <a:lnTo>
                      <a:pt x="1" y="160"/>
                    </a:lnTo>
                    <a:lnTo>
                      <a:pt x="4" y="171"/>
                    </a:lnTo>
                    <a:lnTo>
                      <a:pt x="8" y="182"/>
                    </a:lnTo>
                    <a:lnTo>
                      <a:pt x="17" y="201"/>
                    </a:lnTo>
                    <a:lnTo>
                      <a:pt x="22" y="217"/>
                    </a:lnTo>
                    <a:lnTo>
                      <a:pt x="24" y="230"/>
                    </a:lnTo>
                    <a:lnTo>
                      <a:pt x="24" y="240"/>
                    </a:lnTo>
                    <a:lnTo>
                      <a:pt x="23" y="248"/>
                    </a:lnTo>
                    <a:lnTo>
                      <a:pt x="20" y="254"/>
                    </a:lnTo>
                    <a:lnTo>
                      <a:pt x="16" y="258"/>
                    </a:lnTo>
                    <a:lnTo>
                      <a:pt x="13" y="262"/>
                    </a:lnTo>
                    <a:lnTo>
                      <a:pt x="10" y="264"/>
                    </a:lnTo>
                    <a:lnTo>
                      <a:pt x="9" y="267"/>
                    </a:lnTo>
                    <a:lnTo>
                      <a:pt x="8" y="269"/>
                    </a:lnTo>
                    <a:lnTo>
                      <a:pt x="9" y="272"/>
                    </a:lnTo>
                    <a:lnTo>
                      <a:pt x="10" y="274"/>
                    </a:lnTo>
                    <a:lnTo>
                      <a:pt x="11" y="276"/>
                    </a:lnTo>
                    <a:lnTo>
                      <a:pt x="14" y="279"/>
                    </a:lnTo>
                    <a:lnTo>
                      <a:pt x="17" y="281"/>
                    </a:lnTo>
                    <a:lnTo>
                      <a:pt x="20" y="283"/>
                    </a:lnTo>
                    <a:lnTo>
                      <a:pt x="24" y="285"/>
                    </a:lnTo>
                    <a:lnTo>
                      <a:pt x="28" y="287"/>
                    </a:lnTo>
                    <a:lnTo>
                      <a:pt x="33" y="288"/>
                    </a:lnTo>
                    <a:lnTo>
                      <a:pt x="37" y="290"/>
                    </a:lnTo>
                    <a:lnTo>
                      <a:pt x="42" y="291"/>
                    </a:lnTo>
                    <a:lnTo>
                      <a:pt x="48" y="293"/>
                    </a:lnTo>
                    <a:lnTo>
                      <a:pt x="53" y="294"/>
                    </a:lnTo>
                    <a:lnTo>
                      <a:pt x="58" y="295"/>
                    </a:lnTo>
                    <a:lnTo>
                      <a:pt x="65" y="296"/>
                    </a:lnTo>
                    <a:lnTo>
                      <a:pt x="71" y="297"/>
                    </a:lnTo>
                    <a:lnTo>
                      <a:pt x="78" y="299"/>
                    </a:lnTo>
                    <a:lnTo>
                      <a:pt x="84" y="300"/>
                    </a:lnTo>
                    <a:lnTo>
                      <a:pt x="91" y="300"/>
                    </a:lnTo>
                    <a:lnTo>
                      <a:pt x="98" y="300"/>
                    </a:lnTo>
                    <a:lnTo>
                      <a:pt x="104" y="298"/>
                    </a:lnTo>
                    <a:lnTo>
                      <a:pt x="110" y="296"/>
                    </a:lnTo>
                    <a:lnTo>
                      <a:pt x="116" y="291"/>
                    </a:lnTo>
                    <a:lnTo>
                      <a:pt x="121" y="286"/>
                    </a:lnTo>
                    <a:lnTo>
                      <a:pt x="125" y="278"/>
                    </a:lnTo>
                    <a:lnTo>
                      <a:pt x="128" y="268"/>
                    </a:lnTo>
                    <a:lnTo>
                      <a:pt x="131" y="256"/>
                    </a:lnTo>
                    <a:lnTo>
                      <a:pt x="132" y="242"/>
                    </a:lnTo>
                    <a:lnTo>
                      <a:pt x="133" y="224"/>
                    </a:lnTo>
                    <a:lnTo>
                      <a:pt x="132" y="187"/>
                    </a:lnTo>
                    <a:lnTo>
                      <a:pt x="131" y="152"/>
                    </a:lnTo>
                    <a:lnTo>
                      <a:pt x="130" y="118"/>
                    </a:lnTo>
                    <a:lnTo>
                      <a:pt x="128" y="88"/>
                    </a:lnTo>
                    <a:lnTo>
                      <a:pt x="125" y="61"/>
                    </a:lnTo>
                    <a:lnTo>
                      <a:pt x="121" y="40"/>
                    </a:lnTo>
                    <a:lnTo>
                      <a:pt x="115" y="23"/>
                    </a:lnTo>
                    <a:lnTo>
                      <a:pt x="108" y="13"/>
                    </a:lnTo>
                    <a:lnTo>
                      <a:pt x="103" y="9"/>
                    </a:lnTo>
                    <a:lnTo>
                      <a:pt x="98" y="7"/>
                    </a:lnTo>
                    <a:lnTo>
                      <a:pt x="93" y="4"/>
                    </a:lnTo>
                    <a:lnTo>
                      <a:pt x="88" y="3"/>
                    </a:lnTo>
                    <a:lnTo>
                      <a:pt x="82" y="1"/>
                    </a:lnTo>
                    <a:lnTo>
                      <a:pt x="76" y="1"/>
                    </a:lnTo>
                    <a:lnTo>
                      <a:pt x="70" y="0"/>
                    </a:lnTo>
                    <a:lnTo>
                      <a:pt x="65" y="1"/>
                    </a:lnTo>
                    <a:lnTo>
                      <a:pt x="59" y="1"/>
                    </a:lnTo>
                    <a:lnTo>
                      <a:pt x="54" y="3"/>
                    </a:lnTo>
                    <a:lnTo>
                      <a:pt x="49" y="4"/>
                    </a:lnTo>
                    <a:lnTo>
                      <a:pt x="44" y="7"/>
                    </a:lnTo>
                    <a:lnTo>
                      <a:pt x="40" y="9"/>
                    </a:lnTo>
                    <a:lnTo>
                      <a:pt x="36" y="13"/>
                    </a:lnTo>
                    <a:lnTo>
                      <a:pt x="33" y="17"/>
                    </a:lnTo>
                    <a:lnTo>
                      <a:pt x="31" y="21"/>
                    </a:lnTo>
                    <a:close/>
                  </a:path>
                </a:pathLst>
              </a:custGeom>
              <a:solidFill>
                <a:srgbClr val="F9EFE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5" name="Freeform 101"/>
              <p:cNvSpPr>
                <a:spLocks/>
              </p:cNvSpPr>
              <p:nvPr/>
            </p:nvSpPr>
            <p:spPr bwMode="auto">
              <a:xfrm>
                <a:off x="4644" y="2915"/>
                <a:ext cx="127" cy="296"/>
              </a:xfrm>
              <a:custGeom>
                <a:avLst/>
                <a:gdLst/>
                <a:ahLst/>
                <a:cxnLst>
                  <a:cxn ang="0">
                    <a:pos x="29" y="21"/>
                  </a:cxn>
                  <a:cxn ang="0">
                    <a:pos x="25" y="30"/>
                  </a:cxn>
                  <a:cxn ang="0">
                    <a:pos x="19" y="46"/>
                  </a:cxn>
                  <a:cxn ang="0">
                    <a:pos x="12" y="68"/>
                  </a:cxn>
                  <a:cxn ang="0">
                    <a:pos x="5" y="92"/>
                  </a:cxn>
                  <a:cxn ang="0">
                    <a:pos x="1" y="119"/>
                  </a:cxn>
                  <a:cxn ang="0">
                    <a:pos x="0" y="145"/>
                  </a:cxn>
                  <a:cxn ang="0">
                    <a:pos x="3" y="169"/>
                  </a:cxn>
                  <a:cxn ang="0">
                    <a:pos x="16" y="199"/>
                  </a:cxn>
                  <a:cxn ang="0">
                    <a:pos x="23" y="227"/>
                  </a:cxn>
                  <a:cxn ang="0">
                    <a:pos x="22" y="245"/>
                  </a:cxn>
                  <a:cxn ang="0">
                    <a:pos x="15" y="255"/>
                  </a:cxn>
                  <a:cxn ang="0">
                    <a:pos x="9" y="261"/>
                  </a:cxn>
                  <a:cxn ang="0">
                    <a:pos x="7" y="266"/>
                  </a:cxn>
                  <a:cxn ang="0">
                    <a:pos x="8" y="271"/>
                  </a:cxn>
                  <a:cxn ang="0">
                    <a:pos x="12" y="276"/>
                  </a:cxn>
                  <a:cxn ang="0">
                    <a:pos x="18" y="280"/>
                  </a:cxn>
                  <a:cxn ang="0">
                    <a:pos x="26" y="283"/>
                  </a:cxn>
                  <a:cxn ang="0">
                    <a:pos x="35" y="286"/>
                  </a:cxn>
                  <a:cxn ang="0">
                    <a:pos x="45" y="289"/>
                  </a:cxn>
                  <a:cxn ang="0">
                    <a:pos x="56" y="291"/>
                  </a:cxn>
                  <a:cxn ang="0">
                    <a:pos x="68" y="294"/>
                  </a:cxn>
                  <a:cxn ang="0">
                    <a:pos x="80" y="296"/>
                  </a:cxn>
                  <a:cxn ang="0">
                    <a:pos x="93" y="296"/>
                  </a:cxn>
                  <a:cxn ang="0">
                    <a:pos x="105" y="292"/>
                  </a:cxn>
                  <a:cxn ang="0">
                    <a:pos x="115" y="282"/>
                  </a:cxn>
                  <a:cxn ang="0">
                    <a:pos x="123" y="265"/>
                  </a:cxn>
                  <a:cxn ang="0">
                    <a:pos x="126" y="239"/>
                  </a:cxn>
                  <a:cxn ang="0">
                    <a:pos x="126" y="185"/>
                  </a:cxn>
                  <a:cxn ang="0">
                    <a:pos x="124" y="117"/>
                  </a:cxn>
                  <a:cxn ang="0">
                    <a:pos x="120" y="60"/>
                  </a:cxn>
                  <a:cxn ang="0">
                    <a:pos x="110" y="22"/>
                  </a:cxn>
                  <a:cxn ang="0">
                    <a:pos x="99" y="9"/>
                  </a:cxn>
                  <a:cxn ang="0">
                    <a:pos x="89" y="4"/>
                  </a:cxn>
                  <a:cxn ang="0">
                    <a:pos x="78" y="1"/>
                  </a:cxn>
                  <a:cxn ang="0">
                    <a:pos x="67" y="0"/>
                  </a:cxn>
                  <a:cxn ang="0">
                    <a:pos x="56" y="1"/>
                  </a:cxn>
                  <a:cxn ang="0">
                    <a:pos x="46" y="4"/>
                  </a:cxn>
                  <a:cxn ang="0">
                    <a:pos x="38" y="9"/>
                  </a:cxn>
                  <a:cxn ang="0">
                    <a:pos x="32" y="16"/>
                  </a:cxn>
                </a:cxnLst>
                <a:rect l="0" t="0" r="r" b="b"/>
                <a:pathLst>
                  <a:path w="127" h="296">
                    <a:moveTo>
                      <a:pt x="29" y="20"/>
                    </a:moveTo>
                    <a:lnTo>
                      <a:pt x="29" y="21"/>
                    </a:lnTo>
                    <a:lnTo>
                      <a:pt x="27" y="25"/>
                    </a:lnTo>
                    <a:lnTo>
                      <a:pt x="25" y="30"/>
                    </a:lnTo>
                    <a:lnTo>
                      <a:pt x="22" y="38"/>
                    </a:lnTo>
                    <a:lnTo>
                      <a:pt x="19" y="46"/>
                    </a:lnTo>
                    <a:lnTo>
                      <a:pt x="15" y="56"/>
                    </a:lnTo>
                    <a:lnTo>
                      <a:pt x="12" y="68"/>
                    </a:lnTo>
                    <a:lnTo>
                      <a:pt x="8" y="80"/>
                    </a:lnTo>
                    <a:lnTo>
                      <a:pt x="5" y="92"/>
                    </a:lnTo>
                    <a:lnTo>
                      <a:pt x="3" y="106"/>
                    </a:lnTo>
                    <a:lnTo>
                      <a:pt x="1" y="119"/>
                    </a:lnTo>
                    <a:lnTo>
                      <a:pt x="0" y="132"/>
                    </a:lnTo>
                    <a:lnTo>
                      <a:pt x="0" y="145"/>
                    </a:lnTo>
                    <a:lnTo>
                      <a:pt x="1" y="158"/>
                    </a:lnTo>
                    <a:lnTo>
                      <a:pt x="3" y="169"/>
                    </a:lnTo>
                    <a:lnTo>
                      <a:pt x="8" y="180"/>
                    </a:lnTo>
                    <a:lnTo>
                      <a:pt x="16" y="199"/>
                    </a:lnTo>
                    <a:lnTo>
                      <a:pt x="21" y="214"/>
                    </a:lnTo>
                    <a:lnTo>
                      <a:pt x="23" y="227"/>
                    </a:lnTo>
                    <a:lnTo>
                      <a:pt x="23" y="237"/>
                    </a:lnTo>
                    <a:lnTo>
                      <a:pt x="22" y="245"/>
                    </a:lnTo>
                    <a:lnTo>
                      <a:pt x="19" y="251"/>
                    </a:lnTo>
                    <a:lnTo>
                      <a:pt x="15" y="255"/>
                    </a:lnTo>
                    <a:lnTo>
                      <a:pt x="12" y="259"/>
                    </a:lnTo>
                    <a:lnTo>
                      <a:pt x="9" y="261"/>
                    </a:lnTo>
                    <a:lnTo>
                      <a:pt x="8" y="264"/>
                    </a:lnTo>
                    <a:lnTo>
                      <a:pt x="7" y="266"/>
                    </a:lnTo>
                    <a:lnTo>
                      <a:pt x="7" y="269"/>
                    </a:lnTo>
                    <a:lnTo>
                      <a:pt x="8" y="271"/>
                    </a:lnTo>
                    <a:lnTo>
                      <a:pt x="10" y="273"/>
                    </a:lnTo>
                    <a:lnTo>
                      <a:pt x="12" y="276"/>
                    </a:lnTo>
                    <a:lnTo>
                      <a:pt x="15" y="278"/>
                    </a:lnTo>
                    <a:lnTo>
                      <a:pt x="18" y="280"/>
                    </a:lnTo>
                    <a:lnTo>
                      <a:pt x="22" y="281"/>
                    </a:lnTo>
                    <a:lnTo>
                      <a:pt x="26" y="283"/>
                    </a:lnTo>
                    <a:lnTo>
                      <a:pt x="31" y="285"/>
                    </a:lnTo>
                    <a:lnTo>
                      <a:pt x="35" y="286"/>
                    </a:lnTo>
                    <a:lnTo>
                      <a:pt x="40" y="288"/>
                    </a:lnTo>
                    <a:lnTo>
                      <a:pt x="45" y="289"/>
                    </a:lnTo>
                    <a:lnTo>
                      <a:pt x="50" y="290"/>
                    </a:lnTo>
                    <a:lnTo>
                      <a:pt x="56" y="291"/>
                    </a:lnTo>
                    <a:lnTo>
                      <a:pt x="62" y="292"/>
                    </a:lnTo>
                    <a:lnTo>
                      <a:pt x="68" y="294"/>
                    </a:lnTo>
                    <a:lnTo>
                      <a:pt x="74" y="295"/>
                    </a:lnTo>
                    <a:lnTo>
                      <a:pt x="80" y="296"/>
                    </a:lnTo>
                    <a:lnTo>
                      <a:pt x="87" y="296"/>
                    </a:lnTo>
                    <a:lnTo>
                      <a:pt x="93" y="296"/>
                    </a:lnTo>
                    <a:lnTo>
                      <a:pt x="99" y="294"/>
                    </a:lnTo>
                    <a:lnTo>
                      <a:pt x="105" y="292"/>
                    </a:lnTo>
                    <a:lnTo>
                      <a:pt x="110" y="288"/>
                    </a:lnTo>
                    <a:lnTo>
                      <a:pt x="115" y="282"/>
                    </a:lnTo>
                    <a:lnTo>
                      <a:pt x="119" y="274"/>
                    </a:lnTo>
                    <a:lnTo>
                      <a:pt x="123" y="265"/>
                    </a:lnTo>
                    <a:lnTo>
                      <a:pt x="125" y="253"/>
                    </a:lnTo>
                    <a:lnTo>
                      <a:pt x="126" y="239"/>
                    </a:lnTo>
                    <a:lnTo>
                      <a:pt x="127" y="221"/>
                    </a:lnTo>
                    <a:lnTo>
                      <a:pt x="126" y="185"/>
                    </a:lnTo>
                    <a:lnTo>
                      <a:pt x="125" y="150"/>
                    </a:lnTo>
                    <a:lnTo>
                      <a:pt x="124" y="117"/>
                    </a:lnTo>
                    <a:lnTo>
                      <a:pt x="122" y="86"/>
                    </a:lnTo>
                    <a:lnTo>
                      <a:pt x="120" y="60"/>
                    </a:lnTo>
                    <a:lnTo>
                      <a:pt x="116" y="39"/>
                    </a:lnTo>
                    <a:lnTo>
                      <a:pt x="110" y="22"/>
                    </a:lnTo>
                    <a:lnTo>
                      <a:pt x="103" y="12"/>
                    </a:lnTo>
                    <a:lnTo>
                      <a:pt x="99" y="9"/>
                    </a:lnTo>
                    <a:lnTo>
                      <a:pt x="94" y="6"/>
                    </a:lnTo>
                    <a:lnTo>
                      <a:pt x="89" y="4"/>
                    </a:lnTo>
                    <a:lnTo>
                      <a:pt x="84" y="2"/>
                    </a:lnTo>
                    <a:lnTo>
                      <a:pt x="78" y="1"/>
                    </a:lnTo>
                    <a:lnTo>
                      <a:pt x="73" y="0"/>
                    </a:lnTo>
                    <a:lnTo>
                      <a:pt x="67" y="0"/>
                    </a:lnTo>
                    <a:lnTo>
                      <a:pt x="62" y="0"/>
                    </a:lnTo>
                    <a:lnTo>
                      <a:pt x="56" y="1"/>
                    </a:lnTo>
                    <a:lnTo>
                      <a:pt x="51" y="2"/>
                    </a:lnTo>
                    <a:lnTo>
                      <a:pt x="46" y="4"/>
                    </a:lnTo>
                    <a:lnTo>
                      <a:pt x="42" y="6"/>
                    </a:lnTo>
                    <a:lnTo>
                      <a:pt x="38" y="9"/>
                    </a:lnTo>
                    <a:lnTo>
                      <a:pt x="34" y="12"/>
                    </a:lnTo>
                    <a:lnTo>
                      <a:pt x="32" y="16"/>
                    </a:lnTo>
                    <a:lnTo>
                      <a:pt x="29" y="20"/>
                    </a:lnTo>
                    <a:close/>
                  </a:path>
                </a:pathLst>
              </a:custGeom>
              <a:solidFill>
                <a:srgbClr val="F7EAD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6" name="Freeform 102"/>
              <p:cNvSpPr>
                <a:spLocks/>
              </p:cNvSpPr>
              <p:nvPr/>
            </p:nvSpPr>
            <p:spPr bwMode="auto">
              <a:xfrm>
                <a:off x="4647" y="2918"/>
                <a:ext cx="122" cy="292"/>
              </a:xfrm>
              <a:custGeom>
                <a:avLst/>
                <a:gdLst/>
                <a:ahLst/>
                <a:cxnLst>
                  <a:cxn ang="0">
                    <a:pos x="28" y="21"/>
                  </a:cxn>
                  <a:cxn ang="0">
                    <a:pos x="25" y="30"/>
                  </a:cxn>
                  <a:cxn ang="0">
                    <a:pos x="19" y="45"/>
                  </a:cxn>
                  <a:cxn ang="0">
                    <a:pos x="12" y="67"/>
                  </a:cxn>
                  <a:cxn ang="0">
                    <a:pos x="6" y="91"/>
                  </a:cxn>
                  <a:cxn ang="0">
                    <a:pos x="1" y="117"/>
                  </a:cxn>
                  <a:cxn ang="0">
                    <a:pos x="0" y="143"/>
                  </a:cxn>
                  <a:cxn ang="0">
                    <a:pos x="4" y="167"/>
                  </a:cxn>
                  <a:cxn ang="0">
                    <a:pos x="16" y="196"/>
                  </a:cxn>
                  <a:cxn ang="0">
                    <a:pos x="23" y="224"/>
                  </a:cxn>
                  <a:cxn ang="0">
                    <a:pos x="22" y="242"/>
                  </a:cxn>
                  <a:cxn ang="0">
                    <a:pos x="16" y="252"/>
                  </a:cxn>
                  <a:cxn ang="0">
                    <a:pos x="9" y="258"/>
                  </a:cxn>
                  <a:cxn ang="0">
                    <a:pos x="7" y="263"/>
                  </a:cxn>
                  <a:cxn ang="0">
                    <a:pos x="8" y="268"/>
                  </a:cxn>
                  <a:cxn ang="0">
                    <a:pos x="11" y="272"/>
                  </a:cxn>
                  <a:cxn ang="0">
                    <a:pos x="17" y="276"/>
                  </a:cxn>
                  <a:cxn ang="0">
                    <a:pos x="25" y="280"/>
                  </a:cxn>
                  <a:cxn ang="0">
                    <a:pos x="34" y="283"/>
                  </a:cxn>
                  <a:cxn ang="0">
                    <a:pos x="44" y="285"/>
                  </a:cxn>
                  <a:cxn ang="0">
                    <a:pos x="54" y="287"/>
                  </a:cxn>
                  <a:cxn ang="0">
                    <a:pos x="65" y="290"/>
                  </a:cxn>
                  <a:cxn ang="0">
                    <a:pos x="78" y="292"/>
                  </a:cxn>
                  <a:cxn ang="0">
                    <a:pos x="90" y="292"/>
                  </a:cxn>
                  <a:cxn ang="0">
                    <a:pos x="101" y="288"/>
                  </a:cxn>
                  <a:cxn ang="0">
                    <a:pos x="111" y="278"/>
                  </a:cxn>
                  <a:cxn ang="0">
                    <a:pos x="118" y="261"/>
                  </a:cxn>
                  <a:cxn ang="0">
                    <a:pos x="122" y="235"/>
                  </a:cxn>
                  <a:cxn ang="0">
                    <a:pos x="121" y="182"/>
                  </a:cxn>
                  <a:cxn ang="0">
                    <a:pos x="119" y="115"/>
                  </a:cxn>
                  <a:cxn ang="0">
                    <a:pos x="115" y="59"/>
                  </a:cxn>
                  <a:cxn ang="0">
                    <a:pos x="106" y="22"/>
                  </a:cxn>
                  <a:cxn ang="0">
                    <a:pos x="95" y="8"/>
                  </a:cxn>
                  <a:cxn ang="0">
                    <a:pos x="86" y="4"/>
                  </a:cxn>
                  <a:cxn ang="0">
                    <a:pos x="76" y="1"/>
                  </a:cxn>
                  <a:cxn ang="0">
                    <a:pos x="65" y="0"/>
                  </a:cxn>
                  <a:cxn ang="0">
                    <a:pos x="55" y="1"/>
                  </a:cxn>
                  <a:cxn ang="0">
                    <a:pos x="45" y="4"/>
                  </a:cxn>
                  <a:cxn ang="0">
                    <a:pos x="37" y="8"/>
                  </a:cxn>
                  <a:cxn ang="0">
                    <a:pos x="31" y="15"/>
                  </a:cxn>
                </a:cxnLst>
                <a:rect l="0" t="0" r="r" b="b"/>
                <a:pathLst>
                  <a:path w="122" h="292">
                    <a:moveTo>
                      <a:pt x="29" y="20"/>
                    </a:moveTo>
                    <a:lnTo>
                      <a:pt x="28" y="21"/>
                    </a:lnTo>
                    <a:lnTo>
                      <a:pt x="27" y="24"/>
                    </a:lnTo>
                    <a:lnTo>
                      <a:pt x="25" y="30"/>
                    </a:lnTo>
                    <a:lnTo>
                      <a:pt x="22" y="37"/>
                    </a:lnTo>
                    <a:lnTo>
                      <a:pt x="19" y="45"/>
                    </a:lnTo>
                    <a:lnTo>
                      <a:pt x="15" y="55"/>
                    </a:lnTo>
                    <a:lnTo>
                      <a:pt x="12" y="67"/>
                    </a:lnTo>
                    <a:lnTo>
                      <a:pt x="9" y="79"/>
                    </a:lnTo>
                    <a:lnTo>
                      <a:pt x="6" y="91"/>
                    </a:lnTo>
                    <a:lnTo>
                      <a:pt x="3" y="104"/>
                    </a:lnTo>
                    <a:lnTo>
                      <a:pt x="1" y="117"/>
                    </a:lnTo>
                    <a:lnTo>
                      <a:pt x="0" y="130"/>
                    </a:lnTo>
                    <a:lnTo>
                      <a:pt x="0" y="143"/>
                    </a:lnTo>
                    <a:lnTo>
                      <a:pt x="1" y="155"/>
                    </a:lnTo>
                    <a:lnTo>
                      <a:pt x="4" y="167"/>
                    </a:lnTo>
                    <a:lnTo>
                      <a:pt x="8" y="178"/>
                    </a:lnTo>
                    <a:lnTo>
                      <a:pt x="16" y="196"/>
                    </a:lnTo>
                    <a:lnTo>
                      <a:pt x="21" y="211"/>
                    </a:lnTo>
                    <a:lnTo>
                      <a:pt x="23" y="224"/>
                    </a:lnTo>
                    <a:lnTo>
                      <a:pt x="23" y="234"/>
                    </a:lnTo>
                    <a:lnTo>
                      <a:pt x="22" y="242"/>
                    </a:lnTo>
                    <a:lnTo>
                      <a:pt x="19" y="248"/>
                    </a:lnTo>
                    <a:lnTo>
                      <a:pt x="16" y="252"/>
                    </a:lnTo>
                    <a:lnTo>
                      <a:pt x="12" y="255"/>
                    </a:lnTo>
                    <a:lnTo>
                      <a:pt x="9" y="258"/>
                    </a:lnTo>
                    <a:lnTo>
                      <a:pt x="8" y="261"/>
                    </a:lnTo>
                    <a:lnTo>
                      <a:pt x="7" y="263"/>
                    </a:lnTo>
                    <a:lnTo>
                      <a:pt x="7" y="266"/>
                    </a:lnTo>
                    <a:lnTo>
                      <a:pt x="8" y="268"/>
                    </a:lnTo>
                    <a:lnTo>
                      <a:pt x="9" y="270"/>
                    </a:lnTo>
                    <a:lnTo>
                      <a:pt x="11" y="272"/>
                    </a:lnTo>
                    <a:lnTo>
                      <a:pt x="14" y="274"/>
                    </a:lnTo>
                    <a:lnTo>
                      <a:pt x="17" y="276"/>
                    </a:lnTo>
                    <a:lnTo>
                      <a:pt x="21" y="278"/>
                    </a:lnTo>
                    <a:lnTo>
                      <a:pt x="25" y="280"/>
                    </a:lnTo>
                    <a:lnTo>
                      <a:pt x="30" y="281"/>
                    </a:lnTo>
                    <a:lnTo>
                      <a:pt x="34" y="283"/>
                    </a:lnTo>
                    <a:lnTo>
                      <a:pt x="39" y="284"/>
                    </a:lnTo>
                    <a:lnTo>
                      <a:pt x="44" y="285"/>
                    </a:lnTo>
                    <a:lnTo>
                      <a:pt x="49" y="286"/>
                    </a:lnTo>
                    <a:lnTo>
                      <a:pt x="54" y="287"/>
                    </a:lnTo>
                    <a:lnTo>
                      <a:pt x="60" y="289"/>
                    </a:lnTo>
                    <a:lnTo>
                      <a:pt x="65" y="290"/>
                    </a:lnTo>
                    <a:lnTo>
                      <a:pt x="71" y="291"/>
                    </a:lnTo>
                    <a:lnTo>
                      <a:pt x="78" y="292"/>
                    </a:lnTo>
                    <a:lnTo>
                      <a:pt x="84" y="292"/>
                    </a:lnTo>
                    <a:lnTo>
                      <a:pt x="90" y="292"/>
                    </a:lnTo>
                    <a:lnTo>
                      <a:pt x="96" y="291"/>
                    </a:lnTo>
                    <a:lnTo>
                      <a:pt x="101" y="288"/>
                    </a:lnTo>
                    <a:lnTo>
                      <a:pt x="106" y="284"/>
                    </a:lnTo>
                    <a:lnTo>
                      <a:pt x="111" y="278"/>
                    </a:lnTo>
                    <a:lnTo>
                      <a:pt x="115" y="271"/>
                    </a:lnTo>
                    <a:lnTo>
                      <a:pt x="118" y="261"/>
                    </a:lnTo>
                    <a:lnTo>
                      <a:pt x="120" y="249"/>
                    </a:lnTo>
                    <a:lnTo>
                      <a:pt x="122" y="235"/>
                    </a:lnTo>
                    <a:lnTo>
                      <a:pt x="122" y="218"/>
                    </a:lnTo>
                    <a:lnTo>
                      <a:pt x="121" y="182"/>
                    </a:lnTo>
                    <a:lnTo>
                      <a:pt x="121" y="147"/>
                    </a:lnTo>
                    <a:lnTo>
                      <a:pt x="119" y="115"/>
                    </a:lnTo>
                    <a:lnTo>
                      <a:pt x="118" y="85"/>
                    </a:lnTo>
                    <a:lnTo>
                      <a:pt x="115" y="59"/>
                    </a:lnTo>
                    <a:lnTo>
                      <a:pt x="111" y="38"/>
                    </a:lnTo>
                    <a:lnTo>
                      <a:pt x="106" y="22"/>
                    </a:lnTo>
                    <a:lnTo>
                      <a:pt x="99" y="12"/>
                    </a:lnTo>
                    <a:lnTo>
                      <a:pt x="95" y="8"/>
                    </a:lnTo>
                    <a:lnTo>
                      <a:pt x="91" y="6"/>
                    </a:lnTo>
                    <a:lnTo>
                      <a:pt x="86" y="4"/>
                    </a:lnTo>
                    <a:lnTo>
                      <a:pt x="81" y="2"/>
                    </a:lnTo>
                    <a:lnTo>
                      <a:pt x="76" y="1"/>
                    </a:lnTo>
                    <a:lnTo>
                      <a:pt x="70" y="0"/>
                    </a:lnTo>
                    <a:lnTo>
                      <a:pt x="65" y="0"/>
                    </a:lnTo>
                    <a:lnTo>
                      <a:pt x="60" y="0"/>
                    </a:lnTo>
                    <a:lnTo>
                      <a:pt x="55" y="1"/>
                    </a:lnTo>
                    <a:lnTo>
                      <a:pt x="50" y="2"/>
                    </a:lnTo>
                    <a:lnTo>
                      <a:pt x="45" y="4"/>
                    </a:lnTo>
                    <a:lnTo>
                      <a:pt x="41" y="6"/>
                    </a:lnTo>
                    <a:lnTo>
                      <a:pt x="37" y="8"/>
                    </a:lnTo>
                    <a:lnTo>
                      <a:pt x="34" y="12"/>
                    </a:lnTo>
                    <a:lnTo>
                      <a:pt x="31" y="15"/>
                    </a:lnTo>
                    <a:lnTo>
                      <a:pt x="29" y="20"/>
                    </a:lnTo>
                    <a:close/>
                  </a:path>
                </a:pathLst>
              </a:custGeom>
              <a:solidFill>
                <a:srgbClr val="F4E5D6"/>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7" name="Freeform 103"/>
              <p:cNvSpPr>
                <a:spLocks/>
              </p:cNvSpPr>
              <p:nvPr/>
            </p:nvSpPr>
            <p:spPr bwMode="auto">
              <a:xfrm>
                <a:off x="4651" y="2920"/>
                <a:ext cx="116" cy="290"/>
              </a:xfrm>
              <a:custGeom>
                <a:avLst/>
                <a:gdLst/>
                <a:ahLst/>
                <a:cxnLst>
                  <a:cxn ang="0">
                    <a:pos x="27" y="21"/>
                  </a:cxn>
                  <a:cxn ang="0">
                    <a:pos x="23" y="30"/>
                  </a:cxn>
                  <a:cxn ang="0">
                    <a:pos x="18" y="45"/>
                  </a:cxn>
                  <a:cxn ang="0">
                    <a:pos x="11" y="66"/>
                  </a:cxn>
                  <a:cxn ang="0">
                    <a:pos x="5" y="90"/>
                  </a:cxn>
                  <a:cxn ang="0">
                    <a:pos x="1" y="116"/>
                  </a:cxn>
                  <a:cxn ang="0">
                    <a:pos x="0" y="142"/>
                  </a:cxn>
                  <a:cxn ang="0">
                    <a:pos x="4" y="166"/>
                  </a:cxn>
                  <a:cxn ang="0">
                    <a:pos x="15" y="195"/>
                  </a:cxn>
                  <a:cxn ang="0">
                    <a:pos x="22" y="222"/>
                  </a:cxn>
                  <a:cxn ang="0">
                    <a:pos x="20" y="240"/>
                  </a:cxn>
                  <a:cxn ang="0">
                    <a:pos x="15" y="250"/>
                  </a:cxn>
                  <a:cxn ang="0">
                    <a:pos x="8" y="256"/>
                  </a:cxn>
                  <a:cxn ang="0">
                    <a:pos x="5" y="261"/>
                  </a:cxn>
                  <a:cxn ang="0">
                    <a:pos x="6" y="266"/>
                  </a:cxn>
                  <a:cxn ang="0">
                    <a:pos x="10" y="270"/>
                  </a:cxn>
                  <a:cxn ang="0">
                    <a:pos x="16" y="274"/>
                  </a:cxn>
                  <a:cxn ang="0">
                    <a:pos x="23" y="277"/>
                  </a:cxn>
                  <a:cxn ang="0">
                    <a:pos x="32" y="280"/>
                  </a:cxn>
                  <a:cxn ang="0">
                    <a:pos x="42" y="283"/>
                  </a:cxn>
                  <a:cxn ang="0">
                    <a:pos x="51" y="285"/>
                  </a:cxn>
                  <a:cxn ang="0">
                    <a:pos x="62" y="288"/>
                  </a:cxn>
                  <a:cxn ang="0">
                    <a:pos x="74" y="290"/>
                  </a:cxn>
                  <a:cxn ang="0">
                    <a:pos x="85" y="289"/>
                  </a:cxn>
                  <a:cxn ang="0">
                    <a:pos x="96" y="286"/>
                  </a:cxn>
                  <a:cxn ang="0">
                    <a:pos x="106" y="276"/>
                  </a:cxn>
                  <a:cxn ang="0">
                    <a:pos x="112" y="259"/>
                  </a:cxn>
                  <a:cxn ang="0">
                    <a:pos x="116" y="233"/>
                  </a:cxn>
                  <a:cxn ang="0">
                    <a:pos x="115" y="181"/>
                  </a:cxn>
                  <a:cxn ang="0">
                    <a:pos x="114" y="114"/>
                  </a:cxn>
                  <a:cxn ang="0">
                    <a:pos x="110" y="59"/>
                  </a:cxn>
                  <a:cxn ang="0">
                    <a:pos x="101" y="22"/>
                  </a:cxn>
                  <a:cxn ang="0">
                    <a:pos x="90" y="9"/>
                  </a:cxn>
                  <a:cxn ang="0">
                    <a:pos x="82" y="4"/>
                  </a:cxn>
                  <a:cxn ang="0">
                    <a:pos x="72" y="1"/>
                  </a:cxn>
                  <a:cxn ang="0">
                    <a:pos x="62" y="0"/>
                  </a:cxn>
                  <a:cxn ang="0">
                    <a:pos x="52" y="1"/>
                  </a:cxn>
                  <a:cxn ang="0">
                    <a:pos x="43" y="4"/>
                  </a:cxn>
                  <a:cxn ang="0">
                    <a:pos x="35" y="9"/>
                  </a:cxn>
                  <a:cxn ang="0">
                    <a:pos x="29" y="16"/>
                  </a:cxn>
                </a:cxnLst>
                <a:rect l="0" t="0" r="r" b="b"/>
                <a:pathLst>
                  <a:path w="116" h="290">
                    <a:moveTo>
                      <a:pt x="27" y="20"/>
                    </a:moveTo>
                    <a:lnTo>
                      <a:pt x="27" y="21"/>
                    </a:lnTo>
                    <a:lnTo>
                      <a:pt x="26" y="24"/>
                    </a:lnTo>
                    <a:lnTo>
                      <a:pt x="23" y="30"/>
                    </a:lnTo>
                    <a:lnTo>
                      <a:pt x="21" y="37"/>
                    </a:lnTo>
                    <a:lnTo>
                      <a:pt x="18" y="45"/>
                    </a:lnTo>
                    <a:lnTo>
                      <a:pt x="15" y="55"/>
                    </a:lnTo>
                    <a:lnTo>
                      <a:pt x="11" y="66"/>
                    </a:lnTo>
                    <a:lnTo>
                      <a:pt x="8" y="78"/>
                    </a:lnTo>
                    <a:lnTo>
                      <a:pt x="5" y="90"/>
                    </a:lnTo>
                    <a:lnTo>
                      <a:pt x="3" y="103"/>
                    </a:lnTo>
                    <a:lnTo>
                      <a:pt x="1" y="116"/>
                    </a:lnTo>
                    <a:lnTo>
                      <a:pt x="0" y="129"/>
                    </a:lnTo>
                    <a:lnTo>
                      <a:pt x="0" y="142"/>
                    </a:lnTo>
                    <a:lnTo>
                      <a:pt x="1" y="154"/>
                    </a:lnTo>
                    <a:lnTo>
                      <a:pt x="4" y="166"/>
                    </a:lnTo>
                    <a:lnTo>
                      <a:pt x="7" y="176"/>
                    </a:lnTo>
                    <a:lnTo>
                      <a:pt x="15" y="195"/>
                    </a:lnTo>
                    <a:lnTo>
                      <a:pt x="20" y="209"/>
                    </a:lnTo>
                    <a:lnTo>
                      <a:pt x="22" y="222"/>
                    </a:lnTo>
                    <a:lnTo>
                      <a:pt x="22" y="232"/>
                    </a:lnTo>
                    <a:lnTo>
                      <a:pt x="20" y="240"/>
                    </a:lnTo>
                    <a:lnTo>
                      <a:pt x="18" y="246"/>
                    </a:lnTo>
                    <a:lnTo>
                      <a:pt x="15" y="250"/>
                    </a:lnTo>
                    <a:lnTo>
                      <a:pt x="11" y="253"/>
                    </a:lnTo>
                    <a:lnTo>
                      <a:pt x="8" y="256"/>
                    </a:lnTo>
                    <a:lnTo>
                      <a:pt x="6" y="259"/>
                    </a:lnTo>
                    <a:lnTo>
                      <a:pt x="5" y="261"/>
                    </a:lnTo>
                    <a:lnTo>
                      <a:pt x="5" y="264"/>
                    </a:lnTo>
                    <a:lnTo>
                      <a:pt x="6" y="266"/>
                    </a:lnTo>
                    <a:lnTo>
                      <a:pt x="8" y="268"/>
                    </a:lnTo>
                    <a:lnTo>
                      <a:pt x="10" y="270"/>
                    </a:lnTo>
                    <a:lnTo>
                      <a:pt x="12" y="272"/>
                    </a:lnTo>
                    <a:lnTo>
                      <a:pt x="16" y="274"/>
                    </a:lnTo>
                    <a:lnTo>
                      <a:pt x="19" y="276"/>
                    </a:lnTo>
                    <a:lnTo>
                      <a:pt x="23" y="277"/>
                    </a:lnTo>
                    <a:lnTo>
                      <a:pt x="28" y="279"/>
                    </a:lnTo>
                    <a:lnTo>
                      <a:pt x="32" y="280"/>
                    </a:lnTo>
                    <a:lnTo>
                      <a:pt x="37" y="282"/>
                    </a:lnTo>
                    <a:lnTo>
                      <a:pt x="42" y="283"/>
                    </a:lnTo>
                    <a:lnTo>
                      <a:pt x="46" y="284"/>
                    </a:lnTo>
                    <a:lnTo>
                      <a:pt x="51" y="285"/>
                    </a:lnTo>
                    <a:lnTo>
                      <a:pt x="57" y="286"/>
                    </a:lnTo>
                    <a:lnTo>
                      <a:pt x="62" y="288"/>
                    </a:lnTo>
                    <a:lnTo>
                      <a:pt x="68" y="289"/>
                    </a:lnTo>
                    <a:lnTo>
                      <a:pt x="74" y="290"/>
                    </a:lnTo>
                    <a:lnTo>
                      <a:pt x="80" y="290"/>
                    </a:lnTo>
                    <a:lnTo>
                      <a:pt x="85" y="289"/>
                    </a:lnTo>
                    <a:lnTo>
                      <a:pt x="91" y="288"/>
                    </a:lnTo>
                    <a:lnTo>
                      <a:pt x="96" y="286"/>
                    </a:lnTo>
                    <a:lnTo>
                      <a:pt x="101" y="282"/>
                    </a:lnTo>
                    <a:lnTo>
                      <a:pt x="106" y="276"/>
                    </a:lnTo>
                    <a:lnTo>
                      <a:pt x="109" y="268"/>
                    </a:lnTo>
                    <a:lnTo>
                      <a:pt x="112" y="259"/>
                    </a:lnTo>
                    <a:lnTo>
                      <a:pt x="114" y="247"/>
                    </a:lnTo>
                    <a:lnTo>
                      <a:pt x="116" y="233"/>
                    </a:lnTo>
                    <a:lnTo>
                      <a:pt x="116" y="216"/>
                    </a:lnTo>
                    <a:lnTo>
                      <a:pt x="115" y="181"/>
                    </a:lnTo>
                    <a:lnTo>
                      <a:pt x="115" y="146"/>
                    </a:lnTo>
                    <a:lnTo>
                      <a:pt x="114" y="114"/>
                    </a:lnTo>
                    <a:lnTo>
                      <a:pt x="112" y="85"/>
                    </a:lnTo>
                    <a:lnTo>
                      <a:pt x="110" y="59"/>
                    </a:lnTo>
                    <a:lnTo>
                      <a:pt x="106" y="38"/>
                    </a:lnTo>
                    <a:lnTo>
                      <a:pt x="101" y="22"/>
                    </a:lnTo>
                    <a:lnTo>
                      <a:pt x="94" y="12"/>
                    </a:lnTo>
                    <a:lnTo>
                      <a:pt x="90" y="9"/>
                    </a:lnTo>
                    <a:lnTo>
                      <a:pt x="86" y="6"/>
                    </a:lnTo>
                    <a:lnTo>
                      <a:pt x="82" y="4"/>
                    </a:lnTo>
                    <a:lnTo>
                      <a:pt x="77" y="2"/>
                    </a:lnTo>
                    <a:lnTo>
                      <a:pt x="72" y="1"/>
                    </a:lnTo>
                    <a:lnTo>
                      <a:pt x="67" y="0"/>
                    </a:lnTo>
                    <a:lnTo>
                      <a:pt x="62" y="0"/>
                    </a:lnTo>
                    <a:lnTo>
                      <a:pt x="57" y="0"/>
                    </a:lnTo>
                    <a:lnTo>
                      <a:pt x="52" y="1"/>
                    </a:lnTo>
                    <a:lnTo>
                      <a:pt x="47" y="2"/>
                    </a:lnTo>
                    <a:lnTo>
                      <a:pt x="43" y="4"/>
                    </a:lnTo>
                    <a:lnTo>
                      <a:pt x="39" y="6"/>
                    </a:lnTo>
                    <a:lnTo>
                      <a:pt x="35" y="9"/>
                    </a:lnTo>
                    <a:lnTo>
                      <a:pt x="32" y="12"/>
                    </a:lnTo>
                    <a:lnTo>
                      <a:pt x="29" y="16"/>
                    </a:lnTo>
                    <a:lnTo>
                      <a:pt x="27" y="20"/>
                    </a:lnTo>
                    <a:close/>
                  </a:path>
                </a:pathLst>
              </a:custGeom>
              <a:solidFill>
                <a:srgbClr val="F4E2D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8" name="Freeform 104"/>
              <p:cNvSpPr>
                <a:spLocks/>
              </p:cNvSpPr>
              <p:nvPr/>
            </p:nvSpPr>
            <p:spPr bwMode="auto">
              <a:xfrm>
                <a:off x="4655" y="2923"/>
                <a:ext cx="110" cy="286"/>
              </a:xfrm>
              <a:custGeom>
                <a:avLst/>
                <a:gdLst/>
                <a:ahLst/>
                <a:cxnLst>
                  <a:cxn ang="0">
                    <a:pos x="25" y="21"/>
                  </a:cxn>
                  <a:cxn ang="0">
                    <a:pos x="22" y="29"/>
                  </a:cxn>
                  <a:cxn ang="0">
                    <a:pos x="16" y="45"/>
                  </a:cxn>
                  <a:cxn ang="0">
                    <a:pos x="10" y="65"/>
                  </a:cxn>
                  <a:cxn ang="0">
                    <a:pos x="5" y="89"/>
                  </a:cxn>
                  <a:cxn ang="0">
                    <a:pos x="1" y="115"/>
                  </a:cxn>
                  <a:cxn ang="0">
                    <a:pos x="0" y="140"/>
                  </a:cxn>
                  <a:cxn ang="0">
                    <a:pos x="3" y="163"/>
                  </a:cxn>
                  <a:cxn ang="0">
                    <a:pos x="14" y="192"/>
                  </a:cxn>
                  <a:cxn ang="0">
                    <a:pos x="21" y="219"/>
                  </a:cxn>
                  <a:cxn ang="0">
                    <a:pos x="19" y="237"/>
                  </a:cxn>
                  <a:cxn ang="0">
                    <a:pos x="14" y="247"/>
                  </a:cxn>
                  <a:cxn ang="0">
                    <a:pos x="7" y="253"/>
                  </a:cxn>
                  <a:cxn ang="0">
                    <a:pos x="4" y="258"/>
                  </a:cxn>
                  <a:cxn ang="0">
                    <a:pos x="5" y="263"/>
                  </a:cxn>
                  <a:cxn ang="0">
                    <a:pos x="8" y="267"/>
                  </a:cxn>
                  <a:cxn ang="0">
                    <a:pos x="14" y="271"/>
                  </a:cxn>
                  <a:cxn ang="0">
                    <a:pos x="22" y="274"/>
                  </a:cxn>
                  <a:cxn ang="0">
                    <a:pos x="30" y="277"/>
                  </a:cxn>
                  <a:cxn ang="0">
                    <a:pos x="39" y="279"/>
                  </a:cxn>
                  <a:cxn ang="0">
                    <a:pos x="49" y="281"/>
                  </a:cxn>
                  <a:cxn ang="0">
                    <a:pos x="59" y="284"/>
                  </a:cxn>
                  <a:cxn ang="0">
                    <a:pos x="70" y="286"/>
                  </a:cxn>
                  <a:cxn ang="0">
                    <a:pos x="81" y="286"/>
                  </a:cxn>
                  <a:cxn ang="0">
                    <a:pos x="91" y="282"/>
                  </a:cxn>
                  <a:cxn ang="0">
                    <a:pos x="100" y="272"/>
                  </a:cxn>
                  <a:cxn ang="0">
                    <a:pos x="107" y="256"/>
                  </a:cxn>
                  <a:cxn ang="0">
                    <a:pos x="110" y="230"/>
                  </a:cxn>
                  <a:cxn ang="0">
                    <a:pos x="110" y="178"/>
                  </a:cxn>
                  <a:cxn ang="0">
                    <a:pos x="108" y="112"/>
                  </a:cxn>
                  <a:cxn ang="0">
                    <a:pos x="104" y="58"/>
                  </a:cxn>
                  <a:cxn ang="0">
                    <a:pos x="96" y="21"/>
                  </a:cxn>
                  <a:cxn ang="0">
                    <a:pos x="86" y="9"/>
                  </a:cxn>
                  <a:cxn ang="0">
                    <a:pos x="77" y="4"/>
                  </a:cxn>
                  <a:cxn ang="0">
                    <a:pos x="68" y="1"/>
                  </a:cxn>
                  <a:cxn ang="0">
                    <a:pos x="58" y="0"/>
                  </a:cxn>
                  <a:cxn ang="0">
                    <a:pos x="49" y="1"/>
                  </a:cxn>
                  <a:cxn ang="0">
                    <a:pos x="40" y="4"/>
                  </a:cxn>
                  <a:cxn ang="0">
                    <a:pos x="33" y="8"/>
                  </a:cxn>
                  <a:cxn ang="0">
                    <a:pos x="28" y="15"/>
                  </a:cxn>
                </a:cxnLst>
                <a:rect l="0" t="0" r="r" b="b"/>
                <a:pathLst>
                  <a:path w="110" h="286">
                    <a:moveTo>
                      <a:pt x="26" y="19"/>
                    </a:moveTo>
                    <a:lnTo>
                      <a:pt x="25" y="21"/>
                    </a:lnTo>
                    <a:lnTo>
                      <a:pt x="24" y="24"/>
                    </a:lnTo>
                    <a:lnTo>
                      <a:pt x="22" y="29"/>
                    </a:lnTo>
                    <a:lnTo>
                      <a:pt x="19" y="36"/>
                    </a:lnTo>
                    <a:lnTo>
                      <a:pt x="16" y="45"/>
                    </a:lnTo>
                    <a:lnTo>
                      <a:pt x="13" y="54"/>
                    </a:lnTo>
                    <a:lnTo>
                      <a:pt x="10" y="65"/>
                    </a:lnTo>
                    <a:lnTo>
                      <a:pt x="7" y="77"/>
                    </a:lnTo>
                    <a:lnTo>
                      <a:pt x="5" y="89"/>
                    </a:lnTo>
                    <a:lnTo>
                      <a:pt x="2" y="102"/>
                    </a:lnTo>
                    <a:lnTo>
                      <a:pt x="1" y="115"/>
                    </a:lnTo>
                    <a:lnTo>
                      <a:pt x="0" y="127"/>
                    </a:lnTo>
                    <a:lnTo>
                      <a:pt x="0" y="140"/>
                    </a:lnTo>
                    <a:lnTo>
                      <a:pt x="1" y="152"/>
                    </a:lnTo>
                    <a:lnTo>
                      <a:pt x="3" y="163"/>
                    </a:lnTo>
                    <a:lnTo>
                      <a:pt x="7" y="174"/>
                    </a:lnTo>
                    <a:lnTo>
                      <a:pt x="14" y="192"/>
                    </a:lnTo>
                    <a:lnTo>
                      <a:pt x="18" y="207"/>
                    </a:lnTo>
                    <a:lnTo>
                      <a:pt x="21" y="219"/>
                    </a:lnTo>
                    <a:lnTo>
                      <a:pt x="21" y="229"/>
                    </a:lnTo>
                    <a:lnTo>
                      <a:pt x="19" y="237"/>
                    </a:lnTo>
                    <a:lnTo>
                      <a:pt x="17" y="242"/>
                    </a:lnTo>
                    <a:lnTo>
                      <a:pt x="14" y="247"/>
                    </a:lnTo>
                    <a:lnTo>
                      <a:pt x="10" y="250"/>
                    </a:lnTo>
                    <a:lnTo>
                      <a:pt x="7" y="253"/>
                    </a:lnTo>
                    <a:lnTo>
                      <a:pt x="5" y="255"/>
                    </a:lnTo>
                    <a:lnTo>
                      <a:pt x="4" y="258"/>
                    </a:lnTo>
                    <a:lnTo>
                      <a:pt x="4" y="261"/>
                    </a:lnTo>
                    <a:lnTo>
                      <a:pt x="5" y="263"/>
                    </a:lnTo>
                    <a:lnTo>
                      <a:pt x="6" y="265"/>
                    </a:lnTo>
                    <a:lnTo>
                      <a:pt x="8" y="267"/>
                    </a:lnTo>
                    <a:lnTo>
                      <a:pt x="11" y="269"/>
                    </a:lnTo>
                    <a:lnTo>
                      <a:pt x="14" y="271"/>
                    </a:lnTo>
                    <a:lnTo>
                      <a:pt x="18" y="272"/>
                    </a:lnTo>
                    <a:lnTo>
                      <a:pt x="22" y="274"/>
                    </a:lnTo>
                    <a:lnTo>
                      <a:pt x="26" y="275"/>
                    </a:lnTo>
                    <a:lnTo>
                      <a:pt x="30" y="277"/>
                    </a:lnTo>
                    <a:lnTo>
                      <a:pt x="35" y="278"/>
                    </a:lnTo>
                    <a:lnTo>
                      <a:pt x="39" y="279"/>
                    </a:lnTo>
                    <a:lnTo>
                      <a:pt x="44" y="280"/>
                    </a:lnTo>
                    <a:lnTo>
                      <a:pt x="49" y="281"/>
                    </a:lnTo>
                    <a:lnTo>
                      <a:pt x="54" y="282"/>
                    </a:lnTo>
                    <a:lnTo>
                      <a:pt x="59" y="284"/>
                    </a:lnTo>
                    <a:lnTo>
                      <a:pt x="64" y="285"/>
                    </a:lnTo>
                    <a:lnTo>
                      <a:pt x="70" y="286"/>
                    </a:lnTo>
                    <a:lnTo>
                      <a:pt x="76" y="286"/>
                    </a:lnTo>
                    <a:lnTo>
                      <a:pt x="81" y="286"/>
                    </a:lnTo>
                    <a:lnTo>
                      <a:pt x="86" y="284"/>
                    </a:lnTo>
                    <a:lnTo>
                      <a:pt x="91" y="282"/>
                    </a:lnTo>
                    <a:lnTo>
                      <a:pt x="96" y="278"/>
                    </a:lnTo>
                    <a:lnTo>
                      <a:pt x="100" y="272"/>
                    </a:lnTo>
                    <a:lnTo>
                      <a:pt x="104" y="265"/>
                    </a:lnTo>
                    <a:lnTo>
                      <a:pt x="107" y="256"/>
                    </a:lnTo>
                    <a:lnTo>
                      <a:pt x="109" y="244"/>
                    </a:lnTo>
                    <a:lnTo>
                      <a:pt x="110" y="230"/>
                    </a:lnTo>
                    <a:lnTo>
                      <a:pt x="110" y="214"/>
                    </a:lnTo>
                    <a:lnTo>
                      <a:pt x="110" y="178"/>
                    </a:lnTo>
                    <a:lnTo>
                      <a:pt x="109" y="144"/>
                    </a:lnTo>
                    <a:lnTo>
                      <a:pt x="108" y="112"/>
                    </a:lnTo>
                    <a:lnTo>
                      <a:pt x="106" y="83"/>
                    </a:lnTo>
                    <a:lnTo>
                      <a:pt x="104" y="58"/>
                    </a:lnTo>
                    <a:lnTo>
                      <a:pt x="101" y="37"/>
                    </a:lnTo>
                    <a:lnTo>
                      <a:pt x="96" y="21"/>
                    </a:lnTo>
                    <a:lnTo>
                      <a:pt x="90" y="12"/>
                    </a:lnTo>
                    <a:lnTo>
                      <a:pt x="86" y="9"/>
                    </a:lnTo>
                    <a:lnTo>
                      <a:pt x="82" y="6"/>
                    </a:lnTo>
                    <a:lnTo>
                      <a:pt x="77" y="4"/>
                    </a:lnTo>
                    <a:lnTo>
                      <a:pt x="73" y="2"/>
                    </a:lnTo>
                    <a:lnTo>
                      <a:pt x="68" y="1"/>
                    </a:lnTo>
                    <a:lnTo>
                      <a:pt x="63" y="0"/>
                    </a:lnTo>
                    <a:lnTo>
                      <a:pt x="58" y="0"/>
                    </a:lnTo>
                    <a:lnTo>
                      <a:pt x="54" y="0"/>
                    </a:lnTo>
                    <a:lnTo>
                      <a:pt x="49" y="1"/>
                    </a:lnTo>
                    <a:lnTo>
                      <a:pt x="45" y="2"/>
                    </a:lnTo>
                    <a:lnTo>
                      <a:pt x="40" y="4"/>
                    </a:lnTo>
                    <a:lnTo>
                      <a:pt x="37" y="6"/>
                    </a:lnTo>
                    <a:lnTo>
                      <a:pt x="33" y="8"/>
                    </a:lnTo>
                    <a:lnTo>
                      <a:pt x="30" y="12"/>
                    </a:lnTo>
                    <a:lnTo>
                      <a:pt x="28" y="15"/>
                    </a:lnTo>
                    <a:lnTo>
                      <a:pt x="26" y="19"/>
                    </a:lnTo>
                    <a:close/>
                  </a:path>
                </a:pathLst>
              </a:custGeom>
              <a:solidFill>
                <a:srgbClr val="F2DDC9"/>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9" name="Freeform 105"/>
              <p:cNvSpPr>
                <a:spLocks/>
              </p:cNvSpPr>
              <p:nvPr/>
            </p:nvSpPr>
            <p:spPr bwMode="auto">
              <a:xfrm>
                <a:off x="4429" y="2773"/>
                <a:ext cx="94" cy="44"/>
              </a:xfrm>
              <a:custGeom>
                <a:avLst/>
                <a:gdLst/>
                <a:ahLst/>
                <a:cxnLst>
                  <a:cxn ang="0">
                    <a:pos x="42" y="19"/>
                  </a:cxn>
                  <a:cxn ang="0">
                    <a:pos x="44" y="19"/>
                  </a:cxn>
                  <a:cxn ang="0">
                    <a:pos x="48" y="20"/>
                  </a:cxn>
                  <a:cxn ang="0">
                    <a:pos x="53" y="22"/>
                  </a:cxn>
                  <a:cxn ang="0">
                    <a:pos x="60" y="24"/>
                  </a:cxn>
                  <a:cxn ang="0">
                    <a:pos x="67" y="27"/>
                  </a:cxn>
                  <a:cxn ang="0">
                    <a:pos x="73" y="31"/>
                  </a:cxn>
                  <a:cxn ang="0">
                    <a:pos x="79" y="35"/>
                  </a:cxn>
                  <a:cxn ang="0">
                    <a:pos x="82" y="39"/>
                  </a:cxn>
                  <a:cxn ang="0">
                    <a:pos x="85" y="43"/>
                  </a:cxn>
                  <a:cxn ang="0">
                    <a:pos x="88" y="43"/>
                  </a:cxn>
                  <a:cxn ang="0">
                    <a:pos x="91" y="41"/>
                  </a:cxn>
                  <a:cxn ang="0">
                    <a:pos x="93" y="37"/>
                  </a:cxn>
                  <a:cxn ang="0">
                    <a:pos x="94" y="32"/>
                  </a:cxn>
                  <a:cxn ang="0">
                    <a:pos x="94" y="26"/>
                  </a:cxn>
                  <a:cxn ang="0">
                    <a:pos x="92" y="20"/>
                  </a:cxn>
                  <a:cxn ang="0">
                    <a:pos x="87" y="15"/>
                  </a:cxn>
                  <a:cxn ang="0">
                    <a:pos x="84" y="13"/>
                  </a:cxn>
                  <a:cxn ang="0">
                    <a:pos x="80" y="11"/>
                  </a:cxn>
                  <a:cxn ang="0">
                    <a:pos x="76" y="8"/>
                  </a:cxn>
                  <a:cxn ang="0">
                    <a:pos x="71" y="6"/>
                  </a:cxn>
                  <a:cxn ang="0">
                    <a:pos x="67" y="5"/>
                  </a:cxn>
                  <a:cxn ang="0">
                    <a:pos x="62" y="3"/>
                  </a:cxn>
                  <a:cxn ang="0">
                    <a:pos x="56" y="2"/>
                  </a:cxn>
                  <a:cxn ang="0">
                    <a:pos x="51" y="1"/>
                  </a:cxn>
                  <a:cxn ang="0">
                    <a:pos x="46" y="0"/>
                  </a:cxn>
                  <a:cxn ang="0">
                    <a:pos x="41" y="0"/>
                  </a:cxn>
                  <a:cxn ang="0">
                    <a:pos x="36" y="1"/>
                  </a:cxn>
                  <a:cxn ang="0">
                    <a:pos x="31" y="1"/>
                  </a:cxn>
                  <a:cxn ang="0">
                    <a:pos x="26" y="3"/>
                  </a:cxn>
                  <a:cxn ang="0">
                    <a:pos x="21" y="4"/>
                  </a:cxn>
                  <a:cxn ang="0">
                    <a:pos x="17" y="7"/>
                  </a:cxn>
                  <a:cxn ang="0">
                    <a:pos x="13" y="10"/>
                  </a:cxn>
                  <a:cxn ang="0">
                    <a:pos x="7" y="16"/>
                  </a:cxn>
                  <a:cxn ang="0">
                    <a:pos x="3" y="22"/>
                  </a:cxn>
                  <a:cxn ang="0">
                    <a:pos x="1" y="27"/>
                  </a:cxn>
                  <a:cxn ang="0">
                    <a:pos x="0" y="32"/>
                  </a:cxn>
                  <a:cxn ang="0">
                    <a:pos x="1" y="36"/>
                  </a:cxn>
                  <a:cxn ang="0">
                    <a:pos x="2" y="39"/>
                  </a:cxn>
                  <a:cxn ang="0">
                    <a:pos x="4" y="41"/>
                  </a:cxn>
                  <a:cxn ang="0">
                    <a:pos x="6" y="43"/>
                  </a:cxn>
                  <a:cxn ang="0">
                    <a:pos x="8" y="44"/>
                  </a:cxn>
                  <a:cxn ang="0">
                    <a:pos x="9" y="44"/>
                  </a:cxn>
                  <a:cxn ang="0">
                    <a:pos x="11" y="44"/>
                  </a:cxn>
                  <a:cxn ang="0">
                    <a:pos x="12" y="43"/>
                  </a:cxn>
                  <a:cxn ang="0">
                    <a:pos x="13" y="42"/>
                  </a:cxn>
                  <a:cxn ang="0">
                    <a:pos x="13" y="40"/>
                  </a:cxn>
                  <a:cxn ang="0">
                    <a:pos x="14" y="37"/>
                  </a:cxn>
                  <a:cxn ang="0">
                    <a:pos x="13" y="33"/>
                  </a:cxn>
                  <a:cxn ang="0">
                    <a:pos x="13" y="30"/>
                  </a:cxn>
                  <a:cxn ang="0">
                    <a:pos x="14" y="26"/>
                  </a:cxn>
                  <a:cxn ang="0">
                    <a:pos x="16" y="24"/>
                  </a:cxn>
                  <a:cxn ang="0">
                    <a:pos x="19" y="21"/>
                  </a:cxn>
                  <a:cxn ang="0">
                    <a:pos x="24" y="20"/>
                  </a:cxn>
                  <a:cxn ang="0">
                    <a:pos x="29" y="18"/>
                  </a:cxn>
                  <a:cxn ang="0">
                    <a:pos x="35" y="18"/>
                  </a:cxn>
                  <a:cxn ang="0">
                    <a:pos x="42" y="19"/>
                  </a:cxn>
                </a:cxnLst>
                <a:rect l="0" t="0" r="r" b="b"/>
                <a:pathLst>
                  <a:path w="94" h="44">
                    <a:moveTo>
                      <a:pt x="42" y="19"/>
                    </a:moveTo>
                    <a:lnTo>
                      <a:pt x="44" y="19"/>
                    </a:lnTo>
                    <a:lnTo>
                      <a:pt x="48" y="20"/>
                    </a:lnTo>
                    <a:lnTo>
                      <a:pt x="53" y="22"/>
                    </a:lnTo>
                    <a:lnTo>
                      <a:pt x="60" y="24"/>
                    </a:lnTo>
                    <a:lnTo>
                      <a:pt x="67" y="27"/>
                    </a:lnTo>
                    <a:lnTo>
                      <a:pt x="73" y="31"/>
                    </a:lnTo>
                    <a:lnTo>
                      <a:pt x="79" y="35"/>
                    </a:lnTo>
                    <a:lnTo>
                      <a:pt x="82" y="39"/>
                    </a:lnTo>
                    <a:lnTo>
                      <a:pt x="85" y="43"/>
                    </a:lnTo>
                    <a:lnTo>
                      <a:pt x="88" y="43"/>
                    </a:lnTo>
                    <a:lnTo>
                      <a:pt x="91" y="41"/>
                    </a:lnTo>
                    <a:lnTo>
                      <a:pt x="93" y="37"/>
                    </a:lnTo>
                    <a:lnTo>
                      <a:pt x="94" y="32"/>
                    </a:lnTo>
                    <a:lnTo>
                      <a:pt x="94" y="26"/>
                    </a:lnTo>
                    <a:lnTo>
                      <a:pt x="92" y="20"/>
                    </a:lnTo>
                    <a:lnTo>
                      <a:pt x="87" y="15"/>
                    </a:lnTo>
                    <a:lnTo>
                      <a:pt x="84" y="13"/>
                    </a:lnTo>
                    <a:lnTo>
                      <a:pt x="80" y="11"/>
                    </a:lnTo>
                    <a:lnTo>
                      <a:pt x="76" y="8"/>
                    </a:lnTo>
                    <a:lnTo>
                      <a:pt x="71" y="6"/>
                    </a:lnTo>
                    <a:lnTo>
                      <a:pt x="67" y="5"/>
                    </a:lnTo>
                    <a:lnTo>
                      <a:pt x="62" y="3"/>
                    </a:lnTo>
                    <a:lnTo>
                      <a:pt x="56" y="2"/>
                    </a:lnTo>
                    <a:lnTo>
                      <a:pt x="51" y="1"/>
                    </a:lnTo>
                    <a:lnTo>
                      <a:pt x="46" y="0"/>
                    </a:lnTo>
                    <a:lnTo>
                      <a:pt x="41" y="0"/>
                    </a:lnTo>
                    <a:lnTo>
                      <a:pt x="36" y="1"/>
                    </a:lnTo>
                    <a:lnTo>
                      <a:pt x="31" y="1"/>
                    </a:lnTo>
                    <a:lnTo>
                      <a:pt x="26" y="3"/>
                    </a:lnTo>
                    <a:lnTo>
                      <a:pt x="21" y="4"/>
                    </a:lnTo>
                    <a:lnTo>
                      <a:pt x="17" y="7"/>
                    </a:lnTo>
                    <a:lnTo>
                      <a:pt x="13" y="10"/>
                    </a:lnTo>
                    <a:lnTo>
                      <a:pt x="7" y="16"/>
                    </a:lnTo>
                    <a:lnTo>
                      <a:pt x="3" y="22"/>
                    </a:lnTo>
                    <a:lnTo>
                      <a:pt x="1" y="27"/>
                    </a:lnTo>
                    <a:lnTo>
                      <a:pt x="0" y="32"/>
                    </a:lnTo>
                    <a:lnTo>
                      <a:pt x="1" y="36"/>
                    </a:lnTo>
                    <a:lnTo>
                      <a:pt x="2" y="39"/>
                    </a:lnTo>
                    <a:lnTo>
                      <a:pt x="4" y="41"/>
                    </a:lnTo>
                    <a:lnTo>
                      <a:pt x="6" y="43"/>
                    </a:lnTo>
                    <a:lnTo>
                      <a:pt x="8" y="44"/>
                    </a:lnTo>
                    <a:lnTo>
                      <a:pt x="9" y="44"/>
                    </a:lnTo>
                    <a:lnTo>
                      <a:pt x="11" y="44"/>
                    </a:lnTo>
                    <a:lnTo>
                      <a:pt x="12" y="43"/>
                    </a:lnTo>
                    <a:lnTo>
                      <a:pt x="13" y="42"/>
                    </a:lnTo>
                    <a:lnTo>
                      <a:pt x="13" y="40"/>
                    </a:lnTo>
                    <a:lnTo>
                      <a:pt x="14" y="37"/>
                    </a:lnTo>
                    <a:lnTo>
                      <a:pt x="13" y="33"/>
                    </a:lnTo>
                    <a:lnTo>
                      <a:pt x="13" y="30"/>
                    </a:lnTo>
                    <a:lnTo>
                      <a:pt x="14" y="26"/>
                    </a:lnTo>
                    <a:lnTo>
                      <a:pt x="16" y="24"/>
                    </a:lnTo>
                    <a:lnTo>
                      <a:pt x="19" y="21"/>
                    </a:lnTo>
                    <a:lnTo>
                      <a:pt x="24" y="20"/>
                    </a:lnTo>
                    <a:lnTo>
                      <a:pt x="29" y="18"/>
                    </a:lnTo>
                    <a:lnTo>
                      <a:pt x="35" y="18"/>
                    </a:lnTo>
                    <a:lnTo>
                      <a:pt x="42" y="1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0" name="Freeform 106"/>
              <p:cNvSpPr>
                <a:spLocks/>
              </p:cNvSpPr>
              <p:nvPr/>
            </p:nvSpPr>
            <p:spPr bwMode="auto">
              <a:xfrm>
                <a:off x="4430" y="2775"/>
                <a:ext cx="91" cy="41"/>
              </a:xfrm>
              <a:custGeom>
                <a:avLst/>
                <a:gdLst/>
                <a:ahLst/>
                <a:cxnLst>
                  <a:cxn ang="0">
                    <a:pos x="12" y="26"/>
                  </a:cxn>
                  <a:cxn ang="0">
                    <a:pos x="15" y="20"/>
                  </a:cxn>
                  <a:cxn ang="0">
                    <a:pos x="23" y="15"/>
                  </a:cxn>
                  <a:cxn ang="0">
                    <a:pos x="34" y="14"/>
                  </a:cxn>
                  <a:cxn ang="0">
                    <a:pos x="44" y="16"/>
                  </a:cxn>
                  <a:cxn ang="0">
                    <a:pos x="54" y="20"/>
                  </a:cxn>
                  <a:cxn ang="0">
                    <a:pos x="67" y="25"/>
                  </a:cxn>
                  <a:cxn ang="0">
                    <a:pos x="78" y="31"/>
                  </a:cxn>
                  <a:cxn ang="0">
                    <a:pos x="82" y="38"/>
                  </a:cxn>
                  <a:cxn ang="0">
                    <a:pos x="86" y="39"/>
                  </a:cxn>
                  <a:cxn ang="0">
                    <a:pos x="89" y="37"/>
                  </a:cxn>
                  <a:cxn ang="0">
                    <a:pos x="91" y="33"/>
                  </a:cxn>
                  <a:cxn ang="0">
                    <a:pos x="91" y="28"/>
                  </a:cxn>
                  <a:cxn ang="0">
                    <a:pos x="91" y="24"/>
                  </a:cxn>
                  <a:cxn ang="0">
                    <a:pos x="89" y="20"/>
                  </a:cxn>
                  <a:cxn ang="0">
                    <a:pos x="86" y="15"/>
                  </a:cxn>
                  <a:cxn ang="0">
                    <a:pos x="80" y="11"/>
                  </a:cxn>
                  <a:cxn ang="0">
                    <a:pos x="72" y="6"/>
                  </a:cxn>
                  <a:cxn ang="0">
                    <a:pos x="62" y="3"/>
                  </a:cxn>
                  <a:cxn ang="0">
                    <a:pos x="52" y="0"/>
                  </a:cxn>
                  <a:cxn ang="0">
                    <a:pos x="42" y="0"/>
                  </a:cxn>
                  <a:cxn ang="0">
                    <a:pos x="33" y="0"/>
                  </a:cxn>
                  <a:cxn ang="0">
                    <a:pos x="24" y="2"/>
                  </a:cxn>
                  <a:cxn ang="0">
                    <a:pos x="16" y="6"/>
                  </a:cxn>
                  <a:cxn ang="0">
                    <a:pos x="11" y="10"/>
                  </a:cxn>
                  <a:cxn ang="0">
                    <a:pos x="8" y="14"/>
                  </a:cxn>
                  <a:cxn ang="0">
                    <a:pos x="5" y="17"/>
                  </a:cxn>
                  <a:cxn ang="0">
                    <a:pos x="3" y="21"/>
                  </a:cxn>
                  <a:cxn ang="0">
                    <a:pos x="1" y="26"/>
                  </a:cxn>
                  <a:cxn ang="0">
                    <a:pos x="0" y="32"/>
                  </a:cxn>
                  <a:cxn ang="0">
                    <a:pos x="1" y="36"/>
                  </a:cxn>
                  <a:cxn ang="0">
                    <a:pos x="3" y="39"/>
                  </a:cxn>
                  <a:cxn ang="0">
                    <a:pos x="8" y="41"/>
                  </a:cxn>
                  <a:cxn ang="0">
                    <a:pos x="11" y="35"/>
                  </a:cxn>
                </a:cxnLst>
                <a:rect l="0" t="0" r="r" b="b"/>
                <a:pathLst>
                  <a:path w="91" h="41">
                    <a:moveTo>
                      <a:pt x="11" y="29"/>
                    </a:moveTo>
                    <a:lnTo>
                      <a:pt x="12" y="26"/>
                    </a:lnTo>
                    <a:lnTo>
                      <a:pt x="13" y="23"/>
                    </a:lnTo>
                    <a:lnTo>
                      <a:pt x="15" y="20"/>
                    </a:lnTo>
                    <a:lnTo>
                      <a:pt x="19" y="17"/>
                    </a:lnTo>
                    <a:lnTo>
                      <a:pt x="23" y="15"/>
                    </a:lnTo>
                    <a:lnTo>
                      <a:pt x="28" y="14"/>
                    </a:lnTo>
                    <a:lnTo>
                      <a:pt x="34" y="14"/>
                    </a:lnTo>
                    <a:lnTo>
                      <a:pt x="41" y="16"/>
                    </a:lnTo>
                    <a:lnTo>
                      <a:pt x="44" y="16"/>
                    </a:lnTo>
                    <a:lnTo>
                      <a:pt x="49" y="18"/>
                    </a:lnTo>
                    <a:lnTo>
                      <a:pt x="54" y="20"/>
                    </a:lnTo>
                    <a:lnTo>
                      <a:pt x="61" y="22"/>
                    </a:lnTo>
                    <a:lnTo>
                      <a:pt x="67" y="25"/>
                    </a:lnTo>
                    <a:lnTo>
                      <a:pt x="73" y="28"/>
                    </a:lnTo>
                    <a:lnTo>
                      <a:pt x="78" y="31"/>
                    </a:lnTo>
                    <a:lnTo>
                      <a:pt x="81" y="35"/>
                    </a:lnTo>
                    <a:lnTo>
                      <a:pt x="82" y="38"/>
                    </a:lnTo>
                    <a:lnTo>
                      <a:pt x="84" y="39"/>
                    </a:lnTo>
                    <a:lnTo>
                      <a:pt x="86" y="39"/>
                    </a:lnTo>
                    <a:lnTo>
                      <a:pt x="87" y="39"/>
                    </a:lnTo>
                    <a:lnTo>
                      <a:pt x="89" y="37"/>
                    </a:lnTo>
                    <a:lnTo>
                      <a:pt x="90" y="36"/>
                    </a:lnTo>
                    <a:lnTo>
                      <a:pt x="91" y="33"/>
                    </a:lnTo>
                    <a:lnTo>
                      <a:pt x="91" y="30"/>
                    </a:lnTo>
                    <a:lnTo>
                      <a:pt x="91" y="28"/>
                    </a:lnTo>
                    <a:lnTo>
                      <a:pt x="91" y="26"/>
                    </a:lnTo>
                    <a:lnTo>
                      <a:pt x="91" y="24"/>
                    </a:lnTo>
                    <a:lnTo>
                      <a:pt x="90" y="22"/>
                    </a:lnTo>
                    <a:lnTo>
                      <a:pt x="89" y="20"/>
                    </a:lnTo>
                    <a:lnTo>
                      <a:pt x="87" y="17"/>
                    </a:lnTo>
                    <a:lnTo>
                      <a:pt x="86" y="15"/>
                    </a:lnTo>
                    <a:lnTo>
                      <a:pt x="83" y="13"/>
                    </a:lnTo>
                    <a:lnTo>
                      <a:pt x="80" y="11"/>
                    </a:lnTo>
                    <a:lnTo>
                      <a:pt x="76" y="9"/>
                    </a:lnTo>
                    <a:lnTo>
                      <a:pt x="72" y="6"/>
                    </a:lnTo>
                    <a:lnTo>
                      <a:pt x="67" y="4"/>
                    </a:lnTo>
                    <a:lnTo>
                      <a:pt x="62" y="3"/>
                    </a:lnTo>
                    <a:lnTo>
                      <a:pt x="57" y="1"/>
                    </a:lnTo>
                    <a:lnTo>
                      <a:pt x="52" y="0"/>
                    </a:lnTo>
                    <a:lnTo>
                      <a:pt x="47" y="0"/>
                    </a:lnTo>
                    <a:lnTo>
                      <a:pt x="42" y="0"/>
                    </a:lnTo>
                    <a:lnTo>
                      <a:pt x="37" y="0"/>
                    </a:lnTo>
                    <a:lnTo>
                      <a:pt x="33" y="0"/>
                    </a:lnTo>
                    <a:lnTo>
                      <a:pt x="28" y="1"/>
                    </a:lnTo>
                    <a:lnTo>
                      <a:pt x="24" y="2"/>
                    </a:lnTo>
                    <a:lnTo>
                      <a:pt x="20" y="4"/>
                    </a:lnTo>
                    <a:lnTo>
                      <a:pt x="16" y="6"/>
                    </a:lnTo>
                    <a:lnTo>
                      <a:pt x="13" y="9"/>
                    </a:lnTo>
                    <a:lnTo>
                      <a:pt x="11" y="10"/>
                    </a:lnTo>
                    <a:lnTo>
                      <a:pt x="9" y="12"/>
                    </a:lnTo>
                    <a:lnTo>
                      <a:pt x="8" y="14"/>
                    </a:lnTo>
                    <a:lnTo>
                      <a:pt x="6" y="16"/>
                    </a:lnTo>
                    <a:lnTo>
                      <a:pt x="5" y="17"/>
                    </a:lnTo>
                    <a:lnTo>
                      <a:pt x="4" y="19"/>
                    </a:lnTo>
                    <a:lnTo>
                      <a:pt x="3" y="21"/>
                    </a:lnTo>
                    <a:lnTo>
                      <a:pt x="2" y="23"/>
                    </a:lnTo>
                    <a:lnTo>
                      <a:pt x="1" y="26"/>
                    </a:lnTo>
                    <a:lnTo>
                      <a:pt x="0" y="29"/>
                    </a:lnTo>
                    <a:lnTo>
                      <a:pt x="0" y="32"/>
                    </a:lnTo>
                    <a:lnTo>
                      <a:pt x="1" y="34"/>
                    </a:lnTo>
                    <a:lnTo>
                      <a:pt x="1" y="36"/>
                    </a:lnTo>
                    <a:lnTo>
                      <a:pt x="2" y="37"/>
                    </a:lnTo>
                    <a:lnTo>
                      <a:pt x="3" y="39"/>
                    </a:lnTo>
                    <a:lnTo>
                      <a:pt x="5" y="40"/>
                    </a:lnTo>
                    <a:lnTo>
                      <a:pt x="8" y="41"/>
                    </a:lnTo>
                    <a:lnTo>
                      <a:pt x="10" y="39"/>
                    </a:lnTo>
                    <a:lnTo>
                      <a:pt x="11" y="35"/>
                    </a:lnTo>
                    <a:lnTo>
                      <a:pt x="11" y="29"/>
                    </a:lnTo>
                    <a:close/>
                  </a:path>
                </a:pathLst>
              </a:custGeom>
              <a:solidFill>
                <a:srgbClr val="D1BAB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1" name="Freeform 107"/>
              <p:cNvSpPr>
                <a:spLocks/>
              </p:cNvSpPr>
              <p:nvPr/>
            </p:nvSpPr>
            <p:spPr bwMode="auto">
              <a:xfrm>
                <a:off x="4432" y="2776"/>
                <a:ext cx="88" cy="37"/>
              </a:xfrm>
              <a:custGeom>
                <a:avLst/>
                <a:gdLst/>
                <a:ahLst/>
                <a:cxnLst>
                  <a:cxn ang="0">
                    <a:pos x="9" y="23"/>
                  </a:cxn>
                  <a:cxn ang="0">
                    <a:pos x="14" y="17"/>
                  </a:cxn>
                  <a:cxn ang="0">
                    <a:pos x="22" y="13"/>
                  </a:cxn>
                  <a:cxn ang="0">
                    <a:pos x="33" y="12"/>
                  </a:cxn>
                  <a:cxn ang="0">
                    <a:pos x="44" y="15"/>
                  </a:cxn>
                  <a:cxn ang="0">
                    <a:pos x="55" y="18"/>
                  </a:cxn>
                  <a:cxn ang="0">
                    <a:pos x="67" y="23"/>
                  </a:cxn>
                  <a:cxn ang="0">
                    <a:pos x="76" y="29"/>
                  </a:cxn>
                  <a:cxn ang="0">
                    <a:pos x="80" y="34"/>
                  </a:cxn>
                  <a:cxn ang="0">
                    <a:pos x="84" y="36"/>
                  </a:cxn>
                  <a:cxn ang="0">
                    <a:pos x="86" y="34"/>
                  </a:cxn>
                  <a:cxn ang="0">
                    <a:pos x="88" y="30"/>
                  </a:cxn>
                  <a:cxn ang="0">
                    <a:pos x="88" y="26"/>
                  </a:cxn>
                  <a:cxn ang="0">
                    <a:pos x="87" y="22"/>
                  </a:cxn>
                  <a:cxn ang="0">
                    <a:pos x="85" y="18"/>
                  </a:cxn>
                  <a:cxn ang="0">
                    <a:pos x="81" y="14"/>
                  </a:cxn>
                  <a:cxn ang="0">
                    <a:pos x="76" y="10"/>
                  </a:cxn>
                  <a:cxn ang="0">
                    <a:pos x="68" y="5"/>
                  </a:cxn>
                  <a:cxn ang="0">
                    <a:pos x="59" y="2"/>
                  </a:cxn>
                  <a:cxn ang="0">
                    <a:pos x="49" y="0"/>
                  </a:cxn>
                  <a:cxn ang="0">
                    <a:pos x="40" y="0"/>
                  </a:cxn>
                  <a:cxn ang="0">
                    <a:pos x="31" y="1"/>
                  </a:cxn>
                  <a:cxn ang="0">
                    <a:pos x="23" y="3"/>
                  </a:cxn>
                  <a:cxn ang="0">
                    <a:pos x="16" y="6"/>
                  </a:cxn>
                  <a:cxn ang="0">
                    <a:pos x="11" y="9"/>
                  </a:cxn>
                  <a:cxn ang="0">
                    <a:pos x="8" y="12"/>
                  </a:cxn>
                  <a:cxn ang="0">
                    <a:pos x="5" y="16"/>
                  </a:cxn>
                  <a:cxn ang="0">
                    <a:pos x="3" y="19"/>
                  </a:cxn>
                  <a:cxn ang="0">
                    <a:pos x="0" y="24"/>
                  </a:cxn>
                  <a:cxn ang="0">
                    <a:pos x="0" y="30"/>
                  </a:cxn>
                  <a:cxn ang="0">
                    <a:pos x="0" y="33"/>
                  </a:cxn>
                  <a:cxn ang="0">
                    <a:pos x="2" y="36"/>
                  </a:cxn>
                  <a:cxn ang="0">
                    <a:pos x="6" y="37"/>
                  </a:cxn>
                  <a:cxn ang="0">
                    <a:pos x="8" y="31"/>
                  </a:cxn>
                </a:cxnLst>
                <a:rect l="0" t="0" r="r" b="b"/>
                <a:pathLst>
                  <a:path w="88" h="37">
                    <a:moveTo>
                      <a:pt x="8" y="26"/>
                    </a:moveTo>
                    <a:lnTo>
                      <a:pt x="9" y="23"/>
                    </a:lnTo>
                    <a:lnTo>
                      <a:pt x="11" y="20"/>
                    </a:lnTo>
                    <a:lnTo>
                      <a:pt x="14" y="17"/>
                    </a:lnTo>
                    <a:lnTo>
                      <a:pt x="17" y="15"/>
                    </a:lnTo>
                    <a:lnTo>
                      <a:pt x="22" y="13"/>
                    </a:lnTo>
                    <a:lnTo>
                      <a:pt x="27" y="12"/>
                    </a:lnTo>
                    <a:lnTo>
                      <a:pt x="33" y="12"/>
                    </a:lnTo>
                    <a:lnTo>
                      <a:pt x="40" y="13"/>
                    </a:lnTo>
                    <a:lnTo>
                      <a:pt x="44" y="15"/>
                    </a:lnTo>
                    <a:lnTo>
                      <a:pt x="49" y="16"/>
                    </a:lnTo>
                    <a:lnTo>
                      <a:pt x="55" y="18"/>
                    </a:lnTo>
                    <a:lnTo>
                      <a:pt x="61" y="20"/>
                    </a:lnTo>
                    <a:lnTo>
                      <a:pt x="67" y="23"/>
                    </a:lnTo>
                    <a:lnTo>
                      <a:pt x="72" y="26"/>
                    </a:lnTo>
                    <a:lnTo>
                      <a:pt x="76" y="29"/>
                    </a:lnTo>
                    <a:lnTo>
                      <a:pt x="79" y="32"/>
                    </a:lnTo>
                    <a:lnTo>
                      <a:pt x="80" y="34"/>
                    </a:lnTo>
                    <a:lnTo>
                      <a:pt x="82" y="35"/>
                    </a:lnTo>
                    <a:lnTo>
                      <a:pt x="84" y="36"/>
                    </a:lnTo>
                    <a:lnTo>
                      <a:pt x="85" y="35"/>
                    </a:lnTo>
                    <a:lnTo>
                      <a:pt x="86" y="34"/>
                    </a:lnTo>
                    <a:lnTo>
                      <a:pt x="87" y="33"/>
                    </a:lnTo>
                    <a:lnTo>
                      <a:pt x="88" y="30"/>
                    </a:lnTo>
                    <a:lnTo>
                      <a:pt x="88" y="27"/>
                    </a:lnTo>
                    <a:lnTo>
                      <a:pt x="88" y="26"/>
                    </a:lnTo>
                    <a:lnTo>
                      <a:pt x="87" y="24"/>
                    </a:lnTo>
                    <a:lnTo>
                      <a:pt x="87" y="22"/>
                    </a:lnTo>
                    <a:lnTo>
                      <a:pt x="86" y="20"/>
                    </a:lnTo>
                    <a:lnTo>
                      <a:pt x="85" y="18"/>
                    </a:lnTo>
                    <a:lnTo>
                      <a:pt x="83" y="16"/>
                    </a:lnTo>
                    <a:lnTo>
                      <a:pt x="81" y="14"/>
                    </a:lnTo>
                    <a:lnTo>
                      <a:pt x="79" y="12"/>
                    </a:lnTo>
                    <a:lnTo>
                      <a:pt x="76" y="10"/>
                    </a:lnTo>
                    <a:lnTo>
                      <a:pt x="72" y="7"/>
                    </a:lnTo>
                    <a:lnTo>
                      <a:pt x="68" y="5"/>
                    </a:lnTo>
                    <a:lnTo>
                      <a:pt x="64" y="4"/>
                    </a:lnTo>
                    <a:lnTo>
                      <a:pt x="59" y="2"/>
                    </a:lnTo>
                    <a:lnTo>
                      <a:pt x="54" y="1"/>
                    </a:lnTo>
                    <a:lnTo>
                      <a:pt x="49" y="0"/>
                    </a:lnTo>
                    <a:lnTo>
                      <a:pt x="44" y="0"/>
                    </a:lnTo>
                    <a:lnTo>
                      <a:pt x="40" y="0"/>
                    </a:lnTo>
                    <a:lnTo>
                      <a:pt x="35" y="0"/>
                    </a:lnTo>
                    <a:lnTo>
                      <a:pt x="31" y="1"/>
                    </a:lnTo>
                    <a:lnTo>
                      <a:pt x="27" y="1"/>
                    </a:lnTo>
                    <a:lnTo>
                      <a:pt x="23" y="3"/>
                    </a:lnTo>
                    <a:lnTo>
                      <a:pt x="19" y="4"/>
                    </a:lnTo>
                    <a:lnTo>
                      <a:pt x="16" y="6"/>
                    </a:lnTo>
                    <a:lnTo>
                      <a:pt x="13" y="8"/>
                    </a:lnTo>
                    <a:lnTo>
                      <a:pt x="11" y="9"/>
                    </a:lnTo>
                    <a:lnTo>
                      <a:pt x="9" y="11"/>
                    </a:lnTo>
                    <a:lnTo>
                      <a:pt x="8" y="12"/>
                    </a:lnTo>
                    <a:lnTo>
                      <a:pt x="6" y="14"/>
                    </a:lnTo>
                    <a:lnTo>
                      <a:pt x="5" y="16"/>
                    </a:lnTo>
                    <a:lnTo>
                      <a:pt x="4" y="17"/>
                    </a:lnTo>
                    <a:lnTo>
                      <a:pt x="3" y="19"/>
                    </a:lnTo>
                    <a:lnTo>
                      <a:pt x="2" y="20"/>
                    </a:lnTo>
                    <a:lnTo>
                      <a:pt x="0" y="24"/>
                    </a:lnTo>
                    <a:lnTo>
                      <a:pt x="0" y="27"/>
                    </a:lnTo>
                    <a:lnTo>
                      <a:pt x="0" y="30"/>
                    </a:lnTo>
                    <a:lnTo>
                      <a:pt x="0" y="31"/>
                    </a:lnTo>
                    <a:lnTo>
                      <a:pt x="0" y="33"/>
                    </a:lnTo>
                    <a:lnTo>
                      <a:pt x="1" y="34"/>
                    </a:lnTo>
                    <a:lnTo>
                      <a:pt x="2" y="36"/>
                    </a:lnTo>
                    <a:lnTo>
                      <a:pt x="3" y="37"/>
                    </a:lnTo>
                    <a:lnTo>
                      <a:pt x="6" y="37"/>
                    </a:lnTo>
                    <a:lnTo>
                      <a:pt x="7" y="35"/>
                    </a:lnTo>
                    <a:lnTo>
                      <a:pt x="8" y="31"/>
                    </a:lnTo>
                    <a:lnTo>
                      <a:pt x="8" y="26"/>
                    </a:lnTo>
                    <a:close/>
                  </a:path>
                </a:pathLst>
              </a:custGeom>
              <a:solidFill>
                <a:srgbClr val="A07266"/>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2" name="Freeform 108"/>
              <p:cNvSpPr>
                <a:spLocks/>
              </p:cNvSpPr>
              <p:nvPr/>
            </p:nvSpPr>
            <p:spPr bwMode="auto">
              <a:xfrm>
                <a:off x="4433" y="2777"/>
                <a:ext cx="86" cy="35"/>
              </a:xfrm>
              <a:custGeom>
                <a:avLst/>
                <a:gdLst/>
                <a:ahLst/>
                <a:cxnLst>
                  <a:cxn ang="0">
                    <a:pos x="8" y="20"/>
                  </a:cxn>
                  <a:cxn ang="0">
                    <a:pos x="13" y="14"/>
                  </a:cxn>
                  <a:cxn ang="0">
                    <a:pos x="21" y="10"/>
                  </a:cxn>
                  <a:cxn ang="0">
                    <a:pos x="33" y="10"/>
                  </a:cxn>
                  <a:cxn ang="0">
                    <a:pos x="45" y="13"/>
                  </a:cxn>
                  <a:cxn ang="0">
                    <a:pos x="57" y="17"/>
                  </a:cxn>
                  <a:cxn ang="0">
                    <a:pos x="68" y="21"/>
                  </a:cxn>
                  <a:cxn ang="0">
                    <a:pos x="76" y="26"/>
                  </a:cxn>
                  <a:cxn ang="0">
                    <a:pos x="80" y="31"/>
                  </a:cxn>
                  <a:cxn ang="0">
                    <a:pos x="83" y="32"/>
                  </a:cxn>
                  <a:cxn ang="0">
                    <a:pos x="85" y="31"/>
                  </a:cxn>
                  <a:cxn ang="0">
                    <a:pos x="86" y="27"/>
                  </a:cxn>
                  <a:cxn ang="0">
                    <a:pos x="85" y="23"/>
                  </a:cxn>
                  <a:cxn ang="0">
                    <a:pos x="84" y="19"/>
                  </a:cxn>
                  <a:cxn ang="0">
                    <a:pos x="82" y="16"/>
                  </a:cxn>
                  <a:cxn ang="0">
                    <a:pos x="78" y="12"/>
                  </a:cxn>
                  <a:cxn ang="0">
                    <a:pos x="73" y="9"/>
                  </a:cxn>
                  <a:cxn ang="0">
                    <a:pos x="66" y="4"/>
                  </a:cxn>
                  <a:cxn ang="0">
                    <a:pos x="57" y="1"/>
                  </a:cxn>
                  <a:cxn ang="0">
                    <a:pos x="48" y="0"/>
                  </a:cxn>
                  <a:cxn ang="0">
                    <a:pos x="39" y="0"/>
                  </a:cxn>
                  <a:cxn ang="0">
                    <a:pos x="30" y="1"/>
                  </a:cxn>
                  <a:cxn ang="0">
                    <a:pos x="22" y="3"/>
                  </a:cxn>
                  <a:cxn ang="0">
                    <a:pos x="16" y="5"/>
                  </a:cxn>
                  <a:cxn ang="0">
                    <a:pos x="11" y="9"/>
                  </a:cxn>
                  <a:cxn ang="0">
                    <a:pos x="9" y="11"/>
                  </a:cxn>
                  <a:cxn ang="0">
                    <a:pos x="6" y="14"/>
                  </a:cxn>
                  <a:cxn ang="0">
                    <a:pos x="4" y="17"/>
                  </a:cxn>
                  <a:cxn ang="0">
                    <a:pos x="1" y="22"/>
                  </a:cxn>
                  <a:cxn ang="0">
                    <a:pos x="0" y="27"/>
                  </a:cxn>
                  <a:cxn ang="0">
                    <a:pos x="0" y="30"/>
                  </a:cxn>
                  <a:cxn ang="0">
                    <a:pos x="1" y="33"/>
                  </a:cxn>
                  <a:cxn ang="0">
                    <a:pos x="5" y="35"/>
                  </a:cxn>
                  <a:cxn ang="0">
                    <a:pos x="5" y="28"/>
                  </a:cxn>
                </a:cxnLst>
                <a:rect l="0" t="0" r="r" b="b"/>
                <a:pathLst>
                  <a:path w="86" h="35">
                    <a:moveTo>
                      <a:pt x="7" y="22"/>
                    </a:moveTo>
                    <a:lnTo>
                      <a:pt x="8" y="20"/>
                    </a:lnTo>
                    <a:lnTo>
                      <a:pt x="10" y="17"/>
                    </a:lnTo>
                    <a:lnTo>
                      <a:pt x="13" y="14"/>
                    </a:lnTo>
                    <a:lnTo>
                      <a:pt x="17" y="12"/>
                    </a:lnTo>
                    <a:lnTo>
                      <a:pt x="21" y="10"/>
                    </a:lnTo>
                    <a:lnTo>
                      <a:pt x="27" y="10"/>
                    </a:lnTo>
                    <a:lnTo>
                      <a:pt x="33" y="10"/>
                    </a:lnTo>
                    <a:lnTo>
                      <a:pt x="40" y="11"/>
                    </a:lnTo>
                    <a:lnTo>
                      <a:pt x="45" y="13"/>
                    </a:lnTo>
                    <a:lnTo>
                      <a:pt x="51" y="15"/>
                    </a:lnTo>
                    <a:lnTo>
                      <a:pt x="57" y="17"/>
                    </a:lnTo>
                    <a:lnTo>
                      <a:pt x="63" y="19"/>
                    </a:lnTo>
                    <a:lnTo>
                      <a:pt x="68" y="21"/>
                    </a:lnTo>
                    <a:lnTo>
                      <a:pt x="72" y="24"/>
                    </a:lnTo>
                    <a:lnTo>
                      <a:pt x="76" y="26"/>
                    </a:lnTo>
                    <a:lnTo>
                      <a:pt x="78" y="29"/>
                    </a:lnTo>
                    <a:lnTo>
                      <a:pt x="80" y="31"/>
                    </a:lnTo>
                    <a:lnTo>
                      <a:pt x="81" y="32"/>
                    </a:lnTo>
                    <a:lnTo>
                      <a:pt x="83" y="32"/>
                    </a:lnTo>
                    <a:lnTo>
                      <a:pt x="84" y="32"/>
                    </a:lnTo>
                    <a:lnTo>
                      <a:pt x="85" y="31"/>
                    </a:lnTo>
                    <a:lnTo>
                      <a:pt x="86" y="30"/>
                    </a:lnTo>
                    <a:lnTo>
                      <a:pt x="86" y="27"/>
                    </a:lnTo>
                    <a:lnTo>
                      <a:pt x="86" y="24"/>
                    </a:lnTo>
                    <a:lnTo>
                      <a:pt x="85" y="23"/>
                    </a:lnTo>
                    <a:lnTo>
                      <a:pt x="85" y="21"/>
                    </a:lnTo>
                    <a:lnTo>
                      <a:pt x="84" y="19"/>
                    </a:lnTo>
                    <a:lnTo>
                      <a:pt x="83" y="17"/>
                    </a:lnTo>
                    <a:lnTo>
                      <a:pt x="82" y="16"/>
                    </a:lnTo>
                    <a:lnTo>
                      <a:pt x="80" y="14"/>
                    </a:lnTo>
                    <a:lnTo>
                      <a:pt x="78" y="12"/>
                    </a:lnTo>
                    <a:lnTo>
                      <a:pt x="76" y="11"/>
                    </a:lnTo>
                    <a:lnTo>
                      <a:pt x="73" y="9"/>
                    </a:lnTo>
                    <a:lnTo>
                      <a:pt x="70" y="6"/>
                    </a:lnTo>
                    <a:lnTo>
                      <a:pt x="66" y="4"/>
                    </a:lnTo>
                    <a:lnTo>
                      <a:pt x="62" y="3"/>
                    </a:lnTo>
                    <a:lnTo>
                      <a:pt x="57" y="1"/>
                    </a:lnTo>
                    <a:lnTo>
                      <a:pt x="53" y="0"/>
                    </a:lnTo>
                    <a:lnTo>
                      <a:pt x="48" y="0"/>
                    </a:lnTo>
                    <a:lnTo>
                      <a:pt x="43" y="0"/>
                    </a:lnTo>
                    <a:lnTo>
                      <a:pt x="39" y="0"/>
                    </a:lnTo>
                    <a:lnTo>
                      <a:pt x="34" y="0"/>
                    </a:lnTo>
                    <a:lnTo>
                      <a:pt x="30" y="1"/>
                    </a:lnTo>
                    <a:lnTo>
                      <a:pt x="26" y="2"/>
                    </a:lnTo>
                    <a:lnTo>
                      <a:pt x="22" y="3"/>
                    </a:lnTo>
                    <a:lnTo>
                      <a:pt x="19" y="4"/>
                    </a:lnTo>
                    <a:lnTo>
                      <a:pt x="16" y="5"/>
                    </a:lnTo>
                    <a:lnTo>
                      <a:pt x="13" y="7"/>
                    </a:lnTo>
                    <a:lnTo>
                      <a:pt x="11" y="9"/>
                    </a:lnTo>
                    <a:lnTo>
                      <a:pt x="10" y="10"/>
                    </a:lnTo>
                    <a:lnTo>
                      <a:pt x="9" y="11"/>
                    </a:lnTo>
                    <a:lnTo>
                      <a:pt x="7" y="12"/>
                    </a:lnTo>
                    <a:lnTo>
                      <a:pt x="6" y="14"/>
                    </a:lnTo>
                    <a:lnTo>
                      <a:pt x="5" y="15"/>
                    </a:lnTo>
                    <a:lnTo>
                      <a:pt x="4" y="17"/>
                    </a:lnTo>
                    <a:lnTo>
                      <a:pt x="3" y="18"/>
                    </a:lnTo>
                    <a:lnTo>
                      <a:pt x="1" y="22"/>
                    </a:lnTo>
                    <a:lnTo>
                      <a:pt x="0" y="25"/>
                    </a:lnTo>
                    <a:lnTo>
                      <a:pt x="0" y="27"/>
                    </a:lnTo>
                    <a:lnTo>
                      <a:pt x="0" y="29"/>
                    </a:lnTo>
                    <a:lnTo>
                      <a:pt x="0" y="30"/>
                    </a:lnTo>
                    <a:lnTo>
                      <a:pt x="0" y="31"/>
                    </a:lnTo>
                    <a:lnTo>
                      <a:pt x="1" y="33"/>
                    </a:lnTo>
                    <a:lnTo>
                      <a:pt x="3" y="35"/>
                    </a:lnTo>
                    <a:lnTo>
                      <a:pt x="5" y="35"/>
                    </a:lnTo>
                    <a:lnTo>
                      <a:pt x="5" y="32"/>
                    </a:lnTo>
                    <a:lnTo>
                      <a:pt x="5" y="28"/>
                    </a:lnTo>
                    <a:lnTo>
                      <a:pt x="7" y="22"/>
                    </a:lnTo>
                    <a:close/>
                  </a:path>
                </a:pathLst>
              </a:custGeom>
              <a:solidFill>
                <a:srgbClr val="722B19"/>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3" name="Freeform 109"/>
              <p:cNvSpPr>
                <a:spLocks/>
              </p:cNvSpPr>
              <p:nvPr/>
            </p:nvSpPr>
            <p:spPr bwMode="auto">
              <a:xfrm>
                <a:off x="4434" y="2777"/>
                <a:ext cx="85" cy="33"/>
              </a:xfrm>
              <a:custGeom>
                <a:avLst/>
                <a:gdLst/>
                <a:ahLst/>
                <a:cxnLst>
                  <a:cxn ang="0">
                    <a:pos x="0" y="27"/>
                  </a:cxn>
                  <a:cxn ang="0">
                    <a:pos x="0" y="28"/>
                  </a:cxn>
                  <a:cxn ang="0">
                    <a:pos x="0" y="30"/>
                  </a:cxn>
                  <a:cxn ang="0">
                    <a:pos x="1" y="32"/>
                  </a:cxn>
                  <a:cxn ang="0">
                    <a:pos x="2" y="33"/>
                  </a:cxn>
                  <a:cxn ang="0">
                    <a:pos x="4" y="32"/>
                  </a:cxn>
                  <a:cxn ang="0">
                    <a:pos x="3" y="29"/>
                  </a:cxn>
                  <a:cxn ang="0">
                    <a:pos x="3" y="25"/>
                  </a:cxn>
                  <a:cxn ang="0">
                    <a:pos x="5" y="20"/>
                  </a:cxn>
                  <a:cxn ang="0">
                    <a:pos x="6" y="17"/>
                  </a:cxn>
                  <a:cxn ang="0">
                    <a:pos x="9" y="15"/>
                  </a:cxn>
                  <a:cxn ang="0">
                    <a:pos x="12" y="12"/>
                  </a:cxn>
                  <a:cxn ang="0">
                    <a:pos x="16" y="10"/>
                  </a:cxn>
                  <a:cxn ang="0">
                    <a:pos x="21" y="9"/>
                  </a:cxn>
                  <a:cxn ang="0">
                    <a:pos x="26" y="8"/>
                  </a:cxn>
                  <a:cxn ang="0">
                    <a:pos x="32" y="9"/>
                  </a:cxn>
                  <a:cxn ang="0">
                    <a:pos x="39" y="10"/>
                  </a:cxn>
                  <a:cxn ang="0">
                    <a:pos x="46" y="12"/>
                  </a:cxn>
                  <a:cxn ang="0">
                    <a:pos x="53" y="14"/>
                  </a:cxn>
                  <a:cxn ang="0">
                    <a:pos x="59" y="16"/>
                  </a:cxn>
                  <a:cxn ang="0">
                    <a:pos x="64" y="18"/>
                  </a:cxn>
                  <a:cxn ang="0">
                    <a:pos x="69" y="20"/>
                  </a:cxn>
                  <a:cxn ang="0">
                    <a:pos x="72" y="22"/>
                  </a:cxn>
                  <a:cxn ang="0">
                    <a:pos x="75" y="24"/>
                  </a:cxn>
                  <a:cxn ang="0">
                    <a:pos x="77" y="26"/>
                  </a:cxn>
                  <a:cxn ang="0">
                    <a:pos x="79" y="28"/>
                  </a:cxn>
                  <a:cxn ang="0">
                    <a:pos x="80" y="29"/>
                  </a:cxn>
                  <a:cxn ang="0">
                    <a:pos x="82" y="30"/>
                  </a:cxn>
                  <a:cxn ang="0">
                    <a:pos x="83" y="30"/>
                  </a:cxn>
                  <a:cxn ang="0">
                    <a:pos x="84" y="29"/>
                  </a:cxn>
                  <a:cxn ang="0">
                    <a:pos x="85" y="27"/>
                  </a:cxn>
                  <a:cxn ang="0">
                    <a:pos x="85" y="25"/>
                  </a:cxn>
                  <a:cxn ang="0">
                    <a:pos x="84" y="22"/>
                  </a:cxn>
                  <a:cxn ang="0">
                    <a:pos x="83" y="21"/>
                  </a:cxn>
                  <a:cxn ang="0">
                    <a:pos x="82" y="19"/>
                  </a:cxn>
                  <a:cxn ang="0">
                    <a:pos x="80" y="17"/>
                  </a:cxn>
                  <a:cxn ang="0">
                    <a:pos x="79" y="15"/>
                  </a:cxn>
                  <a:cxn ang="0">
                    <a:pos x="77" y="13"/>
                  </a:cxn>
                  <a:cxn ang="0">
                    <a:pos x="74" y="11"/>
                  </a:cxn>
                  <a:cxn ang="0">
                    <a:pos x="72" y="9"/>
                  </a:cxn>
                  <a:cxn ang="0">
                    <a:pos x="69" y="8"/>
                  </a:cxn>
                  <a:cxn ang="0">
                    <a:pos x="66" y="6"/>
                  </a:cxn>
                  <a:cxn ang="0">
                    <a:pos x="63" y="4"/>
                  </a:cxn>
                  <a:cxn ang="0">
                    <a:pos x="60" y="3"/>
                  </a:cxn>
                  <a:cxn ang="0">
                    <a:pos x="57" y="2"/>
                  </a:cxn>
                  <a:cxn ang="0">
                    <a:pos x="53" y="1"/>
                  </a:cxn>
                  <a:cxn ang="0">
                    <a:pos x="50" y="1"/>
                  </a:cxn>
                  <a:cxn ang="0">
                    <a:pos x="46" y="0"/>
                  </a:cxn>
                  <a:cxn ang="0">
                    <a:pos x="42" y="1"/>
                  </a:cxn>
                  <a:cxn ang="0">
                    <a:pos x="35" y="1"/>
                  </a:cxn>
                  <a:cxn ang="0">
                    <a:pos x="29" y="2"/>
                  </a:cxn>
                  <a:cxn ang="0">
                    <a:pos x="23" y="3"/>
                  </a:cxn>
                  <a:cxn ang="0">
                    <a:pos x="19" y="5"/>
                  </a:cxn>
                  <a:cxn ang="0">
                    <a:pos x="14" y="7"/>
                  </a:cxn>
                  <a:cxn ang="0">
                    <a:pos x="10" y="9"/>
                  </a:cxn>
                  <a:cxn ang="0">
                    <a:pos x="7" y="13"/>
                  </a:cxn>
                  <a:cxn ang="0">
                    <a:pos x="4" y="17"/>
                  </a:cxn>
                  <a:cxn ang="0">
                    <a:pos x="1" y="21"/>
                  </a:cxn>
                  <a:cxn ang="0">
                    <a:pos x="0" y="24"/>
                  </a:cxn>
                  <a:cxn ang="0">
                    <a:pos x="0" y="26"/>
                  </a:cxn>
                  <a:cxn ang="0">
                    <a:pos x="0" y="27"/>
                  </a:cxn>
                </a:cxnLst>
                <a:rect l="0" t="0" r="r" b="b"/>
                <a:pathLst>
                  <a:path w="85" h="33">
                    <a:moveTo>
                      <a:pt x="0" y="27"/>
                    </a:moveTo>
                    <a:lnTo>
                      <a:pt x="0" y="28"/>
                    </a:lnTo>
                    <a:lnTo>
                      <a:pt x="0" y="30"/>
                    </a:lnTo>
                    <a:lnTo>
                      <a:pt x="1" y="32"/>
                    </a:lnTo>
                    <a:lnTo>
                      <a:pt x="2" y="33"/>
                    </a:lnTo>
                    <a:lnTo>
                      <a:pt x="4" y="32"/>
                    </a:lnTo>
                    <a:lnTo>
                      <a:pt x="3" y="29"/>
                    </a:lnTo>
                    <a:lnTo>
                      <a:pt x="3" y="25"/>
                    </a:lnTo>
                    <a:lnTo>
                      <a:pt x="5" y="20"/>
                    </a:lnTo>
                    <a:lnTo>
                      <a:pt x="6" y="17"/>
                    </a:lnTo>
                    <a:lnTo>
                      <a:pt x="9" y="15"/>
                    </a:lnTo>
                    <a:lnTo>
                      <a:pt x="12" y="12"/>
                    </a:lnTo>
                    <a:lnTo>
                      <a:pt x="16" y="10"/>
                    </a:lnTo>
                    <a:lnTo>
                      <a:pt x="21" y="9"/>
                    </a:lnTo>
                    <a:lnTo>
                      <a:pt x="26" y="8"/>
                    </a:lnTo>
                    <a:lnTo>
                      <a:pt x="32" y="9"/>
                    </a:lnTo>
                    <a:lnTo>
                      <a:pt x="39" y="10"/>
                    </a:lnTo>
                    <a:lnTo>
                      <a:pt x="46" y="12"/>
                    </a:lnTo>
                    <a:lnTo>
                      <a:pt x="53" y="14"/>
                    </a:lnTo>
                    <a:lnTo>
                      <a:pt x="59" y="16"/>
                    </a:lnTo>
                    <a:lnTo>
                      <a:pt x="64" y="18"/>
                    </a:lnTo>
                    <a:lnTo>
                      <a:pt x="69" y="20"/>
                    </a:lnTo>
                    <a:lnTo>
                      <a:pt x="72" y="22"/>
                    </a:lnTo>
                    <a:lnTo>
                      <a:pt x="75" y="24"/>
                    </a:lnTo>
                    <a:lnTo>
                      <a:pt x="77" y="26"/>
                    </a:lnTo>
                    <a:lnTo>
                      <a:pt x="79" y="28"/>
                    </a:lnTo>
                    <a:lnTo>
                      <a:pt x="80" y="29"/>
                    </a:lnTo>
                    <a:lnTo>
                      <a:pt x="82" y="30"/>
                    </a:lnTo>
                    <a:lnTo>
                      <a:pt x="83" y="30"/>
                    </a:lnTo>
                    <a:lnTo>
                      <a:pt x="84" y="29"/>
                    </a:lnTo>
                    <a:lnTo>
                      <a:pt x="85" y="27"/>
                    </a:lnTo>
                    <a:lnTo>
                      <a:pt x="85" y="25"/>
                    </a:lnTo>
                    <a:lnTo>
                      <a:pt x="84" y="22"/>
                    </a:lnTo>
                    <a:lnTo>
                      <a:pt x="83" y="21"/>
                    </a:lnTo>
                    <a:lnTo>
                      <a:pt x="82" y="19"/>
                    </a:lnTo>
                    <a:lnTo>
                      <a:pt x="80" y="17"/>
                    </a:lnTo>
                    <a:lnTo>
                      <a:pt x="79" y="15"/>
                    </a:lnTo>
                    <a:lnTo>
                      <a:pt x="77" y="13"/>
                    </a:lnTo>
                    <a:lnTo>
                      <a:pt x="74" y="11"/>
                    </a:lnTo>
                    <a:lnTo>
                      <a:pt x="72" y="9"/>
                    </a:lnTo>
                    <a:lnTo>
                      <a:pt x="69" y="8"/>
                    </a:lnTo>
                    <a:lnTo>
                      <a:pt x="66" y="6"/>
                    </a:lnTo>
                    <a:lnTo>
                      <a:pt x="63" y="4"/>
                    </a:lnTo>
                    <a:lnTo>
                      <a:pt x="60" y="3"/>
                    </a:lnTo>
                    <a:lnTo>
                      <a:pt x="57" y="2"/>
                    </a:lnTo>
                    <a:lnTo>
                      <a:pt x="53" y="1"/>
                    </a:lnTo>
                    <a:lnTo>
                      <a:pt x="50" y="1"/>
                    </a:lnTo>
                    <a:lnTo>
                      <a:pt x="46" y="0"/>
                    </a:lnTo>
                    <a:lnTo>
                      <a:pt x="42" y="1"/>
                    </a:lnTo>
                    <a:lnTo>
                      <a:pt x="35" y="1"/>
                    </a:lnTo>
                    <a:lnTo>
                      <a:pt x="29" y="2"/>
                    </a:lnTo>
                    <a:lnTo>
                      <a:pt x="23" y="3"/>
                    </a:lnTo>
                    <a:lnTo>
                      <a:pt x="19" y="5"/>
                    </a:lnTo>
                    <a:lnTo>
                      <a:pt x="14" y="7"/>
                    </a:lnTo>
                    <a:lnTo>
                      <a:pt x="10" y="9"/>
                    </a:lnTo>
                    <a:lnTo>
                      <a:pt x="7" y="13"/>
                    </a:lnTo>
                    <a:lnTo>
                      <a:pt x="4" y="17"/>
                    </a:lnTo>
                    <a:lnTo>
                      <a:pt x="1" y="21"/>
                    </a:lnTo>
                    <a:lnTo>
                      <a:pt x="0" y="24"/>
                    </a:lnTo>
                    <a:lnTo>
                      <a:pt x="0" y="26"/>
                    </a:lnTo>
                    <a:lnTo>
                      <a:pt x="0" y="27"/>
                    </a:lnTo>
                    <a:close/>
                  </a:path>
                </a:pathLst>
              </a:custGeom>
              <a:solidFill>
                <a:srgbClr val="4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4" name="Freeform 110"/>
              <p:cNvSpPr>
                <a:spLocks/>
              </p:cNvSpPr>
              <p:nvPr/>
            </p:nvSpPr>
            <p:spPr bwMode="auto">
              <a:xfrm>
                <a:off x="4539" y="3120"/>
                <a:ext cx="71" cy="53"/>
              </a:xfrm>
              <a:custGeom>
                <a:avLst/>
                <a:gdLst/>
                <a:ahLst/>
                <a:cxnLst>
                  <a:cxn ang="0">
                    <a:pos x="2" y="33"/>
                  </a:cxn>
                  <a:cxn ang="0">
                    <a:pos x="2" y="33"/>
                  </a:cxn>
                  <a:cxn ang="0">
                    <a:pos x="2" y="32"/>
                  </a:cxn>
                  <a:cxn ang="0">
                    <a:pos x="3" y="30"/>
                  </a:cxn>
                  <a:cxn ang="0">
                    <a:pos x="5" y="29"/>
                  </a:cxn>
                  <a:cxn ang="0">
                    <a:pos x="6" y="27"/>
                  </a:cxn>
                  <a:cxn ang="0">
                    <a:pos x="8" y="24"/>
                  </a:cxn>
                  <a:cxn ang="0">
                    <a:pos x="11" y="22"/>
                  </a:cxn>
                  <a:cxn ang="0">
                    <a:pos x="13" y="19"/>
                  </a:cxn>
                  <a:cxn ang="0">
                    <a:pos x="16" y="16"/>
                  </a:cxn>
                  <a:cxn ang="0">
                    <a:pos x="19" y="13"/>
                  </a:cxn>
                  <a:cxn ang="0">
                    <a:pos x="22" y="11"/>
                  </a:cxn>
                  <a:cxn ang="0">
                    <a:pos x="26" y="8"/>
                  </a:cxn>
                  <a:cxn ang="0">
                    <a:pos x="30" y="6"/>
                  </a:cxn>
                  <a:cxn ang="0">
                    <a:pos x="34" y="4"/>
                  </a:cxn>
                  <a:cxn ang="0">
                    <a:pos x="38" y="2"/>
                  </a:cxn>
                  <a:cxn ang="0">
                    <a:pos x="42" y="1"/>
                  </a:cxn>
                  <a:cxn ang="0">
                    <a:pos x="46" y="0"/>
                  </a:cxn>
                  <a:cxn ang="0">
                    <a:pos x="51" y="0"/>
                  </a:cxn>
                  <a:cxn ang="0">
                    <a:pos x="55" y="1"/>
                  </a:cxn>
                  <a:cxn ang="0">
                    <a:pos x="58" y="2"/>
                  </a:cxn>
                  <a:cxn ang="0">
                    <a:pos x="61" y="3"/>
                  </a:cxn>
                  <a:cxn ang="0">
                    <a:pos x="64" y="5"/>
                  </a:cxn>
                  <a:cxn ang="0">
                    <a:pos x="67" y="7"/>
                  </a:cxn>
                  <a:cxn ang="0">
                    <a:pos x="69" y="10"/>
                  </a:cxn>
                  <a:cxn ang="0">
                    <a:pos x="70" y="13"/>
                  </a:cxn>
                  <a:cxn ang="0">
                    <a:pos x="71" y="16"/>
                  </a:cxn>
                  <a:cxn ang="0">
                    <a:pos x="71" y="20"/>
                  </a:cxn>
                  <a:cxn ang="0">
                    <a:pos x="70" y="24"/>
                  </a:cxn>
                  <a:cxn ang="0">
                    <a:pos x="68" y="27"/>
                  </a:cxn>
                  <a:cxn ang="0">
                    <a:pos x="66" y="31"/>
                  </a:cxn>
                  <a:cxn ang="0">
                    <a:pos x="62" y="35"/>
                  </a:cxn>
                  <a:cxn ang="0">
                    <a:pos x="58" y="39"/>
                  </a:cxn>
                  <a:cxn ang="0">
                    <a:pos x="53" y="43"/>
                  </a:cxn>
                  <a:cxn ang="0">
                    <a:pos x="48" y="46"/>
                  </a:cxn>
                  <a:cxn ang="0">
                    <a:pos x="42" y="49"/>
                  </a:cxn>
                  <a:cxn ang="0">
                    <a:pos x="37" y="51"/>
                  </a:cxn>
                  <a:cxn ang="0">
                    <a:pos x="31" y="52"/>
                  </a:cxn>
                  <a:cxn ang="0">
                    <a:pos x="26" y="53"/>
                  </a:cxn>
                  <a:cxn ang="0">
                    <a:pos x="21" y="53"/>
                  </a:cxn>
                  <a:cxn ang="0">
                    <a:pos x="16" y="53"/>
                  </a:cxn>
                  <a:cxn ang="0">
                    <a:pos x="11" y="52"/>
                  </a:cxn>
                  <a:cxn ang="0">
                    <a:pos x="8" y="51"/>
                  </a:cxn>
                  <a:cxn ang="0">
                    <a:pos x="4" y="49"/>
                  </a:cxn>
                  <a:cxn ang="0">
                    <a:pos x="2" y="47"/>
                  </a:cxn>
                  <a:cxn ang="0">
                    <a:pos x="0" y="44"/>
                  </a:cxn>
                  <a:cxn ang="0">
                    <a:pos x="0" y="41"/>
                  </a:cxn>
                  <a:cxn ang="0">
                    <a:pos x="0" y="37"/>
                  </a:cxn>
                  <a:cxn ang="0">
                    <a:pos x="2" y="33"/>
                  </a:cxn>
                </a:cxnLst>
                <a:rect l="0" t="0" r="r" b="b"/>
                <a:pathLst>
                  <a:path w="71" h="53">
                    <a:moveTo>
                      <a:pt x="2" y="33"/>
                    </a:moveTo>
                    <a:lnTo>
                      <a:pt x="2" y="33"/>
                    </a:lnTo>
                    <a:lnTo>
                      <a:pt x="2" y="32"/>
                    </a:lnTo>
                    <a:lnTo>
                      <a:pt x="3" y="30"/>
                    </a:lnTo>
                    <a:lnTo>
                      <a:pt x="5" y="29"/>
                    </a:lnTo>
                    <a:lnTo>
                      <a:pt x="6" y="27"/>
                    </a:lnTo>
                    <a:lnTo>
                      <a:pt x="8" y="24"/>
                    </a:lnTo>
                    <a:lnTo>
                      <a:pt x="11" y="22"/>
                    </a:lnTo>
                    <a:lnTo>
                      <a:pt x="13" y="19"/>
                    </a:lnTo>
                    <a:lnTo>
                      <a:pt x="16" y="16"/>
                    </a:lnTo>
                    <a:lnTo>
                      <a:pt x="19" y="13"/>
                    </a:lnTo>
                    <a:lnTo>
                      <a:pt x="22" y="11"/>
                    </a:lnTo>
                    <a:lnTo>
                      <a:pt x="26" y="8"/>
                    </a:lnTo>
                    <a:lnTo>
                      <a:pt x="30" y="6"/>
                    </a:lnTo>
                    <a:lnTo>
                      <a:pt x="34" y="4"/>
                    </a:lnTo>
                    <a:lnTo>
                      <a:pt x="38" y="2"/>
                    </a:lnTo>
                    <a:lnTo>
                      <a:pt x="42" y="1"/>
                    </a:lnTo>
                    <a:lnTo>
                      <a:pt x="46" y="0"/>
                    </a:lnTo>
                    <a:lnTo>
                      <a:pt x="51" y="0"/>
                    </a:lnTo>
                    <a:lnTo>
                      <a:pt x="55" y="1"/>
                    </a:lnTo>
                    <a:lnTo>
                      <a:pt x="58" y="2"/>
                    </a:lnTo>
                    <a:lnTo>
                      <a:pt x="61" y="3"/>
                    </a:lnTo>
                    <a:lnTo>
                      <a:pt x="64" y="5"/>
                    </a:lnTo>
                    <a:lnTo>
                      <a:pt x="67" y="7"/>
                    </a:lnTo>
                    <a:lnTo>
                      <a:pt x="69" y="10"/>
                    </a:lnTo>
                    <a:lnTo>
                      <a:pt x="70" y="13"/>
                    </a:lnTo>
                    <a:lnTo>
                      <a:pt x="71" y="16"/>
                    </a:lnTo>
                    <a:lnTo>
                      <a:pt x="71" y="20"/>
                    </a:lnTo>
                    <a:lnTo>
                      <a:pt x="70" y="24"/>
                    </a:lnTo>
                    <a:lnTo>
                      <a:pt x="68" y="27"/>
                    </a:lnTo>
                    <a:lnTo>
                      <a:pt x="66" y="31"/>
                    </a:lnTo>
                    <a:lnTo>
                      <a:pt x="62" y="35"/>
                    </a:lnTo>
                    <a:lnTo>
                      <a:pt x="58" y="39"/>
                    </a:lnTo>
                    <a:lnTo>
                      <a:pt x="53" y="43"/>
                    </a:lnTo>
                    <a:lnTo>
                      <a:pt x="48" y="46"/>
                    </a:lnTo>
                    <a:lnTo>
                      <a:pt x="42" y="49"/>
                    </a:lnTo>
                    <a:lnTo>
                      <a:pt x="37" y="51"/>
                    </a:lnTo>
                    <a:lnTo>
                      <a:pt x="31" y="52"/>
                    </a:lnTo>
                    <a:lnTo>
                      <a:pt x="26" y="53"/>
                    </a:lnTo>
                    <a:lnTo>
                      <a:pt x="21" y="53"/>
                    </a:lnTo>
                    <a:lnTo>
                      <a:pt x="16" y="53"/>
                    </a:lnTo>
                    <a:lnTo>
                      <a:pt x="11" y="52"/>
                    </a:lnTo>
                    <a:lnTo>
                      <a:pt x="8" y="51"/>
                    </a:lnTo>
                    <a:lnTo>
                      <a:pt x="4" y="49"/>
                    </a:lnTo>
                    <a:lnTo>
                      <a:pt x="2" y="47"/>
                    </a:lnTo>
                    <a:lnTo>
                      <a:pt x="0" y="44"/>
                    </a:lnTo>
                    <a:lnTo>
                      <a:pt x="0" y="41"/>
                    </a:lnTo>
                    <a:lnTo>
                      <a:pt x="0" y="37"/>
                    </a:lnTo>
                    <a:lnTo>
                      <a:pt x="2" y="3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5" name="Freeform 111"/>
              <p:cNvSpPr>
                <a:spLocks/>
              </p:cNvSpPr>
              <p:nvPr/>
            </p:nvSpPr>
            <p:spPr bwMode="auto">
              <a:xfrm>
                <a:off x="4543" y="3123"/>
                <a:ext cx="65" cy="48"/>
              </a:xfrm>
              <a:custGeom>
                <a:avLst/>
                <a:gdLst/>
                <a:ahLst/>
                <a:cxnLst>
                  <a:cxn ang="0">
                    <a:pos x="1" y="29"/>
                  </a:cxn>
                  <a:cxn ang="0">
                    <a:pos x="2" y="28"/>
                  </a:cxn>
                  <a:cxn ang="0">
                    <a:pos x="4" y="26"/>
                  </a:cxn>
                  <a:cxn ang="0">
                    <a:pos x="7" y="21"/>
                  </a:cxn>
                  <a:cxn ang="0">
                    <a:pos x="12" y="17"/>
                  </a:cxn>
                  <a:cxn ang="0">
                    <a:pos x="17" y="12"/>
                  </a:cxn>
                  <a:cxn ang="0">
                    <a:pos x="24" y="7"/>
                  </a:cxn>
                  <a:cxn ang="0">
                    <a:pos x="31" y="3"/>
                  </a:cxn>
                  <a:cxn ang="0">
                    <a:pos x="38" y="0"/>
                  </a:cxn>
                  <a:cxn ang="0">
                    <a:pos x="46" y="0"/>
                  </a:cxn>
                  <a:cxn ang="0">
                    <a:pos x="53" y="1"/>
                  </a:cxn>
                  <a:cxn ang="0">
                    <a:pos x="59" y="4"/>
                  </a:cxn>
                  <a:cxn ang="0">
                    <a:pos x="63" y="9"/>
                  </a:cxn>
                  <a:cxn ang="0">
                    <a:pos x="65" y="14"/>
                  </a:cxn>
                  <a:cxn ang="0">
                    <a:pos x="64" y="21"/>
                  </a:cxn>
                  <a:cxn ang="0">
                    <a:pos x="60" y="28"/>
                  </a:cxn>
                  <a:cxn ang="0">
                    <a:pos x="53" y="35"/>
                  </a:cxn>
                  <a:cxn ang="0">
                    <a:pos x="49" y="39"/>
                  </a:cxn>
                  <a:cxn ang="0">
                    <a:pos x="44" y="41"/>
                  </a:cxn>
                  <a:cxn ang="0">
                    <a:pos x="39" y="44"/>
                  </a:cxn>
                  <a:cxn ang="0">
                    <a:pos x="34" y="45"/>
                  </a:cxn>
                  <a:cxn ang="0">
                    <a:pos x="29" y="47"/>
                  </a:cxn>
                  <a:cxn ang="0">
                    <a:pos x="24" y="48"/>
                  </a:cxn>
                  <a:cxn ang="0">
                    <a:pos x="19" y="48"/>
                  </a:cxn>
                  <a:cxn ang="0">
                    <a:pos x="14" y="48"/>
                  </a:cxn>
                  <a:cxn ang="0">
                    <a:pos x="10" y="47"/>
                  </a:cxn>
                  <a:cxn ang="0">
                    <a:pos x="7" y="46"/>
                  </a:cxn>
                  <a:cxn ang="0">
                    <a:pos x="4" y="44"/>
                  </a:cxn>
                  <a:cxn ang="0">
                    <a:pos x="2" y="43"/>
                  </a:cxn>
                  <a:cxn ang="0">
                    <a:pos x="0" y="40"/>
                  </a:cxn>
                  <a:cxn ang="0">
                    <a:pos x="0" y="37"/>
                  </a:cxn>
                  <a:cxn ang="0">
                    <a:pos x="0" y="33"/>
                  </a:cxn>
                  <a:cxn ang="0">
                    <a:pos x="1" y="29"/>
                  </a:cxn>
                </a:cxnLst>
                <a:rect l="0" t="0" r="r" b="b"/>
                <a:pathLst>
                  <a:path w="65" h="48">
                    <a:moveTo>
                      <a:pt x="1" y="29"/>
                    </a:moveTo>
                    <a:lnTo>
                      <a:pt x="2" y="28"/>
                    </a:lnTo>
                    <a:lnTo>
                      <a:pt x="4" y="26"/>
                    </a:lnTo>
                    <a:lnTo>
                      <a:pt x="7" y="21"/>
                    </a:lnTo>
                    <a:lnTo>
                      <a:pt x="12" y="17"/>
                    </a:lnTo>
                    <a:lnTo>
                      <a:pt x="17" y="12"/>
                    </a:lnTo>
                    <a:lnTo>
                      <a:pt x="24" y="7"/>
                    </a:lnTo>
                    <a:lnTo>
                      <a:pt x="31" y="3"/>
                    </a:lnTo>
                    <a:lnTo>
                      <a:pt x="38" y="0"/>
                    </a:lnTo>
                    <a:lnTo>
                      <a:pt x="46" y="0"/>
                    </a:lnTo>
                    <a:lnTo>
                      <a:pt x="53" y="1"/>
                    </a:lnTo>
                    <a:lnTo>
                      <a:pt x="59" y="4"/>
                    </a:lnTo>
                    <a:lnTo>
                      <a:pt x="63" y="9"/>
                    </a:lnTo>
                    <a:lnTo>
                      <a:pt x="65" y="14"/>
                    </a:lnTo>
                    <a:lnTo>
                      <a:pt x="64" y="21"/>
                    </a:lnTo>
                    <a:lnTo>
                      <a:pt x="60" y="28"/>
                    </a:lnTo>
                    <a:lnTo>
                      <a:pt x="53" y="35"/>
                    </a:lnTo>
                    <a:lnTo>
                      <a:pt x="49" y="39"/>
                    </a:lnTo>
                    <a:lnTo>
                      <a:pt x="44" y="41"/>
                    </a:lnTo>
                    <a:lnTo>
                      <a:pt x="39" y="44"/>
                    </a:lnTo>
                    <a:lnTo>
                      <a:pt x="34" y="45"/>
                    </a:lnTo>
                    <a:lnTo>
                      <a:pt x="29" y="47"/>
                    </a:lnTo>
                    <a:lnTo>
                      <a:pt x="24" y="48"/>
                    </a:lnTo>
                    <a:lnTo>
                      <a:pt x="19" y="48"/>
                    </a:lnTo>
                    <a:lnTo>
                      <a:pt x="14" y="48"/>
                    </a:lnTo>
                    <a:lnTo>
                      <a:pt x="10" y="47"/>
                    </a:lnTo>
                    <a:lnTo>
                      <a:pt x="7" y="46"/>
                    </a:lnTo>
                    <a:lnTo>
                      <a:pt x="4" y="44"/>
                    </a:lnTo>
                    <a:lnTo>
                      <a:pt x="2" y="43"/>
                    </a:lnTo>
                    <a:lnTo>
                      <a:pt x="0" y="40"/>
                    </a:lnTo>
                    <a:lnTo>
                      <a:pt x="0" y="37"/>
                    </a:lnTo>
                    <a:lnTo>
                      <a:pt x="0" y="33"/>
                    </a:lnTo>
                    <a:lnTo>
                      <a:pt x="1" y="29"/>
                    </a:lnTo>
                    <a:close/>
                  </a:path>
                </a:pathLst>
              </a:custGeom>
              <a:solidFill>
                <a:srgbClr val="EDDDD3"/>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6" name="Freeform 112"/>
              <p:cNvSpPr>
                <a:spLocks/>
              </p:cNvSpPr>
              <p:nvPr/>
            </p:nvSpPr>
            <p:spPr bwMode="auto">
              <a:xfrm>
                <a:off x="4545" y="3125"/>
                <a:ext cx="59" cy="44"/>
              </a:xfrm>
              <a:custGeom>
                <a:avLst/>
                <a:gdLst/>
                <a:ahLst/>
                <a:cxnLst>
                  <a:cxn ang="0">
                    <a:pos x="1" y="27"/>
                  </a:cxn>
                  <a:cxn ang="0">
                    <a:pos x="2" y="26"/>
                  </a:cxn>
                  <a:cxn ang="0">
                    <a:pos x="4" y="23"/>
                  </a:cxn>
                  <a:cxn ang="0">
                    <a:pos x="7" y="20"/>
                  </a:cxn>
                  <a:cxn ang="0">
                    <a:pos x="11" y="15"/>
                  </a:cxn>
                  <a:cxn ang="0">
                    <a:pos x="16" y="11"/>
                  </a:cxn>
                  <a:cxn ang="0">
                    <a:pos x="21" y="6"/>
                  </a:cxn>
                  <a:cxn ang="0">
                    <a:pos x="28" y="3"/>
                  </a:cxn>
                  <a:cxn ang="0">
                    <a:pos x="35" y="0"/>
                  </a:cxn>
                  <a:cxn ang="0">
                    <a:pos x="42" y="0"/>
                  </a:cxn>
                  <a:cxn ang="0">
                    <a:pos x="48" y="1"/>
                  </a:cxn>
                  <a:cxn ang="0">
                    <a:pos x="53" y="4"/>
                  </a:cxn>
                  <a:cxn ang="0">
                    <a:pos x="57" y="8"/>
                  </a:cxn>
                  <a:cxn ang="0">
                    <a:pos x="59" y="13"/>
                  </a:cxn>
                  <a:cxn ang="0">
                    <a:pos x="58" y="19"/>
                  </a:cxn>
                  <a:cxn ang="0">
                    <a:pos x="55" y="26"/>
                  </a:cxn>
                  <a:cxn ang="0">
                    <a:pos x="48" y="32"/>
                  </a:cxn>
                  <a:cxn ang="0">
                    <a:pos x="44" y="35"/>
                  </a:cxn>
                  <a:cxn ang="0">
                    <a:pos x="40" y="38"/>
                  </a:cxn>
                  <a:cxn ang="0">
                    <a:pos x="35" y="40"/>
                  </a:cxn>
                  <a:cxn ang="0">
                    <a:pos x="31" y="41"/>
                  </a:cxn>
                  <a:cxn ang="0">
                    <a:pos x="26" y="42"/>
                  </a:cxn>
                  <a:cxn ang="0">
                    <a:pos x="21" y="43"/>
                  </a:cxn>
                  <a:cxn ang="0">
                    <a:pos x="17" y="44"/>
                  </a:cxn>
                  <a:cxn ang="0">
                    <a:pos x="13" y="43"/>
                  </a:cxn>
                  <a:cxn ang="0">
                    <a:pos x="9" y="43"/>
                  </a:cxn>
                  <a:cxn ang="0">
                    <a:pos x="6" y="42"/>
                  </a:cxn>
                  <a:cxn ang="0">
                    <a:pos x="4" y="41"/>
                  </a:cxn>
                  <a:cxn ang="0">
                    <a:pos x="2" y="39"/>
                  </a:cxn>
                  <a:cxn ang="0">
                    <a:pos x="0" y="36"/>
                  </a:cxn>
                  <a:cxn ang="0">
                    <a:pos x="0" y="34"/>
                  </a:cxn>
                  <a:cxn ang="0">
                    <a:pos x="0" y="30"/>
                  </a:cxn>
                  <a:cxn ang="0">
                    <a:pos x="1" y="27"/>
                  </a:cxn>
                </a:cxnLst>
                <a:rect l="0" t="0" r="r" b="b"/>
                <a:pathLst>
                  <a:path w="59" h="44">
                    <a:moveTo>
                      <a:pt x="1" y="27"/>
                    </a:moveTo>
                    <a:lnTo>
                      <a:pt x="2" y="26"/>
                    </a:lnTo>
                    <a:lnTo>
                      <a:pt x="4" y="23"/>
                    </a:lnTo>
                    <a:lnTo>
                      <a:pt x="7" y="20"/>
                    </a:lnTo>
                    <a:lnTo>
                      <a:pt x="11" y="15"/>
                    </a:lnTo>
                    <a:lnTo>
                      <a:pt x="16" y="11"/>
                    </a:lnTo>
                    <a:lnTo>
                      <a:pt x="21" y="6"/>
                    </a:lnTo>
                    <a:lnTo>
                      <a:pt x="28" y="3"/>
                    </a:lnTo>
                    <a:lnTo>
                      <a:pt x="35" y="0"/>
                    </a:lnTo>
                    <a:lnTo>
                      <a:pt x="42" y="0"/>
                    </a:lnTo>
                    <a:lnTo>
                      <a:pt x="48" y="1"/>
                    </a:lnTo>
                    <a:lnTo>
                      <a:pt x="53" y="4"/>
                    </a:lnTo>
                    <a:lnTo>
                      <a:pt x="57" y="8"/>
                    </a:lnTo>
                    <a:lnTo>
                      <a:pt x="59" y="13"/>
                    </a:lnTo>
                    <a:lnTo>
                      <a:pt x="58" y="19"/>
                    </a:lnTo>
                    <a:lnTo>
                      <a:pt x="55" y="26"/>
                    </a:lnTo>
                    <a:lnTo>
                      <a:pt x="48" y="32"/>
                    </a:lnTo>
                    <a:lnTo>
                      <a:pt x="44" y="35"/>
                    </a:lnTo>
                    <a:lnTo>
                      <a:pt x="40" y="38"/>
                    </a:lnTo>
                    <a:lnTo>
                      <a:pt x="35" y="40"/>
                    </a:lnTo>
                    <a:lnTo>
                      <a:pt x="31" y="41"/>
                    </a:lnTo>
                    <a:lnTo>
                      <a:pt x="26" y="42"/>
                    </a:lnTo>
                    <a:lnTo>
                      <a:pt x="21" y="43"/>
                    </a:lnTo>
                    <a:lnTo>
                      <a:pt x="17" y="44"/>
                    </a:lnTo>
                    <a:lnTo>
                      <a:pt x="13" y="43"/>
                    </a:lnTo>
                    <a:lnTo>
                      <a:pt x="9" y="43"/>
                    </a:lnTo>
                    <a:lnTo>
                      <a:pt x="6" y="42"/>
                    </a:lnTo>
                    <a:lnTo>
                      <a:pt x="4" y="41"/>
                    </a:lnTo>
                    <a:lnTo>
                      <a:pt x="2" y="39"/>
                    </a:lnTo>
                    <a:lnTo>
                      <a:pt x="0" y="36"/>
                    </a:lnTo>
                    <a:lnTo>
                      <a:pt x="0" y="34"/>
                    </a:lnTo>
                    <a:lnTo>
                      <a:pt x="0" y="30"/>
                    </a:lnTo>
                    <a:lnTo>
                      <a:pt x="1" y="27"/>
                    </a:lnTo>
                    <a:close/>
                  </a:path>
                </a:pathLst>
              </a:custGeom>
              <a:solidFill>
                <a:srgbClr val="D6B7A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7" name="Freeform 113"/>
              <p:cNvSpPr>
                <a:spLocks/>
              </p:cNvSpPr>
              <p:nvPr/>
            </p:nvSpPr>
            <p:spPr bwMode="auto">
              <a:xfrm>
                <a:off x="4548" y="3127"/>
                <a:ext cx="53" cy="39"/>
              </a:xfrm>
              <a:custGeom>
                <a:avLst/>
                <a:gdLst/>
                <a:ahLst/>
                <a:cxnLst>
                  <a:cxn ang="0">
                    <a:pos x="1" y="24"/>
                  </a:cxn>
                  <a:cxn ang="0">
                    <a:pos x="2" y="24"/>
                  </a:cxn>
                  <a:cxn ang="0">
                    <a:pos x="3" y="21"/>
                  </a:cxn>
                  <a:cxn ang="0">
                    <a:pos x="6" y="18"/>
                  </a:cxn>
                  <a:cxn ang="0">
                    <a:pos x="10" y="14"/>
                  </a:cxn>
                  <a:cxn ang="0">
                    <a:pos x="14" y="10"/>
                  </a:cxn>
                  <a:cxn ang="0">
                    <a:pos x="19" y="6"/>
                  </a:cxn>
                  <a:cxn ang="0">
                    <a:pos x="25" y="3"/>
                  </a:cxn>
                  <a:cxn ang="0">
                    <a:pos x="31" y="1"/>
                  </a:cxn>
                  <a:cxn ang="0">
                    <a:pos x="38" y="0"/>
                  </a:cxn>
                  <a:cxn ang="0">
                    <a:pos x="43" y="1"/>
                  </a:cxn>
                  <a:cxn ang="0">
                    <a:pos x="48" y="4"/>
                  </a:cxn>
                  <a:cxn ang="0">
                    <a:pos x="51" y="8"/>
                  </a:cxn>
                  <a:cxn ang="0">
                    <a:pos x="53" y="12"/>
                  </a:cxn>
                  <a:cxn ang="0">
                    <a:pos x="52" y="18"/>
                  </a:cxn>
                  <a:cxn ang="0">
                    <a:pos x="49" y="23"/>
                  </a:cxn>
                  <a:cxn ang="0">
                    <a:pos x="43" y="29"/>
                  </a:cxn>
                  <a:cxn ang="0">
                    <a:pos x="40" y="32"/>
                  </a:cxn>
                  <a:cxn ang="0">
                    <a:pos x="36" y="34"/>
                  </a:cxn>
                  <a:cxn ang="0">
                    <a:pos x="32" y="36"/>
                  </a:cxn>
                  <a:cxn ang="0">
                    <a:pos x="27" y="37"/>
                  </a:cxn>
                  <a:cxn ang="0">
                    <a:pos x="23" y="39"/>
                  </a:cxn>
                  <a:cxn ang="0">
                    <a:pos x="19" y="39"/>
                  </a:cxn>
                  <a:cxn ang="0">
                    <a:pos x="15" y="39"/>
                  </a:cxn>
                  <a:cxn ang="0">
                    <a:pos x="12" y="39"/>
                  </a:cxn>
                  <a:cxn ang="0">
                    <a:pos x="8" y="39"/>
                  </a:cxn>
                  <a:cxn ang="0">
                    <a:pos x="6" y="38"/>
                  </a:cxn>
                  <a:cxn ang="0">
                    <a:pos x="3" y="37"/>
                  </a:cxn>
                  <a:cxn ang="0">
                    <a:pos x="1" y="35"/>
                  </a:cxn>
                  <a:cxn ang="0">
                    <a:pos x="0" y="33"/>
                  </a:cxn>
                  <a:cxn ang="0">
                    <a:pos x="0" y="30"/>
                  </a:cxn>
                  <a:cxn ang="0">
                    <a:pos x="0" y="28"/>
                  </a:cxn>
                  <a:cxn ang="0">
                    <a:pos x="1" y="24"/>
                  </a:cxn>
                </a:cxnLst>
                <a:rect l="0" t="0" r="r" b="b"/>
                <a:pathLst>
                  <a:path w="53" h="39">
                    <a:moveTo>
                      <a:pt x="1" y="24"/>
                    </a:moveTo>
                    <a:lnTo>
                      <a:pt x="2" y="24"/>
                    </a:lnTo>
                    <a:lnTo>
                      <a:pt x="3" y="21"/>
                    </a:lnTo>
                    <a:lnTo>
                      <a:pt x="6" y="18"/>
                    </a:lnTo>
                    <a:lnTo>
                      <a:pt x="10" y="14"/>
                    </a:lnTo>
                    <a:lnTo>
                      <a:pt x="14" y="10"/>
                    </a:lnTo>
                    <a:lnTo>
                      <a:pt x="19" y="6"/>
                    </a:lnTo>
                    <a:lnTo>
                      <a:pt x="25" y="3"/>
                    </a:lnTo>
                    <a:lnTo>
                      <a:pt x="31" y="1"/>
                    </a:lnTo>
                    <a:lnTo>
                      <a:pt x="38" y="0"/>
                    </a:lnTo>
                    <a:lnTo>
                      <a:pt x="43" y="1"/>
                    </a:lnTo>
                    <a:lnTo>
                      <a:pt x="48" y="4"/>
                    </a:lnTo>
                    <a:lnTo>
                      <a:pt x="51" y="8"/>
                    </a:lnTo>
                    <a:lnTo>
                      <a:pt x="53" y="12"/>
                    </a:lnTo>
                    <a:lnTo>
                      <a:pt x="52" y="18"/>
                    </a:lnTo>
                    <a:lnTo>
                      <a:pt x="49" y="23"/>
                    </a:lnTo>
                    <a:lnTo>
                      <a:pt x="43" y="29"/>
                    </a:lnTo>
                    <a:lnTo>
                      <a:pt x="40" y="32"/>
                    </a:lnTo>
                    <a:lnTo>
                      <a:pt x="36" y="34"/>
                    </a:lnTo>
                    <a:lnTo>
                      <a:pt x="32" y="36"/>
                    </a:lnTo>
                    <a:lnTo>
                      <a:pt x="27" y="37"/>
                    </a:lnTo>
                    <a:lnTo>
                      <a:pt x="23" y="39"/>
                    </a:lnTo>
                    <a:lnTo>
                      <a:pt x="19" y="39"/>
                    </a:lnTo>
                    <a:lnTo>
                      <a:pt x="15" y="39"/>
                    </a:lnTo>
                    <a:lnTo>
                      <a:pt x="12" y="39"/>
                    </a:lnTo>
                    <a:lnTo>
                      <a:pt x="8" y="39"/>
                    </a:lnTo>
                    <a:lnTo>
                      <a:pt x="6" y="38"/>
                    </a:lnTo>
                    <a:lnTo>
                      <a:pt x="3" y="37"/>
                    </a:lnTo>
                    <a:lnTo>
                      <a:pt x="1" y="35"/>
                    </a:lnTo>
                    <a:lnTo>
                      <a:pt x="0" y="33"/>
                    </a:lnTo>
                    <a:lnTo>
                      <a:pt x="0" y="30"/>
                    </a:lnTo>
                    <a:lnTo>
                      <a:pt x="0" y="28"/>
                    </a:lnTo>
                    <a:lnTo>
                      <a:pt x="1" y="24"/>
                    </a:lnTo>
                    <a:close/>
                  </a:path>
                </a:pathLst>
              </a:custGeom>
              <a:solidFill>
                <a:srgbClr val="C1967C"/>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8" name="Freeform 114"/>
              <p:cNvSpPr>
                <a:spLocks/>
              </p:cNvSpPr>
              <p:nvPr/>
            </p:nvSpPr>
            <p:spPr bwMode="auto">
              <a:xfrm>
                <a:off x="4551" y="3130"/>
                <a:ext cx="47" cy="34"/>
              </a:xfrm>
              <a:custGeom>
                <a:avLst/>
                <a:gdLst/>
                <a:ahLst/>
                <a:cxnLst>
                  <a:cxn ang="0">
                    <a:pos x="1" y="21"/>
                  </a:cxn>
                  <a:cxn ang="0">
                    <a:pos x="2" y="20"/>
                  </a:cxn>
                  <a:cxn ang="0">
                    <a:pos x="3" y="18"/>
                  </a:cxn>
                  <a:cxn ang="0">
                    <a:pos x="5" y="15"/>
                  </a:cxn>
                  <a:cxn ang="0">
                    <a:pos x="9" y="12"/>
                  </a:cxn>
                  <a:cxn ang="0">
                    <a:pos x="12" y="8"/>
                  </a:cxn>
                  <a:cxn ang="0">
                    <a:pos x="17" y="5"/>
                  </a:cxn>
                  <a:cxn ang="0">
                    <a:pos x="22" y="2"/>
                  </a:cxn>
                  <a:cxn ang="0">
                    <a:pos x="28" y="0"/>
                  </a:cxn>
                  <a:cxn ang="0">
                    <a:pos x="34" y="0"/>
                  </a:cxn>
                  <a:cxn ang="0">
                    <a:pos x="39" y="1"/>
                  </a:cxn>
                  <a:cxn ang="0">
                    <a:pos x="43" y="3"/>
                  </a:cxn>
                  <a:cxn ang="0">
                    <a:pos x="46" y="6"/>
                  </a:cxn>
                  <a:cxn ang="0">
                    <a:pos x="47" y="10"/>
                  </a:cxn>
                  <a:cxn ang="0">
                    <a:pos x="46" y="15"/>
                  </a:cxn>
                  <a:cxn ang="0">
                    <a:pos x="44" y="20"/>
                  </a:cxn>
                  <a:cxn ang="0">
                    <a:pos x="39" y="25"/>
                  </a:cxn>
                  <a:cxn ang="0">
                    <a:pos x="35" y="27"/>
                  </a:cxn>
                  <a:cxn ang="0">
                    <a:pos x="32" y="29"/>
                  </a:cxn>
                  <a:cxn ang="0">
                    <a:pos x="28" y="31"/>
                  </a:cxn>
                  <a:cxn ang="0">
                    <a:pos x="24" y="32"/>
                  </a:cxn>
                  <a:cxn ang="0">
                    <a:pos x="21" y="33"/>
                  </a:cxn>
                  <a:cxn ang="0">
                    <a:pos x="17" y="34"/>
                  </a:cxn>
                  <a:cxn ang="0">
                    <a:pos x="14" y="34"/>
                  </a:cxn>
                  <a:cxn ang="0">
                    <a:pos x="10" y="34"/>
                  </a:cxn>
                  <a:cxn ang="0">
                    <a:pos x="7" y="33"/>
                  </a:cxn>
                  <a:cxn ang="0">
                    <a:pos x="5" y="33"/>
                  </a:cxn>
                  <a:cxn ang="0">
                    <a:pos x="3" y="32"/>
                  </a:cxn>
                  <a:cxn ang="0">
                    <a:pos x="1" y="30"/>
                  </a:cxn>
                  <a:cxn ang="0">
                    <a:pos x="0" y="28"/>
                  </a:cxn>
                  <a:cxn ang="0">
                    <a:pos x="0" y="26"/>
                  </a:cxn>
                  <a:cxn ang="0">
                    <a:pos x="0" y="24"/>
                  </a:cxn>
                  <a:cxn ang="0">
                    <a:pos x="1" y="21"/>
                  </a:cxn>
                </a:cxnLst>
                <a:rect l="0" t="0" r="r" b="b"/>
                <a:pathLst>
                  <a:path w="47" h="34">
                    <a:moveTo>
                      <a:pt x="1" y="21"/>
                    </a:moveTo>
                    <a:lnTo>
                      <a:pt x="2" y="20"/>
                    </a:lnTo>
                    <a:lnTo>
                      <a:pt x="3" y="18"/>
                    </a:lnTo>
                    <a:lnTo>
                      <a:pt x="5" y="15"/>
                    </a:lnTo>
                    <a:lnTo>
                      <a:pt x="9" y="12"/>
                    </a:lnTo>
                    <a:lnTo>
                      <a:pt x="12" y="8"/>
                    </a:lnTo>
                    <a:lnTo>
                      <a:pt x="17" y="5"/>
                    </a:lnTo>
                    <a:lnTo>
                      <a:pt x="22" y="2"/>
                    </a:lnTo>
                    <a:lnTo>
                      <a:pt x="28" y="0"/>
                    </a:lnTo>
                    <a:lnTo>
                      <a:pt x="34" y="0"/>
                    </a:lnTo>
                    <a:lnTo>
                      <a:pt x="39" y="1"/>
                    </a:lnTo>
                    <a:lnTo>
                      <a:pt x="43" y="3"/>
                    </a:lnTo>
                    <a:lnTo>
                      <a:pt x="46" y="6"/>
                    </a:lnTo>
                    <a:lnTo>
                      <a:pt x="47" y="10"/>
                    </a:lnTo>
                    <a:lnTo>
                      <a:pt x="46" y="15"/>
                    </a:lnTo>
                    <a:lnTo>
                      <a:pt x="44" y="20"/>
                    </a:lnTo>
                    <a:lnTo>
                      <a:pt x="39" y="25"/>
                    </a:lnTo>
                    <a:lnTo>
                      <a:pt x="35" y="27"/>
                    </a:lnTo>
                    <a:lnTo>
                      <a:pt x="32" y="29"/>
                    </a:lnTo>
                    <a:lnTo>
                      <a:pt x="28" y="31"/>
                    </a:lnTo>
                    <a:lnTo>
                      <a:pt x="24" y="32"/>
                    </a:lnTo>
                    <a:lnTo>
                      <a:pt x="21" y="33"/>
                    </a:lnTo>
                    <a:lnTo>
                      <a:pt x="17" y="34"/>
                    </a:lnTo>
                    <a:lnTo>
                      <a:pt x="14" y="34"/>
                    </a:lnTo>
                    <a:lnTo>
                      <a:pt x="10" y="34"/>
                    </a:lnTo>
                    <a:lnTo>
                      <a:pt x="7" y="33"/>
                    </a:lnTo>
                    <a:lnTo>
                      <a:pt x="5" y="33"/>
                    </a:lnTo>
                    <a:lnTo>
                      <a:pt x="3" y="32"/>
                    </a:lnTo>
                    <a:lnTo>
                      <a:pt x="1" y="30"/>
                    </a:lnTo>
                    <a:lnTo>
                      <a:pt x="0" y="28"/>
                    </a:lnTo>
                    <a:lnTo>
                      <a:pt x="0" y="26"/>
                    </a:lnTo>
                    <a:lnTo>
                      <a:pt x="0" y="24"/>
                    </a:lnTo>
                    <a:lnTo>
                      <a:pt x="1" y="21"/>
                    </a:lnTo>
                    <a:close/>
                  </a:path>
                </a:pathLst>
              </a:custGeom>
              <a:solidFill>
                <a:srgbClr val="AF755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9" name="Freeform 115"/>
              <p:cNvSpPr>
                <a:spLocks/>
              </p:cNvSpPr>
              <p:nvPr/>
            </p:nvSpPr>
            <p:spPr bwMode="auto">
              <a:xfrm>
                <a:off x="4297" y="2911"/>
                <a:ext cx="308" cy="267"/>
              </a:xfrm>
              <a:custGeom>
                <a:avLst/>
                <a:gdLst/>
                <a:ahLst/>
                <a:cxnLst>
                  <a:cxn ang="0">
                    <a:pos x="0" y="137"/>
                  </a:cxn>
                  <a:cxn ang="0">
                    <a:pos x="0" y="131"/>
                  </a:cxn>
                  <a:cxn ang="0">
                    <a:pos x="2" y="121"/>
                  </a:cxn>
                  <a:cxn ang="0">
                    <a:pos x="5" y="107"/>
                  </a:cxn>
                  <a:cxn ang="0">
                    <a:pos x="11" y="90"/>
                  </a:cxn>
                  <a:cxn ang="0">
                    <a:pos x="20" y="72"/>
                  </a:cxn>
                  <a:cxn ang="0">
                    <a:pos x="34" y="53"/>
                  </a:cxn>
                  <a:cxn ang="0">
                    <a:pos x="52" y="35"/>
                  </a:cxn>
                  <a:cxn ang="0">
                    <a:pos x="79" y="16"/>
                  </a:cxn>
                  <a:cxn ang="0">
                    <a:pos x="107" y="4"/>
                  </a:cxn>
                  <a:cxn ang="0">
                    <a:pos x="132" y="0"/>
                  </a:cxn>
                  <a:cxn ang="0">
                    <a:pos x="153" y="3"/>
                  </a:cxn>
                  <a:cxn ang="0">
                    <a:pos x="172" y="11"/>
                  </a:cxn>
                  <a:cxn ang="0">
                    <a:pos x="188" y="21"/>
                  </a:cxn>
                  <a:cxn ang="0">
                    <a:pos x="202" y="32"/>
                  </a:cxn>
                  <a:cxn ang="0">
                    <a:pos x="215" y="43"/>
                  </a:cxn>
                  <a:cxn ang="0">
                    <a:pos x="227" y="51"/>
                  </a:cxn>
                  <a:cxn ang="0">
                    <a:pos x="240" y="62"/>
                  </a:cxn>
                  <a:cxn ang="0">
                    <a:pos x="253" y="77"/>
                  </a:cxn>
                  <a:cxn ang="0">
                    <a:pos x="266" y="94"/>
                  </a:cxn>
                  <a:cxn ang="0">
                    <a:pos x="279" y="112"/>
                  </a:cxn>
                  <a:cxn ang="0">
                    <a:pos x="290" y="130"/>
                  </a:cxn>
                  <a:cxn ang="0">
                    <a:pos x="299" y="147"/>
                  </a:cxn>
                  <a:cxn ang="0">
                    <a:pos x="306" y="161"/>
                  </a:cxn>
                  <a:cxn ang="0">
                    <a:pos x="308" y="171"/>
                  </a:cxn>
                  <a:cxn ang="0">
                    <a:pos x="304" y="182"/>
                  </a:cxn>
                  <a:cxn ang="0">
                    <a:pos x="295" y="191"/>
                  </a:cxn>
                  <a:cxn ang="0">
                    <a:pos x="282" y="201"/>
                  </a:cxn>
                  <a:cxn ang="0">
                    <a:pos x="267" y="211"/>
                  </a:cxn>
                  <a:cxn ang="0">
                    <a:pos x="251" y="220"/>
                  </a:cxn>
                  <a:cxn ang="0">
                    <a:pos x="237" y="230"/>
                  </a:cxn>
                  <a:cxn ang="0">
                    <a:pos x="225" y="239"/>
                  </a:cxn>
                  <a:cxn ang="0">
                    <a:pos x="217" y="249"/>
                  </a:cxn>
                  <a:cxn ang="0">
                    <a:pos x="206" y="256"/>
                  </a:cxn>
                  <a:cxn ang="0">
                    <a:pos x="192" y="261"/>
                  </a:cxn>
                  <a:cxn ang="0">
                    <a:pos x="176" y="265"/>
                  </a:cxn>
                  <a:cxn ang="0">
                    <a:pos x="158" y="267"/>
                  </a:cxn>
                  <a:cxn ang="0">
                    <a:pos x="140" y="267"/>
                  </a:cxn>
                  <a:cxn ang="0">
                    <a:pos x="121" y="266"/>
                  </a:cxn>
                  <a:cxn ang="0">
                    <a:pos x="104" y="263"/>
                  </a:cxn>
                  <a:cxn ang="0">
                    <a:pos x="88" y="258"/>
                  </a:cxn>
                  <a:cxn ang="0">
                    <a:pos x="73" y="250"/>
                  </a:cxn>
                  <a:cxn ang="0">
                    <a:pos x="58" y="238"/>
                  </a:cxn>
                  <a:cxn ang="0">
                    <a:pos x="44" y="222"/>
                  </a:cxn>
                  <a:cxn ang="0">
                    <a:pos x="32" y="205"/>
                  </a:cxn>
                  <a:cxn ang="0">
                    <a:pos x="20" y="186"/>
                  </a:cxn>
                  <a:cxn ang="0">
                    <a:pos x="11" y="167"/>
                  </a:cxn>
                  <a:cxn ang="0">
                    <a:pos x="3" y="147"/>
                  </a:cxn>
                </a:cxnLst>
                <a:rect l="0" t="0" r="r" b="b"/>
                <a:pathLst>
                  <a:path w="308" h="267">
                    <a:moveTo>
                      <a:pt x="0" y="138"/>
                    </a:moveTo>
                    <a:lnTo>
                      <a:pt x="0" y="137"/>
                    </a:lnTo>
                    <a:lnTo>
                      <a:pt x="0" y="135"/>
                    </a:lnTo>
                    <a:lnTo>
                      <a:pt x="0" y="131"/>
                    </a:lnTo>
                    <a:lnTo>
                      <a:pt x="1" y="127"/>
                    </a:lnTo>
                    <a:lnTo>
                      <a:pt x="2" y="121"/>
                    </a:lnTo>
                    <a:lnTo>
                      <a:pt x="3" y="114"/>
                    </a:lnTo>
                    <a:lnTo>
                      <a:pt x="5" y="107"/>
                    </a:lnTo>
                    <a:lnTo>
                      <a:pt x="8" y="98"/>
                    </a:lnTo>
                    <a:lnTo>
                      <a:pt x="11" y="90"/>
                    </a:lnTo>
                    <a:lnTo>
                      <a:pt x="15" y="81"/>
                    </a:lnTo>
                    <a:lnTo>
                      <a:pt x="20" y="72"/>
                    </a:lnTo>
                    <a:lnTo>
                      <a:pt x="27" y="62"/>
                    </a:lnTo>
                    <a:lnTo>
                      <a:pt x="34" y="53"/>
                    </a:lnTo>
                    <a:lnTo>
                      <a:pt x="42" y="44"/>
                    </a:lnTo>
                    <a:lnTo>
                      <a:pt x="52" y="35"/>
                    </a:lnTo>
                    <a:lnTo>
                      <a:pt x="63" y="26"/>
                    </a:lnTo>
                    <a:lnTo>
                      <a:pt x="79" y="16"/>
                    </a:lnTo>
                    <a:lnTo>
                      <a:pt x="93" y="9"/>
                    </a:lnTo>
                    <a:lnTo>
                      <a:pt x="107" y="4"/>
                    </a:lnTo>
                    <a:lnTo>
                      <a:pt x="120" y="1"/>
                    </a:lnTo>
                    <a:lnTo>
                      <a:pt x="132" y="0"/>
                    </a:lnTo>
                    <a:lnTo>
                      <a:pt x="143" y="1"/>
                    </a:lnTo>
                    <a:lnTo>
                      <a:pt x="153" y="3"/>
                    </a:lnTo>
                    <a:lnTo>
                      <a:pt x="163" y="6"/>
                    </a:lnTo>
                    <a:lnTo>
                      <a:pt x="172" y="11"/>
                    </a:lnTo>
                    <a:lnTo>
                      <a:pt x="180" y="16"/>
                    </a:lnTo>
                    <a:lnTo>
                      <a:pt x="188" y="21"/>
                    </a:lnTo>
                    <a:lnTo>
                      <a:pt x="196" y="27"/>
                    </a:lnTo>
                    <a:lnTo>
                      <a:pt x="202" y="32"/>
                    </a:lnTo>
                    <a:lnTo>
                      <a:pt x="209" y="38"/>
                    </a:lnTo>
                    <a:lnTo>
                      <a:pt x="215" y="43"/>
                    </a:lnTo>
                    <a:lnTo>
                      <a:pt x="221" y="46"/>
                    </a:lnTo>
                    <a:lnTo>
                      <a:pt x="227" y="51"/>
                    </a:lnTo>
                    <a:lnTo>
                      <a:pt x="233" y="56"/>
                    </a:lnTo>
                    <a:lnTo>
                      <a:pt x="240" y="62"/>
                    </a:lnTo>
                    <a:lnTo>
                      <a:pt x="247" y="69"/>
                    </a:lnTo>
                    <a:lnTo>
                      <a:pt x="253" y="77"/>
                    </a:lnTo>
                    <a:lnTo>
                      <a:pt x="260" y="86"/>
                    </a:lnTo>
                    <a:lnTo>
                      <a:pt x="266" y="94"/>
                    </a:lnTo>
                    <a:lnTo>
                      <a:pt x="273" y="103"/>
                    </a:lnTo>
                    <a:lnTo>
                      <a:pt x="279" y="112"/>
                    </a:lnTo>
                    <a:lnTo>
                      <a:pt x="285" y="121"/>
                    </a:lnTo>
                    <a:lnTo>
                      <a:pt x="290" y="130"/>
                    </a:lnTo>
                    <a:lnTo>
                      <a:pt x="295" y="139"/>
                    </a:lnTo>
                    <a:lnTo>
                      <a:pt x="299" y="147"/>
                    </a:lnTo>
                    <a:lnTo>
                      <a:pt x="303" y="154"/>
                    </a:lnTo>
                    <a:lnTo>
                      <a:pt x="306" y="161"/>
                    </a:lnTo>
                    <a:lnTo>
                      <a:pt x="308" y="166"/>
                    </a:lnTo>
                    <a:lnTo>
                      <a:pt x="308" y="171"/>
                    </a:lnTo>
                    <a:lnTo>
                      <a:pt x="307" y="176"/>
                    </a:lnTo>
                    <a:lnTo>
                      <a:pt x="304" y="182"/>
                    </a:lnTo>
                    <a:lnTo>
                      <a:pt x="300" y="187"/>
                    </a:lnTo>
                    <a:lnTo>
                      <a:pt x="295" y="191"/>
                    </a:lnTo>
                    <a:lnTo>
                      <a:pt x="289" y="196"/>
                    </a:lnTo>
                    <a:lnTo>
                      <a:pt x="282" y="201"/>
                    </a:lnTo>
                    <a:lnTo>
                      <a:pt x="275" y="206"/>
                    </a:lnTo>
                    <a:lnTo>
                      <a:pt x="267" y="211"/>
                    </a:lnTo>
                    <a:lnTo>
                      <a:pt x="259" y="215"/>
                    </a:lnTo>
                    <a:lnTo>
                      <a:pt x="251" y="220"/>
                    </a:lnTo>
                    <a:lnTo>
                      <a:pt x="244" y="225"/>
                    </a:lnTo>
                    <a:lnTo>
                      <a:pt x="237" y="230"/>
                    </a:lnTo>
                    <a:lnTo>
                      <a:pt x="231" y="234"/>
                    </a:lnTo>
                    <a:lnTo>
                      <a:pt x="225" y="239"/>
                    </a:lnTo>
                    <a:lnTo>
                      <a:pt x="221" y="244"/>
                    </a:lnTo>
                    <a:lnTo>
                      <a:pt x="217" y="249"/>
                    </a:lnTo>
                    <a:lnTo>
                      <a:pt x="212" y="253"/>
                    </a:lnTo>
                    <a:lnTo>
                      <a:pt x="206" y="256"/>
                    </a:lnTo>
                    <a:lnTo>
                      <a:pt x="200" y="259"/>
                    </a:lnTo>
                    <a:lnTo>
                      <a:pt x="192" y="261"/>
                    </a:lnTo>
                    <a:lnTo>
                      <a:pt x="184" y="263"/>
                    </a:lnTo>
                    <a:lnTo>
                      <a:pt x="176" y="265"/>
                    </a:lnTo>
                    <a:lnTo>
                      <a:pt x="167" y="266"/>
                    </a:lnTo>
                    <a:lnTo>
                      <a:pt x="158" y="267"/>
                    </a:lnTo>
                    <a:lnTo>
                      <a:pt x="149" y="267"/>
                    </a:lnTo>
                    <a:lnTo>
                      <a:pt x="140" y="267"/>
                    </a:lnTo>
                    <a:lnTo>
                      <a:pt x="131" y="266"/>
                    </a:lnTo>
                    <a:lnTo>
                      <a:pt x="121" y="266"/>
                    </a:lnTo>
                    <a:lnTo>
                      <a:pt x="113" y="264"/>
                    </a:lnTo>
                    <a:lnTo>
                      <a:pt x="104" y="263"/>
                    </a:lnTo>
                    <a:lnTo>
                      <a:pt x="96" y="261"/>
                    </a:lnTo>
                    <a:lnTo>
                      <a:pt x="88" y="258"/>
                    </a:lnTo>
                    <a:lnTo>
                      <a:pt x="81" y="255"/>
                    </a:lnTo>
                    <a:lnTo>
                      <a:pt x="73" y="250"/>
                    </a:lnTo>
                    <a:lnTo>
                      <a:pt x="66" y="244"/>
                    </a:lnTo>
                    <a:lnTo>
                      <a:pt x="58" y="238"/>
                    </a:lnTo>
                    <a:lnTo>
                      <a:pt x="51" y="230"/>
                    </a:lnTo>
                    <a:lnTo>
                      <a:pt x="44" y="222"/>
                    </a:lnTo>
                    <a:lnTo>
                      <a:pt x="38" y="214"/>
                    </a:lnTo>
                    <a:lnTo>
                      <a:pt x="32" y="205"/>
                    </a:lnTo>
                    <a:lnTo>
                      <a:pt x="26" y="196"/>
                    </a:lnTo>
                    <a:lnTo>
                      <a:pt x="20" y="186"/>
                    </a:lnTo>
                    <a:lnTo>
                      <a:pt x="15" y="176"/>
                    </a:lnTo>
                    <a:lnTo>
                      <a:pt x="11" y="167"/>
                    </a:lnTo>
                    <a:lnTo>
                      <a:pt x="6" y="157"/>
                    </a:lnTo>
                    <a:lnTo>
                      <a:pt x="3" y="147"/>
                    </a:lnTo>
                    <a:lnTo>
                      <a:pt x="0" y="13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0" name="Freeform 116"/>
              <p:cNvSpPr>
                <a:spLocks/>
              </p:cNvSpPr>
              <p:nvPr/>
            </p:nvSpPr>
            <p:spPr bwMode="auto">
              <a:xfrm>
                <a:off x="4302" y="2918"/>
                <a:ext cx="298" cy="256"/>
              </a:xfrm>
              <a:custGeom>
                <a:avLst/>
                <a:gdLst/>
                <a:ahLst/>
                <a:cxnLst>
                  <a:cxn ang="0">
                    <a:pos x="75" y="14"/>
                  </a:cxn>
                  <a:cxn ang="0">
                    <a:pos x="102" y="3"/>
                  </a:cxn>
                  <a:cxn ang="0">
                    <a:pos x="126" y="0"/>
                  </a:cxn>
                  <a:cxn ang="0">
                    <a:pos x="146" y="3"/>
                  </a:cxn>
                  <a:cxn ang="0">
                    <a:pos x="165" y="10"/>
                  </a:cxn>
                  <a:cxn ang="0">
                    <a:pos x="181" y="19"/>
                  </a:cxn>
                  <a:cxn ang="0">
                    <a:pos x="196" y="29"/>
                  </a:cxn>
                  <a:cxn ang="0">
                    <a:pos x="208" y="38"/>
                  </a:cxn>
                  <a:cxn ang="0">
                    <a:pos x="220" y="46"/>
                  </a:cxn>
                  <a:cxn ang="0">
                    <a:pos x="232" y="58"/>
                  </a:cxn>
                  <a:cxn ang="0">
                    <a:pos x="245" y="72"/>
                  </a:cxn>
                  <a:cxn ang="0">
                    <a:pos x="258" y="89"/>
                  </a:cxn>
                  <a:cxn ang="0">
                    <a:pos x="270" y="106"/>
                  </a:cxn>
                  <a:cxn ang="0">
                    <a:pos x="281" y="123"/>
                  </a:cxn>
                  <a:cxn ang="0">
                    <a:pos x="290" y="139"/>
                  </a:cxn>
                  <a:cxn ang="0">
                    <a:pos x="296" y="153"/>
                  </a:cxn>
                  <a:cxn ang="0">
                    <a:pos x="298" y="163"/>
                  </a:cxn>
                  <a:cxn ang="0">
                    <a:pos x="295" y="173"/>
                  </a:cxn>
                  <a:cxn ang="0">
                    <a:pos x="286" y="183"/>
                  </a:cxn>
                  <a:cxn ang="0">
                    <a:pos x="273" y="192"/>
                  </a:cxn>
                  <a:cxn ang="0">
                    <a:pos x="258" y="202"/>
                  </a:cxn>
                  <a:cxn ang="0">
                    <a:pos x="243" y="211"/>
                  </a:cxn>
                  <a:cxn ang="0">
                    <a:pos x="229" y="220"/>
                  </a:cxn>
                  <a:cxn ang="0">
                    <a:pos x="218" y="229"/>
                  </a:cxn>
                  <a:cxn ang="0">
                    <a:pos x="210" y="238"/>
                  </a:cxn>
                  <a:cxn ang="0">
                    <a:pos x="200" y="246"/>
                  </a:cxn>
                  <a:cxn ang="0">
                    <a:pos x="186" y="251"/>
                  </a:cxn>
                  <a:cxn ang="0">
                    <a:pos x="170" y="254"/>
                  </a:cxn>
                  <a:cxn ang="0">
                    <a:pos x="153" y="256"/>
                  </a:cxn>
                  <a:cxn ang="0">
                    <a:pos x="135" y="256"/>
                  </a:cxn>
                  <a:cxn ang="0">
                    <a:pos x="117" y="255"/>
                  </a:cxn>
                  <a:cxn ang="0">
                    <a:pos x="101" y="252"/>
                  </a:cxn>
                  <a:cxn ang="0">
                    <a:pos x="85" y="248"/>
                  </a:cxn>
                  <a:cxn ang="0">
                    <a:pos x="71" y="240"/>
                  </a:cxn>
                  <a:cxn ang="0">
                    <a:pos x="57" y="229"/>
                  </a:cxn>
                  <a:cxn ang="0">
                    <a:pos x="44" y="214"/>
                  </a:cxn>
                  <a:cxn ang="0">
                    <a:pos x="32" y="198"/>
                  </a:cxn>
                  <a:cxn ang="0">
                    <a:pos x="21" y="180"/>
                  </a:cxn>
                  <a:cxn ang="0">
                    <a:pos x="11" y="162"/>
                  </a:cxn>
                  <a:cxn ang="0">
                    <a:pos x="4" y="143"/>
                  </a:cxn>
                  <a:cxn ang="0">
                    <a:pos x="0" y="133"/>
                  </a:cxn>
                  <a:cxn ang="0">
                    <a:pos x="0" y="132"/>
                  </a:cxn>
                  <a:cxn ang="0">
                    <a:pos x="0" y="130"/>
                  </a:cxn>
                  <a:cxn ang="0">
                    <a:pos x="0" y="124"/>
                  </a:cxn>
                  <a:cxn ang="0">
                    <a:pos x="1" y="114"/>
                  </a:cxn>
                  <a:cxn ang="0">
                    <a:pos x="5" y="100"/>
                  </a:cxn>
                  <a:cxn ang="0">
                    <a:pos x="10" y="83"/>
                  </a:cxn>
                  <a:cxn ang="0">
                    <a:pos x="19" y="66"/>
                  </a:cxn>
                  <a:cxn ang="0">
                    <a:pos x="32" y="48"/>
                  </a:cxn>
                  <a:cxn ang="0">
                    <a:pos x="50" y="31"/>
                  </a:cxn>
                </a:cxnLst>
                <a:rect l="0" t="0" r="r" b="b"/>
                <a:pathLst>
                  <a:path w="298" h="256">
                    <a:moveTo>
                      <a:pt x="61" y="23"/>
                    </a:moveTo>
                    <a:lnTo>
                      <a:pt x="75" y="14"/>
                    </a:lnTo>
                    <a:lnTo>
                      <a:pt x="89" y="8"/>
                    </a:lnTo>
                    <a:lnTo>
                      <a:pt x="102" y="3"/>
                    </a:lnTo>
                    <a:lnTo>
                      <a:pt x="114" y="1"/>
                    </a:lnTo>
                    <a:lnTo>
                      <a:pt x="126" y="0"/>
                    </a:lnTo>
                    <a:lnTo>
                      <a:pt x="136" y="1"/>
                    </a:lnTo>
                    <a:lnTo>
                      <a:pt x="146" y="3"/>
                    </a:lnTo>
                    <a:lnTo>
                      <a:pt x="156" y="6"/>
                    </a:lnTo>
                    <a:lnTo>
                      <a:pt x="165" y="10"/>
                    </a:lnTo>
                    <a:lnTo>
                      <a:pt x="173" y="14"/>
                    </a:lnTo>
                    <a:lnTo>
                      <a:pt x="181" y="19"/>
                    </a:lnTo>
                    <a:lnTo>
                      <a:pt x="189" y="24"/>
                    </a:lnTo>
                    <a:lnTo>
                      <a:pt x="196" y="29"/>
                    </a:lnTo>
                    <a:lnTo>
                      <a:pt x="202" y="34"/>
                    </a:lnTo>
                    <a:lnTo>
                      <a:pt x="208" y="38"/>
                    </a:lnTo>
                    <a:lnTo>
                      <a:pt x="214" y="42"/>
                    </a:lnTo>
                    <a:lnTo>
                      <a:pt x="220" y="46"/>
                    </a:lnTo>
                    <a:lnTo>
                      <a:pt x="226" y="52"/>
                    </a:lnTo>
                    <a:lnTo>
                      <a:pt x="232" y="58"/>
                    </a:lnTo>
                    <a:lnTo>
                      <a:pt x="239" y="65"/>
                    </a:lnTo>
                    <a:lnTo>
                      <a:pt x="245" y="72"/>
                    </a:lnTo>
                    <a:lnTo>
                      <a:pt x="252" y="80"/>
                    </a:lnTo>
                    <a:lnTo>
                      <a:pt x="258" y="89"/>
                    </a:lnTo>
                    <a:lnTo>
                      <a:pt x="264" y="97"/>
                    </a:lnTo>
                    <a:lnTo>
                      <a:pt x="270" y="106"/>
                    </a:lnTo>
                    <a:lnTo>
                      <a:pt x="276" y="115"/>
                    </a:lnTo>
                    <a:lnTo>
                      <a:pt x="281" y="123"/>
                    </a:lnTo>
                    <a:lnTo>
                      <a:pt x="285" y="132"/>
                    </a:lnTo>
                    <a:lnTo>
                      <a:pt x="290" y="139"/>
                    </a:lnTo>
                    <a:lnTo>
                      <a:pt x="293" y="147"/>
                    </a:lnTo>
                    <a:lnTo>
                      <a:pt x="296" y="153"/>
                    </a:lnTo>
                    <a:lnTo>
                      <a:pt x="298" y="159"/>
                    </a:lnTo>
                    <a:lnTo>
                      <a:pt x="298" y="163"/>
                    </a:lnTo>
                    <a:lnTo>
                      <a:pt x="297" y="168"/>
                    </a:lnTo>
                    <a:lnTo>
                      <a:pt x="295" y="173"/>
                    </a:lnTo>
                    <a:lnTo>
                      <a:pt x="291" y="178"/>
                    </a:lnTo>
                    <a:lnTo>
                      <a:pt x="286" y="183"/>
                    </a:lnTo>
                    <a:lnTo>
                      <a:pt x="280" y="188"/>
                    </a:lnTo>
                    <a:lnTo>
                      <a:pt x="273" y="192"/>
                    </a:lnTo>
                    <a:lnTo>
                      <a:pt x="266" y="197"/>
                    </a:lnTo>
                    <a:lnTo>
                      <a:pt x="258" y="202"/>
                    </a:lnTo>
                    <a:lnTo>
                      <a:pt x="251" y="206"/>
                    </a:lnTo>
                    <a:lnTo>
                      <a:pt x="243" y="211"/>
                    </a:lnTo>
                    <a:lnTo>
                      <a:pt x="236" y="215"/>
                    </a:lnTo>
                    <a:lnTo>
                      <a:pt x="229" y="220"/>
                    </a:lnTo>
                    <a:lnTo>
                      <a:pt x="223" y="224"/>
                    </a:lnTo>
                    <a:lnTo>
                      <a:pt x="218" y="229"/>
                    </a:lnTo>
                    <a:lnTo>
                      <a:pt x="214" y="234"/>
                    </a:lnTo>
                    <a:lnTo>
                      <a:pt x="210" y="238"/>
                    </a:lnTo>
                    <a:lnTo>
                      <a:pt x="205" y="242"/>
                    </a:lnTo>
                    <a:lnTo>
                      <a:pt x="200" y="246"/>
                    </a:lnTo>
                    <a:lnTo>
                      <a:pt x="193" y="248"/>
                    </a:lnTo>
                    <a:lnTo>
                      <a:pt x="186" y="251"/>
                    </a:lnTo>
                    <a:lnTo>
                      <a:pt x="178" y="253"/>
                    </a:lnTo>
                    <a:lnTo>
                      <a:pt x="170" y="254"/>
                    </a:lnTo>
                    <a:lnTo>
                      <a:pt x="162" y="255"/>
                    </a:lnTo>
                    <a:lnTo>
                      <a:pt x="153" y="256"/>
                    </a:lnTo>
                    <a:lnTo>
                      <a:pt x="144" y="256"/>
                    </a:lnTo>
                    <a:lnTo>
                      <a:pt x="135" y="256"/>
                    </a:lnTo>
                    <a:lnTo>
                      <a:pt x="126" y="255"/>
                    </a:lnTo>
                    <a:lnTo>
                      <a:pt x="117" y="255"/>
                    </a:lnTo>
                    <a:lnTo>
                      <a:pt x="109" y="253"/>
                    </a:lnTo>
                    <a:lnTo>
                      <a:pt x="101" y="252"/>
                    </a:lnTo>
                    <a:lnTo>
                      <a:pt x="93" y="250"/>
                    </a:lnTo>
                    <a:lnTo>
                      <a:pt x="85" y="248"/>
                    </a:lnTo>
                    <a:lnTo>
                      <a:pt x="78" y="244"/>
                    </a:lnTo>
                    <a:lnTo>
                      <a:pt x="71" y="240"/>
                    </a:lnTo>
                    <a:lnTo>
                      <a:pt x="64" y="235"/>
                    </a:lnTo>
                    <a:lnTo>
                      <a:pt x="57" y="229"/>
                    </a:lnTo>
                    <a:lnTo>
                      <a:pt x="50" y="222"/>
                    </a:lnTo>
                    <a:lnTo>
                      <a:pt x="44" y="214"/>
                    </a:lnTo>
                    <a:lnTo>
                      <a:pt x="38" y="206"/>
                    </a:lnTo>
                    <a:lnTo>
                      <a:pt x="32" y="198"/>
                    </a:lnTo>
                    <a:lnTo>
                      <a:pt x="26" y="189"/>
                    </a:lnTo>
                    <a:lnTo>
                      <a:pt x="21" y="180"/>
                    </a:lnTo>
                    <a:lnTo>
                      <a:pt x="16" y="171"/>
                    </a:lnTo>
                    <a:lnTo>
                      <a:pt x="11" y="162"/>
                    </a:lnTo>
                    <a:lnTo>
                      <a:pt x="7" y="153"/>
                    </a:lnTo>
                    <a:lnTo>
                      <a:pt x="4" y="143"/>
                    </a:lnTo>
                    <a:lnTo>
                      <a:pt x="1" y="134"/>
                    </a:lnTo>
                    <a:lnTo>
                      <a:pt x="0" y="133"/>
                    </a:lnTo>
                    <a:lnTo>
                      <a:pt x="0" y="132"/>
                    </a:lnTo>
                    <a:lnTo>
                      <a:pt x="0" y="132"/>
                    </a:lnTo>
                    <a:lnTo>
                      <a:pt x="0" y="131"/>
                    </a:lnTo>
                    <a:lnTo>
                      <a:pt x="0" y="130"/>
                    </a:lnTo>
                    <a:lnTo>
                      <a:pt x="0" y="127"/>
                    </a:lnTo>
                    <a:lnTo>
                      <a:pt x="0" y="124"/>
                    </a:lnTo>
                    <a:lnTo>
                      <a:pt x="0" y="119"/>
                    </a:lnTo>
                    <a:lnTo>
                      <a:pt x="1" y="114"/>
                    </a:lnTo>
                    <a:lnTo>
                      <a:pt x="3" y="107"/>
                    </a:lnTo>
                    <a:lnTo>
                      <a:pt x="5" y="100"/>
                    </a:lnTo>
                    <a:lnTo>
                      <a:pt x="7" y="92"/>
                    </a:lnTo>
                    <a:lnTo>
                      <a:pt x="10" y="83"/>
                    </a:lnTo>
                    <a:lnTo>
                      <a:pt x="14" y="75"/>
                    </a:lnTo>
                    <a:lnTo>
                      <a:pt x="19" y="66"/>
                    </a:lnTo>
                    <a:lnTo>
                      <a:pt x="25" y="57"/>
                    </a:lnTo>
                    <a:lnTo>
                      <a:pt x="32" y="48"/>
                    </a:lnTo>
                    <a:lnTo>
                      <a:pt x="40" y="39"/>
                    </a:lnTo>
                    <a:lnTo>
                      <a:pt x="50" y="31"/>
                    </a:lnTo>
                    <a:lnTo>
                      <a:pt x="61" y="23"/>
                    </a:lnTo>
                    <a:close/>
                  </a:path>
                </a:pathLst>
              </a:custGeom>
              <a:solidFill>
                <a:srgbClr val="F7EFE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1" name="Freeform 117"/>
              <p:cNvSpPr>
                <a:spLocks/>
              </p:cNvSpPr>
              <p:nvPr/>
            </p:nvSpPr>
            <p:spPr bwMode="auto">
              <a:xfrm>
                <a:off x="4306" y="2925"/>
                <a:ext cx="289" cy="245"/>
              </a:xfrm>
              <a:custGeom>
                <a:avLst/>
                <a:gdLst/>
                <a:ahLst/>
                <a:cxnLst>
                  <a:cxn ang="0">
                    <a:pos x="73" y="12"/>
                  </a:cxn>
                  <a:cxn ang="0">
                    <a:pos x="98" y="3"/>
                  </a:cxn>
                  <a:cxn ang="0">
                    <a:pos x="120" y="0"/>
                  </a:cxn>
                  <a:cxn ang="0">
                    <a:pos x="141" y="3"/>
                  </a:cxn>
                  <a:cxn ang="0">
                    <a:pos x="159" y="9"/>
                  </a:cxn>
                  <a:cxn ang="0">
                    <a:pos x="175" y="17"/>
                  </a:cxn>
                  <a:cxn ang="0">
                    <a:pos x="190" y="26"/>
                  </a:cxn>
                  <a:cxn ang="0">
                    <a:pos x="202" y="35"/>
                  </a:cxn>
                  <a:cxn ang="0">
                    <a:pos x="214" y="42"/>
                  </a:cxn>
                  <a:cxn ang="0">
                    <a:pos x="226" y="53"/>
                  </a:cxn>
                  <a:cxn ang="0">
                    <a:pos x="238" y="67"/>
                  </a:cxn>
                  <a:cxn ang="0">
                    <a:pos x="250" y="83"/>
                  </a:cxn>
                  <a:cxn ang="0">
                    <a:pos x="262" y="100"/>
                  </a:cxn>
                  <a:cxn ang="0">
                    <a:pos x="272" y="117"/>
                  </a:cxn>
                  <a:cxn ang="0">
                    <a:pos x="281" y="132"/>
                  </a:cxn>
                  <a:cxn ang="0">
                    <a:pos x="287" y="146"/>
                  </a:cxn>
                  <a:cxn ang="0">
                    <a:pos x="289" y="156"/>
                  </a:cxn>
                  <a:cxn ang="0">
                    <a:pos x="286" y="165"/>
                  </a:cxn>
                  <a:cxn ang="0">
                    <a:pos x="277" y="174"/>
                  </a:cxn>
                  <a:cxn ang="0">
                    <a:pos x="265" y="183"/>
                  </a:cxn>
                  <a:cxn ang="0">
                    <a:pos x="251" y="192"/>
                  </a:cxn>
                  <a:cxn ang="0">
                    <a:pos x="236" y="201"/>
                  </a:cxn>
                  <a:cxn ang="0">
                    <a:pos x="223" y="210"/>
                  </a:cxn>
                  <a:cxn ang="0">
                    <a:pos x="212" y="219"/>
                  </a:cxn>
                  <a:cxn ang="0">
                    <a:pos x="204" y="228"/>
                  </a:cxn>
                  <a:cxn ang="0">
                    <a:pos x="194" y="235"/>
                  </a:cxn>
                  <a:cxn ang="0">
                    <a:pos x="181" y="240"/>
                  </a:cxn>
                  <a:cxn ang="0">
                    <a:pos x="166" y="243"/>
                  </a:cxn>
                  <a:cxn ang="0">
                    <a:pos x="149" y="245"/>
                  </a:cxn>
                  <a:cxn ang="0">
                    <a:pos x="132" y="245"/>
                  </a:cxn>
                  <a:cxn ang="0">
                    <a:pos x="114" y="244"/>
                  </a:cxn>
                  <a:cxn ang="0">
                    <a:pos x="98" y="241"/>
                  </a:cxn>
                  <a:cxn ang="0">
                    <a:pos x="83" y="237"/>
                  </a:cxn>
                  <a:cxn ang="0">
                    <a:pos x="69" y="230"/>
                  </a:cxn>
                  <a:cxn ang="0">
                    <a:pos x="56" y="218"/>
                  </a:cxn>
                  <a:cxn ang="0">
                    <a:pos x="43" y="205"/>
                  </a:cxn>
                  <a:cxn ang="0">
                    <a:pos x="31" y="189"/>
                  </a:cxn>
                  <a:cxn ang="0">
                    <a:pos x="21" y="172"/>
                  </a:cxn>
                  <a:cxn ang="0">
                    <a:pos x="12" y="154"/>
                  </a:cxn>
                  <a:cxn ang="0">
                    <a:pos x="4" y="136"/>
                  </a:cxn>
                  <a:cxn ang="0">
                    <a:pos x="1" y="126"/>
                  </a:cxn>
                  <a:cxn ang="0">
                    <a:pos x="1" y="125"/>
                  </a:cxn>
                  <a:cxn ang="0">
                    <a:pos x="0" y="123"/>
                  </a:cxn>
                  <a:cxn ang="0">
                    <a:pos x="1" y="117"/>
                  </a:cxn>
                  <a:cxn ang="0">
                    <a:pos x="2" y="107"/>
                  </a:cxn>
                  <a:cxn ang="0">
                    <a:pos x="5" y="93"/>
                  </a:cxn>
                  <a:cxn ang="0">
                    <a:pos x="11" y="77"/>
                  </a:cxn>
                  <a:cxn ang="0">
                    <a:pos x="19" y="60"/>
                  </a:cxn>
                  <a:cxn ang="0">
                    <a:pos x="32" y="43"/>
                  </a:cxn>
                  <a:cxn ang="0">
                    <a:pos x="49" y="27"/>
                  </a:cxn>
                </a:cxnLst>
                <a:rect l="0" t="0" r="r" b="b"/>
                <a:pathLst>
                  <a:path w="289" h="245">
                    <a:moveTo>
                      <a:pt x="60" y="20"/>
                    </a:moveTo>
                    <a:lnTo>
                      <a:pt x="73" y="12"/>
                    </a:lnTo>
                    <a:lnTo>
                      <a:pt x="86" y="7"/>
                    </a:lnTo>
                    <a:lnTo>
                      <a:pt x="98" y="3"/>
                    </a:lnTo>
                    <a:lnTo>
                      <a:pt x="109" y="1"/>
                    </a:lnTo>
                    <a:lnTo>
                      <a:pt x="120" y="0"/>
                    </a:lnTo>
                    <a:lnTo>
                      <a:pt x="131" y="1"/>
                    </a:lnTo>
                    <a:lnTo>
                      <a:pt x="141" y="3"/>
                    </a:lnTo>
                    <a:lnTo>
                      <a:pt x="150" y="5"/>
                    </a:lnTo>
                    <a:lnTo>
                      <a:pt x="159" y="9"/>
                    </a:lnTo>
                    <a:lnTo>
                      <a:pt x="167" y="13"/>
                    </a:lnTo>
                    <a:lnTo>
                      <a:pt x="175" y="17"/>
                    </a:lnTo>
                    <a:lnTo>
                      <a:pt x="183" y="22"/>
                    </a:lnTo>
                    <a:lnTo>
                      <a:pt x="190" y="26"/>
                    </a:lnTo>
                    <a:lnTo>
                      <a:pt x="196" y="31"/>
                    </a:lnTo>
                    <a:lnTo>
                      <a:pt x="202" y="35"/>
                    </a:lnTo>
                    <a:lnTo>
                      <a:pt x="208" y="38"/>
                    </a:lnTo>
                    <a:lnTo>
                      <a:pt x="214" y="42"/>
                    </a:lnTo>
                    <a:lnTo>
                      <a:pt x="219" y="47"/>
                    </a:lnTo>
                    <a:lnTo>
                      <a:pt x="226" y="53"/>
                    </a:lnTo>
                    <a:lnTo>
                      <a:pt x="232" y="60"/>
                    </a:lnTo>
                    <a:lnTo>
                      <a:pt x="238" y="67"/>
                    </a:lnTo>
                    <a:lnTo>
                      <a:pt x="244" y="75"/>
                    </a:lnTo>
                    <a:lnTo>
                      <a:pt x="250" y="83"/>
                    </a:lnTo>
                    <a:lnTo>
                      <a:pt x="256" y="92"/>
                    </a:lnTo>
                    <a:lnTo>
                      <a:pt x="262" y="100"/>
                    </a:lnTo>
                    <a:lnTo>
                      <a:pt x="267" y="109"/>
                    </a:lnTo>
                    <a:lnTo>
                      <a:pt x="272" y="117"/>
                    </a:lnTo>
                    <a:lnTo>
                      <a:pt x="277" y="125"/>
                    </a:lnTo>
                    <a:lnTo>
                      <a:pt x="281" y="132"/>
                    </a:lnTo>
                    <a:lnTo>
                      <a:pt x="284" y="139"/>
                    </a:lnTo>
                    <a:lnTo>
                      <a:pt x="287" y="146"/>
                    </a:lnTo>
                    <a:lnTo>
                      <a:pt x="289" y="151"/>
                    </a:lnTo>
                    <a:lnTo>
                      <a:pt x="289" y="156"/>
                    </a:lnTo>
                    <a:lnTo>
                      <a:pt x="288" y="160"/>
                    </a:lnTo>
                    <a:lnTo>
                      <a:pt x="286" y="165"/>
                    </a:lnTo>
                    <a:lnTo>
                      <a:pt x="282" y="170"/>
                    </a:lnTo>
                    <a:lnTo>
                      <a:pt x="277" y="174"/>
                    </a:lnTo>
                    <a:lnTo>
                      <a:pt x="271" y="179"/>
                    </a:lnTo>
                    <a:lnTo>
                      <a:pt x="265" y="183"/>
                    </a:lnTo>
                    <a:lnTo>
                      <a:pt x="258" y="188"/>
                    </a:lnTo>
                    <a:lnTo>
                      <a:pt x="251" y="192"/>
                    </a:lnTo>
                    <a:lnTo>
                      <a:pt x="243" y="197"/>
                    </a:lnTo>
                    <a:lnTo>
                      <a:pt x="236" y="201"/>
                    </a:lnTo>
                    <a:lnTo>
                      <a:pt x="229" y="206"/>
                    </a:lnTo>
                    <a:lnTo>
                      <a:pt x="223" y="210"/>
                    </a:lnTo>
                    <a:lnTo>
                      <a:pt x="217" y="215"/>
                    </a:lnTo>
                    <a:lnTo>
                      <a:pt x="212" y="219"/>
                    </a:lnTo>
                    <a:lnTo>
                      <a:pt x="208" y="224"/>
                    </a:lnTo>
                    <a:lnTo>
                      <a:pt x="204" y="228"/>
                    </a:lnTo>
                    <a:lnTo>
                      <a:pt x="199" y="232"/>
                    </a:lnTo>
                    <a:lnTo>
                      <a:pt x="194" y="235"/>
                    </a:lnTo>
                    <a:lnTo>
                      <a:pt x="188" y="238"/>
                    </a:lnTo>
                    <a:lnTo>
                      <a:pt x="181" y="240"/>
                    </a:lnTo>
                    <a:lnTo>
                      <a:pt x="173" y="242"/>
                    </a:lnTo>
                    <a:lnTo>
                      <a:pt x="166" y="243"/>
                    </a:lnTo>
                    <a:lnTo>
                      <a:pt x="157" y="244"/>
                    </a:lnTo>
                    <a:lnTo>
                      <a:pt x="149" y="245"/>
                    </a:lnTo>
                    <a:lnTo>
                      <a:pt x="140" y="245"/>
                    </a:lnTo>
                    <a:lnTo>
                      <a:pt x="132" y="245"/>
                    </a:lnTo>
                    <a:lnTo>
                      <a:pt x="123" y="245"/>
                    </a:lnTo>
                    <a:lnTo>
                      <a:pt x="114" y="244"/>
                    </a:lnTo>
                    <a:lnTo>
                      <a:pt x="106" y="243"/>
                    </a:lnTo>
                    <a:lnTo>
                      <a:pt x="98" y="241"/>
                    </a:lnTo>
                    <a:lnTo>
                      <a:pt x="91" y="240"/>
                    </a:lnTo>
                    <a:lnTo>
                      <a:pt x="83" y="237"/>
                    </a:lnTo>
                    <a:lnTo>
                      <a:pt x="76" y="234"/>
                    </a:lnTo>
                    <a:lnTo>
                      <a:pt x="69" y="230"/>
                    </a:lnTo>
                    <a:lnTo>
                      <a:pt x="63" y="224"/>
                    </a:lnTo>
                    <a:lnTo>
                      <a:pt x="56" y="218"/>
                    </a:lnTo>
                    <a:lnTo>
                      <a:pt x="49" y="212"/>
                    </a:lnTo>
                    <a:lnTo>
                      <a:pt x="43" y="205"/>
                    </a:lnTo>
                    <a:lnTo>
                      <a:pt x="37" y="197"/>
                    </a:lnTo>
                    <a:lnTo>
                      <a:pt x="31" y="189"/>
                    </a:lnTo>
                    <a:lnTo>
                      <a:pt x="26" y="180"/>
                    </a:lnTo>
                    <a:lnTo>
                      <a:pt x="21" y="172"/>
                    </a:lnTo>
                    <a:lnTo>
                      <a:pt x="16" y="163"/>
                    </a:lnTo>
                    <a:lnTo>
                      <a:pt x="12" y="154"/>
                    </a:lnTo>
                    <a:lnTo>
                      <a:pt x="8" y="145"/>
                    </a:lnTo>
                    <a:lnTo>
                      <a:pt x="4" y="136"/>
                    </a:lnTo>
                    <a:lnTo>
                      <a:pt x="1" y="127"/>
                    </a:lnTo>
                    <a:lnTo>
                      <a:pt x="1" y="126"/>
                    </a:lnTo>
                    <a:lnTo>
                      <a:pt x="1" y="125"/>
                    </a:lnTo>
                    <a:lnTo>
                      <a:pt x="1" y="125"/>
                    </a:lnTo>
                    <a:lnTo>
                      <a:pt x="0" y="124"/>
                    </a:lnTo>
                    <a:lnTo>
                      <a:pt x="0" y="123"/>
                    </a:lnTo>
                    <a:lnTo>
                      <a:pt x="0" y="120"/>
                    </a:lnTo>
                    <a:lnTo>
                      <a:pt x="1" y="117"/>
                    </a:lnTo>
                    <a:lnTo>
                      <a:pt x="1" y="112"/>
                    </a:lnTo>
                    <a:lnTo>
                      <a:pt x="2" y="107"/>
                    </a:lnTo>
                    <a:lnTo>
                      <a:pt x="3" y="100"/>
                    </a:lnTo>
                    <a:lnTo>
                      <a:pt x="5" y="93"/>
                    </a:lnTo>
                    <a:lnTo>
                      <a:pt x="8" y="85"/>
                    </a:lnTo>
                    <a:lnTo>
                      <a:pt x="11" y="77"/>
                    </a:lnTo>
                    <a:lnTo>
                      <a:pt x="15" y="69"/>
                    </a:lnTo>
                    <a:lnTo>
                      <a:pt x="19" y="60"/>
                    </a:lnTo>
                    <a:lnTo>
                      <a:pt x="25" y="51"/>
                    </a:lnTo>
                    <a:lnTo>
                      <a:pt x="32" y="43"/>
                    </a:lnTo>
                    <a:lnTo>
                      <a:pt x="40" y="35"/>
                    </a:lnTo>
                    <a:lnTo>
                      <a:pt x="49" y="27"/>
                    </a:lnTo>
                    <a:lnTo>
                      <a:pt x="60" y="20"/>
                    </a:lnTo>
                    <a:close/>
                  </a:path>
                </a:pathLst>
              </a:custGeom>
              <a:solidFill>
                <a:srgbClr val="F2E2D6"/>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2" name="Freeform 118"/>
              <p:cNvSpPr>
                <a:spLocks/>
              </p:cNvSpPr>
              <p:nvPr/>
            </p:nvSpPr>
            <p:spPr bwMode="auto">
              <a:xfrm>
                <a:off x="4311" y="2932"/>
                <a:ext cx="280" cy="234"/>
              </a:xfrm>
              <a:custGeom>
                <a:avLst/>
                <a:gdLst/>
                <a:ahLst/>
                <a:cxnLst>
                  <a:cxn ang="0">
                    <a:pos x="69" y="10"/>
                  </a:cxn>
                  <a:cxn ang="0">
                    <a:pos x="92" y="2"/>
                  </a:cxn>
                  <a:cxn ang="0">
                    <a:pos x="114" y="0"/>
                  </a:cxn>
                  <a:cxn ang="0">
                    <a:pos x="134" y="2"/>
                  </a:cxn>
                  <a:cxn ang="0">
                    <a:pos x="152" y="8"/>
                  </a:cxn>
                  <a:cxn ang="0">
                    <a:pos x="168" y="15"/>
                  </a:cxn>
                  <a:cxn ang="0">
                    <a:pos x="183" y="23"/>
                  </a:cxn>
                  <a:cxn ang="0">
                    <a:pos x="195" y="31"/>
                  </a:cxn>
                  <a:cxn ang="0">
                    <a:pos x="206" y="38"/>
                  </a:cxn>
                  <a:cxn ang="0">
                    <a:pos x="218" y="49"/>
                  </a:cxn>
                  <a:cxn ang="0">
                    <a:pos x="230" y="62"/>
                  </a:cxn>
                  <a:cxn ang="0">
                    <a:pos x="242" y="78"/>
                  </a:cxn>
                  <a:cxn ang="0">
                    <a:pos x="253" y="94"/>
                  </a:cxn>
                  <a:cxn ang="0">
                    <a:pos x="263" y="110"/>
                  </a:cxn>
                  <a:cxn ang="0">
                    <a:pos x="271" y="125"/>
                  </a:cxn>
                  <a:cxn ang="0">
                    <a:pos x="277" y="138"/>
                  </a:cxn>
                  <a:cxn ang="0">
                    <a:pos x="280" y="148"/>
                  </a:cxn>
                  <a:cxn ang="0">
                    <a:pos x="276" y="157"/>
                  </a:cxn>
                  <a:cxn ang="0">
                    <a:pos x="268" y="166"/>
                  </a:cxn>
                  <a:cxn ang="0">
                    <a:pos x="256" y="175"/>
                  </a:cxn>
                  <a:cxn ang="0">
                    <a:pos x="242" y="183"/>
                  </a:cxn>
                  <a:cxn ang="0">
                    <a:pos x="228" y="192"/>
                  </a:cxn>
                  <a:cxn ang="0">
                    <a:pos x="215" y="201"/>
                  </a:cxn>
                  <a:cxn ang="0">
                    <a:pos x="205" y="209"/>
                  </a:cxn>
                  <a:cxn ang="0">
                    <a:pos x="197" y="218"/>
                  </a:cxn>
                  <a:cxn ang="0">
                    <a:pos x="187" y="225"/>
                  </a:cxn>
                  <a:cxn ang="0">
                    <a:pos x="175" y="229"/>
                  </a:cxn>
                  <a:cxn ang="0">
                    <a:pos x="160" y="233"/>
                  </a:cxn>
                  <a:cxn ang="0">
                    <a:pos x="144" y="234"/>
                  </a:cxn>
                  <a:cxn ang="0">
                    <a:pos x="127" y="234"/>
                  </a:cxn>
                  <a:cxn ang="0">
                    <a:pos x="110" y="233"/>
                  </a:cxn>
                  <a:cxn ang="0">
                    <a:pos x="95" y="231"/>
                  </a:cxn>
                  <a:cxn ang="0">
                    <a:pos x="80" y="227"/>
                  </a:cxn>
                  <a:cxn ang="0">
                    <a:pos x="67" y="219"/>
                  </a:cxn>
                  <a:cxn ang="0">
                    <a:pos x="54" y="208"/>
                  </a:cxn>
                  <a:cxn ang="0">
                    <a:pos x="41" y="195"/>
                  </a:cxn>
                  <a:cxn ang="0">
                    <a:pos x="30" y="180"/>
                  </a:cxn>
                  <a:cxn ang="0">
                    <a:pos x="20" y="163"/>
                  </a:cxn>
                  <a:cxn ang="0">
                    <a:pos x="11" y="146"/>
                  </a:cxn>
                  <a:cxn ang="0">
                    <a:pos x="4" y="128"/>
                  </a:cxn>
                  <a:cxn ang="0">
                    <a:pos x="1" y="119"/>
                  </a:cxn>
                  <a:cxn ang="0">
                    <a:pos x="0" y="118"/>
                  </a:cxn>
                  <a:cxn ang="0">
                    <a:pos x="0" y="116"/>
                  </a:cxn>
                  <a:cxn ang="0">
                    <a:pos x="0" y="110"/>
                  </a:cxn>
                  <a:cxn ang="0">
                    <a:pos x="1" y="100"/>
                  </a:cxn>
                  <a:cxn ang="0">
                    <a:pos x="4" y="86"/>
                  </a:cxn>
                  <a:cxn ang="0">
                    <a:pos x="10" y="71"/>
                  </a:cxn>
                  <a:cxn ang="0">
                    <a:pos x="18" y="54"/>
                  </a:cxn>
                  <a:cxn ang="0">
                    <a:pos x="30" y="38"/>
                  </a:cxn>
                  <a:cxn ang="0">
                    <a:pos x="47" y="23"/>
                  </a:cxn>
                </a:cxnLst>
                <a:rect l="0" t="0" r="r" b="b"/>
                <a:pathLst>
                  <a:path w="280" h="234">
                    <a:moveTo>
                      <a:pt x="57" y="16"/>
                    </a:moveTo>
                    <a:lnTo>
                      <a:pt x="69" y="10"/>
                    </a:lnTo>
                    <a:lnTo>
                      <a:pt x="81" y="5"/>
                    </a:lnTo>
                    <a:lnTo>
                      <a:pt x="92" y="2"/>
                    </a:lnTo>
                    <a:lnTo>
                      <a:pt x="103" y="1"/>
                    </a:lnTo>
                    <a:lnTo>
                      <a:pt x="114" y="0"/>
                    </a:lnTo>
                    <a:lnTo>
                      <a:pt x="124" y="1"/>
                    </a:lnTo>
                    <a:lnTo>
                      <a:pt x="134" y="2"/>
                    </a:lnTo>
                    <a:lnTo>
                      <a:pt x="143" y="5"/>
                    </a:lnTo>
                    <a:lnTo>
                      <a:pt x="152" y="8"/>
                    </a:lnTo>
                    <a:lnTo>
                      <a:pt x="160" y="11"/>
                    </a:lnTo>
                    <a:lnTo>
                      <a:pt x="168" y="15"/>
                    </a:lnTo>
                    <a:lnTo>
                      <a:pt x="176" y="19"/>
                    </a:lnTo>
                    <a:lnTo>
                      <a:pt x="183" y="23"/>
                    </a:lnTo>
                    <a:lnTo>
                      <a:pt x="189" y="27"/>
                    </a:lnTo>
                    <a:lnTo>
                      <a:pt x="195" y="31"/>
                    </a:lnTo>
                    <a:lnTo>
                      <a:pt x="201" y="34"/>
                    </a:lnTo>
                    <a:lnTo>
                      <a:pt x="206" y="38"/>
                    </a:lnTo>
                    <a:lnTo>
                      <a:pt x="212" y="43"/>
                    </a:lnTo>
                    <a:lnTo>
                      <a:pt x="218" y="49"/>
                    </a:lnTo>
                    <a:lnTo>
                      <a:pt x="224" y="55"/>
                    </a:lnTo>
                    <a:lnTo>
                      <a:pt x="230" y="62"/>
                    </a:lnTo>
                    <a:lnTo>
                      <a:pt x="236" y="70"/>
                    </a:lnTo>
                    <a:lnTo>
                      <a:pt x="242" y="78"/>
                    </a:lnTo>
                    <a:lnTo>
                      <a:pt x="248" y="86"/>
                    </a:lnTo>
                    <a:lnTo>
                      <a:pt x="253" y="94"/>
                    </a:lnTo>
                    <a:lnTo>
                      <a:pt x="258" y="102"/>
                    </a:lnTo>
                    <a:lnTo>
                      <a:pt x="263" y="110"/>
                    </a:lnTo>
                    <a:lnTo>
                      <a:pt x="268" y="118"/>
                    </a:lnTo>
                    <a:lnTo>
                      <a:pt x="271" y="125"/>
                    </a:lnTo>
                    <a:lnTo>
                      <a:pt x="275" y="132"/>
                    </a:lnTo>
                    <a:lnTo>
                      <a:pt x="277" y="138"/>
                    </a:lnTo>
                    <a:lnTo>
                      <a:pt x="279" y="143"/>
                    </a:lnTo>
                    <a:lnTo>
                      <a:pt x="280" y="148"/>
                    </a:lnTo>
                    <a:lnTo>
                      <a:pt x="279" y="152"/>
                    </a:lnTo>
                    <a:lnTo>
                      <a:pt x="276" y="157"/>
                    </a:lnTo>
                    <a:lnTo>
                      <a:pt x="273" y="161"/>
                    </a:lnTo>
                    <a:lnTo>
                      <a:pt x="268" y="166"/>
                    </a:lnTo>
                    <a:lnTo>
                      <a:pt x="262" y="170"/>
                    </a:lnTo>
                    <a:lnTo>
                      <a:pt x="256" y="175"/>
                    </a:lnTo>
                    <a:lnTo>
                      <a:pt x="249" y="179"/>
                    </a:lnTo>
                    <a:lnTo>
                      <a:pt x="242" y="183"/>
                    </a:lnTo>
                    <a:lnTo>
                      <a:pt x="235" y="188"/>
                    </a:lnTo>
                    <a:lnTo>
                      <a:pt x="228" y="192"/>
                    </a:lnTo>
                    <a:lnTo>
                      <a:pt x="221" y="196"/>
                    </a:lnTo>
                    <a:lnTo>
                      <a:pt x="215" y="201"/>
                    </a:lnTo>
                    <a:lnTo>
                      <a:pt x="209" y="205"/>
                    </a:lnTo>
                    <a:lnTo>
                      <a:pt x="205" y="209"/>
                    </a:lnTo>
                    <a:lnTo>
                      <a:pt x="201" y="214"/>
                    </a:lnTo>
                    <a:lnTo>
                      <a:pt x="197" y="218"/>
                    </a:lnTo>
                    <a:lnTo>
                      <a:pt x="193" y="221"/>
                    </a:lnTo>
                    <a:lnTo>
                      <a:pt x="187" y="225"/>
                    </a:lnTo>
                    <a:lnTo>
                      <a:pt x="181" y="227"/>
                    </a:lnTo>
                    <a:lnTo>
                      <a:pt x="175" y="229"/>
                    </a:lnTo>
                    <a:lnTo>
                      <a:pt x="168" y="231"/>
                    </a:lnTo>
                    <a:lnTo>
                      <a:pt x="160" y="233"/>
                    </a:lnTo>
                    <a:lnTo>
                      <a:pt x="152" y="234"/>
                    </a:lnTo>
                    <a:lnTo>
                      <a:pt x="144" y="234"/>
                    </a:lnTo>
                    <a:lnTo>
                      <a:pt x="135" y="234"/>
                    </a:lnTo>
                    <a:lnTo>
                      <a:pt x="127" y="234"/>
                    </a:lnTo>
                    <a:lnTo>
                      <a:pt x="119" y="234"/>
                    </a:lnTo>
                    <a:lnTo>
                      <a:pt x="110" y="233"/>
                    </a:lnTo>
                    <a:lnTo>
                      <a:pt x="102" y="232"/>
                    </a:lnTo>
                    <a:lnTo>
                      <a:pt x="95" y="231"/>
                    </a:lnTo>
                    <a:lnTo>
                      <a:pt x="87" y="229"/>
                    </a:lnTo>
                    <a:lnTo>
                      <a:pt x="80" y="227"/>
                    </a:lnTo>
                    <a:lnTo>
                      <a:pt x="74" y="224"/>
                    </a:lnTo>
                    <a:lnTo>
                      <a:pt x="67" y="219"/>
                    </a:lnTo>
                    <a:lnTo>
                      <a:pt x="60" y="214"/>
                    </a:lnTo>
                    <a:lnTo>
                      <a:pt x="54" y="208"/>
                    </a:lnTo>
                    <a:lnTo>
                      <a:pt x="48" y="202"/>
                    </a:lnTo>
                    <a:lnTo>
                      <a:pt x="41" y="195"/>
                    </a:lnTo>
                    <a:lnTo>
                      <a:pt x="36" y="188"/>
                    </a:lnTo>
                    <a:lnTo>
                      <a:pt x="30" y="180"/>
                    </a:lnTo>
                    <a:lnTo>
                      <a:pt x="25" y="171"/>
                    </a:lnTo>
                    <a:lnTo>
                      <a:pt x="20" y="163"/>
                    </a:lnTo>
                    <a:lnTo>
                      <a:pt x="15" y="154"/>
                    </a:lnTo>
                    <a:lnTo>
                      <a:pt x="11" y="146"/>
                    </a:lnTo>
                    <a:lnTo>
                      <a:pt x="7" y="137"/>
                    </a:lnTo>
                    <a:lnTo>
                      <a:pt x="4" y="128"/>
                    </a:lnTo>
                    <a:lnTo>
                      <a:pt x="1" y="120"/>
                    </a:lnTo>
                    <a:lnTo>
                      <a:pt x="1" y="119"/>
                    </a:lnTo>
                    <a:lnTo>
                      <a:pt x="1" y="118"/>
                    </a:lnTo>
                    <a:lnTo>
                      <a:pt x="0" y="118"/>
                    </a:lnTo>
                    <a:lnTo>
                      <a:pt x="0" y="117"/>
                    </a:lnTo>
                    <a:lnTo>
                      <a:pt x="0" y="116"/>
                    </a:lnTo>
                    <a:lnTo>
                      <a:pt x="0" y="113"/>
                    </a:lnTo>
                    <a:lnTo>
                      <a:pt x="0" y="110"/>
                    </a:lnTo>
                    <a:lnTo>
                      <a:pt x="1" y="105"/>
                    </a:lnTo>
                    <a:lnTo>
                      <a:pt x="1" y="100"/>
                    </a:lnTo>
                    <a:lnTo>
                      <a:pt x="3" y="93"/>
                    </a:lnTo>
                    <a:lnTo>
                      <a:pt x="4" y="86"/>
                    </a:lnTo>
                    <a:lnTo>
                      <a:pt x="7" y="78"/>
                    </a:lnTo>
                    <a:lnTo>
                      <a:pt x="10" y="71"/>
                    </a:lnTo>
                    <a:lnTo>
                      <a:pt x="14" y="63"/>
                    </a:lnTo>
                    <a:lnTo>
                      <a:pt x="18" y="54"/>
                    </a:lnTo>
                    <a:lnTo>
                      <a:pt x="24" y="46"/>
                    </a:lnTo>
                    <a:lnTo>
                      <a:pt x="30" y="38"/>
                    </a:lnTo>
                    <a:lnTo>
                      <a:pt x="38" y="30"/>
                    </a:lnTo>
                    <a:lnTo>
                      <a:pt x="47" y="23"/>
                    </a:lnTo>
                    <a:lnTo>
                      <a:pt x="57" y="16"/>
                    </a:lnTo>
                    <a:close/>
                  </a:path>
                </a:pathLst>
              </a:custGeom>
              <a:solidFill>
                <a:srgbClr val="EAD3C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3" name="Freeform 119"/>
              <p:cNvSpPr>
                <a:spLocks/>
              </p:cNvSpPr>
              <p:nvPr/>
            </p:nvSpPr>
            <p:spPr bwMode="auto">
              <a:xfrm>
                <a:off x="4316" y="2939"/>
                <a:ext cx="270" cy="224"/>
              </a:xfrm>
              <a:custGeom>
                <a:avLst/>
                <a:gdLst/>
                <a:ahLst/>
                <a:cxnLst>
                  <a:cxn ang="0">
                    <a:pos x="66" y="8"/>
                  </a:cxn>
                  <a:cxn ang="0">
                    <a:pos x="87" y="2"/>
                  </a:cxn>
                  <a:cxn ang="0">
                    <a:pos x="107" y="0"/>
                  </a:cxn>
                  <a:cxn ang="0">
                    <a:pos x="127" y="2"/>
                  </a:cxn>
                  <a:cxn ang="0">
                    <a:pos x="145" y="7"/>
                  </a:cxn>
                  <a:cxn ang="0">
                    <a:pos x="161" y="13"/>
                  </a:cxn>
                  <a:cxn ang="0">
                    <a:pos x="176" y="20"/>
                  </a:cxn>
                  <a:cxn ang="0">
                    <a:pos x="188" y="27"/>
                  </a:cxn>
                  <a:cxn ang="0">
                    <a:pos x="199" y="34"/>
                  </a:cxn>
                  <a:cxn ang="0">
                    <a:pos x="210" y="45"/>
                  </a:cxn>
                  <a:cxn ang="0">
                    <a:pos x="222" y="58"/>
                  </a:cxn>
                  <a:cxn ang="0">
                    <a:pos x="233" y="72"/>
                  </a:cxn>
                  <a:cxn ang="0">
                    <a:pos x="244" y="88"/>
                  </a:cxn>
                  <a:cxn ang="0">
                    <a:pos x="254" y="104"/>
                  </a:cxn>
                  <a:cxn ang="0">
                    <a:pos x="262" y="118"/>
                  </a:cxn>
                  <a:cxn ang="0">
                    <a:pos x="268" y="131"/>
                  </a:cxn>
                  <a:cxn ang="0">
                    <a:pos x="270" y="140"/>
                  </a:cxn>
                  <a:cxn ang="0">
                    <a:pos x="267" y="149"/>
                  </a:cxn>
                  <a:cxn ang="0">
                    <a:pos x="258" y="157"/>
                  </a:cxn>
                  <a:cxn ang="0">
                    <a:pos x="247" y="166"/>
                  </a:cxn>
                  <a:cxn ang="0">
                    <a:pos x="234" y="174"/>
                  </a:cxn>
                  <a:cxn ang="0">
                    <a:pos x="220" y="183"/>
                  </a:cxn>
                  <a:cxn ang="0">
                    <a:pos x="207" y="191"/>
                  </a:cxn>
                  <a:cxn ang="0">
                    <a:pos x="197" y="199"/>
                  </a:cxn>
                  <a:cxn ang="0">
                    <a:pos x="190" y="207"/>
                  </a:cxn>
                  <a:cxn ang="0">
                    <a:pos x="181" y="214"/>
                  </a:cxn>
                  <a:cxn ang="0">
                    <a:pos x="168" y="219"/>
                  </a:cxn>
                  <a:cxn ang="0">
                    <a:pos x="154" y="222"/>
                  </a:cxn>
                  <a:cxn ang="0">
                    <a:pos x="139" y="224"/>
                  </a:cxn>
                  <a:cxn ang="0">
                    <a:pos x="122" y="224"/>
                  </a:cxn>
                  <a:cxn ang="0">
                    <a:pos x="106" y="222"/>
                  </a:cxn>
                  <a:cxn ang="0">
                    <a:pos x="91" y="220"/>
                  </a:cxn>
                  <a:cxn ang="0">
                    <a:pos x="77" y="216"/>
                  </a:cxn>
                  <a:cxn ang="0">
                    <a:pos x="64" y="209"/>
                  </a:cxn>
                  <a:cxn ang="0">
                    <a:pos x="52" y="198"/>
                  </a:cxn>
                  <a:cxn ang="0">
                    <a:pos x="40" y="185"/>
                  </a:cxn>
                  <a:cxn ang="0">
                    <a:pos x="29" y="171"/>
                  </a:cxn>
                  <a:cxn ang="0">
                    <a:pos x="19" y="154"/>
                  </a:cxn>
                  <a:cxn ang="0">
                    <a:pos x="10" y="138"/>
                  </a:cxn>
                  <a:cxn ang="0">
                    <a:pos x="3" y="121"/>
                  </a:cxn>
                  <a:cxn ang="0">
                    <a:pos x="0" y="112"/>
                  </a:cxn>
                  <a:cxn ang="0">
                    <a:pos x="0" y="111"/>
                  </a:cxn>
                  <a:cxn ang="0">
                    <a:pos x="0" y="109"/>
                  </a:cxn>
                  <a:cxn ang="0">
                    <a:pos x="0" y="103"/>
                  </a:cxn>
                  <a:cxn ang="0">
                    <a:pos x="1" y="93"/>
                  </a:cxn>
                  <a:cxn ang="0">
                    <a:pos x="4" y="79"/>
                  </a:cxn>
                  <a:cxn ang="0">
                    <a:pos x="9" y="64"/>
                  </a:cxn>
                  <a:cxn ang="0">
                    <a:pos x="17" y="49"/>
                  </a:cxn>
                  <a:cxn ang="0">
                    <a:pos x="29" y="33"/>
                  </a:cxn>
                  <a:cxn ang="0">
                    <a:pos x="45" y="19"/>
                  </a:cxn>
                </a:cxnLst>
                <a:rect l="0" t="0" r="r" b="b"/>
                <a:pathLst>
                  <a:path w="270" h="224">
                    <a:moveTo>
                      <a:pt x="55" y="13"/>
                    </a:moveTo>
                    <a:lnTo>
                      <a:pt x="66" y="8"/>
                    </a:lnTo>
                    <a:lnTo>
                      <a:pt x="76" y="4"/>
                    </a:lnTo>
                    <a:lnTo>
                      <a:pt x="87" y="2"/>
                    </a:lnTo>
                    <a:lnTo>
                      <a:pt x="97" y="0"/>
                    </a:lnTo>
                    <a:lnTo>
                      <a:pt x="107" y="0"/>
                    </a:lnTo>
                    <a:lnTo>
                      <a:pt x="117" y="1"/>
                    </a:lnTo>
                    <a:lnTo>
                      <a:pt x="127" y="2"/>
                    </a:lnTo>
                    <a:lnTo>
                      <a:pt x="136" y="4"/>
                    </a:lnTo>
                    <a:lnTo>
                      <a:pt x="145" y="7"/>
                    </a:lnTo>
                    <a:lnTo>
                      <a:pt x="153" y="10"/>
                    </a:lnTo>
                    <a:lnTo>
                      <a:pt x="161" y="13"/>
                    </a:lnTo>
                    <a:lnTo>
                      <a:pt x="169" y="16"/>
                    </a:lnTo>
                    <a:lnTo>
                      <a:pt x="176" y="20"/>
                    </a:lnTo>
                    <a:lnTo>
                      <a:pt x="182" y="24"/>
                    </a:lnTo>
                    <a:lnTo>
                      <a:pt x="188" y="27"/>
                    </a:lnTo>
                    <a:lnTo>
                      <a:pt x="194" y="31"/>
                    </a:lnTo>
                    <a:lnTo>
                      <a:pt x="199" y="34"/>
                    </a:lnTo>
                    <a:lnTo>
                      <a:pt x="204" y="39"/>
                    </a:lnTo>
                    <a:lnTo>
                      <a:pt x="210" y="45"/>
                    </a:lnTo>
                    <a:lnTo>
                      <a:pt x="216" y="51"/>
                    </a:lnTo>
                    <a:lnTo>
                      <a:pt x="222" y="58"/>
                    </a:lnTo>
                    <a:lnTo>
                      <a:pt x="228" y="65"/>
                    </a:lnTo>
                    <a:lnTo>
                      <a:pt x="233" y="72"/>
                    </a:lnTo>
                    <a:lnTo>
                      <a:pt x="239" y="80"/>
                    </a:lnTo>
                    <a:lnTo>
                      <a:pt x="244" y="88"/>
                    </a:lnTo>
                    <a:lnTo>
                      <a:pt x="249" y="96"/>
                    </a:lnTo>
                    <a:lnTo>
                      <a:pt x="254" y="104"/>
                    </a:lnTo>
                    <a:lnTo>
                      <a:pt x="258" y="111"/>
                    </a:lnTo>
                    <a:lnTo>
                      <a:pt x="262" y="118"/>
                    </a:lnTo>
                    <a:lnTo>
                      <a:pt x="265" y="125"/>
                    </a:lnTo>
                    <a:lnTo>
                      <a:pt x="268" y="131"/>
                    </a:lnTo>
                    <a:lnTo>
                      <a:pt x="269" y="136"/>
                    </a:lnTo>
                    <a:lnTo>
                      <a:pt x="270" y="140"/>
                    </a:lnTo>
                    <a:lnTo>
                      <a:pt x="269" y="144"/>
                    </a:lnTo>
                    <a:lnTo>
                      <a:pt x="267" y="149"/>
                    </a:lnTo>
                    <a:lnTo>
                      <a:pt x="263" y="153"/>
                    </a:lnTo>
                    <a:lnTo>
                      <a:pt x="258" y="157"/>
                    </a:lnTo>
                    <a:lnTo>
                      <a:pt x="253" y="162"/>
                    </a:lnTo>
                    <a:lnTo>
                      <a:pt x="247" y="166"/>
                    </a:lnTo>
                    <a:lnTo>
                      <a:pt x="240" y="170"/>
                    </a:lnTo>
                    <a:lnTo>
                      <a:pt x="234" y="174"/>
                    </a:lnTo>
                    <a:lnTo>
                      <a:pt x="227" y="179"/>
                    </a:lnTo>
                    <a:lnTo>
                      <a:pt x="220" y="183"/>
                    </a:lnTo>
                    <a:lnTo>
                      <a:pt x="213" y="187"/>
                    </a:lnTo>
                    <a:lnTo>
                      <a:pt x="207" y="191"/>
                    </a:lnTo>
                    <a:lnTo>
                      <a:pt x="202" y="195"/>
                    </a:lnTo>
                    <a:lnTo>
                      <a:pt x="197" y="199"/>
                    </a:lnTo>
                    <a:lnTo>
                      <a:pt x="194" y="203"/>
                    </a:lnTo>
                    <a:lnTo>
                      <a:pt x="190" y="207"/>
                    </a:lnTo>
                    <a:lnTo>
                      <a:pt x="186" y="211"/>
                    </a:lnTo>
                    <a:lnTo>
                      <a:pt x="181" y="214"/>
                    </a:lnTo>
                    <a:lnTo>
                      <a:pt x="175" y="217"/>
                    </a:lnTo>
                    <a:lnTo>
                      <a:pt x="168" y="219"/>
                    </a:lnTo>
                    <a:lnTo>
                      <a:pt x="161" y="221"/>
                    </a:lnTo>
                    <a:lnTo>
                      <a:pt x="154" y="222"/>
                    </a:lnTo>
                    <a:lnTo>
                      <a:pt x="146" y="223"/>
                    </a:lnTo>
                    <a:lnTo>
                      <a:pt x="139" y="224"/>
                    </a:lnTo>
                    <a:lnTo>
                      <a:pt x="131" y="224"/>
                    </a:lnTo>
                    <a:lnTo>
                      <a:pt x="122" y="224"/>
                    </a:lnTo>
                    <a:lnTo>
                      <a:pt x="114" y="223"/>
                    </a:lnTo>
                    <a:lnTo>
                      <a:pt x="106" y="222"/>
                    </a:lnTo>
                    <a:lnTo>
                      <a:pt x="99" y="221"/>
                    </a:lnTo>
                    <a:lnTo>
                      <a:pt x="91" y="220"/>
                    </a:lnTo>
                    <a:lnTo>
                      <a:pt x="84" y="218"/>
                    </a:lnTo>
                    <a:lnTo>
                      <a:pt x="77" y="216"/>
                    </a:lnTo>
                    <a:lnTo>
                      <a:pt x="71" y="213"/>
                    </a:lnTo>
                    <a:lnTo>
                      <a:pt x="64" y="209"/>
                    </a:lnTo>
                    <a:lnTo>
                      <a:pt x="58" y="204"/>
                    </a:lnTo>
                    <a:lnTo>
                      <a:pt x="52" y="198"/>
                    </a:lnTo>
                    <a:lnTo>
                      <a:pt x="46" y="192"/>
                    </a:lnTo>
                    <a:lnTo>
                      <a:pt x="40" y="185"/>
                    </a:lnTo>
                    <a:lnTo>
                      <a:pt x="34" y="178"/>
                    </a:lnTo>
                    <a:lnTo>
                      <a:pt x="29" y="171"/>
                    </a:lnTo>
                    <a:lnTo>
                      <a:pt x="24" y="162"/>
                    </a:lnTo>
                    <a:lnTo>
                      <a:pt x="19" y="154"/>
                    </a:lnTo>
                    <a:lnTo>
                      <a:pt x="14" y="146"/>
                    </a:lnTo>
                    <a:lnTo>
                      <a:pt x="10" y="138"/>
                    </a:lnTo>
                    <a:lnTo>
                      <a:pt x="7" y="129"/>
                    </a:lnTo>
                    <a:lnTo>
                      <a:pt x="3" y="121"/>
                    </a:lnTo>
                    <a:lnTo>
                      <a:pt x="1" y="112"/>
                    </a:lnTo>
                    <a:lnTo>
                      <a:pt x="0" y="112"/>
                    </a:lnTo>
                    <a:lnTo>
                      <a:pt x="0" y="111"/>
                    </a:lnTo>
                    <a:lnTo>
                      <a:pt x="0" y="111"/>
                    </a:lnTo>
                    <a:lnTo>
                      <a:pt x="0" y="110"/>
                    </a:lnTo>
                    <a:lnTo>
                      <a:pt x="0" y="109"/>
                    </a:lnTo>
                    <a:lnTo>
                      <a:pt x="0" y="106"/>
                    </a:lnTo>
                    <a:lnTo>
                      <a:pt x="0" y="103"/>
                    </a:lnTo>
                    <a:lnTo>
                      <a:pt x="0" y="98"/>
                    </a:lnTo>
                    <a:lnTo>
                      <a:pt x="1" y="93"/>
                    </a:lnTo>
                    <a:lnTo>
                      <a:pt x="2" y="86"/>
                    </a:lnTo>
                    <a:lnTo>
                      <a:pt x="4" y="79"/>
                    </a:lnTo>
                    <a:lnTo>
                      <a:pt x="6" y="72"/>
                    </a:lnTo>
                    <a:lnTo>
                      <a:pt x="9" y="64"/>
                    </a:lnTo>
                    <a:lnTo>
                      <a:pt x="12" y="57"/>
                    </a:lnTo>
                    <a:lnTo>
                      <a:pt x="17" y="49"/>
                    </a:lnTo>
                    <a:lnTo>
                      <a:pt x="22" y="41"/>
                    </a:lnTo>
                    <a:lnTo>
                      <a:pt x="29" y="33"/>
                    </a:lnTo>
                    <a:lnTo>
                      <a:pt x="36" y="26"/>
                    </a:lnTo>
                    <a:lnTo>
                      <a:pt x="45" y="19"/>
                    </a:lnTo>
                    <a:lnTo>
                      <a:pt x="55" y="13"/>
                    </a:lnTo>
                    <a:close/>
                  </a:path>
                </a:pathLst>
              </a:custGeom>
              <a:solidFill>
                <a:srgbClr val="E2C1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4" name="Freeform 120"/>
              <p:cNvSpPr>
                <a:spLocks/>
              </p:cNvSpPr>
              <p:nvPr/>
            </p:nvSpPr>
            <p:spPr bwMode="auto">
              <a:xfrm>
                <a:off x="4320" y="2946"/>
                <a:ext cx="261" cy="213"/>
              </a:xfrm>
              <a:custGeom>
                <a:avLst/>
                <a:gdLst/>
                <a:ahLst/>
                <a:cxnLst>
                  <a:cxn ang="0">
                    <a:pos x="63" y="6"/>
                  </a:cxn>
                  <a:cxn ang="0">
                    <a:pos x="83" y="1"/>
                  </a:cxn>
                  <a:cxn ang="0">
                    <a:pos x="102" y="0"/>
                  </a:cxn>
                  <a:cxn ang="0">
                    <a:pos x="121" y="2"/>
                  </a:cxn>
                  <a:cxn ang="0">
                    <a:pos x="138" y="6"/>
                  </a:cxn>
                  <a:cxn ang="0">
                    <a:pos x="155" y="11"/>
                  </a:cxn>
                  <a:cxn ang="0">
                    <a:pos x="170" y="17"/>
                  </a:cxn>
                  <a:cxn ang="0">
                    <a:pos x="182" y="24"/>
                  </a:cxn>
                  <a:cxn ang="0">
                    <a:pos x="193" y="30"/>
                  </a:cxn>
                  <a:cxn ang="0">
                    <a:pos x="203" y="40"/>
                  </a:cxn>
                  <a:cxn ang="0">
                    <a:pos x="215" y="53"/>
                  </a:cxn>
                  <a:cxn ang="0">
                    <a:pos x="226" y="67"/>
                  </a:cxn>
                  <a:cxn ang="0">
                    <a:pos x="236" y="82"/>
                  </a:cxn>
                  <a:cxn ang="0">
                    <a:pos x="246" y="97"/>
                  </a:cxn>
                  <a:cxn ang="0">
                    <a:pos x="253" y="111"/>
                  </a:cxn>
                  <a:cxn ang="0">
                    <a:pos x="259" y="123"/>
                  </a:cxn>
                  <a:cxn ang="0">
                    <a:pos x="261" y="132"/>
                  </a:cxn>
                  <a:cxn ang="0">
                    <a:pos x="258" y="141"/>
                  </a:cxn>
                  <a:cxn ang="0">
                    <a:pos x="250" y="149"/>
                  </a:cxn>
                  <a:cxn ang="0">
                    <a:pos x="239" y="157"/>
                  </a:cxn>
                  <a:cxn ang="0">
                    <a:pos x="226" y="165"/>
                  </a:cxn>
                  <a:cxn ang="0">
                    <a:pos x="213" y="173"/>
                  </a:cxn>
                  <a:cxn ang="0">
                    <a:pos x="201" y="181"/>
                  </a:cxn>
                  <a:cxn ang="0">
                    <a:pos x="191" y="189"/>
                  </a:cxn>
                  <a:cxn ang="0">
                    <a:pos x="184" y="197"/>
                  </a:cxn>
                  <a:cxn ang="0">
                    <a:pos x="175" y="204"/>
                  </a:cxn>
                  <a:cxn ang="0">
                    <a:pos x="163" y="208"/>
                  </a:cxn>
                  <a:cxn ang="0">
                    <a:pos x="149" y="211"/>
                  </a:cxn>
                  <a:cxn ang="0">
                    <a:pos x="134" y="213"/>
                  </a:cxn>
                  <a:cxn ang="0">
                    <a:pos x="119" y="213"/>
                  </a:cxn>
                  <a:cxn ang="0">
                    <a:pos x="104" y="212"/>
                  </a:cxn>
                  <a:cxn ang="0">
                    <a:pos x="89" y="209"/>
                  </a:cxn>
                  <a:cxn ang="0">
                    <a:pos x="76" y="206"/>
                  </a:cxn>
                  <a:cxn ang="0">
                    <a:pos x="63" y="199"/>
                  </a:cxn>
                  <a:cxn ang="0">
                    <a:pos x="50" y="188"/>
                  </a:cxn>
                  <a:cxn ang="0">
                    <a:pos x="39" y="176"/>
                  </a:cxn>
                  <a:cxn ang="0">
                    <a:pos x="28" y="162"/>
                  </a:cxn>
                  <a:cxn ang="0">
                    <a:pos x="19" y="146"/>
                  </a:cxn>
                  <a:cxn ang="0">
                    <a:pos x="11" y="130"/>
                  </a:cxn>
                  <a:cxn ang="0">
                    <a:pos x="4" y="113"/>
                  </a:cxn>
                  <a:cxn ang="0">
                    <a:pos x="1" y="105"/>
                  </a:cxn>
                  <a:cxn ang="0">
                    <a:pos x="1" y="104"/>
                  </a:cxn>
                  <a:cxn ang="0">
                    <a:pos x="1" y="102"/>
                  </a:cxn>
                  <a:cxn ang="0">
                    <a:pos x="1" y="96"/>
                  </a:cxn>
                  <a:cxn ang="0">
                    <a:pos x="2" y="86"/>
                  </a:cxn>
                  <a:cxn ang="0">
                    <a:pos x="4" y="73"/>
                  </a:cxn>
                  <a:cxn ang="0">
                    <a:pos x="9" y="58"/>
                  </a:cxn>
                  <a:cxn ang="0">
                    <a:pos x="17" y="43"/>
                  </a:cxn>
                  <a:cxn ang="0">
                    <a:pos x="28" y="28"/>
                  </a:cxn>
                  <a:cxn ang="0">
                    <a:pos x="44" y="15"/>
                  </a:cxn>
                </a:cxnLst>
                <a:rect l="0" t="0" r="r" b="b"/>
                <a:pathLst>
                  <a:path w="261" h="213">
                    <a:moveTo>
                      <a:pt x="54" y="10"/>
                    </a:moveTo>
                    <a:lnTo>
                      <a:pt x="63" y="6"/>
                    </a:lnTo>
                    <a:lnTo>
                      <a:pt x="73" y="3"/>
                    </a:lnTo>
                    <a:lnTo>
                      <a:pt x="83" y="1"/>
                    </a:lnTo>
                    <a:lnTo>
                      <a:pt x="92" y="0"/>
                    </a:lnTo>
                    <a:lnTo>
                      <a:pt x="102" y="0"/>
                    </a:lnTo>
                    <a:lnTo>
                      <a:pt x="111" y="1"/>
                    </a:lnTo>
                    <a:lnTo>
                      <a:pt x="121" y="2"/>
                    </a:lnTo>
                    <a:lnTo>
                      <a:pt x="130" y="3"/>
                    </a:lnTo>
                    <a:lnTo>
                      <a:pt x="138" y="6"/>
                    </a:lnTo>
                    <a:lnTo>
                      <a:pt x="147" y="8"/>
                    </a:lnTo>
                    <a:lnTo>
                      <a:pt x="155" y="11"/>
                    </a:lnTo>
                    <a:lnTo>
                      <a:pt x="163" y="14"/>
                    </a:lnTo>
                    <a:lnTo>
                      <a:pt x="170" y="17"/>
                    </a:lnTo>
                    <a:lnTo>
                      <a:pt x="176" y="20"/>
                    </a:lnTo>
                    <a:lnTo>
                      <a:pt x="182" y="24"/>
                    </a:lnTo>
                    <a:lnTo>
                      <a:pt x="188" y="27"/>
                    </a:lnTo>
                    <a:lnTo>
                      <a:pt x="193" y="30"/>
                    </a:lnTo>
                    <a:lnTo>
                      <a:pt x="198" y="35"/>
                    </a:lnTo>
                    <a:lnTo>
                      <a:pt x="203" y="40"/>
                    </a:lnTo>
                    <a:lnTo>
                      <a:pt x="209" y="46"/>
                    </a:lnTo>
                    <a:lnTo>
                      <a:pt x="215" y="53"/>
                    </a:lnTo>
                    <a:lnTo>
                      <a:pt x="220" y="60"/>
                    </a:lnTo>
                    <a:lnTo>
                      <a:pt x="226" y="67"/>
                    </a:lnTo>
                    <a:lnTo>
                      <a:pt x="231" y="75"/>
                    </a:lnTo>
                    <a:lnTo>
                      <a:pt x="236" y="82"/>
                    </a:lnTo>
                    <a:lnTo>
                      <a:pt x="241" y="90"/>
                    </a:lnTo>
                    <a:lnTo>
                      <a:pt x="246" y="97"/>
                    </a:lnTo>
                    <a:lnTo>
                      <a:pt x="250" y="105"/>
                    </a:lnTo>
                    <a:lnTo>
                      <a:pt x="253" y="111"/>
                    </a:lnTo>
                    <a:lnTo>
                      <a:pt x="256" y="118"/>
                    </a:lnTo>
                    <a:lnTo>
                      <a:pt x="259" y="123"/>
                    </a:lnTo>
                    <a:lnTo>
                      <a:pt x="260" y="128"/>
                    </a:lnTo>
                    <a:lnTo>
                      <a:pt x="261" y="132"/>
                    </a:lnTo>
                    <a:lnTo>
                      <a:pt x="260" y="137"/>
                    </a:lnTo>
                    <a:lnTo>
                      <a:pt x="258" y="141"/>
                    </a:lnTo>
                    <a:lnTo>
                      <a:pt x="254" y="145"/>
                    </a:lnTo>
                    <a:lnTo>
                      <a:pt x="250" y="149"/>
                    </a:lnTo>
                    <a:lnTo>
                      <a:pt x="245" y="153"/>
                    </a:lnTo>
                    <a:lnTo>
                      <a:pt x="239" y="157"/>
                    </a:lnTo>
                    <a:lnTo>
                      <a:pt x="233" y="161"/>
                    </a:lnTo>
                    <a:lnTo>
                      <a:pt x="226" y="165"/>
                    </a:lnTo>
                    <a:lnTo>
                      <a:pt x="219" y="169"/>
                    </a:lnTo>
                    <a:lnTo>
                      <a:pt x="213" y="173"/>
                    </a:lnTo>
                    <a:lnTo>
                      <a:pt x="207" y="177"/>
                    </a:lnTo>
                    <a:lnTo>
                      <a:pt x="201" y="181"/>
                    </a:lnTo>
                    <a:lnTo>
                      <a:pt x="196" y="185"/>
                    </a:lnTo>
                    <a:lnTo>
                      <a:pt x="191" y="189"/>
                    </a:lnTo>
                    <a:lnTo>
                      <a:pt x="188" y="193"/>
                    </a:lnTo>
                    <a:lnTo>
                      <a:pt x="184" y="197"/>
                    </a:lnTo>
                    <a:lnTo>
                      <a:pt x="180" y="201"/>
                    </a:lnTo>
                    <a:lnTo>
                      <a:pt x="175" y="204"/>
                    </a:lnTo>
                    <a:lnTo>
                      <a:pt x="169" y="206"/>
                    </a:lnTo>
                    <a:lnTo>
                      <a:pt x="163" y="208"/>
                    </a:lnTo>
                    <a:lnTo>
                      <a:pt x="157" y="210"/>
                    </a:lnTo>
                    <a:lnTo>
                      <a:pt x="149" y="211"/>
                    </a:lnTo>
                    <a:lnTo>
                      <a:pt x="142" y="212"/>
                    </a:lnTo>
                    <a:lnTo>
                      <a:pt x="134" y="213"/>
                    </a:lnTo>
                    <a:lnTo>
                      <a:pt x="127" y="213"/>
                    </a:lnTo>
                    <a:lnTo>
                      <a:pt x="119" y="213"/>
                    </a:lnTo>
                    <a:lnTo>
                      <a:pt x="111" y="212"/>
                    </a:lnTo>
                    <a:lnTo>
                      <a:pt x="104" y="212"/>
                    </a:lnTo>
                    <a:lnTo>
                      <a:pt x="96" y="211"/>
                    </a:lnTo>
                    <a:lnTo>
                      <a:pt x="89" y="209"/>
                    </a:lnTo>
                    <a:lnTo>
                      <a:pt x="82" y="208"/>
                    </a:lnTo>
                    <a:lnTo>
                      <a:pt x="76" y="206"/>
                    </a:lnTo>
                    <a:lnTo>
                      <a:pt x="69" y="203"/>
                    </a:lnTo>
                    <a:lnTo>
                      <a:pt x="63" y="199"/>
                    </a:lnTo>
                    <a:lnTo>
                      <a:pt x="57" y="194"/>
                    </a:lnTo>
                    <a:lnTo>
                      <a:pt x="50" y="188"/>
                    </a:lnTo>
                    <a:lnTo>
                      <a:pt x="45" y="182"/>
                    </a:lnTo>
                    <a:lnTo>
                      <a:pt x="39" y="176"/>
                    </a:lnTo>
                    <a:lnTo>
                      <a:pt x="33" y="169"/>
                    </a:lnTo>
                    <a:lnTo>
                      <a:pt x="28" y="162"/>
                    </a:lnTo>
                    <a:lnTo>
                      <a:pt x="23" y="154"/>
                    </a:lnTo>
                    <a:lnTo>
                      <a:pt x="19" y="146"/>
                    </a:lnTo>
                    <a:lnTo>
                      <a:pt x="14" y="138"/>
                    </a:lnTo>
                    <a:lnTo>
                      <a:pt x="11" y="130"/>
                    </a:lnTo>
                    <a:lnTo>
                      <a:pt x="7" y="121"/>
                    </a:lnTo>
                    <a:lnTo>
                      <a:pt x="4" y="113"/>
                    </a:lnTo>
                    <a:lnTo>
                      <a:pt x="1" y="105"/>
                    </a:lnTo>
                    <a:lnTo>
                      <a:pt x="1" y="105"/>
                    </a:lnTo>
                    <a:lnTo>
                      <a:pt x="1" y="104"/>
                    </a:lnTo>
                    <a:lnTo>
                      <a:pt x="1" y="104"/>
                    </a:lnTo>
                    <a:lnTo>
                      <a:pt x="1" y="103"/>
                    </a:lnTo>
                    <a:lnTo>
                      <a:pt x="1" y="102"/>
                    </a:lnTo>
                    <a:lnTo>
                      <a:pt x="0" y="99"/>
                    </a:lnTo>
                    <a:lnTo>
                      <a:pt x="1" y="96"/>
                    </a:lnTo>
                    <a:lnTo>
                      <a:pt x="1" y="91"/>
                    </a:lnTo>
                    <a:lnTo>
                      <a:pt x="2" y="86"/>
                    </a:lnTo>
                    <a:lnTo>
                      <a:pt x="3" y="79"/>
                    </a:lnTo>
                    <a:lnTo>
                      <a:pt x="4" y="73"/>
                    </a:lnTo>
                    <a:lnTo>
                      <a:pt x="6" y="65"/>
                    </a:lnTo>
                    <a:lnTo>
                      <a:pt x="9" y="58"/>
                    </a:lnTo>
                    <a:lnTo>
                      <a:pt x="12" y="50"/>
                    </a:lnTo>
                    <a:lnTo>
                      <a:pt x="17" y="43"/>
                    </a:lnTo>
                    <a:lnTo>
                      <a:pt x="22" y="35"/>
                    </a:lnTo>
                    <a:lnTo>
                      <a:pt x="28" y="28"/>
                    </a:lnTo>
                    <a:lnTo>
                      <a:pt x="36" y="21"/>
                    </a:lnTo>
                    <a:lnTo>
                      <a:pt x="44" y="15"/>
                    </a:lnTo>
                    <a:lnTo>
                      <a:pt x="54" y="10"/>
                    </a:lnTo>
                    <a:close/>
                  </a:path>
                </a:pathLst>
              </a:custGeom>
              <a:solidFill>
                <a:srgbClr val="DBB299"/>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5" name="Freeform 121"/>
              <p:cNvSpPr>
                <a:spLocks/>
              </p:cNvSpPr>
              <p:nvPr/>
            </p:nvSpPr>
            <p:spPr bwMode="auto">
              <a:xfrm>
                <a:off x="4325" y="2953"/>
                <a:ext cx="251" cy="203"/>
              </a:xfrm>
              <a:custGeom>
                <a:avLst/>
                <a:gdLst/>
                <a:ahLst/>
                <a:cxnLst>
                  <a:cxn ang="0">
                    <a:pos x="60" y="4"/>
                  </a:cxn>
                  <a:cxn ang="0">
                    <a:pos x="77" y="1"/>
                  </a:cxn>
                  <a:cxn ang="0">
                    <a:pos x="95" y="0"/>
                  </a:cxn>
                  <a:cxn ang="0">
                    <a:pos x="113" y="1"/>
                  </a:cxn>
                  <a:cxn ang="0">
                    <a:pos x="131" y="4"/>
                  </a:cxn>
                  <a:cxn ang="0">
                    <a:pos x="148" y="9"/>
                  </a:cxn>
                  <a:cxn ang="0">
                    <a:pos x="163" y="15"/>
                  </a:cxn>
                  <a:cxn ang="0">
                    <a:pos x="175" y="20"/>
                  </a:cxn>
                  <a:cxn ang="0">
                    <a:pos x="185" y="27"/>
                  </a:cxn>
                  <a:cxn ang="0">
                    <a:pos x="196" y="36"/>
                  </a:cxn>
                  <a:cxn ang="0">
                    <a:pos x="207" y="48"/>
                  </a:cxn>
                  <a:cxn ang="0">
                    <a:pos x="217" y="62"/>
                  </a:cxn>
                  <a:cxn ang="0">
                    <a:pos x="227" y="77"/>
                  </a:cxn>
                  <a:cxn ang="0">
                    <a:pos x="236" y="91"/>
                  </a:cxn>
                  <a:cxn ang="0">
                    <a:pos x="244" y="105"/>
                  </a:cxn>
                  <a:cxn ang="0">
                    <a:pos x="249" y="116"/>
                  </a:cxn>
                  <a:cxn ang="0">
                    <a:pos x="251" y="125"/>
                  </a:cxn>
                  <a:cxn ang="0">
                    <a:pos x="248" y="133"/>
                  </a:cxn>
                  <a:cxn ang="0">
                    <a:pos x="241" y="141"/>
                  </a:cxn>
                  <a:cxn ang="0">
                    <a:pos x="230" y="149"/>
                  </a:cxn>
                  <a:cxn ang="0">
                    <a:pos x="218" y="157"/>
                  </a:cxn>
                  <a:cxn ang="0">
                    <a:pos x="205" y="164"/>
                  </a:cxn>
                  <a:cxn ang="0">
                    <a:pos x="193" y="172"/>
                  </a:cxn>
                  <a:cxn ang="0">
                    <a:pos x="184" y="180"/>
                  </a:cxn>
                  <a:cxn ang="0">
                    <a:pos x="177" y="187"/>
                  </a:cxn>
                  <a:cxn ang="0">
                    <a:pos x="168" y="193"/>
                  </a:cxn>
                  <a:cxn ang="0">
                    <a:pos x="157" y="198"/>
                  </a:cxn>
                  <a:cxn ang="0">
                    <a:pos x="144" y="201"/>
                  </a:cxn>
                  <a:cxn ang="0">
                    <a:pos x="129" y="202"/>
                  </a:cxn>
                  <a:cxn ang="0">
                    <a:pos x="114" y="202"/>
                  </a:cxn>
                  <a:cxn ang="0">
                    <a:pos x="99" y="201"/>
                  </a:cxn>
                  <a:cxn ang="0">
                    <a:pos x="85" y="199"/>
                  </a:cxn>
                  <a:cxn ang="0">
                    <a:pos x="73" y="196"/>
                  </a:cxn>
                  <a:cxn ang="0">
                    <a:pos x="60" y="189"/>
                  </a:cxn>
                  <a:cxn ang="0">
                    <a:pos x="48" y="179"/>
                  </a:cxn>
                  <a:cxn ang="0">
                    <a:pos x="37" y="167"/>
                  </a:cxn>
                  <a:cxn ang="0">
                    <a:pos x="27" y="153"/>
                  </a:cxn>
                  <a:cxn ang="0">
                    <a:pos x="18" y="137"/>
                  </a:cxn>
                  <a:cxn ang="0">
                    <a:pos x="10" y="122"/>
                  </a:cxn>
                  <a:cxn ang="0">
                    <a:pos x="3" y="106"/>
                  </a:cxn>
                  <a:cxn ang="0">
                    <a:pos x="1" y="98"/>
                  </a:cxn>
                  <a:cxn ang="0">
                    <a:pos x="1" y="97"/>
                  </a:cxn>
                  <a:cxn ang="0">
                    <a:pos x="0" y="95"/>
                  </a:cxn>
                  <a:cxn ang="0">
                    <a:pos x="0" y="89"/>
                  </a:cxn>
                  <a:cxn ang="0">
                    <a:pos x="1" y="79"/>
                  </a:cxn>
                  <a:cxn ang="0">
                    <a:pos x="3" y="66"/>
                  </a:cxn>
                  <a:cxn ang="0">
                    <a:pos x="8" y="52"/>
                  </a:cxn>
                  <a:cxn ang="0">
                    <a:pos x="15" y="37"/>
                  </a:cxn>
                  <a:cxn ang="0">
                    <a:pos x="27" y="23"/>
                  </a:cxn>
                  <a:cxn ang="0">
                    <a:pos x="42" y="11"/>
                  </a:cxn>
                </a:cxnLst>
                <a:rect l="0" t="0" r="r" b="b"/>
                <a:pathLst>
                  <a:path w="251" h="203">
                    <a:moveTo>
                      <a:pt x="52" y="7"/>
                    </a:moveTo>
                    <a:lnTo>
                      <a:pt x="60" y="4"/>
                    </a:lnTo>
                    <a:lnTo>
                      <a:pt x="68" y="2"/>
                    </a:lnTo>
                    <a:lnTo>
                      <a:pt x="77" y="1"/>
                    </a:lnTo>
                    <a:lnTo>
                      <a:pt x="86" y="0"/>
                    </a:lnTo>
                    <a:lnTo>
                      <a:pt x="95" y="0"/>
                    </a:lnTo>
                    <a:lnTo>
                      <a:pt x="104" y="0"/>
                    </a:lnTo>
                    <a:lnTo>
                      <a:pt x="113" y="1"/>
                    </a:lnTo>
                    <a:lnTo>
                      <a:pt x="122" y="3"/>
                    </a:lnTo>
                    <a:lnTo>
                      <a:pt x="131" y="4"/>
                    </a:lnTo>
                    <a:lnTo>
                      <a:pt x="140" y="7"/>
                    </a:lnTo>
                    <a:lnTo>
                      <a:pt x="148" y="9"/>
                    </a:lnTo>
                    <a:lnTo>
                      <a:pt x="156" y="12"/>
                    </a:lnTo>
                    <a:lnTo>
                      <a:pt x="163" y="15"/>
                    </a:lnTo>
                    <a:lnTo>
                      <a:pt x="170" y="17"/>
                    </a:lnTo>
                    <a:lnTo>
                      <a:pt x="175" y="20"/>
                    </a:lnTo>
                    <a:lnTo>
                      <a:pt x="181" y="23"/>
                    </a:lnTo>
                    <a:lnTo>
                      <a:pt x="185" y="27"/>
                    </a:lnTo>
                    <a:lnTo>
                      <a:pt x="191" y="31"/>
                    </a:lnTo>
                    <a:lnTo>
                      <a:pt x="196" y="36"/>
                    </a:lnTo>
                    <a:lnTo>
                      <a:pt x="201" y="42"/>
                    </a:lnTo>
                    <a:lnTo>
                      <a:pt x="207" y="48"/>
                    </a:lnTo>
                    <a:lnTo>
                      <a:pt x="212" y="55"/>
                    </a:lnTo>
                    <a:lnTo>
                      <a:pt x="217" y="62"/>
                    </a:lnTo>
                    <a:lnTo>
                      <a:pt x="222" y="69"/>
                    </a:lnTo>
                    <a:lnTo>
                      <a:pt x="227" y="77"/>
                    </a:lnTo>
                    <a:lnTo>
                      <a:pt x="232" y="84"/>
                    </a:lnTo>
                    <a:lnTo>
                      <a:pt x="236" y="91"/>
                    </a:lnTo>
                    <a:lnTo>
                      <a:pt x="240" y="98"/>
                    </a:lnTo>
                    <a:lnTo>
                      <a:pt x="244" y="105"/>
                    </a:lnTo>
                    <a:lnTo>
                      <a:pt x="247" y="111"/>
                    </a:lnTo>
                    <a:lnTo>
                      <a:pt x="249" y="116"/>
                    </a:lnTo>
                    <a:lnTo>
                      <a:pt x="251" y="121"/>
                    </a:lnTo>
                    <a:lnTo>
                      <a:pt x="251" y="125"/>
                    </a:lnTo>
                    <a:lnTo>
                      <a:pt x="250" y="129"/>
                    </a:lnTo>
                    <a:lnTo>
                      <a:pt x="248" y="133"/>
                    </a:lnTo>
                    <a:lnTo>
                      <a:pt x="245" y="137"/>
                    </a:lnTo>
                    <a:lnTo>
                      <a:pt x="241" y="141"/>
                    </a:lnTo>
                    <a:lnTo>
                      <a:pt x="236" y="145"/>
                    </a:lnTo>
                    <a:lnTo>
                      <a:pt x="230" y="149"/>
                    </a:lnTo>
                    <a:lnTo>
                      <a:pt x="224" y="153"/>
                    </a:lnTo>
                    <a:lnTo>
                      <a:pt x="218" y="157"/>
                    </a:lnTo>
                    <a:lnTo>
                      <a:pt x="211" y="161"/>
                    </a:lnTo>
                    <a:lnTo>
                      <a:pt x="205" y="164"/>
                    </a:lnTo>
                    <a:lnTo>
                      <a:pt x="199" y="168"/>
                    </a:lnTo>
                    <a:lnTo>
                      <a:pt x="193" y="172"/>
                    </a:lnTo>
                    <a:lnTo>
                      <a:pt x="188" y="176"/>
                    </a:lnTo>
                    <a:lnTo>
                      <a:pt x="184" y="180"/>
                    </a:lnTo>
                    <a:lnTo>
                      <a:pt x="181" y="184"/>
                    </a:lnTo>
                    <a:lnTo>
                      <a:pt x="177" y="187"/>
                    </a:lnTo>
                    <a:lnTo>
                      <a:pt x="173" y="191"/>
                    </a:lnTo>
                    <a:lnTo>
                      <a:pt x="168" y="193"/>
                    </a:lnTo>
                    <a:lnTo>
                      <a:pt x="163" y="196"/>
                    </a:lnTo>
                    <a:lnTo>
                      <a:pt x="157" y="198"/>
                    </a:lnTo>
                    <a:lnTo>
                      <a:pt x="151" y="200"/>
                    </a:lnTo>
                    <a:lnTo>
                      <a:pt x="144" y="201"/>
                    </a:lnTo>
                    <a:lnTo>
                      <a:pt x="137" y="202"/>
                    </a:lnTo>
                    <a:lnTo>
                      <a:pt x="129" y="202"/>
                    </a:lnTo>
                    <a:lnTo>
                      <a:pt x="122" y="203"/>
                    </a:lnTo>
                    <a:lnTo>
                      <a:pt x="114" y="202"/>
                    </a:lnTo>
                    <a:lnTo>
                      <a:pt x="107" y="202"/>
                    </a:lnTo>
                    <a:lnTo>
                      <a:pt x="99" y="201"/>
                    </a:lnTo>
                    <a:lnTo>
                      <a:pt x="92" y="200"/>
                    </a:lnTo>
                    <a:lnTo>
                      <a:pt x="85" y="199"/>
                    </a:lnTo>
                    <a:lnTo>
                      <a:pt x="79" y="198"/>
                    </a:lnTo>
                    <a:lnTo>
                      <a:pt x="73" y="196"/>
                    </a:lnTo>
                    <a:lnTo>
                      <a:pt x="66" y="192"/>
                    </a:lnTo>
                    <a:lnTo>
                      <a:pt x="60" y="189"/>
                    </a:lnTo>
                    <a:lnTo>
                      <a:pt x="54" y="184"/>
                    </a:lnTo>
                    <a:lnTo>
                      <a:pt x="48" y="179"/>
                    </a:lnTo>
                    <a:lnTo>
                      <a:pt x="43" y="173"/>
                    </a:lnTo>
                    <a:lnTo>
                      <a:pt x="37" y="167"/>
                    </a:lnTo>
                    <a:lnTo>
                      <a:pt x="32" y="160"/>
                    </a:lnTo>
                    <a:lnTo>
                      <a:pt x="27" y="153"/>
                    </a:lnTo>
                    <a:lnTo>
                      <a:pt x="22" y="145"/>
                    </a:lnTo>
                    <a:lnTo>
                      <a:pt x="18" y="137"/>
                    </a:lnTo>
                    <a:lnTo>
                      <a:pt x="14" y="130"/>
                    </a:lnTo>
                    <a:lnTo>
                      <a:pt x="10" y="122"/>
                    </a:lnTo>
                    <a:lnTo>
                      <a:pt x="6" y="114"/>
                    </a:lnTo>
                    <a:lnTo>
                      <a:pt x="3" y="106"/>
                    </a:lnTo>
                    <a:lnTo>
                      <a:pt x="1" y="98"/>
                    </a:lnTo>
                    <a:lnTo>
                      <a:pt x="1" y="98"/>
                    </a:lnTo>
                    <a:lnTo>
                      <a:pt x="1" y="98"/>
                    </a:lnTo>
                    <a:lnTo>
                      <a:pt x="1" y="97"/>
                    </a:lnTo>
                    <a:lnTo>
                      <a:pt x="1" y="97"/>
                    </a:lnTo>
                    <a:lnTo>
                      <a:pt x="0" y="95"/>
                    </a:lnTo>
                    <a:lnTo>
                      <a:pt x="0" y="93"/>
                    </a:lnTo>
                    <a:lnTo>
                      <a:pt x="0" y="89"/>
                    </a:lnTo>
                    <a:lnTo>
                      <a:pt x="1" y="85"/>
                    </a:lnTo>
                    <a:lnTo>
                      <a:pt x="1" y="79"/>
                    </a:lnTo>
                    <a:lnTo>
                      <a:pt x="2" y="73"/>
                    </a:lnTo>
                    <a:lnTo>
                      <a:pt x="3" y="66"/>
                    </a:lnTo>
                    <a:lnTo>
                      <a:pt x="5" y="59"/>
                    </a:lnTo>
                    <a:lnTo>
                      <a:pt x="8" y="52"/>
                    </a:lnTo>
                    <a:lnTo>
                      <a:pt x="11" y="44"/>
                    </a:lnTo>
                    <a:lnTo>
                      <a:pt x="15" y="37"/>
                    </a:lnTo>
                    <a:lnTo>
                      <a:pt x="21" y="30"/>
                    </a:lnTo>
                    <a:lnTo>
                      <a:pt x="27" y="23"/>
                    </a:lnTo>
                    <a:lnTo>
                      <a:pt x="34" y="17"/>
                    </a:lnTo>
                    <a:lnTo>
                      <a:pt x="42" y="11"/>
                    </a:lnTo>
                    <a:lnTo>
                      <a:pt x="52" y="7"/>
                    </a:lnTo>
                    <a:close/>
                  </a:path>
                </a:pathLst>
              </a:custGeom>
              <a:solidFill>
                <a:srgbClr val="D6A587"/>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6" name="Freeform 122"/>
              <p:cNvSpPr>
                <a:spLocks/>
              </p:cNvSpPr>
              <p:nvPr/>
            </p:nvSpPr>
            <p:spPr bwMode="auto">
              <a:xfrm>
                <a:off x="4330" y="2959"/>
                <a:ext cx="241" cy="193"/>
              </a:xfrm>
              <a:custGeom>
                <a:avLst/>
                <a:gdLst/>
                <a:ahLst/>
                <a:cxnLst>
                  <a:cxn ang="0">
                    <a:pos x="56" y="3"/>
                  </a:cxn>
                  <a:cxn ang="0">
                    <a:pos x="72" y="1"/>
                  </a:cxn>
                  <a:cxn ang="0">
                    <a:pos x="88" y="0"/>
                  </a:cxn>
                  <a:cxn ang="0">
                    <a:pos x="106" y="2"/>
                  </a:cxn>
                  <a:cxn ang="0">
                    <a:pos x="124" y="4"/>
                  </a:cxn>
                  <a:cxn ang="0">
                    <a:pos x="141" y="8"/>
                  </a:cxn>
                  <a:cxn ang="0">
                    <a:pos x="156" y="13"/>
                  </a:cxn>
                  <a:cxn ang="0">
                    <a:pos x="169" y="18"/>
                  </a:cxn>
                  <a:cxn ang="0">
                    <a:pos x="178" y="24"/>
                  </a:cxn>
                  <a:cxn ang="0">
                    <a:pos x="188" y="33"/>
                  </a:cxn>
                  <a:cxn ang="0">
                    <a:pos x="199" y="45"/>
                  </a:cxn>
                  <a:cxn ang="0">
                    <a:pos x="209" y="58"/>
                  </a:cxn>
                  <a:cxn ang="0">
                    <a:pos x="219" y="72"/>
                  </a:cxn>
                  <a:cxn ang="0">
                    <a:pos x="227" y="86"/>
                  </a:cxn>
                  <a:cxn ang="0">
                    <a:pos x="234" y="99"/>
                  </a:cxn>
                  <a:cxn ang="0">
                    <a:pos x="239" y="110"/>
                  </a:cxn>
                  <a:cxn ang="0">
                    <a:pos x="241" y="118"/>
                  </a:cxn>
                  <a:cxn ang="0">
                    <a:pos x="238" y="126"/>
                  </a:cxn>
                  <a:cxn ang="0">
                    <a:pos x="231" y="134"/>
                  </a:cxn>
                  <a:cxn ang="0">
                    <a:pos x="221" y="141"/>
                  </a:cxn>
                  <a:cxn ang="0">
                    <a:pos x="209" y="149"/>
                  </a:cxn>
                  <a:cxn ang="0">
                    <a:pos x="197" y="156"/>
                  </a:cxn>
                  <a:cxn ang="0">
                    <a:pos x="186" y="164"/>
                  </a:cxn>
                  <a:cxn ang="0">
                    <a:pos x="177" y="171"/>
                  </a:cxn>
                  <a:cxn ang="0">
                    <a:pos x="170" y="178"/>
                  </a:cxn>
                  <a:cxn ang="0">
                    <a:pos x="162" y="184"/>
                  </a:cxn>
                  <a:cxn ang="0">
                    <a:pos x="151" y="189"/>
                  </a:cxn>
                  <a:cxn ang="0">
                    <a:pos x="138" y="191"/>
                  </a:cxn>
                  <a:cxn ang="0">
                    <a:pos x="124" y="193"/>
                  </a:cxn>
                  <a:cxn ang="0">
                    <a:pos x="110" y="193"/>
                  </a:cxn>
                  <a:cxn ang="0">
                    <a:pos x="96" y="192"/>
                  </a:cxn>
                  <a:cxn ang="0">
                    <a:pos x="82" y="190"/>
                  </a:cxn>
                  <a:cxn ang="0">
                    <a:pos x="70" y="186"/>
                  </a:cxn>
                  <a:cxn ang="0">
                    <a:pos x="58" y="180"/>
                  </a:cxn>
                  <a:cxn ang="0">
                    <a:pos x="46" y="170"/>
                  </a:cxn>
                  <a:cxn ang="0">
                    <a:pos x="35" y="158"/>
                  </a:cxn>
                  <a:cxn ang="0">
                    <a:pos x="26" y="145"/>
                  </a:cxn>
                  <a:cxn ang="0">
                    <a:pos x="17" y="130"/>
                  </a:cxn>
                  <a:cxn ang="0">
                    <a:pos x="9" y="115"/>
                  </a:cxn>
                  <a:cxn ang="0">
                    <a:pos x="3" y="100"/>
                  </a:cxn>
                  <a:cxn ang="0">
                    <a:pos x="1" y="92"/>
                  </a:cxn>
                  <a:cxn ang="0">
                    <a:pos x="1" y="92"/>
                  </a:cxn>
                  <a:cxn ang="0">
                    <a:pos x="0" y="90"/>
                  </a:cxn>
                  <a:cxn ang="0">
                    <a:pos x="0" y="83"/>
                  </a:cxn>
                  <a:cxn ang="0">
                    <a:pos x="1" y="73"/>
                  </a:cxn>
                  <a:cxn ang="0">
                    <a:pos x="3" y="60"/>
                  </a:cxn>
                  <a:cxn ang="0">
                    <a:pos x="7" y="46"/>
                  </a:cxn>
                  <a:cxn ang="0">
                    <a:pos x="14" y="32"/>
                  </a:cxn>
                  <a:cxn ang="0">
                    <a:pos x="25" y="19"/>
                  </a:cxn>
                  <a:cxn ang="0">
                    <a:pos x="40" y="9"/>
                  </a:cxn>
                </a:cxnLst>
                <a:rect l="0" t="0" r="r" b="b"/>
                <a:pathLst>
                  <a:path w="241" h="193">
                    <a:moveTo>
                      <a:pt x="50" y="5"/>
                    </a:moveTo>
                    <a:lnTo>
                      <a:pt x="56" y="3"/>
                    </a:lnTo>
                    <a:lnTo>
                      <a:pt x="64" y="2"/>
                    </a:lnTo>
                    <a:lnTo>
                      <a:pt x="72" y="1"/>
                    </a:lnTo>
                    <a:lnTo>
                      <a:pt x="80" y="0"/>
                    </a:lnTo>
                    <a:lnTo>
                      <a:pt x="88" y="0"/>
                    </a:lnTo>
                    <a:lnTo>
                      <a:pt x="97" y="1"/>
                    </a:lnTo>
                    <a:lnTo>
                      <a:pt x="106" y="2"/>
                    </a:lnTo>
                    <a:lnTo>
                      <a:pt x="115" y="3"/>
                    </a:lnTo>
                    <a:lnTo>
                      <a:pt x="124" y="4"/>
                    </a:lnTo>
                    <a:lnTo>
                      <a:pt x="133" y="6"/>
                    </a:lnTo>
                    <a:lnTo>
                      <a:pt x="141" y="8"/>
                    </a:lnTo>
                    <a:lnTo>
                      <a:pt x="149" y="10"/>
                    </a:lnTo>
                    <a:lnTo>
                      <a:pt x="156" y="13"/>
                    </a:lnTo>
                    <a:lnTo>
                      <a:pt x="163" y="15"/>
                    </a:lnTo>
                    <a:lnTo>
                      <a:pt x="169" y="18"/>
                    </a:lnTo>
                    <a:lnTo>
                      <a:pt x="174" y="21"/>
                    </a:lnTo>
                    <a:lnTo>
                      <a:pt x="178" y="24"/>
                    </a:lnTo>
                    <a:lnTo>
                      <a:pt x="183" y="28"/>
                    </a:lnTo>
                    <a:lnTo>
                      <a:pt x="188" y="33"/>
                    </a:lnTo>
                    <a:lnTo>
                      <a:pt x="193" y="38"/>
                    </a:lnTo>
                    <a:lnTo>
                      <a:pt x="199" y="45"/>
                    </a:lnTo>
                    <a:lnTo>
                      <a:pt x="204" y="51"/>
                    </a:lnTo>
                    <a:lnTo>
                      <a:pt x="209" y="58"/>
                    </a:lnTo>
                    <a:lnTo>
                      <a:pt x="214" y="65"/>
                    </a:lnTo>
                    <a:lnTo>
                      <a:pt x="219" y="72"/>
                    </a:lnTo>
                    <a:lnTo>
                      <a:pt x="223" y="79"/>
                    </a:lnTo>
                    <a:lnTo>
                      <a:pt x="227" y="86"/>
                    </a:lnTo>
                    <a:lnTo>
                      <a:pt x="231" y="93"/>
                    </a:lnTo>
                    <a:lnTo>
                      <a:pt x="234" y="99"/>
                    </a:lnTo>
                    <a:lnTo>
                      <a:pt x="237" y="105"/>
                    </a:lnTo>
                    <a:lnTo>
                      <a:pt x="239" y="110"/>
                    </a:lnTo>
                    <a:lnTo>
                      <a:pt x="241" y="114"/>
                    </a:lnTo>
                    <a:lnTo>
                      <a:pt x="241" y="118"/>
                    </a:lnTo>
                    <a:lnTo>
                      <a:pt x="241" y="122"/>
                    </a:lnTo>
                    <a:lnTo>
                      <a:pt x="238" y="126"/>
                    </a:lnTo>
                    <a:lnTo>
                      <a:pt x="235" y="130"/>
                    </a:lnTo>
                    <a:lnTo>
                      <a:pt x="231" y="134"/>
                    </a:lnTo>
                    <a:lnTo>
                      <a:pt x="226" y="138"/>
                    </a:lnTo>
                    <a:lnTo>
                      <a:pt x="221" y="141"/>
                    </a:lnTo>
                    <a:lnTo>
                      <a:pt x="215" y="145"/>
                    </a:lnTo>
                    <a:lnTo>
                      <a:pt x="209" y="149"/>
                    </a:lnTo>
                    <a:lnTo>
                      <a:pt x="203" y="153"/>
                    </a:lnTo>
                    <a:lnTo>
                      <a:pt x="197" y="156"/>
                    </a:lnTo>
                    <a:lnTo>
                      <a:pt x="191" y="160"/>
                    </a:lnTo>
                    <a:lnTo>
                      <a:pt x="186" y="164"/>
                    </a:lnTo>
                    <a:lnTo>
                      <a:pt x="181" y="167"/>
                    </a:lnTo>
                    <a:lnTo>
                      <a:pt x="177" y="171"/>
                    </a:lnTo>
                    <a:lnTo>
                      <a:pt x="174" y="175"/>
                    </a:lnTo>
                    <a:lnTo>
                      <a:pt x="170" y="178"/>
                    </a:lnTo>
                    <a:lnTo>
                      <a:pt x="167" y="182"/>
                    </a:lnTo>
                    <a:lnTo>
                      <a:pt x="162" y="184"/>
                    </a:lnTo>
                    <a:lnTo>
                      <a:pt x="157" y="187"/>
                    </a:lnTo>
                    <a:lnTo>
                      <a:pt x="151" y="189"/>
                    </a:lnTo>
                    <a:lnTo>
                      <a:pt x="145" y="190"/>
                    </a:lnTo>
                    <a:lnTo>
                      <a:pt x="138" y="191"/>
                    </a:lnTo>
                    <a:lnTo>
                      <a:pt x="131" y="192"/>
                    </a:lnTo>
                    <a:lnTo>
                      <a:pt x="124" y="193"/>
                    </a:lnTo>
                    <a:lnTo>
                      <a:pt x="117" y="193"/>
                    </a:lnTo>
                    <a:lnTo>
                      <a:pt x="110" y="193"/>
                    </a:lnTo>
                    <a:lnTo>
                      <a:pt x="103" y="192"/>
                    </a:lnTo>
                    <a:lnTo>
                      <a:pt x="96" y="192"/>
                    </a:lnTo>
                    <a:lnTo>
                      <a:pt x="89" y="191"/>
                    </a:lnTo>
                    <a:lnTo>
                      <a:pt x="82" y="190"/>
                    </a:lnTo>
                    <a:lnTo>
                      <a:pt x="76" y="188"/>
                    </a:lnTo>
                    <a:lnTo>
                      <a:pt x="70" y="186"/>
                    </a:lnTo>
                    <a:lnTo>
                      <a:pt x="64" y="183"/>
                    </a:lnTo>
                    <a:lnTo>
                      <a:pt x="58" y="180"/>
                    </a:lnTo>
                    <a:lnTo>
                      <a:pt x="52" y="175"/>
                    </a:lnTo>
                    <a:lnTo>
                      <a:pt x="46" y="170"/>
                    </a:lnTo>
                    <a:lnTo>
                      <a:pt x="41" y="164"/>
                    </a:lnTo>
                    <a:lnTo>
                      <a:pt x="35" y="158"/>
                    </a:lnTo>
                    <a:lnTo>
                      <a:pt x="30" y="152"/>
                    </a:lnTo>
                    <a:lnTo>
                      <a:pt x="26" y="145"/>
                    </a:lnTo>
                    <a:lnTo>
                      <a:pt x="21" y="138"/>
                    </a:lnTo>
                    <a:lnTo>
                      <a:pt x="17" y="130"/>
                    </a:lnTo>
                    <a:lnTo>
                      <a:pt x="13" y="122"/>
                    </a:lnTo>
                    <a:lnTo>
                      <a:pt x="9" y="115"/>
                    </a:lnTo>
                    <a:lnTo>
                      <a:pt x="6" y="107"/>
                    </a:lnTo>
                    <a:lnTo>
                      <a:pt x="3" y="100"/>
                    </a:lnTo>
                    <a:lnTo>
                      <a:pt x="1" y="92"/>
                    </a:lnTo>
                    <a:lnTo>
                      <a:pt x="1" y="92"/>
                    </a:lnTo>
                    <a:lnTo>
                      <a:pt x="1" y="92"/>
                    </a:lnTo>
                    <a:lnTo>
                      <a:pt x="1" y="92"/>
                    </a:lnTo>
                    <a:lnTo>
                      <a:pt x="0" y="91"/>
                    </a:lnTo>
                    <a:lnTo>
                      <a:pt x="0" y="90"/>
                    </a:lnTo>
                    <a:lnTo>
                      <a:pt x="0" y="87"/>
                    </a:lnTo>
                    <a:lnTo>
                      <a:pt x="0" y="83"/>
                    </a:lnTo>
                    <a:lnTo>
                      <a:pt x="0" y="79"/>
                    </a:lnTo>
                    <a:lnTo>
                      <a:pt x="1" y="73"/>
                    </a:lnTo>
                    <a:lnTo>
                      <a:pt x="1" y="67"/>
                    </a:lnTo>
                    <a:lnTo>
                      <a:pt x="3" y="60"/>
                    </a:lnTo>
                    <a:lnTo>
                      <a:pt x="5" y="53"/>
                    </a:lnTo>
                    <a:lnTo>
                      <a:pt x="7" y="46"/>
                    </a:lnTo>
                    <a:lnTo>
                      <a:pt x="10" y="39"/>
                    </a:lnTo>
                    <a:lnTo>
                      <a:pt x="14" y="32"/>
                    </a:lnTo>
                    <a:lnTo>
                      <a:pt x="19" y="25"/>
                    </a:lnTo>
                    <a:lnTo>
                      <a:pt x="25" y="19"/>
                    </a:lnTo>
                    <a:lnTo>
                      <a:pt x="32" y="14"/>
                    </a:lnTo>
                    <a:lnTo>
                      <a:pt x="40" y="9"/>
                    </a:lnTo>
                    <a:lnTo>
                      <a:pt x="50" y="5"/>
                    </a:lnTo>
                    <a:close/>
                  </a:path>
                </a:pathLst>
              </a:custGeom>
              <a:solidFill>
                <a:srgbClr val="CE967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7" name="Freeform 123"/>
              <p:cNvSpPr>
                <a:spLocks/>
              </p:cNvSpPr>
              <p:nvPr/>
            </p:nvSpPr>
            <p:spPr bwMode="auto">
              <a:xfrm>
                <a:off x="4335" y="2965"/>
                <a:ext cx="232" cy="182"/>
              </a:xfrm>
              <a:custGeom>
                <a:avLst/>
                <a:gdLst/>
                <a:ahLst/>
                <a:cxnLst>
                  <a:cxn ang="0">
                    <a:pos x="0" y="85"/>
                  </a:cxn>
                  <a:cxn ang="0">
                    <a:pos x="0" y="79"/>
                  </a:cxn>
                  <a:cxn ang="0">
                    <a:pos x="0" y="69"/>
                  </a:cxn>
                  <a:cxn ang="0">
                    <a:pos x="1" y="56"/>
                  </a:cxn>
                  <a:cxn ang="0">
                    <a:pos x="5" y="41"/>
                  </a:cxn>
                  <a:cxn ang="0">
                    <a:pos x="12" y="27"/>
                  </a:cxn>
                  <a:cxn ang="0">
                    <a:pos x="22" y="14"/>
                  </a:cxn>
                  <a:cxn ang="0">
                    <a:pos x="38" y="5"/>
                  </a:cxn>
                  <a:cxn ang="0">
                    <a:pos x="53" y="1"/>
                  </a:cxn>
                  <a:cxn ang="0">
                    <a:pos x="66" y="0"/>
                  </a:cxn>
                  <a:cxn ang="0">
                    <a:pos x="82" y="0"/>
                  </a:cxn>
                  <a:cxn ang="0">
                    <a:pos x="99" y="1"/>
                  </a:cxn>
                  <a:cxn ang="0">
                    <a:pos x="116" y="3"/>
                  </a:cxn>
                  <a:cxn ang="0">
                    <a:pos x="133" y="6"/>
                  </a:cxn>
                  <a:cxn ang="0">
                    <a:pos x="149" y="10"/>
                  </a:cxn>
                  <a:cxn ang="0">
                    <a:pos x="161" y="15"/>
                  </a:cxn>
                  <a:cxn ang="0">
                    <a:pos x="171" y="20"/>
                  </a:cxn>
                  <a:cxn ang="0">
                    <a:pos x="180" y="29"/>
                  </a:cxn>
                  <a:cxn ang="0">
                    <a:pos x="190" y="40"/>
                  </a:cxn>
                  <a:cxn ang="0">
                    <a:pos x="200" y="53"/>
                  </a:cxn>
                  <a:cxn ang="0">
                    <a:pos x="210" y="67"/>
                  </a:cxn>
                  <a:cxn ang="0">
                    <a:pos x="218" y="80"/>
                  </a:cxn>
                  <a:cxn ang="0">
                    <a:pos x="225" y="92"/>
                  </a:cxn>
                  <a:cxn ang="0">
                    <a:pos x="230" y="103"/>
                  </a:cxn>
                  <a:cxn ang="0">
                    <a:pos x="232" y="111"/>
                  </a:cxn>
                  <a:cxn ang="0">
                    <a:pos x="229" y="118"/>
                  </a:cxn>
                  <a:cxn ang="0">
                    <a:pos x="222" y="126"/>
                  </a:cxn>
                  <a:cxn ang="0">
                    <a:pos x="212" y="133"/>
                  </a:cxn>
                  <a:cxn ang="0">
                    <a:pos x="200" y="140"/>
                  </a:cxn>
                  <a:cxn ang="0">
                    <a:pos x="189" y="147"/>
                  </a:cxn>
                  <a:cxn ang="0">
                    <a:pos x="178" y="155"/>
                  </a:cxn>
                  <a:cxn ang="0">
                    <a:pos x="169" y="161"/>
                  </a:cxn>
                  <a:cxn ang="0">
                    <a:pos x="163" y="169"/>
                  </a:cxn>
                  <a:cxn ang="0">
                    <a:pos x="155" y="174"/>
                  </a:cxn>
                  <a:cxn ang="0">
                    <a:pos x="145" y="178"/>
                  </a:cxn>
                  <a:cxn ang="0">
                    <a:pos x="132" y="181"/>
                  </a:cxn>
                  <a:cxn ang="0">
                    <a:pos x="119" y="182"/>
                  </a:cxn>
                  <a:cxn ang="0">
                    <a:pos x="105" y="182"/>
                  </a:cxn>
                  <a:cxn ang="0">
                    <a:pos x="91" y="181"/>
                  </a:cxn>
                  <a:cxn ang="0">
                    <a:pos x="78" y="179"/>
                  </a:cxn>
                  <a:cxn ang="0">
                    <a:pos x="67" y="176"/>
                  </a:cxn>
                  <a:cxn ang="0">
                    <a:pos x="55" y="170"/>
                  </a:cxn>
                  <a:cxn ang="0">
                    <a:pos x="44" y="160"/>
                  </a:cxn>
                  <a:cxn ang="0">
                    <a:pos x="34" y="149"/>
                  </a:cxn>
                  <a:cxn ang="0">
                    <a:pos x="24" y="136"/>
                  </a:cxn>
                  <a:cxn ang="0">
                    <a:pos x="16" y="122"/>
                  </a:cxn>
                  <a:cxn ang="0">
                    <a:pos x="8" y="107"/>
                  </a:cxn>
                  <a:cxn ang="0">
                    <a:pos x="2" y="93"/>
                  </a:cxn>
                </a:cxnLst>
                <a:rect l="0" t="0" r="r" b="b"/>
                <a:pathLst>
                  <a:path w="232" h="182">
                    <a:moveTo>
                      <a:pt x="0" y="85"/>
                    </a:moveTo>
                    <a:lnTo>
                      <a:pt x="0" y="85"/>
                    </a:lnTo>
                    <a:lnTo>
                      <a:pt x="0" y="82"/>
                    </a:lnTo>
                    <a:lnTo>
                      <a:pt x="0" y="79"/>
                    </a:lnTo>
                    <a:lnTo>
                      <a:pt x="0" y="74"/>
                    </a:lnTo>
                    <a:lnTo>
                      <a:pt x="0" y="69"/>
                    </a:lnTo>
                    <a:lnTo>
                      <a:pt x="0" y="62"/>
                    </a:lnTo>
                    <a:lnTo>
                      <a:pt x="1" y="56"/>
                    </a:lnTo>
                    <a:lnTo>
                      <a:pt x="3" y="48"/>
                    </a:lnTo>
                    <a:lnTo>
                      <a:pt x="5" y="41"/>
                    </a:lnTo>
                    <a:lnTo>
                      <a:pt x="8" y="34"/>
                    </a:lnTo>
                    <a:lnTo>
                      <a:pt x="12" y="27"/>
                    </a:lnTo>
                    <a:lnTo>
                      <a:pt x="16" y="20"/>
                    </a:lnTo>
                    <a:lnTo>
                      <a:pt x="22" y="14"/>
                    </a:lnTo>
                    <a:lnTo>
                      <a:pt x="29" y="9"/>
                    </a:lnTo>
                    <a:lnTo>
                      <a:pt x="38" y="5"/>
                    </a:lnTo>
                    <a:lnTo>
                      <a:pt x="48" y="2"/>
                    </a:lnTo>
                    <a:lnTo>
                      <a:pt x="53" y="1"/>
                    </a:lnTo>
                    <a:lnTo>
                      <a:pt x="59" y="0"/>
                    </a:lnTo>
                    <a:lnTo>
                      <a:pt x="66" y="0"/>
                    </a:lnTo>
                    <a:lnTo>
                      <a:pt x="73" y="0"/>
                    </a:lnTo>
                    <a:lnTo>
                      <a:pt x="82" y="0"/>
                    </a:lnTo>
                    <a:lnTo>
                      <a:pt x="90" y="0"/>
                    </a:lnTo>
                    <a:lnTo>
                      <a:pt x="99" y="1"/>
                    </a:lnTo>
                    <a:lnTo>
                      <a:pt x="108" y="2"/>
                    </a:lnTo>
                    <a:lnTo>
                      <a:pt x="116" y="3"/>
                    </a:lnTo>
                    <a:lnTo>
                      <a:pt x="125" y="4"/>
                    </a:lnTo>
                    <a:lnTo>
                      <a:pt x="133" y="6"/>
                    </a:lnTo>
                    <a:lnTo>
                      <a:pt x="141" y="8"/>
                    </a:lnTo>
                    <a:lnTo>
                      <a:pt x="149" y="10"/>
                    </a:lnTo>
                    <a:lnTo>
                      <a:pt x="156" y="12"/>
                    </a:lnTo>
                    <a:lnTo>
                      <a:pt x="161" y="15"/>
                    </a:lnTo>
                    <a:lnTo>
                      <a:pt x="166" y="17"/>
                    </a:lnTo>
                    <a:lnTo>
                      <a:pt x="171" y="20"/>
                    </a:lnTo>
                    <a:lnTo>
                      <a:pt x="176" y="24"/>
                    </a:lnTo>
                    <a:lnTo>
                      <a:pt x="180" y="29"/>
                    </a:lnTo>
                    <a:lnTo>
                      <a:pt x="185" y="34"/>
                    </a:lnTo>
                    <a:lnTo>
                      <a:pt x="190" y="40"/>
                    </a:lnTo>
                    <a:lnTo>
                      <a:pt x="195" y="46"/>
                    </a:lnTo>
                    <a:lnTo>
                      <a:pt x="200" y="53"/>
                    </a:lnTo>
                    <a:lnTo>
                      <a:pt x="205" y="60"/>
                    </a:lnTo>
                    <a:lnTo>
                      <a:pt x="210" y="67"/>
                    </a:lnTo>
                    <a:lnTo>
                      <a:pt x="214" y="73"/>
                    </a:lnTo>
                    <a:lnTo>
                      <a:pt x="218" y="80"/>
                    </a:lnTo>
                    <a:lnTo>
                      <a:pt x="222" y="86"/>
                    </a:lnTo>
                    <a:lnTo>
                      <a:pt x="225" y="92"/>
                    </a:lnTo>
                    <a:lnTo>
                      <a:pt x="227" y="98"/>
                    </a:lnTo>
                    <a:lnTo>
                      <a:pt x="230" y="103"/>
                    </a:lnTo>
                    <a:lnTo>
                      <a:pt x="231" y="107"/>
                    </a:lnTo>
                    <a:lnTo>
                      <a:pt x="232" y="111"/>
                    </a:lnTo>
                    <a:lnTo>
                      <a:pt x="231" y="115"/>
                    </a:lnTo>
                    <a:lnTo>
                      <a:pt x="229" y="118"/>
                    </a:lnTo>
                    <a:lnTo>
                      <a:pt x="226" y="122"/>
                    </a:lnTo>
                    <a:lnTo>
                      <a:pt x="222" y="126"/>
                    </a:lnTo>
                    <a:lnTo>
                      <a:pt x="217" y="129"/>
                    </a:lnTo>
                    <a:lnTo>
                      <a:pt x="212" y="133"/>
                    </a:lnTo>
                    <a:lnTo>
                      <a:pt x="206" y="137"/>
                    </a:lnTo>
                    <a:lnTo>
                      <a:pt x="200" y="140"/>
                    </a:lnTo>
                    <a:lnTo>
                      <a:pt x="195" y="144"/>
                    </a:lnTo>
                    <a:lnTo>
                      <a:pt x="189" y="147"/>
                    </a:lnTo>
                    <a:lnTo>
                      <a:pt x="183" y="151"/>
                    </a:lnTo>
                    <a:lnTo>
                      <a:pt x="178" y="155"/>
                    </a:lnTo>
                    <a:lnTo>
                      <a:pt x="173" y="158"/>
                    </a:lnTo>
                    <a:lnTo>
                      <a:pt x="169" y="161"/>
                    </a:lnTo>
                    <a:lnTo>
                      <a:pt x="166" y="165"/>
                    </a:lnTo>
                    <a:lnTo>
                      <a:pt x="163" y="169"/>
                    </a:lnTo>
                    <a:lnTo>
                      <a:pt x="160" y="172"/>
                    </a:lnTo>
                    <a:lnTo>
                      <a:pt x="155" y="174"/>
                    </a:lnTo>
                    <a:lnTo>
                      <a:pt x="150" y="176"/>
                    </a:lnTo>
                    <a:lnTo>
                      <a:pt x="145" y="178"/>
                    </a:lnTo>
                    <a:lnTo>
                      <a:pt x="139" y="180"/>
                    </a:lnTo>
                    <a:lnTo>
                      <a:pt x="132" y="181"/>
                    </a:lnTo>
                    <a:lnTo>
                      <a:pt x="126" y="182"/>
                    </a:lnTo>
                    <a:lnTo>
                      <a:pt x="119" y="182"/>
                    </a:lnTo>
                    <a:lnTo>
                      <a:pt x="112" y="182"/>
                    </a:lnTo>
                    <a:lnTo>
                      <a:pt x="105" y="182"/>
                    </a:lnTo>
                    <a:lnTo>
                      <a:pt x="98" y="182"/>
                    </a:lnTo>
                    <a:lnTo>
                      <a:pt x="91" y="181"/>
                    </a:lnTo>
                    <a:lnTo>
                      <a:pt x="85" y="180"/>
                    </a:lnTo>
                    <a:lnTo>
                      <a:pt x="78" y="179"/>
                    </a:lnTo>
                    <a:lnTo>
                      <a:pt x="72" y="178"/>
                    </a:lnTo>
                    <a:lnTo>
                      <a:pt x="67" y="176"/>
                    </a:lnTo>
                    <a:lnTo>
                      <a:pt x="61" y="173"/>
                    </a:lnTo>
                    <a:lnTo>
                      <a:pt x="55" y="170"/>
                    </a:lnTo>
                    <a:lnTo>
                      <a:pt x="49" y="165"/>
                    </a:lnTo>
                    <a:lnTo>
                      <a:pt x="44" y="160"/>
                    </a:lnTo>
                    <a:lnTo>
                      <a:pt x="39" y="155"/>
                    </a:lnTo>
                    <a:lnTo>
                      <a:pt x="34" y="149"/>
                    </a:lnTo>
                    <a:lnTo>
                      <a:pt x="29" y="143"/>
                    </a:lnTo>
                    <a:lnTo>
                      <a:pt x="24" y="136"/>
                    </a:lnTo>
                    <a:lnTo>
                      <a:pt x="20" y="129"/>
                    </a:lnTo>
                    <a:lnTo>
                      <a:pt x="16" y="122"/>
                    </a:lnTo>
                    <a:lnTo>
                      <a:pt x="12" y="115"/>
                    </a:lnTo>
                    <a:lnTo>
                      <a:pt x="8" y="107"/>
                    </a:lnTo>
                    <a:lnTo>
                      <a:pt x="5" y="100"/>
                    </a:lnTo>
                    <a:lnTo>
                      <a:pt x="2" y="93"/>
                    </a:lnTo>
                    <a:lnTo>
                      <a:pt x="0" y="85"/>
                    </a:lnTo>
                    <a:close/>
                  </a:path>
                </a:pathLst>
              </a:custGeom>
              <a:solidFill>
                <a:srgbClr val="C6875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8" name="Freeform 124"/>
              <p:cNvSpPr>
                <a:spLocks/>
              </p:cNvSpPr>
              <p:nvPr/>
            </p:nvSpPr>
            <p:spPr bwMode="auto">
              <a:xfrm>
                <a:off x="4423" y="2889"/>
                <a:ext cx="89" cy="212"/>
              </a:xfrm>
              <a:custGeom>
                <a:avLst/>
                <a:gdLst/>
                <a:ahLst/>
                <a:cxnLst>
                  <a:cxn ang="0">
                    <a:pos x="4" y="1"/>
                  </a:cxn>
                  <a:cxn ang="0">
                    <a:pos x="3" y="2"/>
                  </a:cxn>
                  <a:cxn ang="0">
                    <a:pos x="1" y="6"/>
                  </a:cxn>
                  <a:cxn ang="0">
                    <a:pos x="0" y="12"/>
                  </a:cxn>
                  <a:cxn ang="0">
                    <a:pos x="0" y="20"/>
                  </a:cxn>
                  <a:cxn ang="0">
                    <a:pos x="3" y="29"/>
                  </a:cxn>
                  <a:cxn ang="0">
                    <a:pos x="9" y="41"/>
                  </a:cxn>
                  <a:cxn ang="0">
                    <a:pos x="19" y="55"/>
                  </a:cxn>
                  <a:cxn ang="0">
                    <a:pos x="33" y="71"/>
                  </a:cxn>
                  <a:cxn ang="0">
                    <a:pos x="46" y="88"/>
                  </a:cxn>
                  <a:cxn ang="0">
                    <a:pos x="56" y="106"/>
                  </a:cxn>
                  <a:cxn ang="0">
                    <a:pos x="63" y="124"/>
                  </a:cxn>
                  <a:cxn ang="0">
                    <a:pos x="69" y="143"/>
                  </a:cxn>
                  <a:cxn ang="0">
                    <a:pos x="72" y="162"/>
                  </a:cxn>
                  <a:cxn ang="0">
                    <a:pos x="73" y="182"/>
                  </a:cxn>
                  <a:cxn ang="0">
                    <a:pos x="72" y="202"/>
                  </a:cxn>
                  <a:cxn ang="0">
                    <a:pos x="71" y="211"/>
                  </a:cxn>
                  <a:cxn ang="0">
                    <a:pos x="74" y="203"/>
                  </a:cxn>
                  <a:cxn ang="0">
                    <a:pos x="79" y="190"/>
                  </a:cxn>
                  <a:cxn ang="0">
                    <a:pos x="85" y="170"/>
                  </a:cxn>
                  <a:cxn ang="0">
                    <a:pos x="88" y="147"/>
                  </a:cxn>
                  <a:cxn ang="0">
                    <a:pos x="88" y="119"/>
                  </a:cxn>
                  <a:cxn ang="0">
                    <a:pos x="83" y="90"/>
                  </a:cxn>
                  <a:cxn ang="0">
                    <a:pos x="72" y="59"/>
                  </a:cxn>
                  <a:cxn ang="0">
                    <a:pos x="63" y="43"/>
                  </a:cxn>
                  <a:cxn ang="0">
                    <a:pos x="59" y="42"/>
                  </a:cxn>
                  <a:cxn ang="0">
                    <a:pos x="53" y="40"/>
                  </a:cxn>
                  <a:cxn ang="0">
                    <a:pos x="45" y="37"/>
                  </a:cxn>
                  <a:cxn ang="0">
                    <a:pos x="35" y="33"/>
                  </a:cxn>
                  <a:cxn ang="0">
                    <a:pos x="26" y="26"/>
                  </a:cxn>
                  <a:cxn ang="0">
                    <a:pos x="16" y="18"/>
                  </a:cxn>
                  <a:cxn ang="0">
                    <a:pos x="8" y="7"/>
                  </a:cxn>
                </a:cxnLst>
                <a:rect l="0" t="0" r="r" b="b"/>
                <a:pathLst>
                  <a:path w="89" h="212">
                    <a:moveTo>
                      <a:pt x="4" y="0"/>
                    </a:moveTo>
                    <a:lnTo>
                      <a:pt x="4" y="1"/>
                    </a:lnTo>
                    <a:lnTo>
                      <a:pt x="4" y="1"/>
                    </a:lnTo>
                    <a:lnTo>
                      <a:pt x="3" y="2"/>
                    </a:lnTo>
                    <a:lnTo>
                      <a:pt x="2" y="4"/>
                    </a:lnTo>
                    <a:lnTo>
                      <a:pt x="1" y="6"/>
                    </a:lnTo>
                    <a:lnTo>
                      <a:pt x="0" y="9"/>
                    </a:lnTo>
                    <a:lnTo>
                      <a:pt x="0" y="12"/>
                    </a:lnTo>
                    <a:lnTo>
                      <a:pt x="0" y="15"/>
                    </a:lnTo>
                    <a:lnTo>
                      <a:pt x="0" y="20"/>
                    </a:lnTo>
                    <a:lnTo>
                      <a:pt x="1" y="24"/>
                    </a:lnTo>
                    <a:lnTo>
                      <a:pt x="3" y="29"/>
                    </a:lnTo>
                    <a:lnTo>
                      <a:pt x="5" y="35"/>
                    </a:lnTo>
                    <a:lnTo>
                      <a:pt x="9" y="41"/>
                    </a:lnTo>
                    <a:lnTo>
                      <a:pt x="13" y="48"/>
                    </a:lnTo>
                    <a:lnTo>
                      <a:pt x="19" y="55"/>
                    </a:lnTo>
                    <a:lnTo>
                      <a:pt x="26" y="63"/>
                    </a:lnTo>
                    <a:lnTo>
                      <a:pt x="33" y="71"/>
                    </a:lnTo>
                    <a:lnTo>
                      <a:pt x="40" y="80"/>
                    </a:lnTo>
                    <a:lnTo>
                      <a:pt x="46" y="88"/>
                    </a:lnTo>
                    <a:lnTo>
                      <a:pt x="51" y="97"/>
                    </a:lnTo>
                    <a:lnTo>
                      <a:pt x="56" y="106"/>
                    </a:lnTo>
                    <a:lnTo>
                      <a:pt x="60" y="115"/>
                    </a:lnTo>
                    <a:lnTo>
                      <a:pt x="63" y="124"/>
                    </a:lnTo>
                    <a:lnTo>
                      <a:pt x="66" y="134"/>
                    </a:lnTo>
                    <a:lnTo>
                      <a:pt x="69" y="143"/>
                    </a:lnTo>
                    <a:lnTo>
                      <a:pt x="70" y="153"/>
                    </a:lnTo>
                    <a:lnTo>
                      <a:pt x="72" y="162"/>
                    </a:lnTo>
                    <a:lnTo>
                      <a:pt x="72" y="172"/>
                    </a:lnTo>
                    <a:lnTo>
                      <a:pt x="73" y="182"/>
                    </a:lnTo>
                    <a:lnTo>
                      <a:pt x="73" y="192"/>
                    </a:lnTo>
                    <a:lnTo>
                      <a:pt x="72" y="202"/>
                    </a:lnTo>
                    <a:lnTo>
                      <a:pt x="71" y="212"/>
                    </a:lnTo>
                    <a:lnTo>
                      <a:pt x="71" y="211"/>
                    </a:lnTo>
                    <a:lnTo>
                      <a:pt x="72" y="208"/>
                    </a:lnTo>
                    <a:lnTo>
                      <a:pt x="74" y="203"/>
                    </a:lnTo>
                    <a:lnTo>
                      <a:pt x="77" y="197"/>
                    </a:lnTo>
                    <a:lnTo>
                      <a:pt x="79" y="190"/>
                    </a:lnTo>
                    <a:lnTo>
                      <a:pt x="82" y="180"/>
                    </a:lnTo>
                    <a:lnTo>
                      <a:pt x="85" y="170"/>
                    </a:lnTo>
                    <a:lnTo>
                      <a:pt x="87" y="159"/>
                    </a:lnTo>
                    <a:lnTo>
                      <a:pt x="88" y="147"/>
                    </a:lnTo>
                    <a:lnTo>
                      <a:pt x="89" y="133"/>
                    </a:lnTo>
                    <a:lnTo>
                      <a:pt x="88" y="119"/>
                    </a:lnTo>
                    <a:lnTo>
                      <a:pt x="86" y="105"/>
                    </a:lnTo>
                    <a:lnTo>
                      <a:pt x="83" y="90"/>
                    </a:lnTo>
                    <a:lnTo>
                      <a:pt x="79" y="74"/>
                    </a:lnTo>
                    <a:lnTo>
                      <a:pt x="72" y="59"/>
                    </a:lnTo>
                    <a:lnTo>
                      <a:pt x="63" y="43"/>
                    </a:lnTo>
                    <a:lnTo>
                      <a:pt x="63" y="43"/>
                    </a:lnTo>
                    <a:lnTo>
                      <a:pt x="61" y="43"/>
                    </a:lnTo>
                    <a:lnTo>
                      <a:pt x="59" y="42"/>
                    </a:lnTo>
                    <a:lnTo>
                      <a:pt x="56" y="41"/>
                    </a:lnTo>
                    <a:lnTo>
                      <a:pt x="53" y="40"/>
                    </a:lnTo>
                    <a:lnTo>
                      <a:pt x="49" y="39"/>
                    </a:lnTo>
                    <a:lnTo>
                      <a:pt x="45" y="37"/>
                    </a:lnTo>
                    <a:lnTo>
                      <a:pt x="40" y="35"/>
                    </a:lnTo>
                    <a:lnTo>
                      <a:pt x="35" y="33"/>
                    </a:lnTo>
                    <a:lnTo>
                      <a:pt x="30" y="30"/>
                    </a:lnTo>
                    <a:lnTo>
                      <a:pt x="26" y="26"/>
                    </a:lnTo>
                    <a:lnTo>
                      <a:pt x="21" y="22"/>
                    </a:lnTo>
                    <a:lnTo>
                      <a:pt x="16" y="18"/>
                    </a:lnTo>
                    <a:lnTo>
                      <a:pt x="12" y="13"/>
                    </a:lnTo>
                    <a:lnTo>
                      <a:pt x="8" y="7"/>
                    </a:lnTo>
                    <a:lnTo>
                      <a:pt x="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9" name="Freeform 125"/>
              <p:cNvSpPr>
                <a:spLocks/>
              </p:cNvSpPr>
              <p:nvPr/>
            </p:nvSpPr>
            <p:spPr bwMode="auto">
              <a:xfrm>
                <a:off x="4428" y="2802"/>
                <a:ext cx="97" cy="139"/>
              </a:xfrm>
              <a:custGeom>
                <a:avLst/>
                <a:gdLst/>
                <a:ahLst/>
                <a:cxnLst>
                  <a:cxn ang="0">
                    <a:pos x="26" y="139"/>
                  </a:cxn>
                  <a:cxn ang="0">
                    <a:pos x="25" y="139"/>
                  </a:cxn>
                  <a:cxn ang="0">
                    <a:pos x="23" y="137"/>
                  </a:cxn>
                  <a:cxn ang="0">
                    <a:pos x="19" y="134"/>
                  </a:cxn>
                  <a:cxn ang="0">
                    <a:pos x="14" y="130"/>
                  </a:cxn>
                  <a:cxn ang="0">
                    <a:pos x="10" y="125"/>
                  </a:cxn>
                  <a:cxn ang="0">
                    <a:pos x="6" y="118"/>
                  </a:cxn>
                  <a:cxn ang="0">
                    <a:pos x="2" y="109"/>
                  </a:cxn>
                  <a:cxn ang="0">
                    <a:pos x="1" y="99"/>
                  </a:cxn>
                  <a:cxn ang="0">
                    <a:pos x="0" y="87"/>
                  </a:cxn>
                  <a:cxn ang="0">
                    <a:pos x="1" y="74"/>
                  </a:cxn>
                  <a:cxn ang="0">
                    <a:pos x="3" y="60"/>
                  </a:cxn>
                  <a:cxn ang="0">
                    <a:pos x="6" y="46"/>
                  </a:cxn>
                  <a:cxn ang="0">
                    <a:pos x="10" y="33"/>
                  </a:cxn>
                  <a:cxn ang="0">
                    <a:pos x="15" y="21"/>
                  </a:cxn>
                  <a:cxn ang="0">
                    <a:pos x="22" y="12"/>
                  </a:cxn>
                  <a:cxn ang="0">
                    <a:pos x="29" y="6"/>
                  </a:cxn>
                  <a:cxn ang="0">
                    <a:pos x="34" y="4"/>
                  </a:cxn>
                  <a:cxn ang="0">
                    <a:pos x="39" y="2"/>
                  </a:cxn>
                  <a:cxn ang="0">
                    <a:pos x="45" y="1"/>
                  </a:cxn>
                  <a:cxn ang="0">
                    <a:pos x="52" y="0"/>
                  </a:cxn>
                  <a:cxn ang="0">
                    <a:pos x="59" y="1"/>
                  </a:cxn>
                  <a:cxn ang="0">
                    <a:pos x="66" y="2"/>
                  </a:cxn>
                  <a:cxn ang="0">
                    <a:pos x="73" y="3"/>
                  </a:cxn>
                  <a:cxn ang="0">
                    <a:pos x="79" y="6"/>
                  </a:cxn>
                  <a:cxn ang="0">
                    <a:pos x="85" y="10"/>
                  </a:cxn>
                  <a:cxn ang="0">
                    <a:pos x="90" y="14"/>
                  </a:cxn>
                  <a:cxn ang="0">
                    <a:pos x="93" y="20"/>
                  </a:cxn>
                  <a:cxn ang="0">
                    <a:pos x="96" y="27"/>
                  </a:cxn>
                  <a:cxn ang="0">
                    <a:pos x="97" y="35"/>
                  </a:cxn>
                  <a:cxn ang="0">
                    <a:pos x="97" y="44"/>
                  </a:cxn>
                  <a:cxn ang="0">
                    <a:pos x="94" y="55"/>
                  </a:cxn>
                  <a:cxn ang="0">
                    <a:pos x="89" y="67"/>
                  </a:cxn>
                  <a:cxn ang="0">
                    <a:pos x="86" y="75"/>
                  </a:cxn>
                  <a:cxn ang="0">
                    <a:pos x="82" y="82"/>
                  </a:cxn>
                  <a:cxn ang="0">
                    <a:pos x="78" y="89"/>
                  </a:cxn>
                  <a:cxn ang="0">
                    <a:pos x="74" y="96"/>
                  </a:cxn>
                  <a:cxn ang="0">
                    <a:pos x="70" y="102"/>
                  </a:cxn>
                  <a:cxn ang="0">
                    <a:pos x="66" y="108"/>
                  </a:cxn>
                  <a:cxn ang="0">
                    <a:pos x="62" y="114"/>
                  </a:cxn>
                  <a:cxn ang="0">
                    <a:pos x="58" y="119"/>
                  </a:cxn>
                  <a:cxn ang="0">
                    <a:pos x="53" y="124"/>
                  </a:cxn>
                  <a:cxn ang="0">
                    <a:pos x="49" y="128"/>
                  </a:cxn>
                  <a:cxn ang="0">
                    <a:pos x="45" y="132"/>
                  </a:cxn>
                  <a:cxn ang="0">
                    <a:pos x="41" y="134"/>
                  </a:cxn>
                  <a:cxn ang="0">
                    <a:pos x="37" y="137"/>
                  </a:cxn>
                  <a:cxn ang="0">
                    <a:pos x="33" y="138"/>
                  </a:cxn>
                  <a:cxn ang="0">
                    <a:pos x="30" y="139"/>
                  </a:cxn>
                  <a:cxn ang="0">
                    <a:pos x="26" y="139"/>
                  </a:cxn>
                </a:cxnLst>
                <a:rect l="0" t="0" r="r" b="b"/>
                <a:pathLst>
                  <a:path w="97" h="139">
                    <a:moveTo>
                      <a:pt x="26" y="139"/>
                    </a:moveTo>
                    <a:lnTo>
                      <a:pt x="25" y="139"/>
                    </a:lnTo>
                    <a:lnTo>
                      <a:pt x="23" y="137"/>
                    </a:lnTo>
                    <a:lnTo>
                      <a:pt x="19" y="134"/>
                    </a:lnTo>
                    <a:lnTo>
                      <a:pt x="14" y="130"/>
                    </a:lnTo>
                    <a:lnTo>
                      <a:pt x="10" y="125"/>
                    </a:lnTo>
                    <a:lnTo>
                      <a:pt x="6" y="118"/>
                    </a:lnTo>
                    <a:lnTo>
                      <a:pt x="2" y="109"/>
                    </a:lnTo>
                    <a:lnTo>
                      <a:pt x="1" y="99"/>
                    </a:lnTo>
                    <a:lnTo>
                      <a:pt x="0" y="87"/>
                    </a:lnTo>
                    <a:lnTo>
                      <a:pt x="1" y="74"/>
                    </a:lnTo>
                    <a:lnTo>
                      <a:pt x="3" y="60"/>
                    </a:lnTo>
                    <a:lnTo>
                      <a:pt x="6" y="46"/>
                    </a:lnTo>
                    <a:lnTo>
                      <a:pt x="10" y="33"/>
                    </a:lnTo>
                    <a:lnTo>
                      <a:pt x="15" y="21"/>
                    </a:lnTo>
                    <a:lnTo>
                      <a:pt x="22" y="12"/>
                    </a:lnTo>
                    <a:lnTo>
                      <a:pt x="29" y="6"/>
                    </a:lnTo>
                    <a:lnTo>
                      <a:pt x="34" y="4"/>
                    </a:lnTo>
                    <a:lnTo>
                      <a:pt x="39" y="2"/>
                    </a:lnTo>
                    <a:lnTo>
                      <a:pt x="45" y="1"/>
                    </a:lnTo>
                    <a:lnTo>
                      <a:pt x="52" y="0"/>
                    </a:lnTo>
                    <a:lnTo>
                      <a:pt x="59" y="1"/>
                    </a:lnTo>
                    <a:lnTo>
                      <a:pt x="66" y="2"/>
                    </a:lnTo>
                    <a:lnTo>
                      <a:pt x="73" y="3"/>
                    </a:lnTo>
                    <a:lnTo>
                      <a:pt x="79" y="6"/>
                    </a:lnTo>
                    <a:lnTo>
                      <a:pt x="85" y="10"/>
                    </a:lnTo>
                    <a:lnTo>
                      <a:pt x="90" y="14"/>
                    </a:lnTo>
                    <a:lnTo>
                      <a:pt x="93" y="20"/>
                    </a:lnTo>
                    <a:lnTo>
                      <a:pt x="96" y="27"/>
                    </a:lnTo>
                    <a:lnTo>
                      <a:pt x="97" y="35"/>
                    </a:lnTo>
                    <a:lnTo>
                      <a:pt x="97" y="44"/>
                    </a:lnTo>
                    <a:lnTo>
                      <a:pt x="94" y="55"/>
                    </a:lnTo>
                    <a:lnTo>
                      <a:pt x="89" y="67"/>
                    </a:lnTo>
                    <a:lnTo>
                      <a:pt x="86" y="75"/>
                    </a:lnTo>
                    <a:lnTo>
                      <a:pt x="82" y="82"/>
                    </a:lnTo>
                    <a:lnTo>
                      <a:pt x="78" y="89"/>
                    </a:lnTo>
                    <a:lnTo>
                      <a:pt x="74" y="96"/>
                    </a:lnTo>
                    <a:lnTo>
                      <a:pt x="70" y="102"/>
                    </a:lnTo>
                    <a:lnTo>
                      <a:pt x="66" y="108"/>
                    </a:lnTo>
                    <a:lnTo>
                      <a:pt x="62" y="114"/>
                    </a:lnTo>
                    <a:lnTo>
                      <a:pt x="58" y="119"/>
                    </a:lnTo>
                    <a:lnTo>
                      <a:pt x="53" y="124"/>
                    </a:lnTo>
                    <a:lnTo>
                      <a:pt x="49" y="128"/>
                    </a:lnTo>
                    <a:lnTo>
                      <a:pt x="45" y="132"/>
                    </a:lnTo>
                    <a:lnTo>
                      <a:pt x="41" y="134"/>
                    </a:lnTo>
                    <a:lnTo>
                      <a:pt x="37" y="137"/>
                    </a:lnTo>
                    <a:lnTo>
                      <a:pt x="33" y="138"/>
                    </a:lnTo>
                    <a:lnTo>
                      <a:pt x="30" y="139"/>
                    </a:lnTo>
                    <a:lnTo>
                      <a:pt x="26" y="13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50" name="Freeform 126"/>
              <p:cNvSpPr>
                <a:spLocks/>
              </p:cNvSpPr>
              <p:nvPr/>
            </p:nvSpPr>
            <p:spPr bwMode="auto">
              <a:xfrm>
                <a:off x="4430" y="2806"/>
                <a:ext cx="91" cy="132"/>
              </a:xfrm>
              <a:custGeom>
                <a:avLst/>
                <a:gdLst/>
                <a:ahLst/>
                <a:cxnLst>
                  <a:cxn ang="0">
                    <a:pos x="28" y="5"/>
                  </a:cxn>
                  <a:cxn ang="0">
                    <a:pos x="32" y="3"/>
                  </a:cxn>
                  <a:cxn ang="0">
                    <a:pos x="37" y="2"/>
                  </a:cxn>
                  <a:cxn ang="0">
                    <a:pos x="43" y="1"/>
                  </a:cxn>
                  <a:cxn ang="0">
                    <a:pos x="49" y="0"/>
                  </a:cxn>
                  <a:cxn ang="0">
                    <a:pos x="55" y="1"/>
                  </a:cxn>
                  <a:cxn ang="0">
                    <a:pos x="62" y="2"/>
                  </a:cxn>
                  <a:cxn ang="0">
                    <a:pos x="68" y="4"/>
                  </a:cxn>
                  <a:cxn ang="0">
                    <a:pos x="74" y="6"/>
                  </a:cxn>
                  <a:cxn ang="0">
                    <a:pos x="79" y="10"/>
                  </a:cxn>
                  <a:cxn ang="0">
                    <a:pos x="84" y="14"/>
                  </a:cxn>
                  <a:cxn ang="0">
                    <a:pos x="87" y="20"/>
                  </a:cxn>
                  <a:cxn ang="0">
                    <a:pos x="90" y="26"/>
                  </a:cxn>
                  <a:cxn ang="0">
                    <a:pos x="91" y="33"/>
                  </a:cxn>
                  <a:cxn ang="0">
                    <a:pos x="91" y="42"/>
                  </a:cxn>
                  <a:cxn ang="0">
                    <a:pos x="89" y="52"/>
                  </a:cxn>
                  <a:cxn ang="0">
                    <a:pos x="85" y="63"/>
                  </a:cxn>
                  <a:cxn ang="0">
                    <a:pos x="81" y="70"/>
                  </a:cxn>
                  <a:cxn ang="0">
                    <a:pos x="78" y="77"/>
                  </a:cxn>
                  <a:cxn ang="0">
                    <a:pos x="74" y="84"/>
                  </a:cxn>
                  <a:cxn ang="0">
                    <a:pos x="71" y="90"/>
                  </a:cxn>
                  <a:cxn ang="0">
                    <a:pos x="67" y="97"/>
                  </a:cxn>
                  <a:cxn ang="0">
                    <a:pos x="63" y="103"/>
                  </a:cxn>
                  <a:cxn ang="0">
                    <a:pos x="59" y="108"/>
                  </a:cxn>
                  <a:cxn ang="0">
                    <a:pos x="55" y="113"/>
                  </a:cxn>
                  <a:cxn ang="0">
                    <a:pos x="51" y="117"/>
                  </a:cxn>
                  <a:cxn ang="0">
                    <a:pos x="47" y="121"/>
                  </a:cxn>
                  <a:cxn ang="0">
                    <a:pos x="43" y="125"/>
                  </a:cxn>
                  <a:cxn ang="0">
                    <a:pos x="39" y="127"/>
                  </a:cxn>
                  <a:cxn ang="0">
                    <a:pos x="35" y="130"/>
                  </a:cxn>
                  <a:cxn ang="0">
                    <a:pos x="32" y="131"/>
                  </a:cxn>
                  <a:cxn ang="0">
                    <a:pos x="28" y="132"/>
                  </a:cxn>
                  <a:cxn ang="0">
                    <a:pos x="25" y="132"/>
                  </a:cxn>
                  <a:cxn ang="0">
                    <a:pos x="24" y="131"/>
                  </a:cxn>
                  <a:cxn ang="0">
                    <a:pos x="22" y="130"/>
                  </a:cxn>
                  <a:cxn ang="0">
                    <a:pos x="18" y="127"/>
                  </a:cxn>
                  <a:cxn ang="0">
                    <a:pos x="14" y="123"/>
                  </a:cxn>
                  <a:cxn ang="0">
                    <a:pos x="9" y="118"/>
                  </a:cxn>
                  <a:cxn ang="0">
                    <a:pos x="5" y="112"/>
                  </a:cxn>
                  <a:cxn ang="0">
                    <a:pos x="2" y="104"/>
                  </a:cxn>
                  <a:cxn ang="0">
                    <a:pos x="1" y="94"/>
                  </a:cxn>
                  <a:cxn ang="0">
                    <a:pos x="0" y="82"/>
                  </a:cxn>
                  <a:cxn ang="0">
                    <a:pos x="1" y="70"/>
                  </a:cxn>
                  <a:cxn ang="0">
                    <a:pos x="3" y="56"/>
                  </a:cxn>
                  <a:cxn ang="0">
                    <a:pos x="6" y="43"/>
                  </a:cxn>
                  <a:cxn ang="0">
                    <a:pos x="10" y="31"/>
                  </a:cxn>
                  <a:cxn ang="0">
                    <a:pos x="15" y="20"/>
                  </a:cxn>
                  <a:cxn ang="0">
                    <a:pos x="21" y="11"/>
                  </a:cxn>
                  <a:cxn ang="0">
                    <a:pos x="28" y="5"/>
                  </a:cxn>
                </a:cxnLst>
                <a:rect l="0" t="0" r="r" b="b"/>
                <a:pathLst>
                  <a:path w="91" h="132">
                    <a:moveTo>
                      <a:pt x="28" y="5"/>
                    </a:moveTo>
                    <a:lnTo>
                      <a:pt x="32" y="3"/>
                    </a:lnTo>
                    <a:lnTo>
                      <a:pt x="37" y="2"/>
                    </a:lnTo>
                    <a:lnTo>
                      <a:pt x="43" y="1"/>
                    </a:lnTo>
                    <a:lnTo>
                      <a:pt x="49" y="0"/>
                    </a:lnTo>
                    <a:lnTo>
                      <a:pt x="55" y="1"/>
                    </a:lnTo>
                    <a:lnTo>
                      <a:pt x="62" y="2"/>
                    </a:lnTo>
                    <a:lnTo>
                      <a:pt x="68" y="4"/>
                    </a:lnTo>
                    <a:lnTo>
                      <a:pt x="74" y="6"/>
                    </a:lnTo>
                    <a:lnTo>
                      <a:pt x="79" y="10"/>
                    </a:lnTo>
                    <a:lnTo>
                      <a:pt x="84" y="14"/>
                    </a:lnTo>
                    <a:lnTo>
                      <a:pt x="87" y="20"/>
                    </a:lnTo>
                    <a:lnTo>
                      <a:pt x="90" y="26"/>
                    </a:lnTo>
                    <a:lnTo>
                      <a:pt x="91" y="33"/>
                    </a:lnTo>
                    <a:lnTo>
                      <a:pt x="91" y="42"/>
                    </a:lnTo>
                    <a:lnTo>
                      <a:pt x="89" y="52"/>
                    </a:lnTo>
                    <a:lnTo>
                      <a:pt x="85" y="63"/>
                    </a:lnTo>
                    <a:lnTo>
                      <a:pt x="81" y="70"/>
                    </a:lnTo>
                    <a:lnTo>
                      <a:pt x="78" y="77"/>
                    </a:lnTo>
                    <a:lnTo>
                      <a:pt x="74" y="84"/>
                    </a:lnTo>
                    <a:lnTo>
                      <a:pt x="71" y="90"/>
                    </a:lnTo>
                    <a:lnTo>
                      <a:pt x="67" y="97"/>
                    </a:lnTo>
                    <a:lnTo>
                      <a:pt x="63" y="103"/>
                    </a:lnTo>
                    <a:lnTo>
                      <a:pt x="59" y="108"/>
                    </a:lnTo>
                    <a:lnTo>
                      <a:pt x="55" y="113"/>
                    </a:lnTo>
                    <a:lnTo>
                      <a:pt x="51" y="117"/>
                    </a:lnTo>
                    <a:lnTo>
                      <a:pt x="47" y="121"/>
                    </a:lnTo>
                    <a:lnTo>
                      <a:pt x="43" y="125"/>
                    </a:lnTo>
                    <a:lnTo>
                      <a:pt x="39" y="127"/>
                    </a:lnTo>
                    <a:lnTo>
                      <a:pt x="35" y="130"/>
                    </a:lnTo>
                    <a:lnTo>
                      <a:pt x="32" y="131"/>
                    </a:lnTo>
                    <a:lnTo>
                      <a:pt x="28" y="132"/>
                    </a:lnTo>
                    <a:lnTo>
                      <a:pt x="25" y="132"/>
                    </a:lnTo>
                    <a:lnTo>
                      <a:pt x="24" y="131"/>
                    </a:lnTo>
                    <a:lnTo>
                      <a:pt x="22" y="130"/>
                    </a:lnTo>
                    <a:lnTo>
                      <a:pt x="18" y="127"/>
                    </a:lnTo>
                    <a:lnTo>
                      <a:pt x="14" y="123"/>
                    </a:lnTo>
                    <a:lnTo>
                      <a:pt x="9" y="118"/>
                    </a:lnTo>
                    <a:lnTo>
                      <a:pt x="5" y="112"/>
                    </a:lnTo>
                    <a:lnTo>
                      <a:pt x="2" y="104"/>
                    </a:lnTo>
                    <a:lnTo>
                      <a:pt x="1" y="94"/>
                    </a:lnTo>
                    <a:lnTo>
                      <a:pt x="0" y="82"/>
                    </a:lnTo>
                    <a:lnTo>
                      <a:pt x="1" y="70"/>
                    </a:lnTo>
                    <a:lnTo>
                      <a:pt x="3" y="56"/>
                    </a:lnTo>
                    <a:lnTo>
                      <a:pt x="6" y="43"/>
                    </a:lnTo>
                    <a:lnTo>
                      <a:pt x="10" y="31"/>
                    </a:lnTo>
                    <a:lnTo>
                      <a:pt x="15" y="20"/>
                    </a:lnTo>
                    <a:lnTo>
                      <a:pt x="21" y="11"/>
                    </a:lnTo>
                    <a:lnTo>
                      <a:pt x="28" y="5"/>
                    </a:lnTo>
                    <a:close/>
                  </a:path>
                </a:pathLst>
              </a:custGeom>
              <a:solidFill>
                <a:srgbClr val="F2E8E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51" name="Freeform 127"/>
              <p:cNvSpPr>
                <a:spLocks/>
              </p:cNvSpPr>
              <p:nvPr/>
            </p:nvSpPr>
            <p:spPr bwMode="auto">
              <a:xfrm>
                <a:off x="4433" y="2810"/>
                <a:ext cx="84" cy="125"/>
              </a:xfrm>
              <a:custGeom>
                <a:avLst/>
                <a:gdLst/>
                <a:ahLst/>
                <a:cxnLst>
                  <a:cxn ang="0">
                    <a:pos x="26" y="5"/>
                  </a:cxn>
                  <a:cxn ang="0">
                    <a:pos x="30" y="3"/>
                  </a:cxn>
                  <a:cxn ang="0">
                    <a:pos x="34" y="1"/>
                  </a:cxn>
                  <a:cxn ang="0">
                    <a:pos x="40" y="1"/>
                  </a:cxn>
                  <a:cxn ang="0">
                    <a:pos x="45" y="0"/>
                  </a:cxn>
                  <a:cxn ang="0">
                    <a:pos x="51" y="1"/>
                  </a:cxn>
                  <a:cxn ang="0">
                    <a:pos x="57" y="2"/>
                  </a:cxn>
                  <a:cxn ang="0">
                    <a:pos x="63" y="4"/>
                  </a:cxn>
                  <a:cxn ang="0">
                    <a:pos x="68" y="6"/>
                  </a:cxn>
                  <a:cxn ang="0">
                    <a:pos x="73" y="10"/>
                  </a:cxn>
                  <a:cxn ang="0">
                    <a:pos x="77" y="14"/>
                  </a:cxn>
                  <a:cxn ang="0">
                    <a:pos x="80" y="19"/>
                  </a:cxn>
                  <a:cxn ang="0">
                    <a:pos x="83" y="25"/>
                  </a:cxn>
                  <a:cxn ang="0">
                    <a:pos x="84" y="32"/>
                  </a:cxn>
                  <a:cxn ang="0">
                    <a:pos x="84" y="39"/>
                  </a:cxn>
                  <a:cxn ang="0">
                    <a:pos x="82" y="48"/>
                  </a:cxn>
                  <a:cxn ang="0">
                    <a:pos x="79" y="58"/>
                  </a:cxn>
                  <a:cxn ang="0">
                    <a:pos x="76" y="65"/>
                  </a:cxn>
                  <a:cxn ang="0">
                    <a:pos x="73" y="72"/>
                  </a:cxn>
                  <a:cxn ang="0">
                    <a:pos x="69" y="78"/>
                  </a:cxn>
                  <a:cxn ang="0">
                    <a:pos x="66" y="85"/>
                  </a:cxn>
                  <a:cxn ang="0">
                    <a:pos x="62" y="91"/>
                  </a:cxn>
                  <a:cxn ang="0">
                    <a:pos x="59" y="96"/>
                  </a:cxn>
                  <a:cxn ang="0">
                    <a:pos x="55" y="102"/>
                  </a:cxn>
                  <a:cxn ang="0">
                    <a:pos x="51" y="106"/>
                  </a:cxn>
                  <a:cxn ang="0">
                    <a:pos x="47" y="110"/>
                  </a:cxn>
                  <a:cxn ang="0">
                    <a:pos x="43" y="114"/>
                  </a:cxn>
                  <a:cxn ang="0">
                    <a:pos x="40" y="118"/>
                  </a:cxn>
                  <a:cxn ang="0">
                    <a:pos x="36" y="120"/>
                  </a:cxn>
                  <a:cxn ang="0">
                    <a:pos x="33" y="122"/>
                  </a:cxn>
                  <a:cxn ang="0">
                    <a:pos x="29" y="124"/>
                  </a:cxn>
                  <a:cxn ang="0">
                    <a:pos x="26" y="125"/>
                  </a:cxn>
                  <a:cxn ang="0">
                    <a:pos x="23" y="125"/>
                  </a:cxn>
                  <a:cxn ang="0">
                    <a:pos x="22" y="124"/>
                  </a:cxn>
                  <a:cxn ang="0">
                    <a:pos x="20" y="123"/>
                  </a:cxn>
                  <a:cxn ang="0">
                    <a:pos x="16" y="120"/>
                  </a:cxn>
                  <a:cxn ang="0">
                    <a:pos x="12" y="117"/>
                  </a:cxn>
                  <a:cxn ang="0">
                    <a:pos x="8" y="112"/>
                  </a:cxn>
                  <a:cxn ang="0">
                    <a:pos x="4" y="105"/>
                  </a:cxn>
                  <a:cxn ang="0">
                    <a:pos x="1" y="98"/>
                  </a:cxn>
                  <a:cxn ang="0">
                    <a:pos x="0" y="89"/>
                  </a:cxn>
                  <a:cxn ang="0">
                    <a:pos x="0" y="78"/>
                  </a:cxn>
                  <a:cxn ang="0">
                    <a:pos x="0" y="66"/>
                  </a:cxn>
                  <a:cxn ang="0">
                    <a:pos x="2" y="53"/>
                  </a:cxn>
                  <a:cxn ang="0">
                    <a:pos x="5" y="41"/>
                  </a:cxn>
                  <a:cxn ang="0">
                    <a:pos x="8" y="29"/>
                  </a:cxn>
                  <a:cxn ang="0">
                    <a:pos x="13" y="18"/>
                  </a:cxn>
                  <a:cxn ang="0">
                    <a:pos x="19" y="10"/>
                  </a:cxn>
                  <a:cxn ang="0">
                    <a:pos x="26" y="5"/>
                  </a:cxn>
                </a:cxnLst>
                <a:rect l="0" t="0" r="r" b="b"/>
                <a:pathLst>
                  <a:path w="84" h="125">
                    <a:moveTo>
                      <a:pt x="26" y="5"/>
                    </a:moveTo>
                    <a:lnTo>
                      <a:pt x="30" y="3"/>
                    </a:lnTo>
                    <a:lnTo>
                      <a:pt x="34" y="1"/>
                    </a:lnTo>
                    <a:lnTo>
                      <a:pt x="40" y="1"/>
                    </a:lnTo>
                    <a:lnTo>
                      <a:pt x="45" y="0"/>
                    </a:lnTo>
                    <a:lnTo>
                      <a:pt x="51" y="1"/>
                    </a:lnTo>
                    <a:lnTo>
                      <a:pt x="57" y="2"/>
                    </a:lnTo>
                    <a:lnTo>
                      <a:pt x="63" y="4"/>
                    </a:lnTo>
                    <a:lnTo>
                      <a:pt x="68" y="6"/>
                    </a:lnTo>
                    <a:lnTo>
                      <a:pt x="73" y="10"/>
                    </a:lnTo>
                    <a:lnTo>
                      <a:pt x="77" y="14"/>
                    </a:lnTo>
                    <a:lnTo>
                      <a:pt x="80" y="19"/>
                    </a:lnTo>
                    <a:lnTo>
                      <a:pt x="83" y="25"/>
                    </a:lnTo>
                    <a:lnTo>
                      <a:pt x="84" y="32"/>
                    </a:lnTo>
                    <a:lnTo>
                      <a:pt x="84" y="39"/>
                    </a:lnTo>
                    <a:lnTo>
                      <a:pt x="82" y="48"/>
                    </a:lnTo>
                    <a:lnTo>
                      <a:pt x="79" y="58"/>
                    </a:lnTo>
                    <a:lnTo>
                      <a:pt x="76" y="65"/>
                    </a:lnTo>
                    <a:lnTo>
                      <a:pt x="73" y="72"/>
                    </a:lnTo>
                    <a:lnTo>
                      <a:pt x="69" y="78"/>
                    </a:lnTo>
                    <a:lnTo>
                      <a:pt x="66" y="85"/>
                    </a:lnTo>
                    <a:lnTo>
                      <a:pt x="62" y="91"/>
                    </a:lnTo>
                    <a:lnTo>
                      <a:pt x="59" y="96"/>
                    </a:lnTo>
                    <a:lnTo>
                      <a:pt x="55" y="102"/>
                    </a:lnTo>
                    <a:lnTo>
                      <a:pt x="51" y="106"/>
                    </a:lnTo>
                    <a:lnTo>
                      <a:pt x="47" y="110"/>
                    </a:lnTo>
                    <a:lnTo>
                      <a:pt x="43" y="114"/>
                    </a:lnTo>
                    <a:lnTo>
                      <a:pt x="40" y="118"/>
                    </a:lnTo>
                    <a:lnTo>
                      <a:pt x="36" y="120"/>
                    </a:lnTo>
                    <a:lnTo>
                      <a:pt x="33" y="122"/>
                    </a:lnTo>
                    <a:lnTo>
                      <a:pt x="29" y="124"/>
                    </a:lnTo>
                    <a:lnTo>
                      <a:pt x="26" y="125"/>
                    </a:lnTo>
                    <a:lnTo>
                      <a:pt x="23" y="125"/>
                    </a:lnTo>
                    <a:lnTo>
                      <a:pt x="22" y="124"/>
                    </a:lnTo>
                    <a:lnTo>
                      <a:pt x="20" y="123"/>
                    </a:lnTo>
                    <a:lnTo>
                      <a:pt x="16" y="120"/>
                    </a:lnTo>
                    <a:lnTo>
                      <a:pt x="12" y="117"/>
                    </a:lnTo>
                    <a:lnTo>
                      <a:pt x="8" y="112"/>
                    </a:lnTo>
                    <a:lnTo>
                      <a:pt x="4" y="105"/>
                    </a:lnTo>
                    <a:lnTo>
                      <a:pt x="1" y="98"/>
                    </a:lnTo>
                    <a:lnTo>
                      <a:pt x="0" y="89"/>
                    </a:lnTo>
                    <a:lnTo>
                      <a:pt x="0" y="78"/>
                    </a:lnTo>
                    <a:lnTo>
                      <a:pt x="0" y="66"/>
                    </a:lnTo>
                    <a:lnTo>
                      <a:pt x="2" y="53"/>
                    </a:lnTo>
                    <a:lnTo>
                      <a:pt x="5" y="41"/>
                    </a:lnTo>
                    <a:lnTo>
                      <a:pt x="8" y="29"/>
                    </a:lnTo>
                    <a:lnTo>
                      <a:pt x="13" y="18"/>
                    </a:lnTo>
                    <a:lnTo>
                      <a:pt x="19" y="10"/>
                    </a:lnTo>
                    <a:lnTo>
                      <a:pt x="26" y="5"/>
                    </a:lnTo>
                    <a:close/>
                  </a:path>
                </a:pathLst>
              </a:custGeom>
              <a:solidFill>
                <a:srgbClr val="E5D1C6"/>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52" name="Freeform 128"/>
              <p:cNvSpPr>
                <a:spLocks/>
              </p:cNvSpPr>
              <p:nvPr/>
            </p:nvSpPr>
            <p:spPr bwMode="auto">
              <a:xfrm>
                <a:off x="4435" y="2815"/>
                <a:ext cx="78" cy="116"/>
              </a:xfrm>
              <a:custGeom>
                <a:avLst/>
                <a:gdLst/>
                <a:ahLst/>
                <a:cxnLst>
                  <a:cxn ang="0">
                    <a:pos x="24" y="3"/>
                  </a:cxn>
                  <a:cxn ang="0">
                    <a:pos x="28" y="1"/>
                  </a:cxn>
                  <a:cxn ang="0">
                    <a:pos x="32" y="0"/>
                  </a:cxn>
                  <a:cxn ang="0">
                    <a:pos x="37" y="0"/>
                  </a:cxn>
                  <a:cxn ang="0">
                    <a:pos x="42" y="0"/>
                  </a:cxn>
                  <a:cxn ang="0">
                    <a:pos x="48" y="0"/>
                  </a:cxn>
                  <a:cxn ang="0">
                    <a:pos x="53" y="1"/>
                  </a:cxn>
                  <a:cxn ang="0">
                    <a:pos x="58" y="3"/>
                  </a:cxn>
                  <a:cxn ang="0">
                    <a:pos x="63" y="6"/>
                  </a:cxn>
                  <a:cxn ang="0">
                    <a:pos x="68" y="9"/>
                  </a:cxn>
                  <a:cxn ang="0">
                    <a:pos x="71" y="13"/>
                  </a:cxn>
                  <a:cxn ang="0">
                    <a:pos x="75" y="17"/>
                  </a:cxn>
                  <a:cxn ang="0">
                    <a:pos x="77" y="23"/>
                  </a:cxn>
                  <a:cxn ang="0">
                    <a:pos x="78" y="29"/>
                  </a:cxn>
                  <a:cxn ang="0">
                    <a:pos x="78" y="36"/>
                  </a:cxn>
                  <a:cxn ang="0">
                    <a:pos x="77" y="44"/>
                  </a:cxn>
                  <a:cxn ang="0">
                    <a:pos x="74" y="53"/>
                  </a:cxn>
                  <a:cxn ang="0">
                    <a:pos x="71" y="60"/>
                  </a:cxn>
                  <a:cxn ang="0">
                    <a:pos x="69" y="66"/>
                  </a:cxn>
                  <a:cxn ang="0">
                    <a:pos x="66" y="72"/>
                  </a:cxn>
                  <a:cxn ang="0">
                    <a:pos x="62" y="78"/>
                  </a:cxn>
                  <a:cxn ang="0">
                    <a:pos x="59" y="84"/>
                  </a:cxn>
                  <a:cxn ang="0">
                    <a:pos x="56" y="89"/>
                  </a:cxn>
                  <a:cxn ang="0">
                    <a:pos x="52" y="94"/>
                  </a:cxn>
                  <a:cxn ang="0">
                    <a:pos x="48" y="99"/>
                  </a:cxn>
                  <a:cxn ang="0">
                    <a:pos x="45" y="103"/>
                  </a:cxn>
                  <a:cxn ang="0">
                    <a:pos x="41" y="106"/>
                  </a:cxn>
                  <a:cxn ang="0">
                    <a:pos x="38" y="110"/>
                  </a:cxn>
                  <a:cxn ang="0">
                    <a:pos x="34" y="112"/>
                  </a:cxn>
                  <a:cxn ang="0">
                    <a:pos x="31" y="114"/>
                  </a:cxn>
                  <a:cxn ang="0">
                    <a:pos x="28" y="116"/>
                  </a:cxn>
                  <a:cxn ang="0">
                    <a:pos x="25" y="116"/>
                  </a:cxn>
                  <a:cxn ang="0">
                    <a:pos x="22" y="116"/>
                  </a:cxn>
                  <a:cxn ang="0">
                    <a:pos x="21" y="116"/>
                  </a:cxn>
                  <a:cxn ang="0">
                    <a:pos x="19" y="115"/>
                  </a:cxn>
                  <a:cxn ang="0">
                    <a:pos x="15" y="112"/>
                  </a:cxn>
                  <a:cxn ang="0">
                    <a:pos x="12" y="109"/>
                  </a:cxn>
                  <a:cxn ang="0">
                    <a:pos x="8" y="104"/>
                  </a:cxn>
                  <a:cxn ang="0">
                    <a:pos x="4" y="98"/>
                  </a:cxn>
                  <a:cxn ang="0">
                    <a:pos x="1" y="91"/>
                  </a:cxn>
                  <a:cxn ang="0">
                    <a:pos x="0" y="82"/>
                  </a:cxn>
                  <a:cxn ang="0">
                    <a:pos x="0" y="72"/>
                  </a:cxn>
                  <a:cxn ang="0">
                    <a:pos x="0" y="61"/>
                  </a:cxn>
                  <a:cxn ang="0">
                    <a:pos x="2" y="49"/>
                  </a:cxn>
                  <a:cxn ang="0">
                    <a:pos x="5" y="37"/>
                  </a:cxn>
                  <a:cxn ang="0">
                    <a:pos x="8" y="26"/>
                  </a:cxn>
                  <a:cxn ang="0">
                    <a:pos x="13" y="16"/>
                  </a:cxn>
                  <a:cxn ang="0">
                    <a:pos x="18" y="8"/>
                  </a:cxn>
                  <a:cxn ang="0">
                    <a:pos x="24" y="3"/>
                  </a:cxn>
                </a:cxnLst>
                <a:rect l="0" t="0" r="r" b="b"/>
                <a:pathLst>
                  <a:path w="78" h="116">
                    <a:moveTo>
                      <a:pt x="24" y="3"/>
                    </a:moveTo>
                    <a:lnTo>
                      <a:pt x="28" y="1"/>
                    </a:lnTo>
                    <a:lnTo>
                      <a:pt x="32" y="0"/>
                    </a:lnTo>
                    <a:lnTo>
                      <a:pt x="37" y="0"/>
                    </a:lnTo>
                    <a:lnTo>
                      <a:pt x="42" y="0"/>
                    </a:lnTo>
                    <a:lnTo>
                      <a:pt x="48" y="0"/>
                    </a:lnTo>
                    <a:lnTo>
                      <a:pt x="53" y="1"/>
                    </a:lnTo>
                    <a:lnTo>
                      <a:pt x="58" y="3"/>
                    </a:lnTo>
                    <a:lnTo>
                      <a:pt x="63" y="6"/>
                    </a:lnTo>
                    <a:lnTo>
                      <a:pt x="68" y="9"/>
                    </a:lnTo>
                    <a:lnTo>
                      <a:pt x="71" y="13"/>
                    </a:lnTo>
                    <a:lnTo>
                      <a:pt x="75" y="17"/>
                    </a:lnTo>
                    <a:lnTo>
                      <a:pt x="77" y="23"/>
                    </a:lnTo>
                    <a:lnTo>
                      <a:pt x="78" y="29"/>
                    </a:lnTo>
                    <a:lnTo>
                      <a:pt x="78" y="36"/>
                    </a:lnTo>
                    <a:lnTo>
                      <a:pt x="77" y="44"/>
                    </a:lnTo>
                    <a:lnTo>
                      <a:pt x="74" y="53"/>
                    </a:lnTo>
                    <a:lnTo>
                      <a:pt x="71" y="60"/>
                    </a:lnTo>
                    <a:lnTo>
                      <a:pt x="69" y="66"/>
                    </a:lnTo>
                    <a:lnTo>
                      <a:pt x="66" y="72"/>
                    </a:lnTo>
                    <a:lnTo>
                      <a:pt x="62" y="78"/>
                    </a:lnTo>
                    <a:lnTo>
                      <a:pt x="59" y="84"/>
                    </a:lnTo>
                    <a:lnTo>
                      <a:pt x="56" y="89"/>
                    </a:lnTo>
                    <a:lnTo>
                      <a:pt x="52" y="94"/>
                    </a:lnTo>
                    <a:lnTo>
                      <a:pt x="48" y="99"/>
                    </a:lnTo>
                    <a:lnTo>
                      <a:pt x="45" y="103"/>
                    </a:lnTo>
                    <a:lnTo>
                      <a:pt x="41" y="106"/>
                    </a:lnTo>
                    <a:lnTo>
                      <a:pt x="38" y="110"/>
                    </a:lnTo>
                    <a:lnTo>
                      <a:pt x="34" y="112"/>
                    </a:lnTo>
                    <a:lnTo>
                      <a:pt x="31" y="114"/>
                    </a:lnTo>
                    <a:lnTo>
                      <a:pt x="28" y="116"/>
                    </a:lnTo>
                    <a:lnTo>
                      <a:pt x="25" y="116"/>
                    </a:lnTo>
                    <a:lnTo>
                      <a:pt x="22" y="116"/>
                    </a:lnTo>
                    <a:lnTo>
                      <a:pt x="21" y="116"/>
                    </a:lnTo>
                    <a:lnTo>
                      <a:pt x="19" y="115"/>
                    </a:lnTo>
                    <a:lnTo>
                      <a:pt x="15" y="112"/>
                    </a:lnTo>
                    <a:lnTo>
                      <a:pt x="12" y="109"/>
                    </a:lnTo>
                    <a:lnTo>
                      <a:pt x="8" y="104"/>
                    </a:lnTo>
                    <a:lnTo>
                      <a:pt x="4" y="98"/>
                    </a:lnTo>
                    <a:lnTo>
                      <a:pt x="1" y="91"/>
                    </a:lnTo>
                    <a:lnTo>
                      <a:pt x="0" y="82"/>
                    </a:lnTo>
                    <a:lnTo>
                      <a:pt x="0" y="72"/>
                    </a:lnTo>
                    <a:lnTo>
                      <a:pt x="0" y="61"/>
                    </a:lnTo>
                    <a:lnTo>
                      <a:pt x="2" y="49"/>
                    </a:lnTo>
                    <a:lnTo>
                      <a:pt x="5" y="37"/>
                    </a:lnTo>
                    <a:lnTo>
                      <a:pt x="8" y="26"/>
                    </a:lnTo>
                    <a:lnTo>
                      <a:pt x="13" y="16"/>
                    </a:lnTo>
                    <a:lnTo>
                      <a:pt x="18" y="8"/>
                    </a:lnTo>
                    <a:lnTo>
                      <a:pt x="24" y="3"/>
                    </a:lnTo>
                    <a:close/>
                  </a:path>
                </a:pathLst>
              </a:custGeom>
              <a:solidFill>
                <a:srgbClr val="D6B7A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53" name="Freeform 129"/>
              <p:cNvSpPr>
                <a:spLocks/>
              </p:cNvSpPr>
              <p:nvPr/>
            </p:nvSpPr>
            <p:spPr bwMode="auto">
              <a:xfrm>
                <a:off x="4438" y="2818"/>
                <a:ext cx="72" cy="110"/>
              </a:xfrm>
              <a:custGeom>
                <a:avLst/>
                <a:gdLst/>
                <a:ahLst/>
                <a:cxnLst>
                  <a:cxn ang="0">
                    <a:pos x="23" y="3"/>
                  </a:cxn>
                  <a:cxn ang="0">
                    <a:pos x="26" y="2"/>
                  </a:cxn>
                  <a:cxn ang="0">
                    <a:pos x="30" y="1"/>
                  </a:cxn>
                  <a:cxn ang="0">
                    <a:pos x="35" y="0"/>
                  </a:cxn>
                  <a:cxn ang="0">
                    <a:pos x="39" y="0"/>
                  </a:cxn>
                  <a:cxn ang="0">
                    <a:pos x="44" y="1"/>
                  </a:cxn>
                  <a:cxn ang="0">
                    <a:pos x="49" y="2"/>
                  </a:cxn>
                  <a:cxn ang="0">
                    <a:pos x="53" y="4"/>
                  </a:cxn>
                  <a:cxn ang="0">
                    <a:pos x="58" y="7"/>
                  </a:cxn>
                  <a:cxn ang="0">
                    <a:pos x="62" y="10"/>
                  </a:cxn>
                  <a:cxn ang="0">
                    <a:pos x="65" y="13"/>
                  </a:cxn>
                  <a:cxn ang="0">
                    <a:pos x="68" y="18"/>
                  </a:cxn>
                  <a:cxn ang="0">
                    <a:pos x="71" y="23"/>
                  </a:cxn>
                  <a:cxn ang="0">
                    <a:pos x="72" y="28"/>
                  </a:cxn>
                  <a:cxn ang="0">
                    <a:pos x="72" y="35"/>
                  </a:cxn>
                  <a:cxn ang="0">
                    <a:pos x="71" y="42"/>
                  </a:cxn>
                  <a:cxn ang="0">
                    <a:pos x="69" y="50"/>
                  </a:cxn>
                  <a:cxn ang="0">
                    <a:pos x="67" y="56"/>
                  </a:cxn>
                  <a:cxn ang="0">
                    <a:pos x="64" y="62"/>
                  </a:cxn>
                  <a:cxn ang="0">
                    <a:pos x="61" y="68"/>
                  </a:cxn>
                  <a:cxn ang="0">
                    <a:pos x="58" y="74"/>
                  </a:cxn>
                  <a:cxn ang="0">
                    <a:pos x="55" y="79"/>
                  </a:cxn>
                  <a:cxn ang="0">
                    <a:pos x="52" y="84"/>
                  </a:cxn>
                  <a:cxn ang="0">
                    <a:pos x="49" y="89"/>
                  </a:cxn>
                  <a:cxn ang="0">
                    <a:pos x="45" y="93"/>
                  </a:cxn>
                  <a:cxn ang="0">
                    <a:pos x="42" y="97"/>
                  </a:cxn>
                  <a:cxn ang="0">
                    <a:pos x="39" y="101"/>
                  </a:cxn>
                  <a:cxn ang="0">
                    <a:pos x="35" y="104"/>
                  </a:cxn>
                  <a:cxn ang="0">
                    <a:pos x="32" y="106"/>
                  </a:cxn>
                  <a:cxn ang="0">
                    <a:pos x="29" y="108"/>
                  </a:cxn>
                  <a:cxn ang="0">
                    <a:pos x="26" y="109"/>
                  </a:cxn>
                  <a:cxn ang="0">
                    <a:pos x="23" y="110"/>
                  </a:cxn>
                  <a:cxn ang="0">
                    <a:pos x="20" y="110"/>
                  </a:cxn>
                  <a:cxn ang="0">
                    <a:pos x="20" y="110"/>
                  </a:cxn>
                  <a:cxn ang="0">
                    <a:pos x="17" y="108"/>
                  </a:cxn>
                  <a:cxn ang="0">
                    <a:pos x="14" y="106"/>
                  </a:cxn>
                  <a:cxn ang="0">
                    <a:pos x="11" y="103"/>
                  </a:cxn>
                  <a:cxn ang="0">
                    <a:pos x="7" y="99"/>
                  </a:cxn>
                  <a:cxn ang="0">
                    <a:pos x="4" y="93"/>
                  </a:cxn>
                  <a:cxn ang="0">
                    <a:pos x="1" y="86"/>
                  </a:cxn>
                  <a:cxn ang="0">
                    <a:pos x="0" y="78"/>
                  </a:cxn>
                  <a:cxn ang="0">
                    <a:pos x="0" y="68"/>
                  </a:cxn>
                  <a:cxn ang="0">
                    <a:pos x="0" y="58"/>
                  </a:cxn>
                  <a:cxn ang="0">
                    <a:pos x="2" y="47"/>
                  </a:cxn>
                  <a:cxn ang="0">
                    <a:pos x="4" y="35"/>
                  </a:cxn>
                  <a:cxn ang="0">
                    <a:pos x="7" y="25"/>
                  </a:cxn>
                  <a:cxn ang="0">
                    <a:pos x="12" y="16"/>
                  </a:cxn>
                  <a:cxn ang="0">
                    <a:pos x="17" y="8"/>
                  </a:cxn>
                  <a:cxn ang="0">
                    <a:pos x="23" y="3"/>
                  </a:cxn>
                </a:cxnLst>
                <a:rect l="0" t="0" r="r" b="b"/>
                <a:pathLst>
                  <a:path w="72" h="110">
                    <a:moveTo>
                      <a:pt x="23" y="3"/>
                    </a:moveTo>
                    <a:lnTo>
                      <a:pt x="26" y="2"/>
                    </a:lnTo>
                    <a:lnTo>
                      <a:pt x="30" y="1"/>
                    </a:lnTo>
                    <a:lnTo>
                      <a:pt x="35" y="0"/>
                    </a:lnTo>
                    <a:lnTo>
                      <a:pt x="39" y="0"/>
                    </a:lnTo>
                    <a:lnTo>
                      <a:pt x="44" y="1"/>
                    </a:lnTo>
                    <a:lnTo>
                      <a:pt x="49" y="2"/>
                    </a:lnTo>
                    <a:lnTo>
                      <a:pt x="53" y="4"/>
                    </a:lnTo>
                    <a:lnTo>
                      <a:pt x="58" y="7"/>
                    </a:lnTo>
                    <a:lnTo>
                      <a:pt x="62" y="10"/>
                    </a:lnTo>
                    <a:lnTo>
                      <a:pt x="65" y="13"/>
                    </a:lnTo>
                    <a:lnTo>
                      <a:pt x="68" y="18"/>
                    </a:lnTo>
                    <a:lnTo>
                      <a:pt x="71" y="23"/>
                    </a:lnTo>
                    <a:lnTo>
                      <a:pt x="72" y="28"/>
                    </a:lnTo>
                    <a:lnTo>
                      <a:pt x="72" y="35"/>
                    </a:lnTo>
                    <a:lnTo>
                      <a:pt x="71" y="42"/>
                    </a:lnTo>
                    <a:lnTo>
                      <a:pt x="69" y="50"/>
                    </a:lnTo>
                    <a:lnTo>
                      <a:pt x="67" y="56"/>
                    </a:lnTo>
                    <a:lnTo>
                      <a:pt x="64" y="62"/>
                    </a:lnTo>
                    <a:lnTo>
                      <a:pt x="61" y="68"/>
                    </a:lnTo>
                    <a:lnTo>
                      <a:pt x="58" y="74"/>
                    </a:lnTo>
                    <a:lnTo>
                      <a:pt x="55" y="79"/>
                    </a:lnTo>
                    <a:lnTo>
                      <a:pt x="52" y="84"/>
                    </a:lnTo>
                    <a:lnTo>
                      <a:pt x="49" y="89"/>
                    </a:lnTo>
                    <a:lnTo>
                      <a:pt x="45" y="93"/>
                    </a:lnTo>
                    <a:lnTo>
                      <a:pt x="42" y="97"/>
                    </a:lnTo>
                    <a:lnTo>
                      <a:pt x="39" y="101"/>
                    </a:lnTo>
                    <a:lnTo>
                      <a:pt x="35" y="104"/>
                    </a:lnTo>
                    <a:lnTo>
                      <a:pt x="32" y="106"/>
                    </a:lnTo>
                    <a:lnTo>
                      <a:pt x="29" y="108"/>
                    </a:lnTo>
                    <a:lnTo>
                      <a:pt x="26" y="109"/>
                    </a:lnTo>
                    <a:lnTo>
                      <a:pt x="23" y="110"/>
                    </a:lnTo>
                    <a:lnTo>
                      <a:pt x="20" y="110"/>
                    </a:lnTo>
                    <a:lnTo>
                      <a:pt x="20" y="110"/>
                    </a:lnTo>
                    <a:lnTo>
                      <a:pt x="17" y="108"/>
                    </a:lnTo>
                    <a:lnTo>
                      <a:pt x="14" y="106"/>
                    </a:lnTo>
                    <a:lnTo>
                      <a:pt x="11" y="103"/>
                    </a:lnTo>
                    <a:lnTo>
                      <a:pt x="7" y="99"/>
                    </a:lnTo>
                    <a:lnTo>
                      <a:pt x="4" y="93"/>
                    </a:lnTo>
                    <a:lnTo>
                      <a:pt x="1" y="86"/>
                    </a:lnTo>
                    <a:lnTo>
                      <a:pt x="0" y="78"/>
                    </a:lnTo>
                    <a:lnTo>
                      <a:pt x="0" y="68"/>
                    </a:lnTo>
                    <a:lnTo>
                      <a:pt x="0" y="58"/>
                    </a:lnTo>
                    <a:lnTo>
                      <a:pt x="2" y="47"/>
                    </a:lnTo>
                    <a:lnTo>
                      <a:pt x="4" y="35"/>
                    </a:lnTo>
                    <a:lnTo>
                      <a:pt x="7" y="25"/>
                    </a:lnTo>
                    <a:lnTo>
                      <a:pt x="12" y="16"/>
                    </a:lnTo>
                    <a:lnTo>
                      <a:pt x="17" y="8"/>
                    </a:lnTo>
                    <a:lnTo>
                      <a:pt x="23" y="3"/>
                    </a:lnTo>
                    <a:close/>
                  </a:path>
                </a:pathLst>
              </a:custGeom>
              <a:solidFill>
                <a:srgbClr val="CCA38C"/>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54" name="Freeform 130"/>
              <p:cNvSpPr>
                <a:spLocks/>
              </p:cNvSpPr>
              <p:nvPr/>
            </p:nvSpPr>
            <p:spPr bwMode="auto">
              <a:xfrm>
                <a:off x="4440" y="2822"/>
                <a:ext cx="66" cy="103"/>
              </a:xfrm>
              <a:custGeom>
                <a:avLst/>
                <a:gdLst/>
                <a:ahLst/>
                <a:cxnLst>
                  <a:cxn ang="0">
                    <a:pos x="21" y="3"/>
                  </a:cxn>
                  <a:cxn ang="0">
                    <a:pos x="25" y="1"/>
                  </a:cxn>
                  <a:cxn ang="0">
                    <a:pos x="28" y="1"/>
                  </a:cxn>
                  <a:cxn ang="0">
                    <a:pos x="32" y="0"/>
                  </a:cxn>
                  <a:cxn ang="0">
                    <a:pos x="36" y="0"/>
                  </a:cxn>
                  <a:cxn ang="0">
                    <a:pos x="41" y="1"/>
                  </a:cxn>
                  <a:cxn ang="0">
                    <a:pos x="45" y="3"/>
                  </a:cxn>
                  <a:cxn ang="0">
                    <a:pos x="49" y="4"/>
                  </a:cxn>
                  <a:cxn ang="0">
                    <a:pos x="53" y="7"/>
                  </a:cxn>
                  <a:cxn ang="0">
                    <a:pos x="57" y="10"/>
                  </a:cxn>
                  <a:cxn ang="0">
                    <a:pos x="60" y="13"/>
                  </a:cxn>
                  <a:cxn ang="0">
                    <a:pos x="63" y="17"/>
                  </a:cxn>
                  <a:cxn ang="0">
                    <a:pos x="65" y="22"/>
                  </a:cxn>
                  <a:cxn ang="0">
                    <a:pos x="66" y="27"/>
                  </a:cxn>
                  <a:cxn ang="0">
                    <a:pos x="66" y="33"/>
                  </a:cxn>
                  <a:cxn ang="0">
                    <a:pos x="66" y="39"/>
                  </a:cxn>
                  <a:cxn ang="0">
                    <a:pos x="64" y="46"/>
                  </a:cxn>
                  <a:cxn ang="0">
                    <a:pos x="62" y="51"/>
                  </a:cxn>
                  <a:cxn ang="0">
                    <a:pos x="60" y="57"/>
                  </a:cxn>
                  <a:cxn ang="0">
                    <a:pos x="58" y="63"/>
                  </a:cxn>
                  <a:cxn ang="0">
                    <a:pos x="55" y="68"/>
                  </a:cxn>
                  <a:cxn ang="0">
                    <a:pos x="52" y="73"/>
                  </a:cxn>
                  <a:cxn ang="0">
                    <a:pos x="49" y="78"/>
                  </a:cxn>
                  <a:cxn ang="0">
                    <a:pos x="46" y="83"/>
                  </a:cxn>
                  <a:cxn ang="0">
                    <a:pos x="43" y="87"/>
                  </a:cxn>
                  <a:cxn ang="0">
                    <a:pos x="40" y="90"/>
                  </a:cxn>
                  <a:cxn ang="0">
                    <a:pos x="37" y="94"/>
                  </a:cxn>
                  <a:cxn ang="0">
                    <a:pos x="33" y="97"/>
                  </a:cxn>
                  <a:cxn ang="0">
                    <a:pos x="30" y="99"/>
                  </a:cxn>
                  <a:cxn ang="0">
                    <a:pos x="27" y="101"/>
                  </a:cxn>
                  <a:cxn ang="0">
                    <a:pos x="24" y="102"/>
                  </a:cxn>
                  <a:cxn ang="0">
                    <a:pos x="22" y="103"/>
                  </a:cxn>
                  <a:cxn ang="0">
                    <a:pos x="19" y="103"/>
                  </a:cxn>
                  <a:cxn ang="0">
                    <a:pos x="18" y="102"/>
                  </a:cxn>
                  <a:cxn ang="0">
                    <a:pos x="16" y="101"/>
                  </a:cxn>
                  <a:cxn ang="0">
                    <a:pos x="14" y="99"/>
                  </a:cxn>
                  <a:cxn ang="0">
                    <a:pos x="10" y="96"/>
                  </a:cxn>
                  <a:cxn ang="0">
                    <a:pos x="7" y="92"/>
                  </a:cxn>
                  <a:cxn ang="0">
                    <a:pos x="4" y="87"/>
                  </a:cxn>
                  <a:cxn ang="0">
                    <a:pos x="1" y="81"/>
                  </a:cxn>
                  <a:cxn ang="0">
                    <a:pos x="0" y="73"/>
                  </a:cxn>
                  <a:cxn ang="0">
                    <a:pos x="0" y="64"/>
                  </a:cxn>
                  <a:cxn ang="0">
                    <a:pos x="0" y="54"/>
                  </a:cxn>
                  <a:cxn ang="0">
                    <a:pos x="2" y="43"/>
                  </a:cxn>
                  <a:cxn ang="0">
                    <a:pos x="4" y="33"/>
                  </a:cxn>
                  <a:cxn ang="0">
                    <a:pos x="7" y="23"/>
                  </a:cxn>
                  <a:cxn ang="0">
                    <a:pos x="11" y="14"/>
                  </a:cxn>
                  <a:cxn ang="0">
                    <a:pos x="16" y="7"/>
                  </a:cxn>
                  <a:cxn ang="0">
                    <a:pos x="21" y="3"/>
                  </a:cxn>
                </a:cxnLst>
                <a:rect l="0" t="0" r="r" b="b"/>
                <a:pathLst>
                  <a:path w="66" h="103">
                    <a:moveTo>
                      <a:pt x="21" y="3"/>
                    </a:moveTo>
                    <a:lnTo>
                      <a:pt x="25" y="1"/>
                    </a:lnTo>
                    <a:lnTo>
                      <a:pt x="28" y="1"/>
                    </a:lnTo>
                    <a:lnTo>
                      <a:pt x="32" y="0"/>
                    </a:lnTo>
                    <a:lnTo>
                      <a:pt x="36" y="0"/>
                    </a:lnTo>
                    <a:lnTo>
                      <a:pt x="41" y="1"/>
                    </a:lnTo>
                    <a:lnTo>
                      <a:pt x="45" y="3"/>
                    </a:lnTo>
                    <a:lnTo>
                      <a:pt x="49" y="4"/>
                    </a:lnTo>
                    <a:lnTo>
                      <a:pt x="53" y="7"/>
                    </a:lnTo>
                    <a:lnTo>
                      <a:pt x="57" y="10"/>
                    </a:lnTo>
                    <a:lnTo>
                      <a:pt x="60" y="13"/>
                    </a:lnTo>
                    <a:lnTo>
                      <a:pt x="63" y="17"/>
                    </a:lnTo>
                    <a:lnTo>
                      <a:pt x="65" y="22"/>
                    </a:lnTo>
                    <a:lnTo>
                      <a:pt x="66" y="27"/>
                    </a:lnTo>
                    <a:lnTo>
                      <a:pt x="66" y="33"/>
                    </a:lnTo>
                    <a:lnTo>
                      <a:pt x="66" y="39"/>
                    </a:lnTo>
                    <a:lnTo>
                      <a:pt x="64" y="46"/>
                    </a:lnTo>
                    <a:lnTo>
                      <a:pt x="62" y="51"/>
                    </a:lnTo>
                    <a:lnTo>
                      <a:pt x="60" y="57"/>
                    </a:lnTo>
                    <a:lnTo>
                      <a:pt x="58" y="63"/>
                    </a:lnTo>
                    <a:lnTo>
                      <a:pt x="55" y="68"/>
                    </a:lnTo>
                    <a:lnTo>
                      <a:pt x="52" y="73"/>
                    </a:lnTo>
                    <a:lnTo>
                      <a:pt x="49" y="78"/>
                    </a:lnTo>
                    <a:lnTo>
                      <a:pt x="46" y="83"/>
                    </a:lnTo>
                    <a:lnTo>
                      <a:pt x="43" y="87"/>
                    </a:lnTo>
                    <a:lnTo>
                      <a:pt x="40" y="90"/>
                    </a:lnTo>
                    <a:lnTo>
                      <a:pt x="37" y="94"/>
                    </a:lnTo>
                    <a:lnTo>
                      <a:pt x="33" y="97"/>
                    </a:lnTo>
                    <a:lnTo>
                      <a:pt x="30" y="99"/>
                    </a:lnTo>
                    <a:lnTo>
                      <a:pt x="27" y="101"/>
                    </a:lnTo>
                    <a:lnTo>
                      <a:pt x="24" y="102"/>
                    </a:lnTo>
                    <a:lnTo>
                      <a:pt x="22" y="103"/>
                    </a:lnTo>
                    <a:lnTo>
                      <a:pt x="19" y="103"/>
                    </a:lnTo>
                    <a:lnTo>
                      <a:pt x="18" y="102"/>
                    </a:lnTo>
                    <a:lnTo>
                      <a:pt x="16" y="101"/>
                    </a:lnTo>
                    <a:lnTo>
                      <a:pt x="14" y="99"/>
                    </a:lnTo>
                    <a:lnTo>
                      <a:pt x="10" y="96"/>
                    </a:lnTo>
                    <a:lnTo>
                      <a:pt x="7" y="92"/>
                    </a:lnTo>
                    <a:lnTo>
                      <a:pt x="4" y="87"/>
                    </a:lnTo>
                    <a:lnTo>
                      <a:pt x="1" y="81"/>
                    </a:lnTo>
                    <a:lnTo>
                      <a:pt x="0" y="73"/>
                    </a:lnTo>
                    <a:lnTo>
                      <a:pt x="0" y="64"/>
                    </a:lnTo>
                    <a:lnTo>
                      <a:pt x="0" y="54"/>
                    </a:lnTo>
                    <a:lnTo>
                      <a:pt x="2" y="43"/>
                    </a:lnTo>
                    <a:lnTo>
                      <a:pt x="4" y="33"/>
                    </a:lnTo>
                    <a:lnTo>
                      <a:pt x="7" y="23"/>
                    </a:lnTo>
                    <a:lnTo>
                      <a:pt x="11" y="14"/>
                    </a:lnTo>
                    <a:lnTo>
                      <a:pt x="16" y="7"/>
                    </a:lnTo>
                    <a:lnTo>
                      <a:pt x="21" y="3"/>
                    </a:lnTo>
                    <a:close/>
                  </a:path>
                </a:pathLst>
              </a:custGeom>
              <a:solidFill>
                <a:srgbClr val="BC8C6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55" name="Freeform 131"/>
              <p:cNvSpPr>
                <a:spLocks/>
              </p:cNvSpPr>
              <p:nvPr/>
            </p:nvSpPr>
            <p:spPr bwMode="auto">
              <a:xfrm>
                <a:off x="4442" y="2826"/>
                <a:ext cx="60" cy="96"/>
              </a:xfrm>
              <a:custGeom>
                <a:avLst/>
                <a:gdLst/>
                <a:ahLst/>
                <a:cxnLst>
                  <a:cxn ang="0">
                    <a:pos x="18" y="96"/>
                  </a:cxn>
                  <a:cxn ang="0">
                    <a:pos x="17" y="95"/>
                  </a:cxn>
                  <a:cxn ang="0">
                    <a:pos x="15" y="94"/>
                  </a:cxn>
                  <a:cxn ang="0">
                    <a:pos x="12" y="92"/>
                  </a:cxn>
                  <a:cxn ang="0">
                    <a:pos x="9" y="89"/>
                  </a:cxn>
                  <a:cxn ang="0">
                    <a:pos x="6" y="86"/>
                  </a:cxn>
                  <a:cxn ang="0">
                    <a:pos x="3" y="81"/>
                  </a:cxn>
                  <a:cxn ang="0">
                    <a:pos x="1" y="75"/>
                  </a:cxn>
                  <a:cxn ang="0">
                    <a:pos x="0" y="68"/>
                  </a:cxn>
                  <a:cxn ang="0">
                    <a:pos x="0" y="59"/>
                  </a:cxn>
                  <a:cxn ang="0">
                    <a:pos x="0" y="50"/>
                  </a:cxn>
                  <a:cxn ang="0">
                    <a:pos x="2" y="40"/>
                  </a:cxn>
                  <a:cxn ang="0">
                    <a:pos x="4" y="30"/>
                  </a:cxn>
                  <a:cxn ang="0">
                    <a:pos x="7" y="21"/>
                  </a:cxn>
                  <a:cxn ang="0">
                    <a:pos x="10" y="13"/>
                  </a:cxn>
                  <a:cxn ang="0">
                    <a:pos x="15" y="7"/>
                  </a:cxn>
                  <a:cxn ang="0">
                    <a:pos x="20" y="2"/>
                  </a:cxn>
                  <a:cxn ang="0">
                    <a:pos x="23" y="1"/>
                  </a:cxn>
                  <a:cxn ang="0">
                    <a:pos x="26" y="0"/>
                  </a:cxn>
                  <a:cxn ang="0">
                    <a:pos x="30" y="0"/>
                  </a:cxn>
                  <a:cxn ang="0">
                    <a:pos x="33" y="0"/>
                  </a:cxn>
                  <a:cxn ang="0">
                    <a:pos x="37" y="1"/>
                  </a:cxn>
                  <a:cxn ang="0">
                    <a:pos x="41" y="3"/>
                  </a:cxn>
                  <a:cxn ang="0">
                    <a:pos x="45" y="4"/>
                  </a:cxn>
                  <a:cxn ang="0">
                    <a:pos x="48" y="7"/>
                  </a:cxn>
                  <a:cxn ang="0">
                    <a:pos x="51" y="10"/>
                  </a:cxn>
                  <a:cxn ang="0">
                    <a:pos x="54" y="13"/>
                  </a:cxn>
                  <a:cxn ang="0">
                    <a:pos x="57" y="17"/>
                  </a:cxn>
                  <a:cxn ang="0">
                    <a:pos x="58" y="21"/>
                  </a:cxn>
                  <a:cxn ang="0">
                    <a:pos x="60" y="25"/>
                  </a:cxn>
                  <a:cxn ang="0">
                    <a:pos x="60" y="30"/>
                  </a:cxn>
                  <a:cxn ang="0">
                    <a:pos x="60" y="36"/>
                  </a:cxn>
                  <a:cxn ang="0">
                    <a:pos x="59" y="41"/>
                  </a:cxn>
                  <a:cxn ang="0">
                    <a:pos x="57" y="47"/>
                  </a:cxn>
                  <a:cxn ang="0">
                    <a:pos x="56" y="52"/>
                  </a:cxn>
                  <a:cxn ang="0">
                    <a:pos x="53" y="57"/>
                  </a:cxn>
                  <a:cxn ang="0">
                    <a:pos x="51" y="63"/>
                  </a:cxn>
                  <a:cxn ang="0">
                    <a:pos x="48" y="68"/>
                  </a:cxn>
                  <a:cxn ang="0">
                    <a:pos x="46" y="72"/>
                  </a:cxn>
                  <a:cxn ang="0">
                    <a:pos x="43" y="76"/>
                  </a:cxn>
                  <a:cxn ang="0">
                    <a:pos x="40" y="80"/>
                  </a:cxn>
                  <a:cxn ang="0">
                    <a:pos x="37" y="84"/>
                  </a:cxn>
                  <a:cxn ang="0">
                    <a:pos x="34" y="87"/>
                  </a:cxn>
                  <a:cxn ang="0">
                    <a:pos x="31" y="90"/>
                  </a:cxn>
                  <a:cxn ang="0">
                    <a:pos x="28" y="92"/>
                  </a:cxn>
                  <a:cxn ang="0">
                    <a:pos x="25" y="94"/>
                  </a:cxn>
                  <a:cxn ang="0">
                    <a:pos x="23" y="95"/>
                  </a:cxn>
                  <a:cxn ang="0">
                    <a:pos x="20" y="96"/>
                  </a:cxn>
                  <a:cxn ang="0">
                    <a:pos x="18" y="96"/>
                  </a:cxn>
                </a:cxnLst>
                <a:rect l="0" t="0" r="r" b="b"/>
                <a:pathLst>
                  <a:path w="60" h="96">
                    <a:moveTo>
                      <a:pt x="18" y="96"/>
                    </a:moveTo>
                    <a:lnTo>
                      <a:pt x="17" y="95"/>
                    </a:lnTo>
                    <a:lnTo>
                      <a:pt x="15" y="94"/>
                    </a:lnTo>
                    <a:lnTo>
                      <a:pt x="12" y="92"/>
                    </a:lnTo>
                    <a:lnTo>
                      <a:pt x="9" y="89"/>
                    </a:lnTo>
                    <a:lnTo>
                      <a:pt x="6" y="86"/>
                    </a:lnTo>
                    <a:lnTo>
                      <a:pt x="3" y="81"/>
                    </a:lnTo>
                    <a:lnTo>
                      <a:pt x="1" y="75"/>
                    </a:lnTo>
                    <a:lnTo>
                      <a:pt x="0" y="68"/>
                    </a:lnTo>
                    <a:lnTo>
                      <a:pt x="0" y="59"/>
                    </a:lnTo>
                    <a:lnTo>
                      <a:pt x="0" y="50"/>
                    </a:lnTo>
                    <a:lnTo>
                      <a:pt x="2" y="40"/>
                    </a:lnTo>
                    <a:lnTo>
                      <a:pt x="4" y="30"/>
                    </a:lnTo>
                    <a:lnTo>
                      <a:pt x="7" y="21"/>
                    </a:lnTo>
                    <a:lnTo>
                      <a:pt x="10" y="13"/>
                    </a:lnTo>
                    <a:lnTo>
                      <a:pt x="15" y="7"/>
                    </a:lnTo>
                    <a:lnTo>
                      <a:pt x="20" y="2"/>
                    </a:lnTo>
                    <a:lnTo>
                      <a:pt x="23" y="1"/>
                    </a:lnTo>
                    <a:lnTo>
                      <a:pt x="26" y="0"/>
                    </a:lnTo>
                    <a:lnTo>
                      <a:pt x="30" y="0"/>
                    </a:lnTo>
                    <a:lnTo>
                      <a:pt x="33" y="0"/>
                    </a:lnTo>
                    <a:lnTo>
                      <a:pt x="37" y="1"/>
                    </a:lnTo>
                    <a:lnTo>
                      <a:pt x="41" y="3"/>
                    </a:lnTo>
                    <a:lnTo>
                      <a:pt x="45" y="4"/>
                    </a:lnTo>
                    <a:lnTo>
                      <a:pt x="48" y="7"/>
                    </a:lnTo>
                    <a:lnTo>
                      <a:pt x="51" y="10"/>
                    </a:lnTo>
                    <a:lnTo>
                      <a:pt x="54" y="13"/>
                    </a:lnTo>
                    <a:lnTo>
                      <a:pt x="57" y="17"/>
                    </a:lnTo>
                    <a:lnTo>
                      <a:pt x="58" y="21"/>
                    </a:lnTo>
                    <a:lnTo>
                      <a:pt x="60" y="25"/>
                    </a:lnTo>
                    <a:lnTo>
                      <a:pt x="60" y="30"/>
                    </a:lnTo>
                    <a:lnTo>
                      <a:pt x="60" y="36"/>
                    </a:lnTo>
                    <a:lnTo>
                      <a:pt x="59" y="41"/>
                    </a:lnTo>
                    <a:lnTo>
                      <a:pt x="57" y="47"/>
                    </a:lnTo>
                    <a:lnTo>
                      <a:pt x="56" y="52"/>
                    </a:lnTo>
                    <a:lnTo>
                      <a:pt x="53" y="57"/>
                    </a:lnTo>
                    <a:lnTo>
                      <a:pt x="51" y="63"/>
                    </a:lnTo>
                    <a:lnTo>
                      <a:pt x="48" y="68"/>
                    </a:lnTo>
                    <a:lnTo>
                      <a:pt x="46" y="72"/>
                    </a:lnTo>
                    <a:lnTo>
                      <a:pt x="43" y="76"/>
                    </a:lnTo>
                    <a:lnTo>
                      <a:pt x="40" y="80"/>
                    </a:lnTo>
                    <a:lnTo>
                      <a:pt x="37" y="84"/>
                    </a:lnTo>
                    <a:lnTo>
                      <a:pt x="34" y="87"/>
                    </a:lnTo>
                    <a:lnTo>
                      <a:pt x="31" y="90"/>
                    </a:lnTo>
                    <a:lnTo>
                      <a:pt x="28" y="92"/>
                    </a:lnTo>
                    <a:lnTo>
                      <a:pt x="25" y="94"/>
                    </a:lnTo>
                    <a:lnTo>
                      <a:pt x="23" y="95"/>
                    </a:lnTo>
                    <a:lnTo>
                      <a:pt x="20" y="96"/>
                    </a:lnTo>
                    <a:lnTo>
                      <a:pt x="18" y="96"/>
                    </a:lnTo>
                    <a:close/>
                  </a:path>
                </a:pathLst>
              </a:custGeom>
              <a:solidFill>
                <a:srgbClr val="AF755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56" name="Freeform 132"/>
              <p:cNvSpPr>
                <a:spLocks/>
              </p:cNvSpPr>
              <p:nvPr/>
            </p:nvSpPr>
            <p:spPr bwMode="auto">
              <a:xfrm>
                <a:off x="4514" y="2817"/>
                <a:ext cx="12" cy="38"/>
              </a:xfrm>
              <a:custGeom>
                <a:avLst/>
                <a:gdLst/>
                <a:ahLst/>
                <a:cxnLst>
                  <a:cxn ang="0">
                    <a:pos x="0" y="37"/>
                  </a:cxn>
                  <a:cxn ang="0">
                    <a:pos x="0" y="37"/>
                  </a:cxn>
                  <a:cxn ang="0">
                    <a:pos x="0" y="37"/>
                  </a:cxn>
                  <a:cxn ang="0">
                    <a:pos x="0" y="38"/>
                  </a:cxn>
                  <a:cxn ang="0">
                    <a:pos x="1" y="38"/>
                  </a:cxn>
                  <a:cxn ang="0">
                    <a:pos x="6" y="32"/>
                  </a:cxn>
                  <a:cxn ang="0">
                    <a:pos x="9" y="26"/>
                  </a:cxn>
                  <a:cxn ang="0">
                    <a:pos x="11" y="20"/>
                  </a:cxn>
                  <a:cxn ang="0">
                    <a:pos x="12" y="14"/>
                  </a:cxn>
                  <a:cxn ang="0">
                    <a:pos x="12" y="8"/>
                  </a:cxn>
                  <a:cxn ang="0">
                    <a:pos x="12" y="4"/>
                  </a:cxn>
                  <a:cxn ang="0">
                    <a:pos x="11" y="1"/>
                  </a:cxn>
                  <a:cxn ang="0">
                    <a:pos x="11" y="0"/>
                  </a:cxn>
                  <a:cxn ang="0">
                    <a:pos x="11" y="1"/>
                  </a:cxn>
                  <a:cxn ang="0">
                    <a:pos x="11" y="4"/>
                  </a:cxn>
                  <a:cxn ang="0">
                    <a:pos x="11" y="9"/>
                  </a:cxn>
                  <a:cxn ang="0">
                    <a:pos x="10" y="15"/>
                  </a:cxn>
                  <a:cxn ang="0">
                    <a:pos x="9" y="21"/>
                  </a:cxn>
                  <a:cxn ang="0">
                    <a:pos x="7" y="27"/>
                  </a:cxn>
                  <a:cxn ang="0">
                    <a:pos x="4" y="33"/>
                  </a:cxn>
                  <a:cxn ang="0">
                    <a:pos x="0" y="37"/>
                  </a:cxn>
                </a:cxnLst>
                <a:rect l="0" t="0" r="r" b="b"/>
                <a:pathLst>
                  <a:path w="12" h="38">
                    <a:moveTo>
                      <a:pt x="0" y="37"/>
                    </a:moveTo>
                    <a:lnTo>
                      <a:pt x="0" y="37"/>
                    </a:lnTo>
                    <a:lnTo>
                      <a:pt x="0" y="37"/>
                    </a:lnTo>
                    <a:lnTo>
                      <a:pt x="0" y="38"/>
                    </a:lnTo>
                    <a:lnTo>
                      <a:pt x="1" y="38"/>
                    </a:lnTo>
                    <a:lnTo>
                      <a:pt x="6" y="32"/>
                    </a:lnTo>
                    <a:lnTo>
                      <a:pt x="9" y="26"/>
                    </a:lnTo>
                    <a:lnTo>
                      <a:pt x="11" y="20"/>
                    </a:lnTo>
                    <a:lnTo>
                      <a:pt x="12" y="14"/>
                    </a:lnTo>
                    <a:lnTo>
                      <a:pt x="12" y="8"/>
                    </a:lnTo>
                    <a:lnTo>
                      <a:pt x="12" y="4"/>
                    </a:lnTo>
                    <a:lnTo>
                      <a:pt x="11" y="1"/>
                    </a:lnTo>
                    <a:lnTo>
                      <a:pt x="11" y="0"/>
                    </a:lnTo>
                    <a:lnTo>
                      <a:pt x="11" y="1"/>
                    </a:lnTo>
                    <a:lnTo>
                      <a:pt x="11" y="4"/>
                    </a:lnTo>
                    <a:lnTo>
                      <a:pt x="11" y="9"/>
                    </a:lnTo>
                    <a:lnTo>
                      <a:pt x="10" y="15"/>
                    </a:lnTo>
                    <a:lnTo>
                      <a:pt x="9" y="21"/>
                    </a:lnTo>
                    <a:lnTo>
                      <a:pt x="7" y="27"/>
                    </a:lnTo>
                    <a:lnTo>
                      <a:pt x="4" y="33"/>
                    </a:lnTo>
                    <a:lnTo>
                      <a:pt x="0" y="37"/>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57" name="Freeform 133"/>
              <p:cNvSpPr>
                <a:spLocks/>
              </p:cNvSpPr>
              <p:nvPr/>
            </p:nvSpPr>
            <p:spPr bwMode="auto">
              <a:xfrm>
                <a:off x="4461" y="2850"/>
                <a:ext cx="28" cy="7"/>
              </a:xfrm>
              <a:custGeom>
                <a:avLst/>
                <a:gdLst/>
                <a:ahLst/>
                <a:cxnLst>
                  <a:cxn ang="0">
                    <a:pos x="3" y="0"/>
                  </a:cxn>
                  <a:cxn ang="0">
                    <a:pos x="0" y="0"/>
                  </a:cxn>
                  <a:cxn ang="0">
                    <a:pos x="0" y="0"/>
                  </a:cxn>
                  <a:cxn ang="0">
                    <a:pos x="0" y="2"/>
                  </a:cxn>
                  <a:cxn ang="0">
                    <a:pos x="1" y="2"/>
                  </a:cxn>
                  <a:cxn ang="0">
                    <a:pos x="7" y="5"/>
                  </a:cxn>
                  <a:cxn ang="0">
                    <a:pos x="12" y="7"/>
                  </a:cxn>
                  <a:cxn ang="0">
                    <a:pos x="16" y="7"/>
                  </a:cxn>
                  <a:cxn ang="0">
                    <a:pos x="20" y="6"/>
                  </a:cxn>
                  <a:cxn ang="0">
                    <a:pos x="23" y="5"/>
                  </a:cxn>
                  <a:cxn ang="0">
                    <a:pos x="26" y="4"/>
                  </a:cxn>
                  <a:cxn ang="0">
                    <a:pos x="27" y="3"/>
                  </a:cxn>
                  <a:cxn ang="0">
                    <a:pos x="28" y="3"/>
                  </a:cxn>
                  <a:cxn ang="0">
                    <a:pos x="27" y="3"/>
                  </a:cxn>
                  <a:cxn ang="0">
                    <a:pos x="25" y="3"/>
                  </a:cxn>
                  <a:cxn ang="0">
                    <a:pos x="22" y="3"/>
                  </a:cxn>
                  <a:cxn ang="0">
                    <a:pos x="18" y="3"/>
                  </a:cxn>
                  <a:cxn ang="0">
                    <a:pos x="14" y="2"/>
                  </a:cxn>
                  <a:cxn ang="0">
                    <a:pos x="10" y="2"/>
                  </a:cxn>
                  <a:cxn ang="0">
                    <a:pos x="6" y="1"/>
                  </a:cxn>
                  <a:cxn ang="0">
                    <a:pos x="3" y="0"/>
                  </a:cxn>
                </a:cxnLst>
                <a:rect l="0" t="0" r="r" b="b"/>
                <a:pathLst>
                  <a:path w="28" h="7">
                    <a:moveTo>
                      <a:pt x="3" y="0"/>
                    </a:moveTo>
                    <a:lnTo>
                      <a:pt x="0" y="0"/>
                    </a:lnTo>
                    <a:lnTo>
                      <a:pt x="0" y="0"/>
                    </a:lnTo>
                    <a:lnTo>
                      <a:pt x="0" y="2"/>
                    </a:lnTo>
                    <a:lnTo>
                      <a:pt x="1" y="2"/>
                    </a:lnTo>
                    <a:lnTo>
                      <a:pt x="7" y="5"/>
                    </a:lnTo>
                    <a:lnTo>
                      <a:pt x="12" y="7"/>
                    </a:lnTo>
                    <a:lnTo>
                      <a:pt x="16" y="7"/>
                    </a:lnTo>
                    <a:lnTo>
                      <a:pt x="20" y="6"/>
                    </a:lnTo>
                    <a:lnTo>
                      <a:pt x="23" y="5"/>
                    </a:lnTo>
                    <a:lnTo>
                      <a:pt x="26" y="4"/>
                    </a:lnTo>
                    <a:lnTo>
                      <a:pt x="27" y="3"/>
                    </a:lnTo>
                    <a:lnTo>
                      <a:pt x="28" y="3"/>
                    </a:lnTo>
                    <a:lnTo>
                      <a:pt x="27" y="3"/>
                    </a:lnTo>
                    <a:lnTo>
                      <a:pt x="25" y="3"/>
                    </a:lnTo>
                    <a:lnTo>
                      <a:pt x="22" y="3"/>
                    </a:lnTo>
                    <a:lnTo>
                      <a:pt x="18" y="3"/>
                    </a:lnTo>
                    <a:lnTo>
                      <a:pt x="14" y="2"/>
                    </a:lnTo>
                    <a:lnTo>
                      <a:pt x="10" y="2"/>
                    </a:lnTo>
                    <a:lnTo>
                      <a:pt x="6" y="1"/>
                    </a:lnTo>
                    <a:lnTo>
                      <a:pt x="3"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58" name="Freeform 134"/>
              <p:cNvSpPr>
                <a:spLocks/>
              </p:cNvSpPr>
              <p:nvPr/>
            </p:nvSpPr>
            <p:spPr bwMode="auto">
              <a:xfrm>
                <a:off x="4487" y="2855"/>
                <a:ext cx="31" cy="65"/>
              </a:xfrm>
              <a:custGeom>
                <a:avLst/>
                <a:gdLst/>
                <a:ahLst/>
                <a:cxnLst>
                  <a:cxn ang="0">
                    <a:pos x="27" y="22"/>
                  </a:cxn>
                  <a:cxn ang="0">
                    <a:pos x="26" y="24"/>
                  </a:cxn>
                  <a:cxn ang="0">
                    <a:pos x="25" y="26"/>
                  </a:cxn>
                  <a:cxn ang="0">
                    <a:pos x="23" y="28"/>
                  </a:cxn>
                  <a:cxn ang="0">
                    <a:pos x="22" y="29"/>
                  </a:cxn>
                  <a:cxn ang="0">
                    <a:pos x="20" y="31"/>
                  </a:cxn>
                  <a:cxn ang="0">
                    <a:pos x="19" y="33"/>
                  </a:cxn>
                  <a:cxn ang="0">
                    <a:pos x="17" y="35"/>
                  </a:cxn>
                  <a:cxn ang="0">
                    <a:pos x="15" y="36"/>
                  </a:cxn>
                  <a:cxn ang="0">
                    <a:pos x="14" y="38"/>
                  </a:cxn>
                  <a:cxn ang="0">
                    <a:pos x="12" y="40"/>
                  </a:cxn>
                  <a:cxn ang="0">
                    <a:pos x="11" y="41"/>
                  </a:cxn>
                  <a:cxn ang="0">
                    <a:pos x="9" y="43"/>
                  </a:cxn>
                  <a:cxn ang="0">
                    <a:pos x="8" y="45"/>
                  </a:cxn>
                  <a:cxn ang="0">
                    <a:pos x="7" y="47"/>
                  </a:cxn>
                  <a:cxn ang="0">
                    <a:pos x="5" y="48"/>
                  </a:cxn>
                  <a:cxn ang="0">
                    <a:pos x="4" y="50"/>
                  </a:cxn>
                  <a:cxn ang="0">
                    <a:pos x="2" y="55"/>
                  </a:cxn>
                  <a:cxn ang="0">
                    <a:pos x="1" y="59"/>
                  </a:cxn>
                  <a:cxn ang="0">
                    <a:pos x="0" y="64"/>
                  </a:cxn>
                  <a:cxn ang="0">
                    <a:pos x="0" y="65"/>
                  </a:cxn>
                  <a:cxn ang="0">
                    <a:pos x="1" y="63"/>
                  </a:cxn>
                  <a:cxn ang="0">
                    <a:pos x="2" y="60"/>
                  </a:cxn>
                  <a:cxn ang="0">
                    <a:pos x="3" y="58"/>
                  </a:cxn>
                  <a:cxn ang="0">
                    <a:pos x="4" y="56"/>
                  </a:cxn>
                  <a:cxn ang="0">
                    <a:pos x="5" y="54"/>
                  </a:cxn>
                  <a:cxn ang="0">
                    <a:pos x="6" y="52"/>
                  </a:cxn>
                  <a:cxn ang="0">
                    <a:pos x="8" y="50"/>
                  </a:cxn>
                  <a:cxn ang="0">
                    <a:pos x="9" y="48"/>
                  </a:cxn>
                  <a:cxn ang="0">
                    <a:pos x="11" y="46"/>
                  </a:cxn>
                  <a:cxn ang="0">
                    <a:pos x="13" y="44"/>
                  </a:cxn>
                  <a:cxn ang="0">
                    <a:pos x="15" y="42"/>
                  </a:cxn>
                  <a:cxn ang="0">
                    <a:pos x="16" y="40"/>
                  </a:cxn>
                  <a:cxn ang="0">
                    <a:pos x="18" y="38"/>
                  </a:cxn>
                  <a:cxn ang="0">
                    <a:pos x="20" y="36"/>
                  </a:cxn>
                  <a:cxn ang="0">
                    <a:pos x="21" y="34"/>
                  </a:cxn>
                  <a:cxn ang="0">
                    <a:pos x="23" y="32"/>
                  </a:cxn>
                  <a:cxn ang="0">
                    <a:pos x="26" y="29"/>
                  </a:cxn>
                  <a:cxn ang="0">
                    <a:pos x="28" y="25"/>
                  </a:cxn>
                  <a:cxn ang="0">
                    <a:pos x="29" y="21"/>
                  </a:cxn>
                  <a:cxn ang="0">
                    <a:pos x="30" y="18"/>
                  </a:cxn>
                  <a:cxn ang="0">
                    <a:pos x="31" y="13"/>
                  </a:cxn>
                  <a:cxn ang="0">
                    <a:pos x="30" y="7"/>
                  </a:cxn>
                  <a:cxn ang="0">
                    <a:pos x="30" y="2"/>
                  </a:cxn>
                  <a:cxn ang="0">
                    <a:pos x="29" y="0"/>
                  </a:cxn>
                  <a:cxn ang="0">
                    <a:pos x="30" y="3"/>
                  </a:cxn>
                  <a:cxn ang="0">
                    <a:pos x="30" y="8"/>
                  </a:cxn>
                  <a:cxn ang="0">
                    <a:pos x="29" y="15"/>
                  </a:cxn>
                  <a:cxn ang="0">
                    <a:pos x="27" y="22"/>
                  </a:cxn>
                </a:cxnLst>
                <a:rect l="0" t="0" r="r" b="b"/>
                <a:pathLst>
                  <a:path w="31" h="65">
                    <a:moveTo>
                      <a:pt x="27" y="22"/>
                    </a:moveTo>
                    <a:lnTo>
                      <a:pt x="26" y="24"/>
                    </a:lnTo>
                    <a:lnTo>
                      <a:pt x="25" y="26"/>
                    </a:lnTo>
                    <a:lnTo>
                      <a:pt x="23" y="28"/>
                    </a:lnTo>
                    <a:lnTo>
                      <a:pt x="22" y="29"/>
                    </a:lnTo>
                    <a:lnTo>
                      <a:pt x="20" y="31"/>
                    </a:lnTo>
                    <a:lnTo>
                      <a:pt x="19" y="33"/>
                    </a:lnTo>
                    <a:lnTo>
                      <a:pt x="17" y="35"/>
                    </a:lnTo>
                    <a:lnTo>
                      <a:pt x="15" y="36"/>
                    </a:lnTo>
                    <a:lnTo>
                      <a:pt x="14" y="38"/>
                    </a:lnTo>
                    <a:lnTo>
                      <a:pt x="12" y="40"/>
                    </a:lnTo>
                    <a:lnTo>
                      <a:pt x="11" y="41"/>
                    </a:lnTo>
                    <a:lnTo>
                      <a:pt x="9" y="43"/>
                    </a:lnTo>
                    <a:lnTo>
                      <a:pt x="8" y="45"/>
                    </a:lnTo>
                    <a:lnTo>
                      <a:pt x="7" y="47"/>
                    </a:lnTo>
                    <a:lnTo>
                      <a:pt x="5" y="48"/>
                    </a:lnTo>
                    <a:lnTo>
                      <a:pt x="4" y="50"/>
                    </a:lnTo>
                    <a:lnTo>
                      <a:pt x="2" y="55"/>
                    </a:lnTo>
                    <a:lnTo>
                      <a:pt x="1" y="59"/>
                    </a:lnTo>
                    <a:lnTo>
                      <a:pt x="0" y="64"/>
                    </a:lnTo>
                    <a:lnTo>
                      <a:pt x="0" y="65"/>
                    </a:lnTo>
                    <a:lnTo>
                      <a:pt x="1" y="63"/>
                    </a:lnTo>
                    <a:lnTo>
                      <a:pt x="2" y="60"/>
                    </a:lnTo>
                    <a:lnTo>
                      <a:pt x="3" y="58"/>
                    </a:lnTo>
                    <a:lnTo>
                      <a:pt x="4" y="56"/>
                    </a:lnTo>
                    <a:lnTo>
                      <a:pt x="5" y="54"/>
                    </a:lnTo>
                    <a:lnTo>
                      <a:pt x="6" y="52"/>
                    </a:lnTo>
                    <a:lnTo>
                      <a:pt x="8" y="50"/>
                    </a:lnTo>
                    <a:lnTo>
                      <a:pt x="9" y="48"/>
                    </a:lnTo>
                    <a:lnTo>
                      <a:pt x="11" y="46"/>
                    </a:lnTo>
                    <a:lnTo>
                      <a:pt x="13" y="44"/>
                    </a:lnTo>
                    <a:lnTo>
                      <a:pt x="15" y="42"/>
                    </a:lnTo>
                    <a:lnTo>
                      <a:pt x="16" y="40"/>
                    </a:lnTo>
                    <a:lnTo>
                      <a:pt x="18" y="38"/>
                    </a:lnTo>
                    <a:lnTo>
                      <a:pt x="20" y="36"/>
                    </a:lnTo>
                    <a:lnTo>
                      <a:pt x="21" y="34"/>
                    </a:lnTo>
                    <a:lnTo>
                      <a:pt x="23" y="32"/>
                    </a:lnTo>
                    <a:lnTo>
                      <a:pt x="26" y="29"/>
                    </a:lnTo>
                    <a:lnTo>
                      <a:pt x="28" y="25"/>
                    </a:lnTo>
                    <a:lnTo>
                      <a:pt x="29" y="21"/>
                    </a:lnTo>
                    <a:lnTo>
                      <a:pt x="30" y="18"/>
                    </a:lnTo>
                    <a:lnTo>
                      <a:pt x="31" y="13"/>
                    </a:lnTo>
                    <a:lnTo>
                      <a:pt x="30" y="7"/>
                    </a:lnTo>
                    <a:lnTo>
                      <a:pt x="30" y="2"/>
                    </a:lnTo>
                    <a:lnTo>
                      <a:pt x="29" y="0"/>
                    </a:lnTo>
                    <a:lnTo>
                      <a:pt x="30" y="3"/>
                    </a:lnTo>
                    <a:lnTo>
                      <a:pt x="30" y="8"/>
                    </a:lnTo>
                    <a:lnTo>
                      <a:pt x="29" y="15"/>
                    </a:lnTo>
                    <a:lnTo>
                      <a:pt x="27" y="2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59" name="Freeform 135"/>
              <p:cNvSpPr>
                <a:spLocks/>
              </p:cNvSpPr>
              <p:nvPr/>
            </p:nvSpPr>
            <p:spPr bwMode="auto">
              <a:xfrm>
                <a:off x="4505" y="2854"/>
                <a:ext cx="14" cy="6"/>
              </a:xfrm>
              <a:custGeom>
                <a:avLst/>
                <a:gdLst/>
                <a:ahLst/>
                <a:cxnLst>
                  <a:cxn ang="0">
                    <a:pos x="7" y="2"/>
                  </a:cxn>
                  <a:cxn ang="0">
                    <a:pos x="6" y="2"/>
                  </a:cxn>
                  <a:cxn ang="0">
                    <a:pos x="4" y="2"/>
                  </a:cxn>
                  <a:cxn ang="0">
                    <a:pos x="2" y="2"/>
                  </a:cxn>
                  <a:cxn ang="0">
                    <a:pos x="1" y="2"/>
                  </a:cxn>
                  <a:cxn ang="0">
                    <a:pos x="1" y="2"/>
                  </a:cxn>
                  <a:cxn ang="0">
                    <a:pos x="0" y="3"/>
                  </a:cxn>
                  <a:cxn ang="0">
                    <a:pos x="0" y="3"/>
                  </a:cxn>
                  <a:cxn ang="0">
                    <a:pos x="0" y="3"/>
                  </a:cxn>
                  <a:cxn ang="0">
                    <a:pos x="1" y="4"/>
                  </a:cxn>
                  <a:cxn ang="0">
                    <a:pos x="1" y="5"/>
                  </a:cxn>
                  <a:cxn ang="0">
                    <a:pos x="2" y="5"/>
                  </a:cxn>
                  <a:cxn ang="0">
                    <a:pos x="3" y="5"/>
                  </a:cxn>
                  <a:cxn ang="0">
                    <a:pos x="4" y="6"/>
                  </a:cxn>
                  <a:cxn ang="0">
                    <a:pos x="5" y="5"/>
                  </a:cxn>
                  <a:cxn ang="0">
                    <a:pos x="7" y="5"/>
                  </a:cxn>
                  <a:cxn ang="0">
                    <a:pos x="8" y="5"/>
                  </a:cxn>
                  <a:cxn ang="0">
                    <a:pos x="10" y="4"/>
                  </a:cxn>
                  <a:cxn ang="0">
                    <a:pos x="12" y="2"/>
                  </a:cxn>
                  <a:cxn ang="0">
                    <a:pos x="14" y="1"/>
                  </a:cxn>
                  <a:cxn ang="0">
                    <a:pos x="14" y="0"/>
                  </a:cxn>
                  <a:cxn ang="0">
                    <a:pos x="14" y="0"/>
                  </a:cxn>
                  <a:cxn ang="0">
                    <a:pos x="12" y="1"/>
                  </a:cxn>
                  <a:cxn ang="0">
                    <a:pos x="9" y="2"/>
                  </a:cxn>
                  <a:cxn ang="0">
                    <a:pos x="7" y="2"/>
                  </a:cxn>
                </a:cxnLst>
                <a:rect l="0" t="0" r="r" b="b"/>
                <a:pathLst>
                  <a:path w="14" h="6">
                    <a:moveTo>
                      <a:pt x="7" y="2"/>
                    </a:moveTo>
                    <a:lnTo>
                      <a:pt x="6" y="2"/>
                    </a:lnTo>
                    <a:lnTo>
                      <a:pt x="4" y="2"/>
                    </a:lnTo>
                    <a:lnTo>
                      <a:pt x="2" y="2"/>
                    </a:lnTo>
                    <a:lnTo>
                      <a:pt x="1" y="2"/>
                    </a:lnTo>
                    <a:lnTo>
                      <a:pt x="1" y="2"/>
                    </a:lnTo>
                    <a:lnTo>
                      <a:pt x="0" y="3"/>
                    </a:lnTo>
                    <a:lnTo>
                      <a:pt x="0" y="3"/>
                    </a:lnTo>
                    <a:lnTo>
                      <a:pt x="0" y="3"/>
                    </a:lnTo>
                    <a:lnTo>
                      <a:pt x="1" y="4"/>
                    </a:lnTo>
                    <a:lnTo>
                      <a:pt x="1" y="5"/>
                    </a:lnTo>
                    <a:lnTo>
                      <a:pt x="2" y="5"/>
                    </a:lnTo>
                    <a:lnTo>
                      <a:pt x="3" y="5"/>
                    </a:lnTo>
                    <a:lnTo>
                      <a:pt x="4" y="6"/>
                    </a:lnTo>
                    <a:lnTo>
                      <a:pt x="5" y="5"/>
                    </a:lnTo>
                    <a:lnTo>
                      <a:pt x="7" y="5"/>
                    </a:lnTo>
                    <a:lnTo>
                      <a:pt x="8" y="5"/>
                    </a:lnTo>
                    <a:lnTo>
                      <a:pt x="10" y="4"/>
                    </a:lnTo>
                    <a:lnTo>
                      <a:pt x="12" y="2"/>
                    </a:lnTo>
                    <a:lnTo>
                      <a:pt x="14" y="1"/>
                    </a:lnTo>
                    <a:lnTo>
                      <a:pt x="14" y="0"/>
                    </a:lnTo>
                    <a:lnTo>
                      <a:pt x="14" y="0"/>
                    </a:lnTo>
                    <a:lnTo>
                      <a:pt x="12" y="1"/>
                    </a:lnTo>
                    <a:lnTo>
                      <a:pt x="9" y="2"/>
                    </a:lnTo>
                    <a:lnTo>
                      <a:pt x="7" y="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60" name="Freeform 136"/>
              <p:cNvSpPr>
                <a:spLocks/>
              </p:cNvSpPr>
              <p:nvPr/>
            </p:nvSpPr>
            <p:spPr bwMode="auto">
              <a:xfrm>
                <a:off x="4470" y="2896"/>
                <a:ext cx="23" cy="3"/>
              </a:xfrm>
              <a:custGeom>
                <a:avLst/>
                <a:gdLst/>
                <a:ahLst/>
                <a:cxnLst>
                  <a:cxn ang="0">
                    <a:pos x="13" y="0"/>
                  </a:cxn>
                  <a:cxn ang="0">
                    <a:pos x="11" y="0"/>
                  </a:cxn>
                  <a:cxn ang="0">
                    <a:pos x="10" y="1"/>
                  </a:cxn>
                  <a:cxn ang="0">
                    <a:pos x="8" y="1"/>
                  </a:cxn>
                  <a:cxn ang="0">
                    <a:pos x="6" y="2"/>
                  </a:cxn>
                  <a:cxn ang="0">
                    <a:pos x="5" y="1"/>
                  </a:cxn>
                  <a:cxn ang="0">
                    <a:pos x="3" y="1"/>
                  </a:cxn>
                  <a:cxn ang="0">
                    <a:pos x="2" y="1"/>
                  </a:cxn>
                  <a:cxn ang="0">
                    <a:pos x="1" y="1"/>
                  </a:cxn>
                  <a:cxn ang="0">
                    <a:pos x="0" y="1"/>
                  </a:cxn>
                  <a:cxn ang="0">
                    <a:pos x="0" y="1"/>
                  </a:cxn>
                  <a:cxn ang="0">
                    <a:pos x="0" y="2"/>
                  </a:cxn>
                  <a:cxn ang="0">
                    <a:pos x="0" y="2"/>
                  </a:cxn>
                  <a:cxn ang="0">
                    <a:pos x="2" y="2"/>
                  </a:cxn>
                  <a:cxn ang="0">
                    <a:pos x="4" y="3"/>
                  </a:cxn>
                  <a:cxn ang="0">
                    <a:pos x="5" y="3"/>
                  </a:cxn>
                  <a:cxn ang="0">
                    <a:pos x="7" y="3"/>
                  </a:cxn>
                  <a:cxn ang="0">
                    <a:pos x="8" y="3"/>
                  </a:cxn>
                  <a:cxn ang="0">
                    <a:pos x="10" y="3"/>
                  </a:cxn>
                  <a:cxn ang="0">
                    <a:pos x="11" y="3"/>
                  </a:cxn>
                  <a:cxn ang="0">
                    <a:pos x="12" y="2"/>
                  </a:cxn>
                  <a:cxn ang="0">
                    <a:pos x="13" y="2"/>
                  </a:cxn>
                  <a:cxn ang="0">
                    <a:pos x="14" y="2"/>
                  </a:cxn>
                  <a:cxn ang="0">
                    <a:pos x="16" y="2"/>
                  </a:cxn>
                  <a:cxn ang="0">
                    <a:pos x="17" y="3"/>
                  </a:cxn>
                  <a:cxn ang="0">
                    <a:pos x="19" y="3"/>
                  </a:cxn>
                  <a:cxn ang="0">
                    <a:pos x="21" y="2"/>
                  </a:cxn>
                  <a:cxn ang="0">
                    <a:pos x="22" y="1"/>
                  </a:cxn>
                  <a:cxn ang="0">
                    <a:pos x="23" y="0"/>
                  </a:cxn>
                  <a:cxn ang="0">
                    <a:pos x="23" y="0"/>
                  </a:cxn>
                  <a:cxn ang="0">
                    <a:pos x="22" y="1"/>
                  </a:cxn>
                  <a:cxn ang="0">
                    <a:pos x="21" y="1"/>
                  </a:cxn>
                  <a:cxn ang="0">
                    <a:pos x="20" y="1"/>
                  </a:cxn>
                  <a:cxn ang="0">
                    <a:pos x="19" y="1"/>
                  </a:cxn>
                  <a:cxn ang="0">
                    <a:pos x="17" y="1"/>
                  </a:cxn>
                  <a:cxn ang="0">
                    <a:pos x="15" y="1"/>
                  </a:cxn>
                  <a:cxn ang="0">
                    <a:pos x="13" y="0"/>
                  </a:cxn>
                </a:cxnLst>
                <a:rect l="0" t="0" r="r" b="b"/>
                <a:pathLst>
                  <a:path w="23" h="3">
                    <a:moveTo>
                      <a:pt x="13" y="0"/>
                    </a:moveTo>
                    <a:lnTo>
                      <a:pt x="11" y="0"/>
                    </a:lnTo>
                    <a:lnTo>
                      <a:pt x="10" y="1"/>
                    </a:lnTo>
                    <a:lnTo>
                      <a:pt x="8" y="1"/>
                    </a:lnTo>
                    <a:lnTo>
                      <a:pt x="6" y="2"/>
                    </a:lnTo>
                    <a:lnTo>
                      <a:pt x="5" y="1"/>
                    </a:lnTo>
                    <a:lnTo>
                      <a:pt x="3" y="1"/>
                    </a:lnTo>
                    <a:lnTo>
                      <a:pt x="2" y="1"/>
                    </a:lnTo>
                    <a:lnTo>
                      <a:pt x="1" y="1"/>
                    </a:lnTo>
                    <a:lnTo>
                      <a:pt x="0" y="1"/>
                    </a:lnTo>
                    <a:lnTo>
                      <a:pt x="0" y="1"/>
                    </a:lnTo>
                    <a:lnTo>
                      <a:pt x="0" y="2"/>
                    </a:lnTo>
                    <a:lnTo>
                      <a:pt x="0" y="2"/>
                    </a:lnTo>
                    <a:lnTo>
                      <a:pt x="2" y="2"/>
                    </a:lnTo>
                    <a:lnTo>
                      <a:pt x="4" y="3"/>
                    </a:lnTo>
                    <a:lnTo>
                      <a:pt x="5" y="3"/>
                    </a:lnTo>
                    <a:lnTo>
                      <a:pt x="7" y="3"/>
                    </a:lnTo>
                    <a:lnTo>
                      <a:pt x="8" y="3"/>
                    </a:lnTo>
                    <a:lnTo>
                      <a:pt x="10" y="3"/>
                    </a:lnTo>
                    <a:lnTo>
                      <a:pt x="11" y="3"/>
                    </a:lnTo>
                    <a:lnTo>
                      <a:pt x="12" y="2"/>
                    </a:lnTo>
                    <a:lnTo>
                      <a:pt x="13" y="2"/>
                    </a:lnTo>
                    <a:lnTo>
                      <a:pt x="14" y="2"/>
                    </a:lnTo>
                    <a:lnTo>
                      <a:pt x="16" y="2"/>
                    </a:lnTo>
                    <a:lnTo>
                      <a:pt x="17" y="3"/>
                    </a:lnTo>
                    <a:lnTo>
                      <a:pt x="19" y="3"/>
                    </a:lnTo>
                    <a:lnTo>
                      <a:pt x="21" y="2"/>
                    </a:lnTo>
                    <a:lnTo>
                      <a:pt x="22" y="1"/>
                    </a:lnTo>
                    <a:lnTo>
                      <a:pt x="23" y="0"/>
                    </a:lnTo>
                    <a:lnTo>
                      <a:pt x="23" y="0"/>
                    </a:lnTo>
                    <a:lnTo>
                      <a:pt x="22" y="1"/>
                    </a:lnTo>
                    <a:lnTo>
                      <a:pt x="21" y="1"/>
                    </a:lnTo>
                    <a:lnTo>
                      <a:pt x="20" y="1"/>
                    </a:lnTo>
                    <a:lnTo>
                      <a:pt x="19" y="1"/>
                    </a:lnTo>
                    <a:lnTo>
                      <a:pt x="17" y="1"/>
                    </a:lnTo>
                    <a:lnTo>
                      <a:pt x="15" y="1"/>
                    </a:lnTo>
                    <a:lnTo>
                      <a:pt x="13"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61" name="Freeform 137"/>
              <p:cNvSpPr>
                <a:spLocks/>
              </p:cNvSpPr>
              <p:nvPr/>
            </p:nvSpPr>
            <p:spPr bwMode="auto">
              <a:xfrm>
                <a:off x="4479" y="2904"/>
                <a:ext cx="10" cy="4"/>
              </a:xfrm>
              <a:custGeom>
                <a:avLst/>
                <a:gdLst/>
                <a:ahLst/>
                <a:cxnLst>
                  <a:cxn ang="0">
                    <a:pos x="5" y="2"/>
                  </a:cxn>
                  <a:cxn ang="0">
                    <a:pos x="4" y="1"/>
                  </a:cxn>
                  <a:cxn ang="0">
                    <a:pos x="3" y="1"/>
                  </a:cxn>
                  <a:cxn ang="0">
                    <a:pos x="2" y="1"/>
                  </a:cxn>
                  <a:cxn ang="0">
                    <a:pos x="0" y="1"/>
                  </a:cxn>
                  <a:cxn ang="0">
                    <a:pos x="0" y="1"/>
                  </a:cxn>
                  <a:cxn ang="0">
                    <a:pos x="0" y="1"/>
                  </a:cxn>
                  <a:cxn ang="0">
                    <a:pos x="0" y="1"/>
                  </a:cxn>
                  <a:cxn ang="0">
                    <a:pos x="0" y="2"/>
                  </a:cxn>
                  <a:cxn ang="0">
                    <a:pos x="3" y="3"/>
                  </a:cxn>
                  <a:cxn ang="0">
                    <a:pos x="5" y="3"/>
                  </a:cxn>
                  <a:cxn ang="0">
                    <a:pos x="7" y="4"/>
                  </a:cxn>
                  <a:cxn ang="0">
                    <a:pos x="8" y="3"/>
                  </a:cxn>
                  <a:cxn ang="0">
                    <a:pos x="9" y="3"/>
                  </a:cxn>
                  <a:cxn ang="0">
                    <a:pos x="10" y="2"/>
                  </a:cxn>
                  <a:cxn ang="0">
                    <a:pos x="10" y="1"/>
                  </a:cxn>
                  <a:cxn ang="0">
                    <a:pos x="10" y="0"/>
                  </a:cxn>
                  <a:cxn ang="0">
                    <a:pos x="10" y="1"/>
                  </a:cxn>
                  <a:cxn ang="0">
                    <a:pos x="9" y="1"/>
                  </a:cxn>
                  <a:cxn ang="0">
                    <a:pos x="7" y="1"/>
                  </a:cxn>
                  <a:cxn ang="0">
                    <a:pos x="5" y="2"/>
                  </a:cxn>
                </a:cxnLst>
                <a:rect l="0" t="0" r="r" b="b"/>
                <a:pathLst>
                  <a:path w="10" h="4">
                    <a:moveTo>
                      <a:pt x="5" y="2"/>
                    </a:moveTo>
                    <a:lnTo>
                      <a:pt x="4" y="1"/>
                    </a:lnTo>
                    <a:lnTo>
                      <a:pt x="3" y="1"/>
                    </a:lnTo>
                    <a:lnTo>
                      <a:pt x="2" y="1"/>
                    </a:lnTo>
                    <a:lnTo>
                      <a:pt x="0" y="1"/>
                    </a:lnTo>
                    <a:lnTo>
                      <a:pt x="0" y="1"/>
                    </a:lnTo>
                    <a:lnTo>
                      <a:pt x="0" y="1"/>
                    </a:lnTo>
                    <a:lnTo>
                      <a:pt x="0" y="1"/>
                    </a:lnTo>
                    <a:lnTo>
                      <a:pt x="0" y="2"/>
                    </a:lnTo>
                    <a:lnTo>
                      <a:pt x="3" y="3"/>
                    </a:lnTo>
                    <a:lnTo>
                      <a:pt x="5" y="3"/>
                    </a:lnTo>
                    <a:lnTo>
                      <a:pt x="7" y="4"/>
                    </a:lnTo>
                    <a:lnTo>
                      <a:pt x="8" y="3"/>
                    </a:lnTo>
                    <a:lnTo>
                      <a:pt x="9" y="3"/>
                    </a:lnTo>
                    <a:lnTo>
                      <a:pt x="10" y="2"/>
                    </a:lnTo>
                    <a:lnTo>
                      <a:pt x="10" y="1"/>
                    </a:lnTo>
                    <a:lnTo>
                      <a:pt x="10" y="0"/>
                    </a:lnTo>
                    <a:lnTo>
                      <a:pt x="10" y="1"/>
                    </a:lnTo>
                    <a:lnTo>
                      <a:pt x="9" y="1"/>
                    </a:lnTo>
                    <a:lnTo>
                      <a:pt x="7" y="1"/>
                    </a:lnTo>
                    <a:lnTo>
                      <a:pt x="5" y="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62" name="Freeform 138"/>
              <p:cNvSpPr>
                <a:spLocks/>
              </p:cNvSpPr>
              <p:nvPr/>
            </p:nvSpPr>
            <p:spPr bwMode="auto">
              <a:xfrm>
                <a:off x="4498" y="2840"/>
                <a:ext cx="31" cy="50"/>
              </a:xfrm>
              <a:custGeom>
                <a:avLst/>
                <a:gdLst/>
                <a:ahLst/>
                <a:cxnLst>
                  <a:cxn ang="0">
                    <a:pos x="18" y="0"/>
                  </a:cxn>
                  <a:cxn ang="0">
                    <a:pos x="16" y="1"/>
                  </a:cxn>
                  <a:cxn ang="0">
                    <a:pos x="14" y="2"/>
                  </a:cxn>
                  <a:cxn ang="0">
                    <a:pos x="13" y="4"/>
                  </a:cxn>
                  <a:cxn ang="0">
                    <a:pos x="12" y="5"/>
                  </a:cxn>
                  <a:cxn ang="0">
                    <a:pos x="10" y="7"/>
                  </a:cxn>
                  <a:cxn ang="0">
                    <a:pos x="9" y="9"/>
                  </a:cxn>
                  <a:cxn ang="0">
                    <a:pos x="8" y="10"/>
                  </a:cxn>
                  <a:cxn ang="0">
                    <a:pos x="7" y="12"/>
                  </a:cxn>
                  <a:cxn ang="0">
                    <a:pos x="6" y="16"/>
                  </a:cxn>
                  <a:cxn ang="0">
                    <a:pos x="6" y="21"/>
                  </a:cxn>
                  <a:cxn ang="0">
                    <a:pos x="6" y="25"/>
                  </a:cxn>
                  <a:cxn ang="0">
                    <a:pos x="5" y="30"/>
                  </a:cxn>
                  <a:cxn ang="0">
                    <a:pos x="4" y="34"/>
                  </a:cxn>
                  <a:cxn ang="0">
                    <a:pos x="3" y="40"/>
                  </a:cxn>
                  <a:cxn ang="0">
                    <a:pos x="2" y="45"/>
                  </a:cxn>
                  <a:cxn ang="0">
                    <a:pos x="0" y="50"/>
                  </a:cxn>
                  <a:cxn ang="0">
                    <a:pos x="0" y="50"/>
                  </a:cxn>
                  <a:cxn ang="0">
                    <a:pos x="1" y="50"/>
                  </a:cxn>
                  <a:cxn ang="0">
                    <a:pos x="1" y="50"/>
                  </a:cxn>
                  <a:cxn ang="0">
                    <a:pos x="1" y="50"/>
                  </a:cxn>
                  <a:cxn ang="0">
                    <a:pos x="4" y="44"/>
                  </a:cxn>
                  <a:cxn ang="0">
                    <a:pos x="6" y="38"/>
                  </a:cxn>
                  <a:cxn ang="0">
                    <a:pos x="7" y="32"/>
                  </a:cxn>
                  <a:cxn ang="0">
                    <a:pos x="8" y="26"/>
                  </a:cxn>
                  <a:cxn ang="0">
                    <a:pos x="8" y="24"/>
                  </a:cxn>
                  <a:cxn ang="0">
                    <a:pos x="8" y="22"/>
                  </a:cxn>
                  <a:cxn ang="0">
                    <a:pos x="8" y="20"/>
                  </a:cxn>
                  <a:cxn ang="0">
                    <a:pos x="8" y="18"/>
                  </a:cxn>
                  <a:cxn ang="0">
                    <a:pos x="8" y="15"/>
                  </a:cxn>
                  <a:cxn ang="0">
                    <a:pos x="9" y="12"/>
                  </a:cxn>
                  <a:cxn ang="0">
                    <a:pos x="11" y="9"/>
                  </a:cxn>
                  <a:cxn ang="0">
                    <a:pos x="13" y="7"/>
                  </a:cxn>
                  <a:cxn ang="0">
                    <a:pos x="14" y="5"/>
                  </a:cxn>
                  <a:cxn ang="0">
                    <a:pos x="17" y="3"/>
                  </a:cxn>
                  <a:cxn ang="0">
                    <a:pos x="20" y="2"/>
                  </a:cxn>
                  <a:cxn ang="0">
                    <a:pos x="23" y="1"/>
                  </a:cxn>
                  <a:cxn ang="0">
                    <a:pos x="26" y="1"/>
                  </a:cxn>
                  <a:cxn ang="0">
                    <a:pos x="29" y="0"/>
                  </a:cxn>
                  <a:cxn ang="0">
                    <a:pos x="30" y="0"/>
                  </a:cxn>
                  <a:cxn ang="0">
                    <a:pos x="31" y="0"/>
                  </a:cxn>
                  <a:cxn ang="0">
                    <a:pos x="30" y="0"/>
                  </a:cxn>
                  <a:cxn ang="0">
                    <a:pos x="29" y="0"/>
                  </a:cxn>
                  <a:cxn ang="0">
                    <a:pos x="28" y="0"/>
                  </a:cxn>
                  <a:cxn ang="0">
                    <a:pos x="26" y="0"/>
                  </a:cxn>
                  <a:cxn ang="0">
                    <a:pos x="24" y="0"/>
                  </a:cxn>
                  <a:cxn ang="0">
                    <a:pos x="21" y="0"/>
                  </a:cxn>
                  <a:cxn ang="0">
                    <a:pos x="19" y="0"/>
                  </a:cxn>
                  <a:cxn ang="0">
                    <a:pos x="18" y="0"/>
                  </a:cxn>
                </a:cxnLst>
                <a:rect l="0" t="0" r="r" b="b"/>
                <a:pathLst>
                  <a:path w="31" h="50">
                    <a:moveTo>
                      <a:pt x="18" y="0"/>
                    </a:moveTo>
                    <a:lnTo>
                      <a:pt x="16" y="1"/>
                    </a:lnTo>
                    <a:lnTo>
                      <a:pt x="14" y="2"/>
                    </a:lnTo>
                    <a:lnTo>
                      <a:pt x="13" y="4"/>
                    </a:lnTo>
                    <a:lnTo>
                      <a:pt x="12" y="5"/>
                    </a:lnTo>
                    <a:lnTo>
                      <a:pt x="10" y="7"/>
                    </a:lnTo>
                    <a:lnTo>
                      <a:pt x="9" y="9"/>
                    </a:lnTo>
                    <a:lnTo>
                      <a:pt x="8" y="10"/>
                    </a:lnTo>
                    <a:lnTo>
                      <a:pt x="7" y="12"/>
                    </a:lnTo>
                    <a:lnTo>
                      <a:pt x="6" y="16"/>
                    </a:lnTo>
                    <a:lnTo>
                      <a:pt x="6" y="21"/>
                    </a:lnTo>
                    <a:lnTo>
                      <a:pt x="6" y="25"/>
                    </a:lnTo>
                    <a:lnTo>
                      <a:pt x="5" y="30"/>
                    </a:lnTo>
                    <a:lnTo>
                      <a:pt x="4" y="34"/>
                    </a:lnTo>
                    <a:lnTo>
                      <a:pt x="3" y="40"/>
                    </a:lnTo>
                    <a:lnTo>
                      <a:pt x="2" y="45"/>
                    </a:lnTo>
                    <a:lnTo>
                      <a:pt x="0" y="50"/>
                    </a:lnTo>
                    <a:lnTo>
                      <a:pt x="0" y="50"/>
                    </a:lnTo>
                    <a:lnTo>
                      <a:pt x="1" y="50"/>
                    </a:lnTo>
                    <a:lnTo>
                      <a:pt x="1" y="50"/>
                    </a:lnTo>
                    <a:lnTo>
                      <a:pt x="1" y="50"/>
                    </a:lnTo>
                    <a:lnTo>
                      <a:pt x="4" y="44"/>
                    </a:lnTo>
                    <a:lnTo>
                      <a:pt x="6" y="38"/>
                    </a:lnTo>
                    <a:lnTo>
                      <a:pt x="7" y="32"/>
                    </a:lnTo>
                    <a:lnTo>
                      <a:pt x="8" y="26"/>
                    </a:lnTo>
                    <a:lnTo>
                      <a:pt x="8" y="24"/>
                    </a:lnTo>
                    <a:lnTo>
                      <a:pt x="8" y="22"/>
                    </a:lnTo>
                    <a:lnTo>
                      <a:pt x="8" y="20"/>
                    </a:lnTo>
                    <a:lnTo>
                      <a:pt x="8" y="18"/>
                    </a:lnTo>
                    <a:lnTo>
                      <a:pt x="8" y="15"/>
                    </a:lnTo>
                    <a:lnTo>
                      <a:pt x="9" y="12"/>
                    </a:lnTo>
                    <a:lnTo>
                      <a:pt x="11" y="9"/>
                    </a:lnTo>
                    <a:lnTo>
                      <a:pt x="13" y="7"/>
                    </a:lnTo>
                    <a:lnTo>
                      <a:pt x="14" y="5"/>
                    </a:lnTo>
                    <a:lnTo>
                      <a:pt x="17" y="3"/>
                    </a:lnTo>
                    <a:lnTo>
                      <a:pt x="20" y="2"/>
                    </a:lnTo>
                    <a:lnTo>
                      <a:pt x="23" y="1"/>
                    </a:lnTo>
                    <a:lnTo>
                      <a:pt x="26" y="1"/>
                    </a:lnTo>
                    <a:lnTo>
                      <a:pt x="29" y="0"/>
                    </a:lnTo>
                    <a:lnTo>
                      <a:pt x="30" y="0"/>
                    </a:lnTo>
                    <a:lnTo>
                      <a:pt x="31" y="0"/>
                    </a:lnTo>
                    <a:lnTo>
                      <a:pt x="30" y="0"/>
                    </a:lnTo>
                    <a:lnTo>
                      <a:pt x="29" y="0"/>
                    </a:lnTo>
                    <a:lnTo>
                      <a:pt x="28" y="0"/>
                    </a:lnTo>
                    <a:lnTo>
                      <a:pt x="26" y="0"/>
                    </a:lnTo>
                    <a:lnTo>
                      <a:pt x="24" y="0"/>
                    </a:lnTo>
                    <a:lnTo>
                      <a:pt x="21" y="0"/>
                    </a:lnTo>
                    <a:lnTo>
                      <a:pt x="19" y="0"/>
                    </a:lnTo>
                    <a:lnTo>
                      <a:pt x="18"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63" name="Freeform 139"/>
              <p:cNvSpPr>
                <a:spLocks/>
              </p:cNvSpPr>
              <p:nvPr/>
            </p:nvSpPr>
            <p:spPr bwMode="auto">
              <a:xfrm>
                <a:off x="4454" y="2837"/>
                <a:ext cx="47" cy="8"/>
              </a:xfrm>
              <a:custGeom>
                <a:avLst/>
                <a:gdLst/>
                <a:ahLst/>
                <a:cxnLst>
                  <a:cxn ang="0">
                    <a:pos x="33" y="4"/>
                  </a:cxn>
                  <a:cxn ang="0">
                    <a:pos x="32" y="3"/>
                  </a:cxn>
                  <a:cxn ang="0">
                    <a:pos x="31" y="3"/>
                  </a:cxn>
                  <a:cxn ang="0">
                    <a:pos x="30" y="2"/>
                  </a:cxn>
                  <a:cxn ang="0">
                    <a:pos x="28" y="2"/>
                  </a:cxn>
                  <a:cxn ang="0">
                    <a:pos x="27" y="1"/>
                  </a:cxn>
                  <a:cxn ang="0">
                    <a:pos x="26" y="1"/>
                  </a:cxn>
                  <a:cxn ang="0">
                    <a:pos x="24" y="1"/>
                  </a:cxn>
                  <a:cxn ang="0">
                    <a:pos x="23" y="1"/>
                  </a:cxn>
                  <a:cxn ang="0">
                    <a:pos x="20" y="0"/>
                  </a:cxn>
                  <a:cxn ang="0">
                    <a:pos x="17" y="0"/>
                  </a:cxn>
                  <a:cxn ang="0">
                    <a:pos x="15" y="0"/>
                  </a:cxn>
                  <a:cxn ang="0">
                    <a:pos x="12" y="0"/>
                  </a:cxn>
                  <a:cxn ang="0">
                    <a:pos x="9" y="0"/>
                  </a:cxn>
                  <a:cxn ang="0">
                    <a:pos x="6" y="0"/>
                  </a:cxn>
                  <a:cxn ang="0">
                    <a:pos x="4" y="1"/>
                  </a:cxn>
                  <a:cxn ang="0">
                    <a:pos x="1" y="2"/>
                  </a:cxn>
                  <a:cxn ang="0">
                    <a:pos x="1" y="3"/>
                  </a:cxn>
                  <a:cxn ang="0">
                    <a:pos x="0" y="4"/>
                  </a:cxn>
                  <a:cxn ang="0">
                    <a:pos x="1" y="4"/>
                  </a:cxn>
                  <a:cxn ang="0">
                    <a:pos x="1" y="4"/>
                  </a:cxn>
                  <a:cxn ang="0">
                    <a:pos x="5" y="4"/>
                  </a:cxn>
                  <a:cxn ang="0">
                    <a:pos x="8" y="4"/>
                  </a:cxn>
                  <a:cxn ang="0">
                    <a:pos x="12" y="4"/>
                  </a:cxn>
                  <a:cxn ang="0">
                    <a:pos x="15" y="4"/>
                  </a:cxn>
                  <a:cxn ang="0">
                    <a:pos x="18" y="5"/>
                  </a:cxn>
                  <a:cxn ang="0">
                    <a:pos x="22" y="5"/>
                  </a:cxn>
                  <a:cxn ang="0">
                    <a:pos x="25" y="6"/>
                  </a:cxn>
                  <a:cxn ang="0">
                    <a:pos x="28" y="7"/>
                  </a:cxn>
                  <a:cxn ang="0">
                    <a:pos x="33" y="8"/>
                  </a:cxn>
                  <a:cxn ang="0">
                    <a:pos x="37" y="8"/>
                  </a:cxn>
                  <a:cxn ang="0">
                    <a:pos x="40" y="8"/>
                  </a:cxn>
                  <a:cxn ang="0">
                    <a:pos x="43" y="8"/>
                  </a:cxn>
                  <a:cxn ang="0">
                    <a:pos x="45" y="7"/>
                  </a:cxn>
                  <a:cxn ang="0">
                    <a:pos x="46" y="7"/>
                  </a:cxn>
                  <a:cxn ang="0">
                    <a:pos x="47" y="6"/>
                  </a:cxn>
                  <a:cxn ang="0">
                    <a:pos x="47" y="6"/>
                  </a:cxn>
                  <a:cxn ang="0">
                    <a:pos x="47" y="6"/>
                  </a:cxn>
                  <a:cxn ang="0">
                    <a:pos x="46" y="6"/>
                  </a:cxn>
                  <a:cxn ang="0">
                    <a:pos x="44" y="7"/>
                  </a:cxn>
                  <a:cxn ang="0">
                    <a:pos x="42" y="7"/>
                  </a:cxn>
                  <a:cxn ang="0">
                    <a:pos x="40" y="7"/>
                  </a:cxn>
                  <a:cxn ang="0">
                    <a:pos x="38" y="6"/>
                  </a:cxn>
                  <a:cxn ang="0">
                    <a:pos x="35" y="5"/>
                  </a:cxn>
                  <a:cxn ang="0">
                    <a:pos x="33" y="4"/>
                  </a:cxn>
                </a:cxnLst>
                <a:rect l="0" t="0" r="r" b="b"/>
                <a:pathLst>
                  <a:path w="47" h="8">
                    <a:moveTo>
                      <a:pt x="33" y="4"/>
                    </a:moveTo>
                    <a:lnTo>
                      <a:pt x="32" y="3"/>
                    </a:lnTo>
                    <a:lnTo>
                      <a:pt x="31" y="3"/>
                    </a:lnTo>
                    <a:lnTo>
                      <a:pt x="30" y="2"/>
                    </a:lnTo>
                    <a:lnTo>
                      <a:pt x="28" y="2"/>
                    </a:lnTo>
                    <a:lnTo>
                      <a:pt x="27" y="1"/>
                    </a:lnTo>
                    <a:lnTo>
                      <a:pt x="26" y="1"/>
                    </a:lnTo>
                    <a:lnTo>
                      <a:pt x="24" y="1"/>
                    </a:lnTo>
                    <a:lnTo>
                      <a:pt x="23" y="1"/>
                    </a:lnTo>
                    <a:lnTo>
                      <a:pt x="20" y="0"/>
                    </a:lnTo>
                    <a:lnTo>
                      <a:pt x="17" y="0"/>
                    </a:lnTo>
                    <a:lnTo>
                      <a:pt x="15" y="0"/>
                    </a:lnTo>
                    <a:lnTo>
                      <a:pt x="12" y="0"/>
                    </a:lnTo>
                    <a:lnTo>
                      <a:pt x="9" y="0"/>
                    </a:lnTo>
                    <a:lnTo>
                      <a:pt x="6" y="0"/>
                    </a:lnTo>
                    <a:lnTo>
                      <a:pt x="4" y="1"/>
                    </a:lnTo>
                    <a:lnTo>
                      <a:pt x="1" y="2"/>
                    </a:lnTo>
                    <a:lnTo>
                      <a:pt x="1" y="3"/>
                    </a:lnTo>
                    <a:lnTo>
                      <a:pt x="0" y="4"/>
                    </a:lnTo>
                    <a:lnTo>
                      <a:pt x="1" y="4"/>
                    </a:lnTo>
                    <a:lnTo>
                      <a:pt x="1" y="4"/>
                    </a:lnTo>
                    <a:lnTo>
                      <a:pt x="5" y="4"/>
                    </a:lnTo>
                    <a:lnTo>
                      <a:pt x="8" y="4"/>
                    </a:lnTo>
                    <a:lnTo>
                      <a:pt x="12" y="4"/>
                    </a:lnTo>
                    <a:lnTo>
                      <a:pt x="15" y="4"/>
                    </a:lnTo>
                    <a:lnTo>
                      <a:pt x="18" y="5"/>
                    </a:lnTo>
                    <a:lnTo>
                      <a:pt x="22" y="5"/>
                    </a:lnTo>
                    <a:lnTo>
                      <a:pt x="25" y="6"/>
                    </a:lnTo>
                    <a:lnTo>
                      <a:pt x="28" y="7"/>
                    </a:lnTo>
                    <a:lnTo>
                      <a:pt x="33" y="8"/>
                    </a:lnTo>
                    <a:lnTo>
                      <a:pt x="37" y="8"/>
                    </a:lnTo>
                    <a:lnTo>
                      <a:pt x="40" y="8"/>
                    </a:lnTo>
                    <a:lnTo>
                      <a:pt x="43" y="8"/>
                    </a:lnTo>
                    <a:lnTo>
                      <a:pt x="45" y="7"/>
                    </a:lnTo>
                    <a:lnTo>
                      <a:pt x="46" y="7"/>
                    </a:lnTo>
                    <a:lnTo>
                      <a:pt x="47" y="6"/>
                    </a:lnTo>
                    <a:lnTo>
                      <a:pt x="47" y="6"/>
                    </a:lnTo>
                    <a:lnTo>
                      <a:pt x="47" y="6"/>
                    </a:lnTo>
                    <a:lnTo>
                      <a:pt x="46" y="6"/>
                    </a:lnTo>
                    <a:lnTo>
                      <a:pt x="44" y="7"/>
                    </a:lnTo>
                    <a:lnTo>
                      <a:pt x="42" y="7"/>
                    </a:lnTo>
                    <a:lnTo>
                      <a:pt x="40" y="7"/>
                    </a:lnTo>
                    <a:lnTo>
                      <a:pt x="38" y="6"/>
                    </a:lnTo>
                    <a:lnTo>
                      <a:pt x="35" y="5"/>
                    </a:lnTo>
                    <a:lnTo>
                      <a:pt x="33" y="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64" name="Freeform 140"/>
              <p:cNvSpPr>
                <a:spLocks/>
              </p:cNvSpPr>
              <p:nvPr/>
            </p:nvSpPr>
            <p:spPr bwMode="auto">
              <a:xfrm>
                <a:off x="4436" y="2863"/>
                <a:ext cx="46" cy="60"/>
              </a:xfrm>
              <a:custGeom>
                <a:avLst/>
                <a:gdLst/>
                <a:ahLst/>
                <a:cxnLst>
                  <a:cxn ang="0">
                    <a:pos x="2" y="23"/>
                  </a:cxn>
                  <a:cxn ang="0">
                    <a:pos x="3" y="28"/>
                  </a:cxn>
                  <a:cxn ang="0">
                    <a:pos x="5" y="32"/>
                  </a:cxn>
                  <a:cxn ang="0">
                    <a:pos x="7" y="36"/>
                  </a:cxn>
                  <a:cxn ang="0">
                    <a:pos x="9" y="40"/>
                  </a:cxn>
                  <a:cxn ang="0">
                    <a:pos x="13" y="44"/>
                  </a:cxn>
                  <a:cxn ang="0">
                    <a:pos x="16" y="48"/>
                  </a:cxn>
                  <a:cxn ang="0">
                    <a:pos x="20" y="51"/>
                  </a:cxn>
                  <a:cxn ang="0">
                    <a:pos x="25" y="54"/>
                  </a:cxn>
                  <a:cxn ang="0">
                    <a:pos x="29" y="57"/>
                  </a:cxn>
                  <a:cxn ang="0">
                    <a:pos x="34" y="59"/>
                  </a:cxn>
                  <a:cxn ang="0">
                    <a:pos x="39" y="60"/>
                  </a:cxn>
                  <a:cxn ang="0">
                    <a:pos x="45" y="60"/>
                  </a:cxn>
                  <a:cxn ang="0">
                    <a:pos x="45" y="60"/>
                  </a:cxn>
                  <a:cxn ang="0">
                    <a:pos x="46" y="60"/>
                  </a:cxn>
                  <a:cxn ang="0">
                    <a:pos x="46" y="59"/>
                  </a:cxn>
                  <a:cxn ang="0">
                    <a:pos x="45" y="59"/>
                  </a:cxn>
                  <a:cxn ang="0">
                    <a:pos x="41" y="57"/>
                  </a:cxn>
                  <a:cxn ang="0">
                    <a:pos x="36" y="55"/>
                  </a:cxn>
                  <a:cxn ang="0">
                    <a:pos x="32" y="53"/>
                  </a:cxn>
                  <a:cxn ang="0">
                    <a:pos x="28" y="51"/>
                  </a:cxn>
                  <a:cxn ang="0">
                    <a:pos x="24" y="48"/>
                  </a:cxn>
                  <a:cxn ang="0">
                    <a:pos x="20" y="45"/>
                  </a:cxn>
                  <a:cxn ang="0">
                    <a:pos x="16" y="42"/>
                  </a:cxn>
                  <a:cxn ang="0">
                    <a:pos x="12" y="38"/>
                  </a:cxn>
                  <a:cxn ang="0">
                    <a:pos x="11" y="37"/>
                  </a:cxn>
                  <a:cxn ang="0">
                    <a:pos x="9" y="35"/>
                  </a:cxn>
                  <a:cxn ang="0">
                    <a:pos x="8" y="33"/>
                  </a:cxn>
                  <a:cxn ang="0">
                    <a:pos x="7" y="30"/>
                  </a:cxn>
                  <a:cxn ang="0">
                    <a:pos x="6" y="28"/>
                  </a:cxn>
                  <a:cxn ang="0">
                    <a:pos x="5" y="26"/>
                  </a:cxn>
                  <a:cxn ang="0">
                    <a:pos x="4" y="24"/>
                  </a:cxn>
                  <a:cxn ang="0">
                    <a:pos x="3" y="21"/>
                  </a:cxn>
                  <a:cxn ang="0">
                    <a:pos x="2" y="15"/>
                  </a:cxn>
                  <a:cxn ang="0">
                    <a:pos x="1" y="8"/>
                  </a:cxn>
                  <a:cxn ang="0">
                    <a:pos x="1" y="2"/>
                  </a:cxn>
                  <a:cxn ang="0">
                    <a:pos x="1" y="0"/>
                  </a:cxn>
                  <a:cxn ang="0">
                    <a:pos x="0" y="2"/>
                  </a:cxn>
                  <a:cxn ang="0">
                    <a:pos x="0" y="7"/>
                  </a:cxn>
                  <a:cxn ang="0">
                    <a:pos x="0" y="15"/>
                  </a:cxn>
                  <a:cxn ang="0">
                    <a:pos x="2" y="23"/>
                  </a:cxn>
                </a:cxnLst>
                <a:rect l="0" t="0" r="r" b="b"/>
                <a:pathLst>
                  <a:path w="46" h="60">
                    <a:moveTo>
                      <a:pt x="2" y="23"/>
                    </a:moveTo>
                    <a:lnTo>
                      <a:pt x="3" y="28"/>
                    </a:lnTo>
                    <a:lnTo>
                      <a:pt x="5" y="32"/>
                    </a:lnTo>
                    <a:lnTo>
                      <a:pt x="7" y="36"/>
                    </a:lnTo>
                    <a:lnTo>
                      <a:pt x="9" y="40"/>
                    </a:lnTo>
                    <a:lnTo>
                      <a:pt x="13" y="44"/>
                    </a:lnTo>
                    <a:lnTo>
                      <a:pt x="16" y="48"/>
                    </a:lnTo>
                    <a:lnTo>
                      <a:pt x="20" y="51"/>
                    </a:lnTo>
                    <a:lnTo>
                      <a:pt x="25" y="54"/>
                    </a:lnTo>
                    <a:lnTo>
                      <a:pt x="29" y="57"/>
                    </a:lnTo>
                    <a:lnTo>
                      <a:pt x="34" y="59"/>
                    </a:lnTo>
                    <a:lnTo>
                      <a:pt x="39" y="60"/>
                    </a:lnTo>
                    <a:lnTo>
                      <a:pt x="45" y="60"/>
                    </a:lnTo>
                    <a:lnTo>
                      <a:pt x="45" y="60"/>
                    </a:lnTo>
                    <a:lnTo>
                      <a:pt x="46" y="60"/>
                    </a:lnTo>
                    <a:lnTo>
                      <a:pt x="46" y="59"/>
                    </a:lnTo>
                    <a:lnTo>
                      <a:pt x="45" y="59"/>
                    </a:lnTo>
                    <a:lnTo>
                      <a:pt x="41" y="57"/>
                    </a:lnTo>
                    <a:lnTo>
                      <a:pt x="36" y="55"/>
                    </a:lnTo>
                    <a:lnTo>
                      <a:pt x="32" y="53"/>
                    </a:lnTo>
                    <a:lnTo>
                      <a:pt x="28" y="51"/>
                    </a:lnTo>
                    <a:lnTo>
                      <a:pt x="24" y="48"/>
                    </a:lnTo>
                    <a:lnTo>
                      <a:pt x="20" y="45"/>
                    </a:lnTo>
                    <a:lnTo>
                      <a:pt x="16" y="42"/>
                    </a:lnTo>
                    <a:lnTo>
                      <a:pt x="12" y="38"/>
                    </a:lnTo>
                    <a:lnTo>
                      <a:pt x="11" y="37"/>
                    </a:lnTo>
                    <a:lnTo>
                      <a:pt x="9" y="35"/>
                    </a:lnTo>
                    <a:lnTo>
                      <a:pt x="8" y="33"/>
                    </a:lnTo>
                    <a:lnTo>
                      <a:pt x="7" y="30"/>
                    </a:lnTo>
                    <a:lnTo>
                      <a:pt x="6" y="28"/>
                    </a:lnTo>
                    <a:lnTo>
                      <a:pt x="5" y="26"/>
                    </a:lnTo>
                    <a:lnTo>
                      <a:pt x="4" y="24"/>
                    </a:lnTo>
                    <a:lnTo>
                      <a:pt x="3" y="21"/>
                    </a:lnTo>
                    <a:lnTo>
                      <a:pt x="2" y="15"/>
                    </a:lnTo>
                    <a:lnTo>
                      <a:pt x="1" y="8"/>
                    </a:lnTo>
                    <a:lnTo>
                      <a:pt x="1" y="2"/>
                    </a:lnTo>
                    <a:lnTo>
                      <a:pt x="1" y="0"/>
                    </a:lnTo>
                    <a:lnTo>
                      <a:pt x="0" y="2"/>
                    </a:lnTo>
                    <a:lnTo>
                      <a:pt x="0" y="7"/>
                    </a:lnTo>
                    <a:lnTo>
                      <a:pt x="0" y="15"/>
                    </a:lnTo>
                    <a:lnTo>
                      <a:pt x="2" y="23"/>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65" name="Freeform 141"/>
              <p:cNvSpPr>
                <a:spLocks/>
              </p:cNvSpPr>
              <p:nvPr/>
            </p:nvSpPr>
            <p:spPr bwMode="auto">
              <a:xfrm>
                <a:off x="4288" y="2972"/>
                <a:ext cx="95" cy="211"/>
              </a:xfrm>
              <a:custGeom>
                <a:avLst/>
                <a:gdLst/>
                <a:ahLst/>
                <a:cxnLst>
                  <a:cxn ang="0">
                    <a:pos x="0" y="61"/>
                  </a:cxn>
                  <a:cxn ang="0">
                    <a:pos x="1" y="68"/>
                  </a:cxn>
                  <a:cxn ang="0">
                    <a:pos x="2" y="75"/>
                  </a:cxn>
                  <a:cxn ang="0">
                    <a:pos x="4" y="83"/>
                  </a:cxn>
                  <a:cxn ang="0">
                    <a:pos x="6" y="90"/>
                  </a:cxn>
                  <a:cxn ang="0">
                    <a:pos x="8" y="97"/>
                  </a:cxn>
                  <a:cxn ang="0">
                    <a:pos x="11" y="105"/>
                  </a:cxn>
                  <a:cxn ang="0">
                    <a:pos x="14" y="111"/>
                  </a:cxn>
                  <a:cxn ang="0">
                    <a:pos x="17" y="118"/>
                  </a:cxn>
                  <a:cxn ang="0">
                    <a:pos x="20" y="125"/>
                  </a:cxn>
                  <a:cxn ang="0">
                    <a:pos x="24" y="132"/>
                  </a:cxn>
                  <a:cxn ang="0">
                    <a:pos x="28" y="138"/>
                  </a:cxn>
                  <a:cxn ang="0">
                    <a:pos x="32" y="145"/>
                  </a:cxn>
                  <a:cxn ang="0">
                    <a:pos x="36" y="151"/>
                  </a:cxn>
                  <a:cxn ang="0">
                    <a:pos x="40" y="157"/>
                  </a:cxn>
                  <a:cxn ang="0">
                    <a:pos x="45" y="163"/>
                  </a:cxn>
                  <a:cxn ang="0">
                    <a:pos x="49" y="169"/>
                  </a:cxn>
                  <a:cxn ang="0">
                    <a:pos x="54" y="174"/>
                  </a:cxn>
                  <a:cxn ang="0">
                    <a:pos x="59" y="180"/>
                  </a:cxn>
                  <a:cxn ang="0">
                    <a:pos x="64" y="185"/>
                  </a:cxn>
                  <a:cxn ang="0">
                    <a:pos x="70" y="191"/>
                  </a:cxn>
                  <a:cxn ang="0">
                    <a:pos x="75" y="196"/>
                  </a:cxn>
                  <a:cxn ang="0">
                    <a:pos x="81" y="201"/>
                  </a:cxn>
                  <a:cxn ang="0">
                    <a:pos x="87" y="206"/>
                  </a:cxn>
                  <a:cxn ang="0">
                    <a:pos x="92" y="210"/>
                  </a:cxn>
                  <a:cxn ang="0">
                    <a:pos x="93" y="211"/>
                  </a:cxn>
                  <a:cxn ang="0">
                    <a:pos x="94" y="210"/>
                  </a:cxn>
                  <a:cxn ang="0">
                    <a:pos x="95" y="209"/>
                  </a:cxn>
                  <a:cxn ang="0">
                    <a:pos x="94" y="208"/>
                  </a:cxn>
                  <a:cxn ang="0">
                    <a:pos x="75" y="189"/>
                  </a:cxn>
                  <a:cxn ang="0">
                    <a:pos x="59" y="170"/>
                  </a:cxn>
                  <a:cxn ang="0">
                    <a:pos x="45" y="151"/>
                  </a:cxn>
                  <a:cxn ang="0">
                    <a:pos x="34" y="133"/>
                  </a:cxn>
                  <a:cxn ang="0">
                    <a:pos x="25" y="115"/>
                  </a:cxn>
                  <a:cxn ang="0">
                    <a:pos x="18" y="98"/>
                  </a:cxn>
                  <a:cxn ang="0">
                    <a:pos x="12" y="81"/>
                  </a:cxn>
                  <a:cxn ang="0">
                    <a:pos x="8" y="66"/>
                  </a:cxn>
                  <a:cxn ang="0">
                    <a:pos x="6" y="52"/>
                  </a:cxn>
                  <a:cxn ang="0">
                    <a:pos x="4" y="39"/>
                  </a:cxn>
                  <a:cxn ang="0">
                    <a:pos x="3" y="28"/>
                  </a:cxn>
                  <a:cxn ang="0">
                    <a:pos x="3" y="19"/>
                  </a:cxn>
                  <a:cxn ang="0">
                    <a:pos x="3" y="11"/>
                  </a:cxn>
                  <a:cxn ang="0">
                    <a:pos x="4" y="5"/>
                  </a:cxn>
                  <a:cxn ang="0">
                    <a:pos x="4" y="2"/>
                  </a:cxn>
                  <a:cxn ang="0">
                    <a:pos x="4" y="0"/>
                  </a:cxn>
                  <a:cxn ang="0">
                    <a:pos x="3" y="7"/>
                  </a:cxn>
                  <a:cxn ang="0">
                    <a:pos x="1" y="23"/>
                  </a:cxn>
                  <a:cxn ang="0">
                    <a:pos x="0" y="43"/>
                  </a:cxn>
                  <a:cxn ang="0">
                    <a:pos x="0" y="61"/>
                  </a:cxn>
                </a:cxnLst>
                <a:rect l="0" t="0" r="r" b="b"/>
                <a:pathLst>
                  <a:path w="95" h="211">
                    <a:moveTo>
                      <a:pt x="0" y="61"/>
                    </a:moveTo>
                    <a:lnTo>
                      <a:pt x="1" y="68"/>
                    </a:lnTo>
                    <a:lnTo>
                      <a:pt x="2" y="75"/>
                    </a:lnTo>
                    <a:lnTo>
                      <a:pt x="4" y="83"/>
                    </a:lnTo>
                    <a:lnTo>
                      <a:pt x="6" y="90"/>
                    </a:lnTo>
                    <a:lnTo>
                      <a:pt x="8" y="97"/>
                    </a:lnTo>
                    <a:lnTo>
                      <a:pt x="11" y="105"/>
                    </a:lnTo>
                    <a:lnTo>
                      <a:pt x="14" y="111"/>
                    </a:lnTo>
                    <a:lnTo>
                      <a:pt x="17" y="118"/>
                    </a:lnTo>
                    <a:lnTo>
                      <a:pt x="20" y="125"/>
                    </a:lnTo>
                    <a:lnTo>
                      <a:pt x="24" y="132"/>
                    </a:lnTo>
                    <a:lnTo>
                      <a:pt x="28" y="138"/>
                    </a:lnTo>
                    <a:lnTo>
                      <a:pt x="32" y="145"/>
                    </a:lnTo>
                    <a:lnTo>
                      <a:pt x="36" y="151"/>
                    </a:lnTo>
                    <a:lnTo>
                      <a:pt x="40" y="157"/>
                    </a:lnTo>
                    <a:lnTo>
                      <a:pt x="45" y="163"/>
                    </a:lnTo>
                    <a:lnTo>
                      <a:pt x="49" y="169"/>
                    </a:lnTo>
                    <a:lnTo>
                      <a:pt x="54" y="174"/>
                    </a:lnTo>
                    <a:lnTo>
                      <a:pt x="59" y="180"/>
                    </a:lnTo>
                    <a:lnTo>
                      <a:pt x="64" y="185"/>
                    </a:lnTo>
                    <a:lnTo>
                      <a:pt x="70" y="191"/>
                    </a:lnTo>
                    <a:lnTo>
                      <a:pt x="75" y="196"/>
                    </a:lnTo>
                    <a:lnTo>
                      <a:pt x="81" y="201"/>
                    </a:lnTo>
                    <a:lnTo>
                      <a:pt x="87" y="206"/>
                    </a:lnTo>
                    <a:lnTo>
                      <a:pt x="92" y="210"/>
                    </a:lnTo>
                    <a:lnTo>
                      <a:pt x="93" y="211"/>
                    </a:lnTo>
                    <a:lnTo>
                      <a:pt x="94" y="210"/>
                    </a:lnTo>
                    <a:lnTo>
                      <a:pt x="95" y="209"/>
                    </a:lnTo>
                    <a:lnTo>
                      <a:pt x="94" y="208"/>
                    </a:lnTo>
                    <a:lnTo>
                      <a:pt x="75" y="189"/>
                    </a:lnTo>
                    <a:lnTo>
                      <a:pt x="59" y="170"/>
                    </a:lnTo>
                    <a:lnTo>
                      <a:pt x="45" y="151"/>
                    </a:lnTo>
                    <a:lnTo>
                      <a:pt x="34" y="133"/>
                    </a:lnTo>
                    <a:lnTo>
                      <a:pt x="25" y="115"/>
                    </a:lnTo>
                    <a:lnTo>
                      <a:pt x="18" y="98"/>
                    </a:lnTo>
                    <a:lnTo>
                      <a:pt x="12" y="81"/>
                    </a:lnTo>
                    <a:lnTo>
                      <a:pt x="8" y="66"/>
                    </a:lnTo>
                    <a:lnTo>
                      <a:pt x="6" y="52"/>
                    </a:lnTo>
                    <a:lnTo>
                      <a:pt x="4" y="39"/>
                    </a:lnTo>
                    <a:lnTo>
                      <a:pt x="3" y="28"/>
                    </a:lnTo>
                    <a:lnTo>
                      <a:pt x="3" y="19"/>
                    </a:lnTo>
                    <a:lnTo>
                      <a:pt x="3" y="11"/>
                    </a:lnTo>
                    <a:lnTo>
                      <a:pt x="4" y="5"/>
                    </a:lnTo>
                    <a:lnTo>
                      <a:pt x="4" y="2"/>
                    </a:lnTo>
                    <a:lnTo>
                      <a:pt x="4" y="0"/>
                    </a:lnTo>
                    <a:lnTo>
                      <a:pt x="3" y="7"/>
                    </a:lnTo>
                    <a:lnTo>
                      <a:pt x="1" y="23"/>
                    </a:lnTo>
                    <a:lnTo>
                      <a:pt x="0" y="43"/>
                    </a:lnTo>
                    <a:lnTo>
                      <a:pt x="0" y="61"/>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66" name="Freeform 142"/>
              <p:cNvSpPr>
                <a:spLocks/>
              </p:cNvSpPr>
              <p:nvPr/>
            </p:nvSpPr>
            <p:spPr bwMode="auto">
              <a:xfrm>
                <a:off x="4308" y="2941"/>
                <a:ext cx="116" cy="149"/>
              </a:xfrm>
              <a:custGeom>
                <a:avLst/>
                <a:gdLst/>
                <a:ahLst/>
                <a:cxnLst>
                  <a:cxn ang="0">
                    <a:pos x="53" y="28"/>
                  </a:cxn>
                  <a:cxn ang="0">
                    <a:pos x="58" y="31"/>
                  </a:cxn>
                  <a:cxn ang="0">
                    <a:pos x="64" y="35"/>
                  </a:cxn>
                  <a:cxn ang="0">
                    <a:pos x="69" y="40"/>
                  </a:cxn>
                  <a:cxn ang="0">
                    <a:pos x="75" y="44"/>
                  </a:cxn>
                  <a:cxn ang="0">
                    <a:pos x="80" y="48"/>
                  </a:cxn>
                  <a:cxn ang="0">
                    <a:pos x="85" y="53"/>
                  </a:cxn>
                  <a:cxn ang="0">
                    <a:pos x="90" y="58"/>
                  </a:cxn>
                  <a:cxn ang="0">
                    <a:pos x="96" y="65"/>
                  </a:cxn>
                  <a:cxn ang="0">
                    <a:pos x="103" y="76"/>
                  </a:cxn>
                  <a:cxn ang="0">
                    <a:pos x="109" y="88"/>
                  </a:cxn>
                  <a:cxn ang="0">
                    <a:pos x="110" y="100"/>
                  </a:cxn>
                  <a:cxn ang="0">
                    <a:pos x="108" y="112"/>
                  </a:cxn>
                  <a:cxn ang="0">
                    <a:pos x="103" y="123"/>
                  </a:cxn>
                  <a:cxn ang="0">
                    <a:pos x="96" y="133"/>
                  </a:cxn>
                  <a:cxn ang="0">
                    <a:pos x="91" y="142"/>
                  </a:cxn>
                  <a:cxn ang="0">
                    <a:pos x="88" y="149"/>
                  </a:cxn>
                  <a:cxn ang="0">
                    <a:pos x="90" y="149"/>
                  </a:cxn>
                  <a:cxn ang="0">
                    <a:pos x="94" y="143"/>
                  </a:cxn>
                  <a:cxn ang="0">
                    <a:pos x="101" y="133"/>
                  </a:cxn>
                  <a:cxn ang="0">
                    <a:pos x="108" y="123"/>
                  </a:cxn>
                  <a:cxn ang="0">
                    <a:pos x="113" y="111"/>
                  </a:cxn>
                  <a:cxn ang="0">
                    <a:pos x="116" y="99"/>
                  </a:cxn>
                  <a:cxn ang="0">
                    <a:pos x="114" y="87"/>
                  </a:cxn>
                  <a:cxn ang="0">
                    <a:pos x="109" y="76"/>
                  </a:cxn>
                  <a:cxn ang="0">
                    <a:pos x="103" y="66"/>
                  </a:cxn>
                  <a:cxn ang="0">
                    <a:pos x="97" y="59"/>
                  </a:cxn>
                  <a:cxn ang="0">
                    <a:pos x="91" y="54"/>
                  </a:cxn>
                  <a:cxn ang="0">
                    <a:pos x="86" y="49"/>
                  </a:cxn>
                  <a:cxn ang="0">
                    <a:pos x="80" y="45"/>
                  </a:cxn>
                  <a:cxn ang="0">
                    <a:pos x="74" y="41"/>
                  </a:cxn>
                  <a:cxn ang="0">
                    <a:pos x="68" y="37"/>
                  </a:cxn>
                  <a:cxn ang="0">
                    <a:pos x="63" y="33"/>
                  </a:cxn>
                  <a:cxn ang="0">
                    <a:pos x="57" y="28"/>
                  </a:cxn>
                  <a:cxn ang="0">
                    <a:pos x="50" y="23"/>
                  </a:cxn>
                  <a:cxn ang="0">
                    <a:pos x="41" y="16"/>
                  </a:cxn>
                  <a:cxn ang="0">
                    <a:pos x="31" y="11"/>
                  </a:cxn>
                  <a:cxn ang="0">
                    <a:pos x="22" y="7"/>
                  </a:cxn>
                  <a:cxn ang="0">
                    <a:pos x="14" y="4"/>
                  </a:cxn>
                  <a:cxn ang="0">
                    <a:pos x="8" y="2"/>
                  </a:cxn>
                  <a:cxn ang="0">
                    <a:pos x="3" y="0"/>
                  </a:cxn>
                  <a:cxn ang="0">
                    <a:pos x="0" y="0"/>
                  </a:cxn>
                  <a:cxn ang="0">
                    <a:pos x="0" y="0"/>
                  </a:cxn>
                  <a:cxn ang="0">
                    <a:pos x="3" y="1"/>
                  </a:cxn>
                  <a:cxn ang="0">
                    <a:pos x="8" y="4"/>
                  </a:cxn>
                  <a:cxn ang="0">
                    <a:pos x="15" y="7"/>
                  </a:cxn>
                  <a:cxn ang="0">
                    <a:pos x="23" y="11"/>
                  </a:cxn>
                  <a:cxn ang="0">
                    <a:pos x="31" y="15"/>
                  </a:cxn>
                  <a:cxn ang="0">
                    <a:pos x="39" y="19"/>
                  </a:cxn>
                  <a:cxn ang="0">
                    <a:pos x="47" y="24"/>
                  </a:cxn>
                </a:cxnLst>
                <a:rect l="0" t="0" r="r" b="b"/>
                <a:pathLst>
                  <a:path w="116" h="149">
                    <a:moveTo>
                      <a:pt x="50" y="26"/>
                    </a:moveTo>
                    <a:lnTo>
                      <a:pt x="53" y="28"/>
                    </a:lnTo>
                    <a:lnTo>
                      <a:pt x="56" y="29"/>
                    </a:lnTo>
                    <a:lnTo>
                      <a:pt x="58" y="31"/>
                    </a:lnTo>
                    <a:lnTo>
                      <a:pt x="61" y="33"/>
                    </a:lnTo>
                    <a:lnTo>
                      <a:pt x="64" y="35"/>
                    </a:lnTo>
                    <a:lnTo>
                      <a:pt x="67" y="37"/>
                    </a:lnTo>
                    <a:lnTo>
                      <a:pt x="69" y="40"/>
                    </a:lnTo>
                    <a:lnTo>
                      <a:pt x="72" y="42"/>
                    </a:lnTo>
                    <a:lnTo>
                      <a:pt x="75" y="44"/>
                    </a:lnTo>
                    <a:lnTo>
                      <a:pt x="77" y="46"/>
                    </a:lnTo>
                    <a:lnTo>
                      <a:pt x="80" y="48"/>
                    </a:lnTo>
                    <a:lnTo>
                      <a:pt x="83" y="51"/>
                    </a:lnTo>
                    <a:lnTo>
                      <a:pt x="85" y="53"/>
                    </a:lnTo>
                    <a:lnTo>
                      <a:pt x="87" y="55"/>
                    </a:lnTo>
                    <a:lnTo>
                      <a:pt x="90" y="58"/>
                    </a:lnTo>
                    <a:lnTo>
                      <a:pt x="92" y="60"/>
                    </a:lnTo>
                    <a:lnTo>
                      <a:pt x="96" y="65"/>
                    </a:lnTo>
                    <a:lnTo>
                      <a:pt x="100" y="70"/>
                    </a:lnTo>
                    <a:lnTo>
                      <a:pt x="103" y="76"/>
                    </a:lnTo>
                    <a:lnTo>
                      <a:pt x="106" y="82"/>
                    </a:lnTo>
                    <a:lnTo>
                      <a:pt x="109" y="88"/>
                    </a:lnTo>
                    <a:lnTo>
                      <a:pt x="110" y="94"/>
                    </a:lnTo>
                    <a:lnTo>
                      <a:pt x="110" y="100"/>
                    </a:lnTo>
                    <a:lnTo>
                      <a:pt x="109" y="106"/>
                    </a:lnTo>
                    <a:lnTo>
                      <a:pt x="108" y="112"/>
                    </a:lnTo>
                    <a:lnTo>
                      <a:pt x="105" y="117"/>
                    </a:lnTo>
                    <a:lnTo>
                      <a:pt x="103" y="123"/>
                    </a:lnTo>
                    <a:lnTo>
                      <a:pt x="100" y="128"/>
                    </a:lnTo>
                    <a:lnTo>
                      <a:pt x="96" y="133"/>
                    </a:lnTo>
                    <a:lnTo>
                      <a:pt x="93" y="138"/>
                    </a:lnTo>
                    <a:lnTo>
                      <a:pt x="91" y="142"/>
                    </a:lnTo>
                    <a:lnTo>
                      <a:pt x="88" y="148"/>
                    </a:lnTo>
                    <a:lnTo>
                      <a:pt x="88" y="149"/>
                    </a:lnTo>
                    <a:lnTo>
                      <a:pt x="89" y="149"/>
                    </a:lnTo>
                    <a:lnTo>
                      <a:pt x="90" y="149"/>
                    </a:lnTo>
                    <a:lnTo>
                      <a:pt x="91" y="148"/>
                    </a:lnTo>
                    <a:lnTo>
                      <a:pt x="94" y="143"/>
                    </a:lnTo>
                    <a:lnTo>
                      <a:pt x="97" y="138"/>
                    </a:lnTo>
                    <a:lnTo>
                      <a:pt x="101" y="133"/>
                    </a:lnTo>
                    <a:lnTo>
                      <a:pt x="104" y="128"/>
                    </a:lnTo>
                    <a:lnTo>
                      <a:pt x="108" y="123"/>
                    </a:lnTo>
                    <a:lnTo>
                      <a:pt x="111" y="117"/>
                    </a:lnTo>
                    <a:lnTo>
                      <a:pt x="113" y="111"/>
                    </a:lnTo>
                    <a:lnTo>
                      <a:pt x="115" y="105"/>
                    </a:lnTo>
                    <a:lnTo>
                      <a:pt x="116" y="99"/>
                    </a:lnTo>
                    <a:lnTo>
                      <a:pt x="115" y="93"/>
                    </a:lnTo>
                    <a:lnTo>
                      <a:pt x="114" y="87"/>
                    </a:lnTo>
                    <a:lnTo>
                      <a:pt x="112" y="82"/>
                    </a:lnTo>
                    <a:lnTo>
                      <a:pt x="109" y="76"/>
                    </a:lnTo>
                    <a:lnTo>
                      <a:pt x="106" y="71"/>
                    </a:lnTo>
                    <a:lnTo>
                      <a:pt x="103" y="66"/>
                    </a:lnTo>
                    <a:lnTo>
                      <a:pt x="99" y="61"/>
                    </a:lnTo>
                    <a:lnTo>
                      <a:pt x="97" y="59"/>
                    </a:lnTo>
                    <a:lnTo>
                      <a:pt x="94" y="56"/>
                    </a:lnTo>
                    <a:lnTo>
                      <a:pt x="91" y="54"/>
                    </a:lnTo>
                    <a:lnTo>
                      <a:pt x="89" y="52"/>
                    </a:lnTo>
                    <a:lnTo>
                      <a:pt x="86" y="49"/>
                    </a:lnTo>
                    <a:lnTo>
                      <a:pt x="83" y="47"/>
                    </a:lnTo>
                    <a:lnTo>
                      <a:pt x="80" y="45"/>
                    </a:lnTo>
                    <a:lnTo>
                      <a:pt x="77" y="43"/>
                    </a:lnTo>
                    <a:lnTo>
                      <a:pt x="74" y="41"/>
                    </a:lnTo>
                    <a:lnTo>
                      <a:pt x="71" y="39"/>
                    </a:lnTo>
                    <a:lnTo>
                      <a:pt x="68" y="37"/>
                    </a:lnTo>
                    <a:lnTo>
                      <a:pt x="66" y="35"/>
                    </a:lnTo>
                    <a:lnTo>
                      <a:pt x="63" y="33"/>
                    </a:lnTo>
                    <a:lnTo>
                      <a:pt x="60" y="31"/>
                    </a:lnTo>
                    <a:lnTo>
                      <a:pt x="57" y="28"/>
                    </a:lnTo>
                    <a:lnTo>
                      <a:pt x="54" y="26"/>
                    </a:lnTo>
                    <a:lnTo>
                      <a:pt x="50" y="23"/>
                    </a:lnTo>
                    <a:lnTo>
                      <a:pt x="45" y="19"/>
                    </a:lnTo>
                    <a:lnTo>
                      <a:pt x="41" y="16"/>
                    </a:lnTo>
                    <a:lnTo>
                      <a:pt x="36" y="14"/>
                    </a:lnTo>
                    <a:lnTo>
                      <a:pt x="31" y="11"/>
                    </a:lnTo>
                    <a:lnTo>
                      <a:pt x="27" y="9"/>
                    </a:lnTo>
                    <a:lnTo>
                      <a:pt x="22" y="7"/>
                    </a:lnTo>
                    <a:lnTo>
                      <a:pt x="18" y="6"/>
                    </a:lnTo>
                    <a:lnTo>
                      <a:pt x="14" y="4"/>
                    </a:lnTo>
                    <a:lnTo>
                      <a:pt x="11" y="3"/>
                    </a:lnTo>
                    <a:lnTo>
                      <a:pt x="8" y="2"/>
                    </a:lnTo>
                    <a:lnTo>
                      <a:pt x="5" y="1"/>
                    </a:lnTo>
                    <a:lnTo>
                      <a:pt x="3" y="0"/>
                    </a:lnTo>
                    <a:lnTo>
                      <a:pt x="1" y="0"/>
                    </a:lnTo>
                    <a:lnTo>
                      <a:pt x="0" y="0"/>
                    </a:lnTo>
                    <a:lnTo>
                      <a:pt x="0" y="0"/>
                    </a:lnTo>
                    <a:lnTo>
                      <a:pt x="0" y="0"/>
                    </a:lnTo>
                    <a:lnTo>
                      <a:pt x="1" y="0"/>
                    </a:lnTo>
                    <a:lnTo>
                      <a:pt x="3" y="1"/>
                    </a:lnTo>
                    <a:lnTo>
                      <a:pt x="5" y="2"/>
                    </a:lnTo>
                    <a:lnTo>
                      <a:pt x="8" y="4"/>
                    </a:lnTo>
                    <a:lnTo>
                      <a:pt x="11" y="5"/>
                    </a:lnTo>
                    <a:lnTo>
                      <a:pt x="15" y="7"/>
                    </a:lnTo>
                    <a:lnTo>
                      <a:pt x="19" y="9"/>
                    </a:lnTo>
                    <a:lnTo>
                      <a:pt x="23" y="11"/>
                    </a:lnTo>
                    <a:lnTo>
                      <a:pt x="27" y="13"/>
                    </a:lnTo>
                    <a:lnTo>
                      <a:pt x="31" y="15"/>
                    </a:lnTo>
                    <a:lnTo>
                      <a:pt x="35" y="17"/>
                    </a:lnTo>
                    <a:lnTo>
                      <a:pt x="39" y="19"/>
                    </a:lnTo>
                    <a:lnTo>
                      <a:pt x="43" y="22"/>
                    </a:lnTo>
                    <a:lnTo>
                      <a:pt x="47" y="24"/>
                    </a:lnTo>
                    <a:lnTo>
                      <a:pt x="50" y="26"/>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67" name="Freeform 143"/>
              <p:cNvSpPr>
                <a:spLocks/>
              </p:cNvSpPr>
              <p:nvPr/>
            </p:nvSpPr>
            <p:spPr bwMode="auto">
              <a:xfrm>
                <a:off x="4432" y="2936"/>
                <a:ext cx="65" cy="136"/>
              </a:xfrm>
              <a:custGeom>
                <a:avLst/>
                <a:gdLst/>
                <a:ahLst/>
                <a:cxnLst>
                  <a:cxn ang="0">
                    <a:pos x="0" y="0"/>
                  </a:cxn>
                  <a:cxn ang="0">
                    <a:pos x="3" y="4"/>
                  </a:cxn>
                  <a:cxn ang="0">
                    <a:pos x="6" y="8"/>
                  </a:cxn>
                  <a:cxn ang="0">
                    <a:pos x="9" y="11"/>
                  </a:cxn>
                  <a:cxn ang="0">
                    <a:pos x="12" y="15"/>
                  </a:cxn>
                  <a:cxn ang="0">
                    <a:pos x="15" y="19"/>
                  </a:cxn>
                  <a:cxn ang="0">
                    <a:pos x="18" y="22"/>
                  </a:cxn>
                  <a:cxn ang="0">
                    <a:pos x="21" y="26"/>
                  </a:cxn>
                  <a:cxn ang="0">
                    <a:pos x="24" y="29"/>
                  </a:cxn>
                  <a:cxn ang="0">
                    <a:pos x="26" y="33"/>
                  </a:cxn>
                  <a:cxn ang="0">
                    <a:pos x="29" y="37"/>
                  </a:cxn>
                  <a:cxn ang="0">
                    <a:pos x="32" y="41"/>
                  </a:cxn>
                  <a:cxn ang="0">
                    <a:pos x="34" y="45"/>
                  </a:cxn>
                  <a:cxn ang="0">
                    <a:pos x="37" y="49"/>
                  </a:cxn>
                  <a:cxn ang="0">
                    <a:pos x="39" y="53"/>
                  </a:cxn>
                  <a:cxn ang="0">
                    <a:pos x="41" y="58"/>
                  </a:cxn>
                  <a:cxn ang="0">
                    <a:pos x="43" y="62"/>
                  </a:cxn>
                  <a:cxn ang="0">
                    <a:pos x="48" y="72"/>
                  </a:cxn>
                  <a:cxn ang="0">
                    <a:pos x="52" y="83"/>
                  </a:cxn>
                  <a:cxn ang="0">
                    <a:pos x="55" y="96"/>
                  </a:cxn>
                  <a:cxn ang="0">
                    <a:pos x="59" y="108"/>
                  </a:cxn>
                  <a:cxn ang="0">
                    <a:pos x="61" y="119"/>
                  </a:cxn>
                  <a:cxn ang="0">
                    <a:pos x="64" y="128"/>
                  </a:cxn>
                  <a:cxn ang="0">
                    <a:pos x="65" y="134"/>
                  </a:cxn>
                  <a:cxn ang="0">
                    <a:pos x="65" y="136"/>
                  </a:cxn>
                  <a:cxn ang="0">
                    <a:pos x="64" y="126"/>
                  </a:cxn>
                  <a:cxn ang="0">
                    <a:pos x="63" y="117"/>
                  </a:cxn>
                  <a:cxn ang="0">
                    <a:pos x="61" y="107"/>
                  </a:cxn>
                  <a:cxn ang="0">
                    <a:pos x="59" y="98"/>
                  </a:cxn>
                  <a:cxn ang="0">
                    <a:pos x="56" y="89"/>
                  </a:cxn>
                  <a:cxn ang="0">
                    <a:pos x="54" y="79"/>
                  </a:cxn>
                  <a:cxn ang="0">
                    <a:pos x="50" y="70"/>
                  </a:cxn>
                  <a:cxn ang="0">
                    <a:pos x="47" y="61"/>
                  </a:cxn>
                  <a:cxn ang="0">
                    <a:pos x="45" y="57"/>
                  </a:cxn>
                  <a:cxn ang="0">
                    <a:pos x="42" y="53"/>
                  </a:cxn>
                  <a:cxn ang="0">
                    <a:pos x="40" y="48"/>
                  </a:cxn>
                  <a:cxn ang="0">
                    <a:pos x="38" y="44"/>
                  </a:cxn>
                  <a:cxn ang="0">
                    <a:pos x="35" y="40"/>
                  </a:cxn>
                  <a:cxn ang="0">
                    <a:pos x="32" y="35"/>
                  </a:cxn>
                  <a:cxn ang="0">
                    <a:pos x="29" y="31"/>
                  </a:cxn>
                  <a:cxn ang="0">
                    <a:pos x="26" y="27"/>
                  </a:cxn>
                  <a:cxn ang="0">
                    <a:pos x="23" y="24"/>
                  </a:cxn>
                  <a:cxn ang="0">
                    <a:pos x="20" y="20"/>
                  </a:cxn>
                  <a:cxn ang="0">
                    <a:pos x="17" y="17"/>
                  </a:cxn>
                  <a:cxn ang="0">
                    <a:pos x="14" y="13"/>
                  </a:cxn>
                  <a:cxn ang="0">
                    <a:pos x="10" y="10"/>
                  </a:cxn>
                  <a:cxn ang="0">
                    <a:pos x="7" y="7"/>
                  </a:cxn>
                  <a:cxn ang="0">
                    <a:pos x="3" y="3"/>
                  </a:cxn>
                  <a:cxn ang="0">
                    <a:pos x="0" y="0"/>
                  </a:cxn>
                  <a:cxn ang="0">
                    <a:pos x="0" y="0"/>
                  </a:cxn>
                  <a:cxn ang="0">
                    <a:pos x="0" y="0"/>
                  </a:cxn>
                  <a:cxn ang="0">
                    <a:pos x="0" y="0"/>
                  </a:cxn>
                  <a:cxn ang="0">
                    <a:pos x="0" y="0"/>
                  </a:cxn>
                  <a:cxn ang="0">
                    <a:pos x="0" y="0"/>
                  </a:cxn>
                </a:cxnLst>
                <a:rect l="0" t="0" r="r" b="b"/>
                <a:pathLst>
                  <a:path w="65" h="136">
                    <a:moveTo>
                      <a:pt x="0" y="0"/>
                    </a:moveTo>
                    <a:lnTo>
                      <a:pt x="3" y="4"/>
                    </a:lnTo>
                    <a:lnTo>
                      <a:pt x="6" y="8"/>
                    </a:lnTo>
                    <a:lnTo>
                      <a:pt x="9" y="11"/>
                    </a:lnTo>
                    <a:lnTo>
                      <a:pt x="12" y="15"/>
                    </a:lnTo>
                    <a:lnTo>
                      <a:pt x="15" y="19"/>
                    </a:lnTo>
                    <a:lnTo>
                      <a:pt x="18" y="22"/>
                    </a:lnTo>
                    <a:lnTo>
                      <a:pt x="21" y="26"/>
                    </a:lnTo>
                    <a:lnTo>
                      <a:pt x="24" y="29"/>
                    </a:lnTo>
                    <a:lnTo>
                      <a:pt x="26" y="33"/>
                    </a:lnTo>
                    <a:lnTo>
                      <a:pt x="29" y="37"/>
                    </a:lnTo>
                    <a:lnTo>
                      <a:pt x="32" y="41"/>
                    </a:lnTo>
                    <a:lnTo>
                      <a:pt x="34" y="45"/>
                    </a:lnTo>
                    <a:lnTo>
                      <a:pt x="37" y="49"/>
                    </a:lnTo>
                    <a:lnTo>
                      <a:pt x="39" y="53"/>
                    </a:lnTo>
                    <a:lnTo>
                      <a:pt x="41" y="58"/>
                    </a:lnTo>
                    <a:lnTo>
                      <a:pt x="43" y="62"/>
                    </a:lnTo>
                    <a:lnTo>
                      <a:pt x="48" y="72"/>
                    </a:lnTo>
                    <a:lnTo>
                      <a:pt x="52" y="83"/>
                    </a:lnTo>
                    <a:lnTo>
                      <a:pt x="55" y="96"/>
                    </a:lnTo>
                    <a:lnTo>
                      <a:pt x="59" y="108"/>
                    </a:lnTo>
                    <a:lnTo>
                      <a:pt x="61" y="119"/>
                    </a:lnTo>
                    <a:lnTo>
                      <a:pt x="64" y="128"/>
                    </a:lnTo>
                    <a:lnTo>
                      <a:pt x="65" y="134"/>
                    </a:lnTo>
                    <a:lnTo>
                      <a:pt x="65" y="136"/>
                    </a:lnTo>
                    <a:lnTo>
                      <a:pt x="64" y="126"/>
                    </a:lnTo>
                    <a:lnTo>
                      <a:pt x="63" y="117"/>
                    </a:lnTo>
                    <a:lnTo>
                      <a:pt x="61" y="107"/>
                    </a:lnTo>
                    <a:lnTo>
                      <a:pt x="59" y="98"/>
                    </a:lnTo>
                    <a:lnTo>
                      <a:pt x="56" y="89"/>
                    </a:lnTo>
                    <a:lnTo>
                      <a:pt x="54" y="79"/>
                    </a:lnTo>
                    <a:lnTo>
                      <a:pt x="50" y="70"/>
                    </a:lnTo>
                    <a:lnTo>
                      <a:pt x="47" y="61"/>
                    </a:lnTo>
                    <a:lnTo>
                      <a:pt x="45" y="57"/>
                    </a:lnTo>
                    <a:lnTo>
                      <a:pt x="42" y="53"/>
                    </a:lnTo>
                    <a:lnTo>
                      <a:pt x="40" y="48"/>
                    </a:lnTo>
                    <a:lnTo>
                      <a:pt x="38" y="44"/>
                    </a:lnTo>
                    <a:lnTo>
                      <a:pt x="35" y="40"/>
                    </a:lnTo>
                    <a:lnTo>
                      <a:pt x="32" y="35"/>
                    </a:lnTo>
                    <a:lnTo>
                      <a:pt x="29" y="31"/>
                    </a:lnTo>
                    <a:lnTo>
                      <a:pt x="26" y="27"/>
                    </a:lnTo>
                    <a:lnTo>
                      <a:pt x="23" y="24"/>
                    </a:lnTo>
                    <a:lnTo>
                      <a:pt x="20" y="20"/>
                    </a:lnTo>
                    <a:lnTo>
                      <a:pt x="17" y="17"/>
                    </a:lnTo>
                    <a:lnTo>
                      <a:pt x="14" y="13"/>
                    </a:lnTo>
                    <a:lnTo>
                      <a:pt x="10" y="10"/>
                    </a:lnTo>
                    <a:lnTo>
                      <a:pt x="7" y="7"/>
                    </a:lnTo>
                    <a:lnTo>
                      <a:pt x="3" y="3"/>
                    </a:lnTo>
                    <a:lnTo>
                      <a:pt x="0" y="0"/>
                    </a:lnTo>
                    <a:lnTo>
                      <a:pt x="0" y="0"/>
                    </a:lnTo>
                    <a:lnTo>
                      <a:pt x="0" y="0"/>
                    </a:lnTo>
                    <a:lnTo>
                      <a:pt x="0" y="0"/>
                    </a:lnTo>
                    <a:lnTo>
                      <a:pt x="0" y="0"/>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68" name="Freeform 144"/>
              <p:cNvSpPr>
                <a:spLocks/>
              </p:cNvSpPr>
              <p:nvPr/>
            </p:nvSpPr>
            <p:spPr bwMode="auto">
              <a:xfrm>
                <a:off x="4370" y="3093"/>
                <a:ext cx="150" cy="55"/>
              </a:xfrm>
              <a:custGeom>
                <a:avLst/>
                <a:gdLst/>
                <a:ahLst/>
                <a:cxnLst>
                  <a:cxn ang="0">
                    <a:pos x="16" y="50"/>
                  </a:cxn>
                  <a:cxn ang="0">
                    <a:pos x="16" y="38"/>
                  </a:cxn>
                  <a:cxn ang="0">
                    <a:pos x="17" y="30"/>
                  </a:cxn>
                  <a:cxn ang="0">
                    <a:pos x="18" y="24"/>
                  </a:cxn>
                  <a:cxn ang="0">
                    <a:pos x="21" y="17"/>
                  </a:cxn>
                  <a:cxn ang="0">
                    <a:pos x="28" y="11"/>
                  </a:cxn>
                  <a:cxn ang="0">
                    <a:pos x="37" y="8"/>
                  </a:cxn>
                  <a:cxn ang="0">
                    <a:pos x="45" y="8"/>
                  </a:cxn>
                  <a:cxn ang="0">
                    <a:pos x="53" y="8"/>
                  </a:cxn>
                  <a:cxn ang="0">
                    <a:pos x="60" y="10"/>
                  </a:cxn>
                  <a:cxn ang="0">
                    <a:pos x="67" y="13"/>
                  </a:cxn>
                  <a:cxn ang="0">
                    <a:pos x="74" y="16"/>
                  </a:cxn>
                  <a:cxn ang="0">
                    <a:pos x="81" y="20"/>
                  </a:cxn>
                  <a:cxn ang="0">
                    <a:pos x="87" y="24"/>
                  </a:cxn>
                  <a:cxn ang="0">
                    <a:pos x="94" y="28"/>
                  </a:cxn>
                  <a:cxn ang="0">
                    <a:pos x="101" y="31"/>
                  </a:cxn>
                  <a:cxn ang="0">
                    <a:pos x="108" y="34"/>
                  </a:cxn>
                  <a:cxn ang="0">
                    <a:pos x="115" y="36"/>
                  </a:cxn>
                  <a:cxn ang="0">
                    <a:pos x="123" y="38"/>
                  </a:cxn>
                  <a:cxn ang="0">
                    <a:pos x="130" y="39"/>
                  </a:cxn>
                  <a:cxn ang="0">
                    <a:pos x="138" y="40"/>
                  </a:cxn>
                  <a:cxn ang="0">
                    <a:pos x="146" y="40"/>
                  </a:cxn>
                  <a:cxn ang="0">
                    <a:pos x="150" y="40"/>
                  </a:cxn>
                  <a:cxn ang="0">
                    <a:pos x="150" y="39"/>
                  </a:cxn>
                  <a:cxn ang="0">
                    <a:pos x="146" y="38"/>
                  </a:cxn>
                  <a:cxn ang="0">
                    <a:pos x="139" y="37"/>
                  </a:cxn>
                  <a:cxn ang="0">
                    <a:pos x="131" y="36"/>
                  </a:cxn>
                  <a:cxn ang="0">
                    <a:pos x="124" y="34"/>
                  </a:cxn>
                  <a:cxn ang="0">
                    <a:pos x="117" y="32"/>
                  </a:cxn>
                  <a:cxn ang="0">
                    <a:pos x="110" y="29"/>
                  </a:cxn>
                  <a:cxn ang="0">
                    <a:pos x="103" y="26"/>
                  </a:cxn>
                  <a:cxn ang="0">
                    <a:pos x="96" y="23"/>
                  </a:cxn>
                  <a:cxn ang="0">
                    <a:pos x="90" y="19"/>
                  </a:cxn>
                  <a:cxn ang="0">
                    <a:pos x="84" y="15"/>
                  </a:cxn>
                  <a:cxn ang="0">
                    <a:pos x="78" y="11"/>
                  </a:cxn>
                  <a:cxn ang="0">
                    <a:pos x="72" y="8"/>
                  </a:cxn>
                  <a:cxn ang="0">
                    <a:pos x="66" y="5"/>
                  </a:cxn>
                  <a:cxn ang="0">
                    <a:pos x="60" y="2"/>
                  </a:cxn>
                  <a:cxn ang="0">
                    <a:pos x="53" y="1"/>
                  </a:cxn>
                  <a:cxn ang="0">
                    <a:pos x="46" y="0"/>
                  </a:cxn>
                  <a:cxn ang="0">
                    <a:pos x="39" y="0"/>
                  </a:cxn>
                  <a:cxn ang="0">
                    <a:pos x="34" y="2"/>
                  </a:cxn>
                  <a:cxn ang="0">
                    <a:pos x="28" y="4"/>
                  </a:cxn>
                  <a:cxn ang="0">
                    <a:pos x="23" y="7"/>
                  </a:cxn>
                  <a:cxn ang="0">
                    <a:pos x="19" y="12"/>
                  </a:cxn>
                  <a:cxn ang="0">
                    <a:pos x="16" y="16"/>
                  </a:cxn>
                  <a:cxn ang="0">
                    <a:pos x="14" y="22"/>
                  </a:cxn>
                  <a:cxn ang="0">
                    <a:pos x="14" y="28"/>
                  </a:cxn>
                  <a:cxn ang="0">
                    <a:pos x="14" y="35"/>
                  </a:cxn>
                  <a:cxn ang="0">
                    <a:pos x="14" y="49"/>
                  </a:cxn>
                  <a:cxn ang="0">
                    <a:pos x="9" y="48"/>
                  </a:cxn>
                  <a:cxn ang="0">
                    <a:pos x="5" y="46"/>
                  </a:cxn>
                  <a:cxn ang="0">
                    <a:pos x="2" y="43"/>
                  </a:cxn>
                  <a:cxn ang="0">
                    <a:pos x="1" y="41"/>
                  </a:cxn>
                  <a:cxn ang="0">
                    <a:pos x="1" y="41"/>
                  </a:cxn>
                  <a:cxn ang="0">
                    <a:pos x="4" y="46"/>
                  </a:cxn>
                  <a:cxn ang="0">
                    <a:pos x="8" y="52"/>
                  </a:cxn>
                  <a:cxn ang="0">
                    <a:pos x="13" y="55"/>
                  </a:cxn>
                </a:cxnLst>
                <a:rect l="0" t="0" r="r" b="b"/>
                <a:pathLst>
                  <a:path w="150" h="55">
                    <a:moveTo>
                      <a:pt x="15" y="54"/>
                    </a:moveTo>
                    <a:lnTo>
                      <a:pt x="16" y="50"/>
                    </a:lnTo>
                    <a:lnTo>
                      <a:pt x="16" y="44"/>
                    </a:lnTo>
                    <a:lnTo>
                      <a:pt x="16" y="38"/>
                    </a:lnTo>
                    <a:lnTo>
                      <a:pt x="16" y="33"/>
                    </a:lnTo>
                    <a:lnTo>
                      <a:pt x="17" y="30"/>
                    </a:lnTo>
                    <a:lnTo>
                      <a:pt x="17" y="28"/>
                    </a:lnTo>
                    <a:lnTo>
                      <a:pt x="18" y="24"/>
                    </a:lnTo>
                    <a:lnTo>
                      <a:pt x="19" y="20"/>
                    </a:lnTo>
                    <a:lnTo>
                      <a:pt x="21" y="17"/>
                    </a:lnTo>
                    <a:lnTo>
                      <a:pt x="24" y="13"/>
                    </a:lnTo>
                    <a:lnTo>
                      <a:pt x="28" y="11"/>
                    </a:lnTo>
                    <a:lnTo>
                      <a:pt x="33" y="9"/>
                    </a:lnTo>
                    <a:lnTo>
                      <a:pt x="37" y="8"/>
                    </a:lnTo>
                    <a:lnTo>
                      <a:pt x="41" y="8"/>
                    </a:lnTo>
                    <a:lnTo>
                      <a:pt x="45" y="8"/>
                    </a:lnTo>
                    <a:lnTo>
                      <a:pt x="49" y="8"/>
                    </a:lnTo>
                    <a:lnTo>
                      <a:pt x="53" y="8"/>
                    </a:lnTo>
                    <a:lnTo>
                      <a:pt x="57" y="9"/>
                    </a:lnTo>
                    <a:lnTo>
                      <a:pt x="60" y="10"/>
                    </a:lnTo>
                    <a:lnTo>
                      <a:pt x="64" y="11"/>
                    </a:lnTo>
                    <a:lnTo>
                      <a:pt x="67" y="13"/>
                    </a:lnTo>
                    <a:lnTo>
                      <a:pt x="71" y="15"/>
                    </a:lnTo>
                    <a:lnTo>
                      <a:pt x="74" y="16"/>
                    </a:lnTo>
                    <a:lnTo>
                      <a:pt x="78" y="18"/>
                    </a:lnTo>
                    <a:lnTo>
                      <a:pt x="81" y="20"/>
                    </a:lnTo>
                    <a:lnTo>
                      <a:pt x="84" y="22"/>
                    </a:lnTo>
                    <a:lnTo>
                      <a:pt x="87" y="24"/>
                    </a:lnTo>
                    <a:lnTo>
                      <a:pt x="91" y="26"/>
                    </a:lnTo>
                    <a:lnTo>
                      <a:pt x="94" y="28"/>
                    </a:lnTo>
                    <a:lnTo>
                      <a:pt x="97" y="30"/>
                    </a:lnTo>
                    <a:lnTo>
                      <a:pt x="101" y="31"/>
                    </a:lnTo>
                    <a:lnTo>
                      <a:pt x="104" y="33"/>
                    </a:lnTo>
                    <a:lnTo>
                      <a:pt x="108" y="34"/>
                    </a:lnTo>
                    <a:lnTo>
                      <a:pt x="112" y="35"/>
                    </a:lnTo>
                    <a:lnTo>
                      <a:pt x="115" y="36"/>
                    </a:lnTo>
                    <a:lnTo>
                      <a:pt x="119" y="37"/>
                    </a:lnTo>
                    <a:lnTo>
                      <a:pt x="123" y="38"/>
                    </a:lnTo>
                    <a:lnTo>
                      <a:pt x="126" y="38"/>
                    </a:lnTo>
                    <a:lnTo>
                      <a:pt x="130" y="39"/>
                    </a:lnTo>
                    <a:lnTo>
                      <a:pt x="134" y="39"/>
                    </a:lnTo>
                    <a:lnTo>
                      <a:pt x="138" y="40"/>
                    </a:lnTo>
                    <a:lnTo>
                      <a:pt x="142" y="40"/>
                    </a:lnTo>
                    <a:lnTo>
                      <a:pt x="146" y="40"/>
                    </a:lnTo>
                    <a:lnTo>
                      <a:pt x="149" y="40"/>
                    </a:lnTo>
                    <a:lnTo>
                      <a:pt x="150" y="40"/>
                    </a:lnTo>
                    <a:lnTo>
                      <a:pt x="150" y="39"/>
                    </a:lnTo>
                    <a:lnTo>
                      <a:pt x="150" y="39"/>
                    </a:lnTo>
                    <a:lnTo>
                      <a:pt x="150" y="38"/>
                    </a:lnTo>
                    <a:lnTo>
                      <a:pt x="146" y="38"/>
                    </a:lnTo>
                    <a:lnTo>
                      <a:pt x="142" y="37"/>
                    </a:lnTo>
                    <a:lnTo>
                      <a:pt x="139" y="37"/>
                    </a:lnTo>
                    <a:lnTo>
                      <a:pt x="135" y="36"/>
                    </a:lnTo>
                    <a:lnTo>
                      <a:pt x="131" y="36"/>
                    </a:lnTo>
                    <a:lnTo>
                      <a:pt x="127" y="35"/>
                    </a:lnTo>
                    <a:lnTo>
                      <a:pt x="124" y="34"/>
                    </a:lnTo>
                    <a:lnTo>
                      <a:pt x="120" y="33"/>
                    </a:lnTo>
                    <a:lnTo>
                      <a:pt x="117" y="32"/>
                    </a:lnTo>
                    <a:lnTo>
                      <a:pt x="113" y="31"/>
                    </a:lnTo>
                    <a:lnTo>
                      <a:pt x="110" y="29"/>
                    </a:lnTo>
                    <a:lnTo>
                      <a:pt x="106" y="28"/>
                    </a:lnTo>
                    <a:lnTo>
                      <a:pt x="103" y="26"/>
                    </a:lnTo>
                    <a:lnTo>
                      <a:pt x="100" y="25"/>
                    </a:lnTo>
                    <a:lnTo>
                      <a:pt x="96" y="23"/>
                    </a:lnTo>
                    <a:lnTo>
                      <a:pt x="93" y="21"/>
                    </a:lnTo>
                    <a:lnTo>
                      <a:pt x="90" y="19"/>
                    </a:lnTo>
                    <a:lnTo>
                      <a:pt x="87" y="17"/>
                    </a:lnTo>
                    <a:lnTo>
                      <a:pt x="84" y="15"/>
                    </a:lnTo>
                    <a:lnTo>
                      <a:pt x="81" y="13"/>
                    </a:lnTo>
                    <a:lnTo>
                      <a:pt x="78" y="11"/>
                    </a:lnTo>
                    <a:lnTo>
                      <a:pt x="75" y="9"/>
                    </a:lnTo>
                    <a:lnTo>
                      <a:pt x="72" y="8"/>
                    </a:lnTo>
                    <a:lnTo>
                      <a:pt x="69" y="6"/>
                    </a:lnTo>
                    <a:lnTo>
                      <a:pt x="66" y="5"/>
                    </a:lnTo>
                    <a:lnTo>
                      <a:pt x="63" y="3"/>
                    </a:lnTo>
                    <a:lnTo>
                      <a:pt x="60" y="2"/>
                    </a:lnTo>
                    <a:lnTo>
                      <a:pt x="56" y="1"/>
                    </a:lnTo>
                    <a:lnTo>
                      <a:pt x="53" y="1"/>
                    </a:lnTo>
                    <a:lnTo>
                      <a:pt x="50" y="0"/>
                    </a:lnTo>
                    <a:lnTo>
                      <a:pt x="46" y="0"/>
                    </a:lnTo>
                    <a:lnTo>
                      <a:pt x="42" y="0"/>
                    </a:lnTo>
                    <a:lnTo>
                      <a:pt x="39" y="0"/>
                    </a:lnTo>
                    <a:lnTo>
                      <a:pt x="36" y="1"/>
                    </a:lnTo>
                    <a:lnTo>
                      <a:pt x="34" y="2"/>
                    </a:lnTo>
                    <a:lnTo>
                      <a:pt x="31" y="3"/>
                    </a:lnTo>
                    <a:lnTo>
                      <a:pt x="28" y="4"/>
                    </a:lnTo>
                    <a:lnTo>
                      <a:pt x="26" y="6"/>
                    </a:lnTo>
                    <a:lnTo>
                      <a:pt x="23" y="7"/>
                    </a:lnTo>
                    <a:lnTo>
                      <a:pt x="21" y="9"/>
                    </a:lnTo>
                    <a:lnTo>
                      <a:pt x="19" y="12"/>
                    </a:lnTo>
                    <a:lnTo>
                      <a:pt x="17" y="14"/>
                    </a:lnTo>
                    <a:lnTo>
                      <a:pt x="16" y="16"/>
                    </a:lnTo>
                    <a:lnTo>
                      <a:pt x="15" y="19"/>
                    </a:lnTo>
                    <a:lnTo>
                      <a:pt x="14" y="22"/>
                    </a:lnTo>
                    <a:lnTo>
                      <a:pt x="14" y="25"/>
                    </a:lnTo>
                    <a:lnTo>
                      <a:pt x="14" y="28"/>
                    </a:lnTo>
                    <a:lnTo>
                      <a:pt x="14" y="30"/>
                    </a:lnTo>
                    <a:lnTo>
                      <a:pt x="14" y="35"/>
                    </a:lnTo>
                    <a:lnTo>
                      <a:pt x="15" y="43"/>
                    </a:lnTo>
                    <a:lnTo>
                      <a:pt x="14" y="49"/>
                    </a:lnTo>
                    <a:lnTo>
                      <a:pt x="10" y="49"/>
                    </a:lnTo>
                    <a:lnTo>
                      <a:pt x="9" y="48"/>
                    </a:lnTo>
                    <a:lnTo>
                      <a:pt x="7" y="47"/>
                    </a:lnTo>
                    <a:lnTo>
                      <a:pt x="5" y="46"/>
                    </a:lnTo>
                    <a:lnTo>
                      <a:pt x="4" y="44"/>
                    </a:lnTo>
                    <a:lnTo>
                      <a:pt x="2" y="43"/>
                    </a:lnTo>
                    <a:lnTo>
                      <a:pt x="1" y="42"/>
                    </a:lnTo>
                    <a:lnTo>
                      <a:pt x="1" y="41"/>
                    </a:lnTo>
                    <a:lnTo>
                      <a:pt x="0" y="41"/>
                    </a:lnTo>
                    <a:lnTo>
                      <a:pt x="1" y="41"/>
                    </a:lnTo>
                    <a:lnTo>
                      <a:pt x="2" y="43"/>
                    </a:lnTo>
                    <a:lnTo>
                      <a:pt x="4" y="46"/>
                    </a:lnTo>
                    <a:lnTo>
                      <a:pt x="6" y="49"/>
                    </a:lnTo>
                    <a:lnTo>
                      <a:pt x="8" y="52"/>
                    </a:lnTo>
                    <a:lnTo>
                      <a:pt x="11" y="54"/>
                    </a:lnTo>
                    <a:lnTo>
                      <a:pt x="13" y="55"/>
                    </a:lnTo>
                    <a:lnTo>
                      <a:pt x="15" y="5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69" name="Freeform 145"/>
              <p:cNvSpPr>
                <a:spLocks/>
              </p:cNvSpPr>
              <p:nvPr/>
            </p:nvSpPr>
            <p:spPr bwMode="auto">
              <a:xfrm>
                <a:off x="4416" y="2885"/>
                <a:ext cx="47" cy="56"/>
              </a:xfrm>
              <a:custGeom>
                <a:avLst/>
                <a:gdLst/>
                <a:ahLst/>
                <a:cxnLst>
                  <a:cxn ang="0">
                    <a:pos x="13" y="35"/>
                  </a:cxn>
                  <a:cxn ang="0">
                    <a:pos x="15" y="37"/>
                  </a:cxn>
                  <a:cxn ang="0">
                    <a:pos x="16" y="39"/>
                  </a:cxn>
                  <a:cxn ang="0">
                    <a:pos x="18" y="40"/>
                  </a:cxn>
                  <a:cxn ang="0">
                    <a:pos x="20" y="42"/>
                  </a:cxn>
                  <a:cxn ang="0">
                    <a:pos x="22" y="44"/>
                  </a:cxn>
                  <a:cxn ang="0">
                    <a:pos x="24" y="46"/>
                  </a:cxn>
                  <a:cxn ang="0">
                    <a:pos x="26" y="47"/>
                  </a:cxn>
                  <a:cxn ang="0">
                    <a:pos x="28" y="49"/>
                  </a:cxn>
                  <a:cxn ang="0">
                    <a:pos x="30" y="50"/>
                  </a:cxn>
                  <a:cxn ang="0">
                    <a:pos x="32" y="51"/>
                  </a:cxn>
                  <a:cxn ang="0">
                    <a:pos x="35" y="52"/>
                  </a:cxn>
                  <a:cxn ang="0">
                    <a:pos x="37" y="53"/>
                  </a:cxn>
                  <a:cxn ang="0">
                    <a:pos x="39" y="54"/>
                  </a:cxn>
                  <a:cxn ang="0">
                    <a:pos x="42" y="55"/>
                  </a:cxn>
                  <a:cxn ang="0">
                    <a:pos x="44" y="56"/>
                  </a:cxn>
                  <a:cxn ang="0">
                    <a:pos x="46" y="56"/>
                  </a:cxn>
                  <a:cxn ang="0">
                    <a:pos x="47" y="56"/>
                  </a:cxn>
                  <a:cxn ang="0">
                    <a:pos x="47" y="56"/>
                  </a:cxn>
                  <a:cxn ang="0">
                    <a:pos x="47" y="56"/>
                  </a:cxn>
                  <a:cxn ang="0">
                    <a:pos x="47" y="55"/>
                  </a:cxn>
                  <a:cxn ang="0">
                    <a:pos x="45" y="55"/>
                  </a:cxn>
                  <a:cxn ang="0">
                    <a:pos x="43" y="54"/>
                  </a:cxn>
                  <a:cxn ang="0">
                    <a:pos x="41" y="53"/>
                  </a:cxn>
                  <a:cxn ang="0">
                    <a:pos x="40" y="52"/>
                  </a:cxn>
                  <a:cxn ang="0">
                    <a:pos x="38" y="52"/>
                  </a:cxn>
                  <a:cxn ang="0">
                    <a:pos x="36" y="51"/>
                  </a:cxn>
                  <a:cxn ang="0">
                    <a:pos x="35" y="50"/>
                  </a:cxn>
                  <a:cxn ang="0">
                    <a:pos x="33" y="49"/>
                  </a:cxn>
                  <a:cxn ang="0">
                    <a:pos x="31" y="48"/>
                  </a:cxn>
                  <a:cxn ang="0">
                    <a:pos x="29" y="47"/>
                  </a:cxn>
                  <a:cxn ang="0">
                    <a:pos x="27" y="45"/>
                  </a:cxn>
                  <a:cxn ang="0">
                    <a:pos x="25" y="44"/>
                  </a:cxn>
                  <a:cxn ang="0">
                    <a:pos x="23" y="42"/>
                  </a:cxn>
                  <a:cxn ang="0">
                    <a:pos x="22" y="40"/>
                  </a:cxn>
                  <a:cxn ang="0">
                    <a:pos x="20" y="39"/>
                  </a:cxn>
                  <a:cxn ang="0">
                    <a:pos x="18" y="37"/>
                  </a:cxn>
                  <a:cxn ang="0">
                    <a:pos x="15" y="33"/>
                  </a:cxn>
                  <a:cxn ang="0">
                    <a:pos x="12" y="27"/>
                  </a:cxn>
                  <a:cxn ang="0">
                    <a:pos x="9" y="22"/>
                  </a:cxn>
                  <a:cxn ang="0">
                    <a:pos x="6" y="15"/>
                  </a:cxn>
                  <a:cxn ang="0">
                    <a:pos x="4" y="10"/>
                  </a:cxn>
                  <a:cxn ang="0">
                    <a:pos x="2" y="5"/>
                  </a:cxn>
                  <a:cxn ang="0">
                    <a:pos x="1" y="2"/>
                  </a:cxn>
                  <a:cxn ang="0">
                    <a:pos x="0" y="0"/>
                  </a:cxn>
                  <a:cxn ang="0">
                    <a:pos x="1" y="1"/>
                  </a:cxn>
                  <a:cxn ang="0">
                    <a:pos x="1" y="4"/>
                  </a:cxn>
                  <a:cxn ang="0">
                    <a:pos x="2" y="9"/>
                  </a:cxn>
                  <a:cxn ang="0">
                    <a:pos x="4" y="14"/>
                  </a:cxn>
                  <a:cxn ang="0">
                    <a:pos x="6" y="20"/>
                  </a:cxn>
                  <a:cxn ang="0">
                    <a:pos x="8" y="26"/>
                  </a:cxn>
                  <a:cxn ang="0">
                    <a:pos x="10" y="30"/>
                  </a:cxn>
                  <a:cxn ang="0">
                    <a:pos x="13" y="35"/>
                  </a:cxn>
                </a:cxnLst>
                <a:rect l="0" t="0" r="r" b="b"/>
                <a:pathLst>
                  <a:path w="47" h="56">
                    <a:moveTo>
                      <a:pt x="13" y="35"/>
                    </a:moveTo>
                    <a:lnTo>
                      <a:pt x="15" y="37"/>
                    </a:lnTo>
                    <a:lnTo>
                      <a:pt x="16" y="39"/>
                    </a:lnTo>
                    <a:lnTo>
                      <a:pt x="18" y="40"/>
                    </a:lnTo>
                    <a:lnTo>
                      <a:pt x="20" y="42"/>
                    </a:lnTo>
                    <a:lnTo>
                      <a:pt x="22" y="44"/>
                    </a:lnTo>
                    <a:lnTo>
                      <a:pt x="24" y="46"/>
                    </a:lnTo>
                    <a:lnTo>
                      <a:pt x="26" y="47"/>
                    </a:lnTo>
                    <a:lnTo>
                      <a:pt x="28" y="49"/>
                    </a:lnTo>
                    <a:lnTo>
                      <a:pt x="30" y="50"/>
                    </a:lnTo>
                    <a:lnTo>
                      <a:pt x="32" y="51"/>
                    </a:lnTo>
                    <a:lnTo>
                      <a:pt x="35" y="52"/>
                    </a:lnTo>
                    <a:lnTo>
                      <a:pt x="37" y="53"/>
                    </a:lnTo>
                    <a:lnTo>
                      <a:pt x="39" y="54"/>
                    </a:lnTo>
                    <a:lnTo>
                      <a:pt x="42" y="55"/>
                    </a:lnTo>
                    <a:lnTo>
                      <a:pt x="44" y="56"/>
                    </a:lnTo>
                    <a:lnTo>
                      <a:pt x="46" y="56"/>
                    </a:lnTo>
                    <a:lnTo>
                      <a:pt x="47" y="56"/>
                    </a:lnTo>
                    <a:lnTo>
                      <a:pt x="47" y="56"/>
                    </a:lnTo>
                    <a:lnTo>
                      <a:pt x="47" y="56"/>
                    </a:lnTo>
                    <a:lnTo>
                      <a:pt x="47" y="55"/>
                    </a:lnTo>
                    <a:lnTo>
                      <a:pt x="45" y="55"/>
                    </a:lnTo>
                    <a:lnTo>
                      <a:pt x="43" y="54"/>
                    </a:lnTo>
                    <a:lnTo>
                      <a:pt x="41" y="53"/>
                    </a:lnTo>
                    <a:lnTo>
                      <a:pt x="40" y="52"/>
                    </a:lnTo>
                    <a:lnTo>
                      <a:pt x="38" y="52"/>
                    </a:lnTo>
                    <a:lnTo>
                      <a:pt x="36" y="51"/>
                    </a:lnTo>
                    <a:lnTo>
                      <a:pt x="35" y="50"/>
                    </a:lnTo>
                    <a:lnTo>
                      <a:pt x="33" y="49"/>
                    </a:lnTo>
                    <a:lnTo>
                      <a:pt x="31" y="48"/>
                    </a:lnTo>
                    <a:lnTo>
                      <a:pt x="29" y="47"/>
                    </a:lnTo>
                    <a:lnTo>
                      <a:pt x="27" y="45"/>
                    </a:lnTo>
                    <a:lnTo>
                      <a:pt x="25" y="44"/>
                    </a:lnTo>
                    <a:lnTo>
                      <a:pt x="23" y="42"/>
                    </a:lnTo>
                    <a:lnTo>
                      <a:pt x="22" y="40"/>
                    </a:lnTo>
                    <a:lnTo>
                      <a:pt x="20" y="39"/>
                    </a:lnTo>
                    <a:lnTo>
                      <a:pt x="18" y="37"/>
                    </a:lnTo>
                    <a:lnTo>
                      <a:pt x="15" y="33"/>
                    </a:lnTo>
                    <a:lnTo>
                      <a:pt x="12" y="27"/>
                    </a:lnTo>
                    <a:lnTo>
                      <a:pt x="9" y="22"/>
                    </a:lnTo>
                    <a:lnTo>
                      <a:pt x="6" y="15"/>
                    </a:lnTo>
                    <a:lnTo>
                      <a:pt x="4" y="10"/>
                    </a:lnTo>
                    <a:lnTo>
                      <a:pt x="2" y="5"/>
                    </a:lnTo>
                    <a:lnTo>
                      <a:pt x="1" y="2"/>
                    </a:lnTo>
                    <a:lnTo>
                      <a:pt x="0" y="0"/>
                    </a:lnTo>
                    <a:lnTo>
                      <a:pt x="1" y="1"/>
                    </a:lnTo>
                    <a:lnTo>
                      <a:pt x="1" y="4"/>
                    </a:lnTo>
                    <a:lnTo>
                      <a:pt x="2" y="9"/>
                    </a:lnTo>
                    <a:lnTo>
                      <a:pt x="4" y="14"/>
                    </a:lnTo>
                    <a:lnTo>
                      <a:pt x="6" y="20"/>
                    </a:lnTo>
                    <a:lnTo>
                      <a:pt x="8" y="26"/>
                    </a:lnTo>
                    <a:lnTo>
                      <a:pt x="10" y="30"/>
                    </a:lnTo>
                    <a:lnTo>
                      <a:pt x="13" y="35"/>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70" name="Freeform 146"/>
              <p:cNvSpPr>
                <a:spLocks/>
              </p:cNvSpPr>
              <p:nvPr/>
            </p:nvSpPr>
            <p:spPr bwMode="auto">
              <a:xfrm>
                <a:off x="4461" y="2939"/>
                <a:ext cx="5" cy="39"/>
              </a:xfrm>
              <a:custGeom>
                <a:avLst/>
                <a:gdLst/>
                <a:ahLst/>
                <a:cxnLst>
                  <a:cxn ang="0">
                    <a:pos x="0" y="38"/>
                  </a:cxn>
                  <a:cxn ang="0">
                    <a:pos x="0" y="38"/>
                  </a:cxn>
                  <a:cxn ang="0">
                    <a:pos x="0" y="39"/>
                  </a:cxn>
                  <a:cxn ang="0">
                    <a:pos x="1" y="39"/>
                  </a:cxn>
                  <a:cxn ang="0">
                    <a:pos x="1" y="38"/>
                  </a:cxn>
                  <a:cxn ang="0">
                    <a:pos x="3" y="33"/>
                  </a:cxn>
                  <a:cxn ang="0">
                    <a:pos x="4" y="27"/>
                  </a:cxn>
                  <a:cxn ang="0">
                    <a:pos x="5" y="21"/>
                  </a:cxn>
                  <a:cxn ang="0">
                    <a:pos x="4" y="15"/>
                  </a:cxn>
                  <a:cxn ang="0">
                    <a:pos x="3" y="9"/>
                  </a:cxn>
                  <a:cxn ang="0">
                    <a:pos x="2" y="4"/>
                  </a:cxn>
                  <a:cxn ang="0">
                    <a:pos x="2" y="1"/>
                  </a:cxn>
                  <a:cxn ang="0">
                    <a:pos x="1" y="0"/>
                  </a:cxn>
                  <a:cxn ang="0">
                    <a:pos x="2" y="4"/>
                  </a:cxn>
                  <a:cxn ang="0">
                    <a:pos x="3" y="15"/>
                  </a:cxn>
                  <a:cxn ang="0">
                    <a:pos x="3" y="27"/>
                  </a:cxn>
                  <a:cxn ang="0">
                    <a:pos x="0" y="38"/>
                  </a:cxn>
                </a:cxnLst>
                <a:rect l="0" t="0" r="r" b="b"/>
                <a:pathLst>
                  <a:path w="5" h="39">
                    <a:moveTo>
                      <a:pt x="0" y="38"/>
                    </a:moveTo>
                    <a:lnTo>
                      <a:pt x="0" y="38"/>
                    </a:lnTo>
                    <a:lnTo>
                      <a:pt x="0" y="39"/>
                    </a:lnTo>
                    <a:lnTo>
                      <a:pt x="1" y="39"/>
                    </a:lnTo>
                    <a:lnTo>
                      <a:pt x="1" y="38"/>
                    </a:lnTo>
                    <a:lnTo>
                      <a:pt x="3" y="33"/>
                    </a:lnTo>
                    <a:lnTo>
                      <a:pt x="4" y="27"/>
                    </a:lnTo>
                    <a:lnTo>
                      <a:pt x="5" y="21"/>
                    </a:lnTo>
                    <a:lnTo>
                      <a:pt x="4" y="15"/>
                    </a:lnTo>
                    <a:lnTo>
                      <a:pt x="3" y="9"/>
                    </a:lnTo>
                    <a:lnTo>
                      <a:pt x="2" y="4"/>
                    </a:lnTo>
                    <a:lnTo>
                      <a:pt x="2" y="1"/>
                    </a:lnTo>
                    <a:lnTo>
                      <a:pt x="1" y="0"/>
                    </a:lnTo>
                    <a:lnTo>
                      <a:pt x="2" y="4"/>
                    </a:lnTo>
                    <a:lnTo>
                      <a:pt x="3" y="15"/>
                    </a:lnTo>
                    <a:lnTo>
                      <a:pt x="3" y="27"/>
                    </a:lnTo>
                    <a:lnTo>
                      <a:pt x="0" y="38"/>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71" name="Freeform 147"/>
              <p:cNvSpPr>
                <a:spLocks/>
              </p:cNvSpPr>
              <p:nvPr/>
            </p:nvSpPr>
            <p:spPr bwMode="auto">
              <a:xfrm>
                <a:off x="4398" y="2900"/>
                <a:ext cx="27" cy="95"/>
              </a:xfrm>
              <a:custGeom>
                <a:avLst/>
                <a:gdLst/>
                <a:ahLst/>
                <a:cxnLst>
                  <a:cxn ang="0">
                    <a:pos x="0" y="24"/>
                  </a:cxn>
                  <a:cxn ang="0">
                    <a:pos x="1" y="30"/>
                  </a:cxn>
                  <a:cxn ang="0">
                    <a:pos x="1" y="37"/>
                  </a:cxn>
                  <a:cxn ang="0">
                    <a:pos x="1" y="44"/>
                  </a:cxn>
                  <a:cxn ang="0">
                    <a:pos x="2" y="50"/>
                  </a:cxn>
                  <a:cxn ang="0">
                    <a:pos x="4" y="56"/>
                  </a:cxn>
                  <a:cxn ang="0">
                    <a:pos x="5" y="63"/>
                  </a:cxn>
                  <a:cxn ang="0">
                    <a:pos x="8" y="68"/>
                  </a:cxn>
                  <a:cxn ang="0">
                    <a:pos x="10" y="74"/>
                  </a:cxn>
                  <a:cxn ang="0">
                    <a:pos x="13" y="80"/>
                  </a:cxn>
                  <a:cxn ang="0">
                    <a:pos x="17" y="85"/>
                  </a:cxn>
                  <a:cxn ang="0">
                    <a:pos x="21" y="90"/>
                  </a:cxn>
                  <a:cxn ang="0">
                    <a:pos x="25" y="95"/>
                  </a:cxn>
                  <a:cxn ang="0">
                    <a:pos x="26" y="95"/>
                  </a:cxn>
                  <a:cxn ang="0">
                    <a:pos x="27" y="94"/>
                  </a:cxn>
                  <a:cxn ang="0">
                    <a:pos x="27" y="93"/>
                  </a:cxn>
                  <a:cxn ang="0">
                    <a:pos x="27" y="92"/>
                  </a:cxn>
                  <a:cxn ang="0">
                    <a:pos x="24" y="88"/>
                  </a:cxn>
                  <a:cxn ang="0">
                    <a:pos x="21" y="82"/>
                  </a:cxn>
                  <a:cxn ang="0">
                    <a:pos x="18" y="77"/>
                  </a:cxn>
                  <a:cxn ang="0">
                    <a:pos x="15" y="72"/>
                  </a:cxn>
                  <a:cxn ang="0">
                    <a:pos x="13" y="67"/>
                  </a:cxn>
                  <a:cxn ang="0">
                    <a:pos x="10" y="61"/>
                  </a:cxn>
                  <a:cxn ang="0">
                    <a:pos x="8" y="56"/>
                  </a:cxn>
                  <a:cxn ang="0">
                    <a:pos x="7" y="50"/>
                  </a:cxn>
                  <a:cxn ang="0">
                    <a:pos x="5" y="44"/>
                  </a:cxn>
                  <a:cxn ang="0">
                    <a:pos x="4" y="38"/>
                  </a:cxn>
                  <a:cxn ang="0">
                    <a:pos x="3" y="32"/>
                  </a:cxn>
                  <a:cxn ang="0">
                    <a:pos x="3" y="26"/>
                  </a:cxn>
                  <a:cxn ang="0">
                    <a:pos x="2" y="18"/>
                  </a:cxn>
                  <a:cxn ang="0">
                    <a:pos x="1" y="10"/>
                  </a:cxn>
                  <a:cxn ang="0">
                    <a:pos x="1" y="3"/>
                  </a:cxn>
                  <a:cxn ang="0">
                    <a:pos x="1" y="0"/>
                  </a:cxn>
                  <a:cxn ang="0">
                    <a:pos x="1" y="3"/>
                  </a:cxn>
                  <a:cxn ang="0">
                    <a:pos x="0" y="9"/>
                  </a:cxn>
                  <a:cxn ang="0">
                    <a:pos x="0" y="17"/>
                  </a:cxn>
                  <a:cxn ang="0">
                    <a:pos x="0" y="24"/>
                  </a:cxn>
                </a:cxnLst>
                <a:rect l="0" t="0" r="r" b="b"/>
                <a:pathLst>
                  <a:path w="27" h="95">
                    <a:moveTo>
                      <a:pt x="0" y="24"/>
                    </a:moveTo>
                    <a:lnTo>
                      <a:pt x="1" y="30"/>
                    </a:lnTo>
                    <a:lnTo>
                      <a:pt x="1" y="37"/>
                    </a:lnTo>
                    <a:lnTo>
                      <a:pt x="1" y="44"/>
                    </a:lnTo>
                    <a:lnTo>
                      <a:pt x="2" y="50"/>
                    </a:lnTo>
                    <a:lnTo>
                      <a:pt x="4" y="56"/>
                    </a:lnTo>
                    <a:lnTo>
                      <a:pt x="5" y="63"/>
                    </a:lnTo>
                    <a:lnTo>
                      <a:pt x="8" y="68"/>
                    </a:lnTo>
                    <a:lnTo>
                      <a:pt x="10" y="74"/>
                    </a:lnTo>
                    <a:lnTo>
                      <a:pt x="13" y="80"/>
                    </a:lnTo>
                    <a:lnTo>
                      <a:pt x="17" y="85"/>
                    </a:lnTo>
                    <a:lnTo>
                      <a:pt x="21" y="90"/>
                    </a:lnTo>
                    <a:lnTo>
                      <a:pt x="25" y="95"/>
                    </a:lnTo>
                    <a:lnTo>
                      <a:pt x="26" y="95"/>
                    </a:lnTo>
                    <a:lnTo>
                      <a:pt x="27" y="94"/>
                    </a:lnTo>
                    <a:lnTo>
                      <a:pt x="27" y="93"/>
                    </a:lnTo>
                    <a:lnTo>
                      <a:pt x="27" y="92"/>
                    </a:lnTo>
                    <a:lnTo>
                      <a:pt x="24" y="88"/>
                    </a:lnTo>
                    <a:lnTo>
                      <a:pt x="21" y="82"/>
                    </a:lnTo>
                    <a:lnTo>
                      <a:pt x="18" y="77"/>
                    </a:lnTo>
                    <a:lnTo>
                      <a:pt x="15" y="72"/>
                    </a:lnTo>
                    <a:lnTo>
                      <a:pt x="13" y="67"/>
                    </a:lnTo>
                    <a:lnTo>
                      <a:pt x="10" y="61"/>
                    </a:lnTo>
                    <a:lnTo>
                      <a:pt x="8" y="56"/>
                    </a:lnTo>
                    <a:lnTo>
                      <a:pt x="7" y="50"/>
                    </a:lnTo>
                    <a:lnTo>
                      <a:pt x="5" y="44"/>
                    </a:lnTo>
                    <a:lnTo>
                      <a:pt x="4" y="38"/>
                    </a:lnTo>
                    <a:lnTo>
                      <a:pt x="3" y="32"/>
                    </a:lnTo>
                    <a:lnTo>
                      <a:pt x="3" y="26"/>
                    </a:lnTo>
                    <a:lnTo>
                      <a:pt x="2" y="18"/>
                    </a:lnTo>
                    <a:lnTo>
                      <a:pt x="1" y="10"/>
                    </a:lnTo>
                    <a:lnTo>
                      <a:pt x="1" y="3"/>
                    </a:lnTo>
                    <a:lnTo>
                      <a:pt x="1" y="0"/>
                    </a:lnTo>
                    <a:lnTo>
                      <a:pt x="1" y="3"/>
                    </a:lnTo>
                    <a:lnTo>
                      <a:pt x="0" y="9"/>
                    </a:lnTo>
                    <a:lnTo>
                      <a:pt x="0" y="17"/>
                    </a:lnTo>
                    <a:lnTo>
                      <a:pt x="0" y="2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72" name="Freeform 148"/>
              <p:cNvSpPr>
                <a:spLocks/>
              </p:cNvSpPr>
              <p:nvPr/>
            </p:nvSpPr>
            <p:spPr bwMode="auto">
              <a:xfrm>
                <a:off x="4417" y="2990"/>
                <a:ext cx="50" cy="3"/>
              </a:xfrm>
              <a:custGeom>
                <a:avLst/>
                <a:gdLst/>
                <a:ahLst/>
                <a:cxnLst>
                  <a:cxn ang="0">
                    <a:pos x="24" y="1"/>
                  </a:cxn>
                  <a:cxn ang="0">
                    <a:pos x="27" y="1"/>
                  </a:cxn>
                  <a:cxn ang="0">
                    <a:pos x="30" y="1"/>
                  </a:cxn>
                  <a:cxn ang="0">
                    <a:pos x="33" y="1"/>
                  </a:cxn>
                  <a:cxn ang="0">
                    <a:pos x="36" y="2"/>
                  </a:cxn>
                  <a:cxn ang="0">
                    <a:pos x="40" y="2"/>
                  </a:cxn>
                  <a:cxn ang="0">
                    <a:pos x="43" y="2"/>
                  </a:cxn>
                  <a:cxn ang="0">
                    <a:pos x="46" y="2"/>
                  </a:cxn>
                  <a:cxn ang="0">
                    <a:pos x="49" y="3"/>
                  </a:cxn>
                  <a:cxn ang="0">
                    <a:pos x="49" y="3"/>
                  </a:cxn>
                  <a:cxn ang="0">
                    <a:pos x="50" y="2"/>
                  </a:cxn>
                  <a:cxn ang="0">
                    <a:pos x="50" y="2"/>
                  </a:cxn>
                  <a:cxn ang="0">
                    <a:pos x="49" y="2"/>
                  </a:cxn>
                  <a:cxn ang="0">
                    <a:pos x="46" y="1"/>
                  </a:cxn>
                  <a:cxn ang="0">
                    <a:pos x="43" y="1"/>
                  </a:cxn>
                  <a:cxn ang="0">
                    <a:pos x="39" y="0"/>
                  </a:cxn>
                  <a:cxn ang="0">
                    <a:pos x="36" y="0"/>
                  </a:cxn>
                  <a:cxn ang="0">
                    <a:pos x="33" y="0"/>
                  </a:cxn>
                  <a:cxn ang="0">
                    <a:pos x="29" y="0"/>
                  </a:cxn>
                  <a:cxn ang="0">
                    <a:pos x="26" y="0"/>
                  </a:cxn>
                  <a:cxn ang="0">
                    <a:pos x="22" y="0"/>
                  </a:cxn>
                  <a:cxn ang="0">
                    <a:pos x="19" y="0"/>
                  </a:cxn>
                  <a:cxn ang="0">
                    <a:pos x="16" y="0"/>
                  </a:cxn>
                  <a:cxn ang="0">
                    <a:pos x="12" y="1"/>
                  </a:cxn>
                  <a:cxn ang="0">
                    <a:pos x="9" y="1"/>
                  </a:cxn>
                  <a:cxn ang="0">
                    <a:pos x="5" y="2"/>
                  </a:cxn>
                  <a:cxn ang="0">
                    <a:pos x="3" y="2"/>
                  </a:cxn>
                  <a:cxn ang="0">
                    <a:pos x="1" y="2"/>
                  </a:cxn>
                  <a:cxn ang="0">
                    <a:pos x="0" y="2"/>
                  </a:cxn>
                  <a:cxn ang="0">
                    <a:pos x="1" y="2"/>
                  </a:cxn>
                  <a:cxn ang="0">
                    <a:pos x="3" y="2"/>
                  </a:cxn>
                  <a:cxn ang="0">
                    <a:pos x="6" y="2"/>
                  </a:cxn>
                  <a:cxn ang="0">
                    <a:pos x="9" y="2"/>
                  </a:cxn>
                  <a:cxn ang="0">
                    <a:pos x="13" y="2"/>
                  </a:cxn>
                  <a:cxn ang="0">
                    <a:pos x="17" y="1"/>
                  </a:cxn>
                  <a:cxn ang="0">
                    <a:pos x="20" y="1"/>
                  </a:cxn>
                  <a:cxn ang="0">
                    <a:pos x="24" y="1"/>
                  </a:cxn>
                </a:cxnLst>
                <a:rect l="0" t="0" r="r" b="b"/>
                <a:pathLst>
                  <a:path w="50" h="3">
                    <a:moveTo>
                      <a:pt x="24" y="1"/>
                    </a:moveTo>
                    <a:lnTo>
                      <a:pt x="27" y="1"/>
                    </a:lnTo>
                    <a:lnTo>
                      <a:pt x="30" y="1"/>
                    </a:lnTo>
                    <a:lnTo>
                      <a:pt x="33" y="1"/>
                    </a:lnTo>
                    <a:lnTo>
                      <a:pt x="36" y="2"/>
                    </a:lnTo>
                    <a:lnTo>
                      <a:pt x="40" y="2"/>
                    </a:lnTo>
                    <a:lnTo>
                      <a:pt x="43" y="2"/>
                    </a:lnTo>
                    <a:lnTo>
                      <a:pt x="46" y="2"/>
                    </a:lnTo>
                    <a:lnTo>
                      <a:pt x="49" y="3"/>
                    </a:lnTo>
                    <a:lnTo>
                      <a:pt x="49" y="3"/>
                    </a:lnTo>
                    <a:lnTo>
                      <a:pt x="50" y="2"/>
                    </a:lnTo>
                    <a:lnTo>
                      <a:pt x="50" y="2"/>
                    </a:lnTo>
                    <a:lnTo>
                      <a:pt x="49" y="2"/>
                    </a:lnTo>
                    <a:lnTo>
                      <a:pt x="46" y="1"/>
                    </a:lnTo>
                    <a:lnTo>
                      <a:pt x="43" y="1"/>
                    </a:lnTo>
                    <a:lnTo>
                      <a:pt x="39" y="0"/>
                    </a:lnTo>
                    <a:lnTo>
                      <a:pt x="36" y="0"/>
                    </a:lnTo>
                    <a:lnTo>
                      <a:pt x="33" y="0"/>
                    </a:lnTo>
                    <a:lnTo>
                      <a:pt x="29" y="0"/>
                    </a:lnTo>
                    <a:lnTo>
                      <a:pt x="26" y="0"/>
                    </a:lnTo>
                    <a:lnTo>
                      <a:pt x="22" y="0"/>
                    </a:lnTo>
                    <a:lnTo>
                      <a:pt x="19" y="0"/>
                    </a:lnTo>
                    <a:lnTo>
                      <a:pt x="16" y="0"/>
                    </a:lnTo>
                    <a:lnTo>
                      <a:pt x="12" y="1"/>
                    </a:lnTo>
                    <a:lnTo>
                      <a:pt x="9" y="1"/>
                    </a:lnTo>
                    <a:lnTo>
                      <a:pt x="5" y="2"/>
                    </a:lnTo>
                    <a:lnTo>
                      <a:pt x="3" y="2"/>
                    </a:lnTo>
                    <a:lnTo>
                      <a:pt x="1" y="2"/>
                    </a:lnTo>
                    <a:lnTo>
                      <a:pt x="0" y="2"/>
                    </a:lnTo>
                    <a:lnTo>
                      <a:pt x="1" y="2"/>
                    </a:lnTo>
                    <a:lnTo>
                      <a:pt x="3" y="2"/>
                    </a:lnTo>
                    <a:lnTo>
                      <a:pt x="6" y="2"/>
                    </a:lnTo>
                    <a:lnTo>
                      <a:pt x="9" y="2"/>
                    </a:lnTo>
                    <a:lnTo>
                      <a:pt x="13" y="2"/>
                    </a:lnTo>
                    <a:lnTo>
                      <a:pt x="17" y="1"/>
                    </a:lnTo>
                    <a:lnTo>
                      <a:pt x="20" y="1"/>
                    </a:lnTo>
                    <a:lnTo>
                      <a:pt x="24" y="1"/>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73" name="Freeform 149"/>
              <p:cNvSpPr>
                <a:spLocks/>
              </p:cNvSpPr>
              <p:nvPr/>
            </p:nvSpPr>
            <p:spPr bwMode="auto">
              <a:xfrm>
                <a:off x="4445" y="2991"/>
                <a:ext cx="19" cy="31"/>
              </a:xfrm>
              <a:custGeom>
                <a:avLst/>
                <a:gdLst/>
                <a:ahLst/>
                <a:cxnLst>
                  <a:cxn ang="0">
                    <a:pos x="8" y="14"/>
                  </a:cxn>
                  <a:cxn ang="0">
                    <a:pos x="7" y="16"/>
                  </a:cxn>
                  <a:cxn ang="0">
                    <a:pos x="6" y="18"/>
                  </a:cxn>
                  <a:cxn ang="0">
                    <a:pos x="5" y="20"/>
                  </a:cxn>
                  <a:cxn ang="0">
                    <a:pos x="4" y="22"/>
                  </a:cxn>
                  <a:cxn ang="0">
                    <a:pos x="2" y="24"/>
                  </a:cxn>
                  <a:cxn ang="0">
                    <a:pos x="1" y="26"/>
                  </a:cxn>
                  <a:cxn ang="0">
                    <a:pos x="0" y="28"/>
                  </a:cxn>
                  <a:cxn ang="0">
                    <a:pos x="0" y="31"/>
                  </a:cxn>
                  <a:cxn ang="0">
                    <a:pos x="0" y="31"/>
                  </a:cxn>
                  <a:cxn ang="0">
                    <a:pos x="0" y="31"/>
                  </a:cxn>
                  <a:cxn ang="0">
                    <a:pos x="0" y="31"/>
                  </a:cxn>
                  <a:cxn ang="0">
                    <a:pos x="1" y="31"/>
                  </a:cxn>
                  <a:cxn ang="0">
                    <a:pos x="2" y="29"/>
                  </a:cxn>
                  <a:cxn ang="0">
                    <a:pos x="3" y="27"/>
                  </a:cxn>
                  <a:cxn ang="0">
                    <a:pos x="4" y="25"/>
                  </a:cxn>
                  <a:cxn ang="0">
                    <a:pos x="5" y="23"/>
                  </a:cxn>
                  <a:cxn ang="0">
                    <a:pos x="6" y="21"/>
                  </a:cxn>
                  <a:cxn ang="0">
                    <a:pos x="8" y="19"/>
                  </a:cxn>
                  <a:cxn ang="0">
                    <a:pos x="9" y="17"/>
                  </a:cxn>
                  <a:cxn ang="0">
                    <a:pos x="10" y="15"/>
                  </a:cxn>
                  <a:cxn ang="0">
                    <a:pos x="12" y="13"/>
                  </a:cxn>
                  <a:cxn ang="0">
                    <a:pos x="13" y="10"/>
                  </a:cxn>
                  <a:cxn ang="0">
                    <a:pos x="14" y="8"/>
                  </a:cxn>
                  <a:cxn ang="0">
                    <a:pos x="16" y="6"/>
                  </a:cxn>
                  <a:cxn ang="0">
                    <a:pos x="17" y="5"/>
                  </a:cxn>
                  <a:cxn ang="0">
                    <a:pos x="18" y="3"/>
                  </a:cxn>
                  <a:cxn ang="0">
                    <a:pos x="19" y="1"/>
                  </a:cxn>
                  <a:cxn ang="0">
                    <a:pos x="19" y="0"/>
                  </a:cxn>
                  <a:cxn ang="0">
                    <a:pos x="19" y="1"/>
                  </a:cxn>
                  <a:cxn ang="0">
                    <a:pos x="18" y="2"/>
                  </a:cxn>
                  <a:cxn ang="0">
                    <a:pos x="17" y="4"/>
                  </a:cxn>
                  <a:cxn ang="0">
                    <a:pos x="15" y="6"/>
                  </a:cxn>
                  <a:cxn ang="0">
                    <a:pos x="13" y="8"/>
                  </a:cxn>
                  <a:cxn ang="0">
                    <a:pos x="12" y="10"/>
                  </a:cxn>
                  <a:cxn ang="0">
                    <a:pos x="10" y="12"/>
                  </a:cxn>
                  <a:cxn ang="0">
                    <a:pos x="8" y="14"/>
                  </a:cxn>
                </a:cxnLst>
                <a:rect l="0" t="0" r="r" b="b"/>
                <a:pathLst>
                  <a:path w="19" h="31">
                    <a:moveTo>
                      <a:pt x="8" y="14"/>
                    </a:moveTo>
                    <a:lnTo>
                      <a:pt x="7" y="16"/>
                    </a:lnTo>
                    <a:lnTo>
                      <a:pt x="6" y="18"/>
                    </a:lnTo>
                    <a:lnTo>
                      <a:pt x="5" y="20"/>
                    </a:lnTo>
                    <a:lnTo>
                      <a:pt x="4" y="22"/>
                    </a:lnTo>
                    <a:lnTo>
                      <a:pt x="2" y="24"/>
                    </a:lnTo>
                    <a:lnTo>
                      <a:pt x="1" y="26"/>
                    </a:lnTo>
                    <a:lnTo>
                      <a:pt x="0" y="28"/>
                    </a:lnTo>
                    <a:lnTo>
                      <a:pt x="0" y="31"/>
                    </a:lnTo>
                    <a:lnTo>
                      <a:pt x="0" y="31"/>
                    </a:lnTo>
                    <a:lnTo>
                      <a:pt x="0" y="31"/>
                    </a:lnTo>
                    <a:lnTo>
                      <a:pt x="0" y="31"/>
                    </a:lnTo>
                    <a:lnTo>
                      <a:pt x="1" y="31"/>
                    </a:lnTo>
                    <a:lnTo>
                      <a:pt x="2" y="29"/>
                    </a:lnTo>
                    <a:lnTo>
                      <a:pt x="3" y="27"/>
                    </a:lnTo>
                    <a:lnTo>
                      <a:pt x="4" y="25"/>
                    </a:lnTo>
                    <a:lnTo>
                      <a:pt x="5" y="23"/>
                    </a:lnTo>
                    <a:lnTo>
                      <a:pt x="6" y="21"/>
                    </a:lnTo>
                    <a:lnTo>
                      <a:pt x="8" y="19"/>
                    </a:lnTo>
                    <a:lnTo>
                      <a:pt x="9" y="17"/>
                    </a:lnTo>
                    <a:lnTo>
                      <a:pt x="10" y="15"/>
                    </a:lnTo>
                    <a:lnTo>
                      <a:pt x="12" y="13"/>
                    </a:lnTo>
                    <a:lnTo>
                      <a:pt x="13" y="10"/>
                    </a:lnTo>
                    <a:lnTo>
                      <a:pt x="14" y="8"/>
                    </a:lnTo>
                    <a:lnTo>
                      <a:pt x="16" y="6"/>
                    </a:lnTo>
                    <a:lnTo>
                      <a:pt x="17" y="5"/>
                    </a:lnTo>
                    <a:lnTo>
                      <a:pt x="18" y="3"/>
                    </a:lnTo>
                    <a:lnTo>
                      <a:pt x="19" y="1"/>
                    </a:lnTo>
                    <a:lnTo>
                      <a:pt x="19" y="0"/>
                    </a:lnTo>
                    <a:lnTo>
                      <a:pt x="19" y="1"/>
                    </a:lnTo>
                    <a:lnTo>
                      <a:pt x="18" y="2"/>
                    </a:lnTo>
                    <a:lnTo>
                      <a:pt x="17" y="4"/>
                    </a:lnTo>
                    <a:lnTo>
                      <a:pt x="15" y="6"/>
                    </a:lnTo>
                    <a:lnTo>
                      <a:pt x="13" y="8"/>
                    </a:lnTo>
                    <a:lnTo>
                      <a:pt x="12" y="10"/>
                    </a:lnTo>
                    <a:lnTo>
                      <a:pt x="10" y="12"/>
                    </a:lnTo>
                    <a:lnTo>
                      <a:pt x="8" y="1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74" name="Freeform 150"/>
              <p:cNvSpPr>
                <a:spLocks/>
              </p:cNvSpPr>
              <p:nvPr/>
            </p:nvSpPr>
            <p:spPr bwMode="auto">
              <a:xfrm>
                <a:off x="4436" y="3016"/>
                <a:ext cx="55" cy="102"/>
              </a:xfrm>
              <a:custGeom>
                <a:avLst/>
                <a:gdLst/>
                <a:ahLst/>
                <a:cxnLst>
                  <a:cxn ang="0">
                    <a:pos x="0" y="0"/>
                  </a:cxn>
                  <a:cxn ang="0">
                    <a:pos x="6" y="4"/>
                  </a:cxn>
                  <a:cxn ang="0">
                    <a:pos x="11" y="9"/>
                  </a:cxn>
                  <a:cxn ang="0">
                    <a:pos x="17" y="14"/>
                  </a:cxn>
                  <a:cxn ang="0">
                    <a:pos x="22" y="19"/>
                  </a:cxn>
                  <a:cxn ang="0">
                    <a:pos x="26" y="25"/>
                  </a:cxn>
                  <a:cxn ang="0">
                    <a:pos x="30" y="31"/>
                  </a:cxn>
                  <a:cxn ang="0">
                    <a:pos x="34" y="37"/>
                  </a:cxn>
                  <a:cxn ang="0">
                    <a:pos x="37" y="44"/>
                  </a:cxn>
                  <a:cxn ang="0">
                    <a:pos x="40" y="50"/>
                  </a:cxn>
                  <a:cxn ang="0">
                    <a:pos x="42" y="57"/>
                  </a:cxn>
                  <a:cxn ang="0">
                    <a:pos x="44" y="65"/>
                  </a:cxn>
                  <a:cxn ang="0">
                    <a:pos x="46" y="72"/>
                  </a:cxn>
                  <a:cxn ang="0">
                    <a:pos x="48" y="79"/>
                  </a:cxn>
                  <a:cxn ang="0">
                    <a:pos x="49" y="86"/>
                  </a:cxn>
                  <a:cxn ang="0">
                    <a:pos x="51" y="94"/>
                  </a:cxn>
                  <a:cxn ang="0">
                    <a:pos x="52" y="101"/>
                  </a:cxn>
                  <a:cxn ang="0">
                    <a:pos x="53" y="102"/>
                  </a:cxn>
                  <a:cxn ang="0">
                    <a:pos x="54" y="101"/>
                  </a:cxn>
                  <a:cxn ang="0">
                    <a:pos x="54" y="101"/>
                  </a:cxn>
                  <a:cxn ang="0">
                    <a:pos x="55" y="100"/>
                  </a:cxn>
                  <a:cxn ang="0">
                    <a:pos x="54" y="92"/>
                  </a:cxn>
                  <a:cxn ang="0">
                    <a:pos x="54" y="84"/>
                  </a:cxn>
                  <a:cxn ang="0">
                    <a:pos x="53" y="77"/>
                  </a:cxn>
                  <a:cxn ang="0">
                    <a:pos x="52" y="69"/>
                  </a:cxn>
                  <a:cxn ang="0">
                    <a:pos x="50" y="62"/>
                  </a:cxn>
                  <a:cxn ang="0">
                    <a:pos x="48" y="54"/>
                  </a:cxn>
                  <a:cxn ang="0">
                    <a:pos x="46" y="47"/>
                  </a:cxn>
                  <a:cxn ang="0">
                    <a:pos x="43" y="39"/>
                  </a:cxn>
                  <a:cxn ang="0">
                    <a:pos x="41" y="36"/>
                  </a:cxn>
                  <a:cxn ang="0">
                    <a:pos x="39" y="33"/>
                  </a:cxn>
                  <a:cxn ang="0">
                    <a:pos x="37" y="29"/>
                  </a:cxn>
                  <a:cxn ang="0">
                    <a:pos x="35" y="26"/>
                  </a:cxn>
                  <a:cxn ang="0">
                    <a:pos x="33" y="23"/>
                  </a:cxn>
                  <a:cxn ang="0">
                    <a:pos x="30" y="21"/>
                  </a:cxn>
                  <a:cxn ang="0">
                    <a:pos x="28" y="18"/>
                  </a:cxn>
                  <a:cxn ang="0">
                    <a:pos x="25" y="16"/>
                  </a:cxn>
                  <a:cxn ang="0">
                    <a:pos x="22" y="13"/>
                  </a:cxn>
                  <a:cxn ang="0">
                    <a:pos x="19" y="11"/>
                  </a:cxn>
                  <a:cxn ang="0">
                    <a:pos x="16" y="9"/>
                  </a:cxn>
                  <a:cxn ang="0">
                    <a:pos x="13" y="7"/>
                  </a:cxn>
                  <a:cxn ang="0">
                    <a:pos x="10" y="5"/>
                  </a:cxn>
                  <a:cxn ang="0">
                    <a:pos x="7" y="3"/>
                  </a:cxn>
                  <a:cxn ang="0">
                    <a:pos x="3" y="2"/>
                  </a:cxn>
                  <a:cxn ang="0">
                    <a:pos x="0" y="0"/>
                  </a:cxn>
                  <a:cxn ang="0">
                    <a:pos x="0" y="0"/>
                  </a:cxn>
                  <a:cxn ang="0">
                    <a:pos x="0" y="0"/>
                  </a:cxn>
                  <a:cxn ang="0">
                    <a:pos x="0" y="0"/>
                  </a:cxn>
                  <a:cxn ang="0">
                    <a:pos x="0" y="0"/>
                  </a:cxn>
                  <a:cxn ang="0">
                    <a:pos x="0" y="0"/>
                  </a:cxn>
                </a:cxnLst>
                <a:rect l="0" t="0" r="r" b="b"/>
                <a:pathLst>
                  <a:path w="55" h="102">
                    <a:moveTo>
                      <a:pt x="0" y="0"/>
                    </a:moveTo>
                    <a:lnTo>
                      <a:pt x="6" y="4"/>
                    </a:lnTo>
                    <a:lnTo>
                      <a:pt x="11" y="9"/>
                    </a:lnTo>
                    <a:lnTo>
                      <a:pt x="17" y="14"/>
                    </a:lnTo>
                    <a:lnTo>
                      <a:pt x="22" y="19"/>
                    </a:lnTo>
                    <a:lnTo>
                      <a:pt x="26" y="25"/>
                    </a:lnTo>
                    <a:lnTo>
                      <a:pt x="30" y="31"/>
                    </a:lnTo>
                    <a:lnTo>
                      <a:pt x="34" y="37"/>
                    </a:lnTo>
                    <a:lnTo>
                      <a:pt x="37" y="44"/>
                    </a:lnTo>
                    <a:lnTo>
                      <a:pt x="40" y="50"/>
                    </a:lnTo>
                    <a:lnTo>
                      <a:pt x="42" y="57"/>
                    </a:lnTo>
                    <a:lnTo>
                      <a:pt x="44" y="65"/>
                    </a:lnTo>
                    <a:lnTo>
                      <a:pt x="46" y="72"/>
                    </a:lnTo>
                    <a:lnTo>
                      <a:pt x="48" y="79"/>
                    </a:lnTo>
                    <a:lnTo>
                      <a:pt x="49" y="86"/>
                    </a:lnTo>
                    <a:lnTo>
                      <a:pt x="51" y="94"/>
                    </a:lnTo>
                    <a:lnTo>
                      <a:pt x="52" y="101"/>
                    </a:lnTo>
                    <a:lnTo>
                      <a:pt x="53" y="102"/>
                    </a:lnTo>
                    <a:lnTo>
                      <a:pt x="54" y="101"/>
                    </a:lnTo>
                    <a:lnTo>
                      <a:pt x="54" y="101"/>
                    </a:lnTo>
                    <a:lnTo>
                      <a:pt x="55" y="100"/>
                    </a:lnTo>
                    <a:lnTo>
                      <a:pt x="54" y="92"/>
                    </a:lnTo>
                    <a:lnTo>
                      <a:pt x="54" y="84"/>
                    </a:lnTo>
                    <a:lnTo>
                      <a:pt x="53" y="77"/>
                    </a:lnTo>
                    <a:lnTo>
                      <a:pt x="52" y="69"/>
                    </a:lnTo>
                    <a:lnTo>
                      <a:pt x="50" y="62"/>
                    </a:lnTo>
                    <a:lnTo>
                      <a:pt x="48" y="54"/>
                    </a:lnTo>
                    <a:lnTo>
                      <a:pt x="46" y="47"/>
                    </a:lnTo>
                    <a:lnTo>
                      <a:pt x="43" y="39"/>
                    </a:lnTo>
                    <a:lnTo>
                      <a:pt x="41" y="36"/>
                    </a:lnTo>
                    <a:lnTo>
                      <a:pt x="39" y="33"/>
                    </a:lnTo>
                    <a:lnTo>
                      <a:pt x="37" y="29"/>
                    </a:lnTo>
                    <a:lnTo>
                      <a:pt x="35" y="26"/>
                    </a:lnTo>
                    <a:lnTo>
                      <a:pt x="33" y="23"/>
                    </a:lnTo>
                    <a:lnTo>
                      <a:pt x="30" y="21"/>
                    </a:lnTo>
                    <a:lnTo>
                      <a:pt x="28" y="18"/>
                    </a:lnTo>
                    <a:lnTo>
                      <a:pt x="25" y="16"/>
                    </a:lnTo>
                    <a:lnTo>
                      <a:pt x="22" y="13"/>
                    </a:lnTo>
                    <a:lnTo>
                      <a:pt x="19" y="11"/>
                    </a:lnTo>
                    <a:lnTo>
                      <a:pt x="16" y="9"/>
                    </a:lnTo>
                    <a:lnTo>
                      <a:pt x="13" y="7"/>
                    </a:lnTo>
                    <a:lnTo>
                      <a:pt x="10" y="5"/>
                    </a:lnTo>
                    <a:lnTo>
                      <a:pt x="7" y="3"/>
                    </a:lnTo>
                    <a:lnTo>
                      <a:pt x="3" y="2"/>
                    </a:lnTo>
                    <a:lnTo>
                      <a:pt x="0" y="0"/>
                    </a:lnTo>
                    <a:lnTo>
                      <a:pt x="0" y="0"/>
                    </a:lnTo>
                    <a:lnTo>
                      <a:pt x="0" y="0"/>
                    </a:lnTo>
                    <a:lnTo>
                      <a:pt x="0" y="0"/>
                    </a:lnTo>
                    <a:lnTo>
                      <a:pt x="0" y="0"/>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75" name="Freeform 151"/>
              <p:cNvSpPr>
                <a:spLocks/>
              </p:cNvSpPr>
              <p:nvPr/>
            </p:nvSpPr>
            <p:spPr bwMode="auto">
              <a:xfrm>
                <a:off x="4470" y="2944"/>
                <a:ext cx="33" cy="133"/>
              </a:xfrm>
              <a:custGeom>
                <a:avLst/>
                <a:gdLst/>
                <a:ahLst/>
                <a:cxnLst>
                  <a:cxn ang="0">
                    <a:pos x="13" y="30"/>
                  </a:cxn>
                  <a:cxn ang="0">
                    <a:pos x="14" y="34"/>
                  </a:cxn>
                  <a:cxn ang="0">
                    <a:pos x="16" y="38"/>
                  </a:cxn>
                  <a:cxn ang="0">
                    <a:pos x="17" y="42"/>
                  </a:cxn>
                  <a:cxn ang="0">
                    <a:pos x="18" y="47"/>
                  </a:cxn>
                  <a:cxn ang="0">
                    <a:pos x="19" y="51"/>
                  </a:cxn>
                  <a:cxn ang="0">
                    <a:pos x="19" y="55"/>
                  </a:cxn>
                  <a:cxn ang="0">
                    <a:pos x="20" y="59"/>
                  </a:cxn>
                  <a:cxn ang="0">
                    <a:pos x="21" y="63"/>
                  </a:cxn>
                  <a:cxn ang="0">
                    <a:pos x="23" y="80"/>
                  </a:cxn>
                  <a:cxn ang="0">
                    <a:pos x="24" y="97"/>
                  </a:cxn>
                  <a:cxn ang="0">
                    <a:pos x="24" y="114"/>
                  </a:cxn>
                  <a:cxn ang="0">
                    <a:pos x="25" y="132"/>
                  </a:cxn>
                  <a:cxn ang="0">
                    <a:pos x="26" y="133"/>
                  </a:cxn>
                  <a:cxn ang="0">
                    <a:pos x="27" y="133"/>
                  </a:cxn>
                  <a:cxn ang="0">
                    <a:pos x="28" y="133"/>
                  </a:cxn>
                  <a:cxn ang="0">
                    <a:pos x="29" y="131"/>
                  </a:cxn>
                  <a:cxn ang="0">
                    <a:pos x="32" y="114"/>
                  </a:cxn>
                  <a:cxn ang="0">
                    <a:pos x="33" y="96"/>
                  </a:cxn>
                  <a:cxn ang="0">
                    <a:pos x="32" y="79"/>
                  </a:cxn>
                  <a:cxn ang="0">
                    <a:pos x="29" y="61"/>
                  </a:cxn>
                  <a:cxn ang="0">
                    <a:pos x="28" y="57"/>
                  </a:cxn>
                  <a:cxn ang="0">
                    <a:pos x="26" y="53"/>
                  </a:cxn>
                  <a:cxn ang="0">
                    <a:pos x="25" y="49"/>
                  </a:cxn>
                  <a:cxn ang="0">
                    <a:pos x="24" y="45"/>
                  </a:cxn>
                  <a:cxn ang="0">
                    <a:pos x="22" y="41"/>
                  </a:cxn>
                  <a:cxn ang="0">
                    <a:pos x="21" y="37"/>
                  </a:cxn>
                  <a:cxn ang="0">
                    <a:pos x="19" y="34"/>
                  </a:cxn>
                  <a:cxn ang="0">
                    <a:pos x="17" y="30"/>
                  </a:cxn>
                  <a:cxn ang="0">
                    <a:pos x="16" y="28"/>
                  </a:cxn>
                  <a:cxn ang="0">
                    <a:pos x="15" y="26"/>
                  </a:cxn>
                  <a:cxn ang="0">
                    <a:pos x="14" y="24"/>
                  </a:cxn>
                  <a:cxn ang="0">
                    <a:pos x="12" y="22"/>
                  </a:cxn>
                  <a:cxn ang="0">
                    <a:pos x="11" y="20"/>
                  </a:cxn>
                  <a:cxn ang="0">
                    <a:pos x="10" y="18"/>
                  </a:cxn>
                  <a:cxn ang="0">
                    <a:pos x="9" y="16"/>
                  </a:cxn>
                  <a:cxn ang="0">
                    <a:pos x="8" y="14"/>
                  </a:cxn>
                  <a:cxn ang="0">
                    <a:pos x="7" y="12"/>
                  </a:cxn>
                  <a:cxn ang="0">
                    <a:pos x="6" y="10"/>
                  </a:cxn>
                  <a:cxn ang="0">
                    <a:pos x="4" y="8"/>
                  </a:cxn>
                  <a:cxn ang="0">
                    <a:pos x="3" y="5"/>
                  </a:cxn>
                  <a:cxn ang="0">
                    <a:pos x="2" y="3"/>
                  </a:cxn>
                  <a:cxn ang="0">
                    <a:pos x="1" y="1"/>
                  </a:cxn>
                  <a:cxn ang="0">
                    <a:pos x="0" y="0"/>
                  </a:cxn>
                  <a:cxn ang="0">
                    <a:pos x="0" y="0"/>
                  </a:cxn>
                  <a:cxn ang="0">
                    <a:pos x="1" y="1"/>
                  </a:cxn>
                  <a:cxn ang="0">
                    <a:pos x="2" y="3"/>
                  </a:cxn>
                  <a:cxn ang="0">
                    <a:pos x="3" y="7"/>
                  </a:cxn>
                  <a:cxn ang="0">
                    <a:pos x="5" y="11"/>
                  </a:cxn>
                  <a:cxn ang="0">
                    <a:pos x="7" y="16"/>
                  </a:cxn>
                  <a:cxn ang="0">
                    <a:pos x="9" y="21"/>
                  </a:cxn>
                  <a:cxn ang="0">
                    <a:pos x="11" y="26"/>
                  </a:cxn>
                  <a:cxn ang="0">
                    <a:pos x="13" y="30"/>
                  </a:cxn>
                </a:cxnLst>
                <a:rect l="0" t="0" r="r" b="b"/>
                <a:pathLst>
                  <a:path w="33" h="133">
                    <a:moveTo>
                      <a:pt x="13" y="30"/>
                    </a:moveTo>
                    <a:lnTo>
                      <a:pt x="14" y="34"/>
                    </a:lnTo>
                    <a:lnTo>
                      <a:pt x="16" y="38"/>
                    </a:lnTo>
                    <a:lnTo>
                      <a:pt x="17" y="42"/>
                    </a:lnTo>
                    <a:lnTo>
                      <a:pt x="18" y="47"/>
                    </a:lnTo>
                    <a:lnTo>
                      <a:pt x="19" y="51"/>
                    </a:lnTo>
                    <a:lnTo>
                      <a:pt x="19" y="55"/>
                    </a:lnTo>
                    <a:lnTo>
                      <a:pt x="20" y="59"/>
                    </a:lnTo>
                    <a:lnTo>
                      <a:pt x="21" y="63"/>
                    </a:lnTo>
                    <a:lnTo>
                      <a:pt x="23" y="80"/>
                    </a:lnTo>
                    <a:lnTo>
                      <a:pt x="24" y="97"/>
                    </a:lnTo>
                    <a:lnTo>
                      <a:pt x="24" y="114"/>
                    </a:lnTo>
                    <a:lnTo>
                      <a:pt x="25" y="132"/>
                    </a:lnTo>
                    <a:lnTo>
                      <a:pt x="26" y="133"/>
                    </a:lnTo>
                    <a:lnTo>
                      <a:pt x="27" y="133"/>
                    </a:lnTo>
                    <a:lnTo>
                      <a:pt x="28" y="133"/>
                    </a:lnTo>
                    <a:lnTo>
                      <a:pt x="29" y="131"/>
                    </a:lnTo>
                    <a:lnTo>
                      <a:pt x="32" y="114"/>
                    </a:lnTo>
                    <a:lnTo>
                      <a:pt x="33" y="96"/>
                    </a:lnTo>
                    <a:lnTo>
                      <a:pt x="32" y="79"/>
                    </a:lnTo>
                    <a:lnTo>
                      <a:pt x="29" y="61"/>
                    </a:lnTo>
                    <a:lnTo>
                      <a:pt x="28" y="57"/>
                    </a:lnTo>
                    <a:lnTo>
                      <a:pt x="26" y="53"/>
                    </a:lnTo>
                    <a:lnTo>
                      <a:pt x="25" y="49"/>
                    </a:lnTo>
                    <a:lnTo>
                      <a:pt x="24" y="45"/>
                    </a:lnTo>
                    <a:lnTo>
                      <a:pt x="22" y="41"/>
                    </a:lnTo>
                    <a:lnTo>
                      <a:pt x="21" y="37"/>
                    </a:lnTo>
                    <a:lnTo>
                      <a:pt x="19" y="34"/>
                    </a:lnTo>
                    <a:lnTo>
                      <a:pt x="17" y="30"/>
                    </a:lnTo>
                    <a:lnTo>
                      <a:pt x="16" y="28"/>
                    </a:lnTo>
                    <a:lnTo>
                      <a:pt x="15" y="26"/>
                    </a:lnTo>
                    <a:lnTo>
                      <a:pt x="14" y="24"/>
                    </a:lnTo>
                    <a:lnTo>
                      <a:pt x="12" y="22"/>
                    </a:lnTo>
                    <a:lnTo>
                      <a:pt x="11" y="20"/>
                    </a:lnTo>
                    <a:lnTo>
                      <a:pt x="10" y="18"/>
                    </a:lnTo>
                    <a:lnTo>
                      <a:pt x="9" y="16"/>
                    </a:lnTo>
                    <a:lnTo>
                      <a:pt x="8" y="14"/>
                    </a:lnTo>
                    <a:lnTo>
                      <a:pt x="7" y="12"/>
                    </a:lnTo>
                    <a:lnTo>
                      <a:pt x="6" y="10"/>
                    </a:lnTo>
                    <a:lnTo>
                      <a:pt x="4" y="8"/>
                    </a:lnTo>
                    <a:lnTo>
                      <a:pt x="3" y="5"/>
                    </a:lnTo>
                    <a:lnTo>
                      <a:pt x="2" y="3"/>
                    </a:lnTo>
                    <a:lnTo>
                      <a:pt x="1" y="1"/>
                    </a:lnTo>
                    <a:lnTo>
                      <a:pt x="0" y="0"/>
                    </a:lnTo>
                    <a:lnTo>
                      <a:pt x="0" y="0"/>
                    </a:lnTo>
                    <a:lnTo>
                      <a:pt x="1" y="1"/>
                    </a:lnTo>
                    <a:lnTo>
                      <a:pt x="2" y="3"/>
                    </a:lnTo>
                    <a:lnTo>
                      <a:pt x="3" y="7"/>
                    </a:lnTo>
                    <a:lnTo>
                      <a:pt x="5" y="11"/>
                    </a:lnTo>
                    <a:lnTo>
                      <a:pt x="7" y="16"/>
                    </a:lnTo>
                    <a:lnTo>
                      <a:pt x="9" y="21"/>
                    </a:lnTo>
                    <a:lnTo>
                      <a:pt x="11" y="26"/>
                    </a:lnTo>
                    <a:lnTo>
                      <a:pt x="13" y="3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76" name="Freeform 152"/>
              <p:cNvSpPr>
                <a:spLocks/>
              </p:cNvSpPr>
              <p:nvPr/>
            </p:nvSpPr>
            <p:spPr bwMode="auto">
              <a:xfrm>
                <a:off x="4495" y="3132"/>
                <a:ext cx="34" cy="50"/>
              </a:xfrm>
              <a:custGeom>
                <a:avLst/>
                <a:gdLst/>
                <a:ahLst/>
                <a:cxnLst>
                  <a:cxn ang="0">
                    <a:pos x="8" y="19"/>
                  </a:cxn>
                  <a:cxn ang="0">
                    <a:pos x="7" y="21"/>
                  </a:cxn>
                  <a:cxn ang="0">
                    <a:pos x="6" y="23"/>
                  </a:cxn>
                  <a:cxn ang="0">
                    <a:pos x="4" y="24"/>
                  </a:cxn>
                  <a:cxn ang="0">
                    <a:pos x="3" y="26"/>
                  </a:cxn>
                  <a:cxn ang="0">
                    <a:pos x="2" y="28"/>
                  </a:cxn>
                  <a:cxn ang="0">
                    <a:pos x="2" y="30"/>
                  </a:cxn>
                  <a:cxn ang="0">
                    <a:pos x="1" y="32"/>
                  </a:cxn>
                  <a:cxn ang="0">
                    <a:pos x="0" y="34"/>
                  </a:cxn>
                  <a:cxn ang="0">
                    <a:pos x="0" y="38"/>
                  </a:cxn>
                  <a:cxn ang="0">
                    <a:pos x="1" y="42"/>
                  </a:cxn>
                  <a:cxn ang="0">
                    <a:pos x="2" y="46"/>
                  </a:cxn>
                  <a:cxn ang="0">
                    <a:pos x="3" y="49"/>
                  </a:cxn>
                  <a:cxn ang="0">
                    <a:pos x="4" y="50"/>
                  </a:cxn>
                  <a:cxn ang="0">
                    <a:pos x="4" y="50"/>
                  </a:cxn>
                  <a:cxn ang="0">
                    <a:pos x="5" y="49"/>
                  </a:cxn>
                  <a:cxn ang="0">
                    <a:pos x="5" y="49"/>
                  </a:cxn>
                  <a:cxn ang="0">
                    <a:pos x="4" y="44"/>
                  </a:cxn>
                  <a:cxn ang="0">
                    <a:pos x="3" y="41"/>
                  </a:cxn>
                  <a:cxn ang="0">
                    <a:pos x="3" y="37"/>
                  </a:cxn>
                  <a:cxn ang="0">
                    <a:pos x="4" y="33"/>
                  </a:cxn>
                  <a:cxn ang="0">
                    <a:pos x="5" y="30"/>
                  </a:cxn>
                  <a:cxn ang="0">
                    <a:pos x="6" y="26"/>
                  </a:cxn>
                  <a:cxn ang="0">
                    <a:pos x="8" y="23"/>
                  </a:cxn>
                  <a:cxn ang="0">
                    <a:pos x="11" y="19"/>
                  </a:cxn>
                  <a:cxn ang="0">
                    <a:pos x="13" y="16"/>
                  </a:cxn>
                  <a:cxn ang="0">
                    <a:pos x="16" y="13"/>
                  </a:cxn>
                  <a:cxn ang="0">
                    <a:pos x="20" y="10"/>
                  </a:cxn>
                  <a:cxn ang="0">
                    <a:pos x="24" y="7"/>
                  </a:cxn>
                  <a:cxn ang="0">
                    <a:pos x="28" y="4"/>
                  </a:cxn>
                  <a:cxn ang="0">
                    <a:pos x="31" y="2"/>
                  </a:cxn>
                  <a:cxn ang="0">
                    <a:pos x="33" y="1"/>
                  </a:cxn>
                  <a:cxn ang="0">
                    <a:pos x="34" y="0"/>
                  </a:cxn>
                  <a:cxn ang="0">
                    <a:pos x="33" y="1"/>
                  </a:cxn>
                  <a:cxn ang="0">
                    <a:pos x="30" y="2"/>
                  </a:cxn>
                  <a:cxn ang="0">
                    <a:pos x="27" y="4"/>
                  </a:cxn>
                  <a:cxn ang="0">
                    <a:pos x="23" y="7"/>
                  </a:cxn>
                  <a:cxn ang="0">
                    <a:pos x="19" y="10"/>
                  </a:cxn>
                  <a:cxn ang="0">
                    <a:pos x="15" y="13"/>
                  </a:cxn>
                  <a:cxn ang="0">
                    <a:pos x="11" y="16"/>
                  </a:cxn>
                  <a:cxn ang="0">
                    <a:pos x="8" y="19"/>
                  </a:cxn>
                </a:cxnLst>
                <a:rect l="0" t="0" r="r" b="b"/>
                <a:pathLst>
                  <a:path w="34" h="50">
                    <a:moveTo>
                      <a:pt x="8" y="19"/>
                    </a:moveTo>
                    <a:lnTo>
                      <a:pt x="7" y="21"/>
                    </a:lnTo>
                    <a:lnTo>
                      <a:pt x="6" y="23"/>
                    </a:lnTo>
                    <a:lnTo>
                      <a:pt x="4" y="24"/>
                    </a:lnTo>
                    <a:lnTo>
                      <a:pt x="3" y="26"/>
                    </a:lnTo>
                    <a:lnTo>
                      <a:pt x="2" y="28"/>
                    </a:lnTo>
                    <a:lnTo>
                      <a:pt x="2" y="30"/>
                    </a:lnTo>
                    <a:lnTo>
                      <a:pt x="1" y="32"/>
                    </a:lnTo>
                    <a:lnTo>
                      <a:pt x="0" y="34"/>
                    </a:lnTo>
                    <a:lnTo>
                      <a:pt x="0" y="38"/>
                    </a:lnTo>
                    <a:lnTo>
                      <a:pt x="1" y="42"/>
                    </a:lnTo>
                    <a:lnTo>
                      <a:pt x="2" y="46"/>
                    </a:lnTo>
                    <a:lnTo>
                      <a:pt x="3" y="49"/>
                    </a:lnTo>
                    <a:lnTo>
                      <a:pt x="4" y="50"/>
                    </a:lnTo>
                    <a:lnTo>
                      <a:pt x="4" y="50"/>
                    </a:lnTo>
                    <a:lnTo>
                      <a:pt x="5" y="49"/>
                    </a:lnTo>
                    <a:lnTo>
                      <a:pt x="5" y="49"/>
                    </a:lnTo>
                    <a:lnTo>
                      <a:pt x="4" y="44"/>
                    </a:lnTo>
                    <a:lnTo>
                      <a:pt x="3" y="41"/>
                    </a:lnTo>
                    <a:lnTo>
                      <a:pt x="3" y="37"/>
                    </a:lnTo>
                    <a:lnTo>
                      <a:pt x="4" y="33"/>
                    </a:lnTo>
                    <a:lnTo>
                      <a:pt x="5" y="30"/>
                    </a:lnTo>
                    <a:lnTo>
                      <a:pt x="6" y="26"/>
                    </a:lnTo>
                    <a:lnTo>
                      <a:pt x="8" y="23"/>
                    </a:lnTo>
                    <a:lnTo>
                      <a:pt x="11" y="19"/>
                    </a:lnTo>
                    <a:lnTo>
                      <a:pt x="13" y="16"/>
                    </a:lnTo>
                    <a:lnTo>
                      <a:pt x="16" y="13"/>
                    </a:lnTo>
                    <a:lnTo>
                      <a:pt x="20" y="10"/>
                    </a:lnTo>
                    <a:lnTo>
                      <a:pt x="24" y="7"/>
                    </a:lnTo>
                    <a:lnTo>
                      <a:pt x="28" y="4"/>
                    </a:lnTo>
                    <a:lnTo>
                      <a:pt x="31" y="2"/>
                    </a:lnTo>
                    <a:lnTo>
                      <a:pt x="33" y="1"/>
                    </a:lnTo>
                    <a:lnTo>
                      <a:pt x="34" y="0"/>
                    </a:lnTo>
                    <a:lnTo>
                      <a:pt x="33" y="1"/>
                    </a:lnTo>
                    <a:lnTo>
                      <a:pt x="30" y="2"/>
                    </a:lnTo>
                    <a:lnTo>
                      <a:pt x="27" y="4"/>
                    </a:lnTo>
                    <a:lnTo>
                      <a:pt x="23" y="7"/>
                    </a:lnTo>
                    <a:lnTo>
                      <a:pt x="19" y="10"/>
                    </a:lnTo>
                    <a:lnTo>
                      <a:pt x="15" y="13"/>
                    </a:lnTo>
                    <a:lnTo>
                      <a:pt x="11" y="16"/>
                    </a:lnTo>
                    <a:lnTo>
                      <a:pt x="8" y="19"/>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77" name="Freeform 153"/>
              <p:cNvSpPr>
                <a:spLocks/>
              </p:cNvSpPr>
              <p:nvPr/>
            </p:nvSpPr>
            <p:spPr bwMode="auto">
              <a:xfrm>
                <a:off x="4516" y="3133"/>
                <a:ext cx="27" cy="53"/>
              </a:xfrm>
              <a:custGeom>
                <a:avLst/>
                <a:gdLst/>
                <a:ahLst/>
                <a:cxnLst>
                  <a:cxn ang="0">
                    <a:pos x="6" y="23"/>
                  </a:cxn>
                  <a:cxn ang="0">
                    <a:pos x="4" y="26"/>
                  </a:cxn>
                  <a:cxn ang="0">
                    <a:pos x="3" y="30"/>
                  </a:cxn>
                  <a:cxn ang="0">
                    <a:pos x="2" y="34"/>
                  </a:cxn>
                  <a:cxn ang="0">
                    <a:pos x="1" y="38"/>
                  </a:cxn>
                  <a:cxn ang="0">
                    <a:pos x="0" y="41"/>
                  </a:cxn>
                  <a:cxn ang="0">
                    <a:pos x="1" y="45"/>
                  </a:cxn>
                  <a:cxn ang="0">
                    <a:pos x="2" y="49"/>
                  </a:cxn>
                  <a:cxn ang="0">
                    <a:pos x="2" y="52"/>
                  </a:cxn>
                  <a:cxn ang="0">
                    <a:pos x="3" y="53"/>
                  </a:cxn>
                  <a:cxn ang="0">
                    <a:pos x="3" y="52"/>
                  </a:cxn>
                  <a:cxn ang="0">
                    <a:pos x="4" y="52"/>
                  </a:cxn>
                  <a:cxn ang="0">
                    <a:pos x="4" y="51"/>
                  </a:cxn>
                  <a:cxn ang="0">
                    <a:pos x="3" y="44"/>
                  </a:cxn>
                  <a:cxn ang="0">
                    <a:pos x="4" y="36"/>
                  </a:cxn>
                  <a:cxn ang="0">
                    <a:pos x="6" y="29"/>
                  </a:cxn>
                  <a:cxn ang="0">
                    <a:pos x="9" y="22"/>
                  </a:cxn>
                  <a:cxn ang="0">
                    <a:pos x="11" y="19"/>
                  </a:cxn>
                  <a:cxn ang="0">
                    <a:pos x="14" y="15"/>
                  </a:cxn>
                  <a:cxn ang="0">
                    <a:pos x="17" y="11"/>
                  </a:cxn>
                  <a:cxn ang="0">
                    <a:pos x="20" y="8"/>
                  </a:cxn>
                  <a:cxn ang="0">
                    <a:pos x="23" y="5"/>
                  </a:cxn>
                  <a:cxn ang="0">
                    <a:pos x="25" y="2"/>
                  </a:cxn>
                  <a:cxn ang="0">
                    <a:pos x="27" y="1"/>
                  </a:cxn>
                  <a:cxn ang="0">
                    <a:pos x="27" y="0"/>
                  </a:cxn>
                  <a:cxn ang="0">
                    <a:pos x="26" y="1"/>
                  </a:cxn>
                  <a:cxn ang="0">
                    <a:pos x="25" y="2"/>
                  </a:cxn>
                  <a:cxn ang="0">
                    <a:pos x="22" y="5"/>
                  </a:cxn>
                  <a:cxn ang="0">
                    <a:pos x="19" y="8"/>
                  </a:cxn>
                  <a:cxn ang="0">
                    <a:pos x="15" y="12"/>
                  </a:cxn>
                  <a:cxn ang="0">
                    <a:pos x="12" y="15"/>
                  </a:cxn>
                  <a:cxn ang="0">
                    <a:pos x="9" y="19"/>
                  </a:cxn>
                  <a:cxn ang="0">
                    <a:pos x="6" y="23"/>
                  </a:cxn>
                </a:cxnLst>
                <a:rect l="0" t="0" r="r" b="b"/>
                <a:pathLst>
                  <a:path w="27" h="53">
                    <a:moveTo>
                      <a:pt x="6" y="23"/>
                    </a:moveTo>
                    <a:lnTo>
                      <a:pt x="4" y="26"/>
                    </a:lnTo>
                    <a:lnTo>
                      <a:pt x="3" y="30"/>
                    </a:lnTo>
                    <a:lnTo>
                      <a:pt x="2" y="34"/>
                    </a:lnTo>
                    <a:lnTo>
                      <a:pt x="1" y="38"/>
                    </a:lnTo>
                    <a:lnTo>
                      <a:pt x="0" y="41"/>
                    </a:lnTo>
                    <a:lnTo>
                      <a:pt x="1" y="45"/>
                    </a:lnTo>
                    <a:lnTo>
                      <a:pt x="2" y="49"/>
                    </a:lnTo>
                    <a:lnTo>
                      <a:pt x="2" y="52"/>
                    </a:lnTo>
                    <a:lnTo>
                      <a:pt x="3" y="53"/>
                    </a:lnTo>
                    <a:lnTo>
                      <a:pt x="3" y="52"/>
                    </a:lnTo>
                    <a:lnTo>
                      <a:pt x="4" y="52"/>
                    </a:lnTo>
                    <a:lnTo>
                      <a:pt x="4" y="51"/>
                    </a:lnTo>
                    <a:lnTo>
                      <a:pt x="3" y="44"/>
                    </a:lnTo>
                    <a:lnTo>
                      <a:pt x="4" y="36"/>
                    </a:lnTo>
                    <a:lnTo>
                      <a:pt x="6" y="29"/>
                    </a:lnTo>
                    <a:lnTo>
                      <a:pt x="9" y="22"/>
                    </a:lnTo>
                    <a:lnTo>
                      <a:pt x="11" y="19"/>
                    </a:lnTo>
                    <a:lnTo>
                      <a:pt x="14" y="15"/>
                    </a:lnTo>
                    <a:lnTo>
                      <a:pt x="17" y="11"/>
                    </a:lnTo>
                    <a:lnTo>
                      <a:pt x="20" y="8"/>
                    </a:lnTo>
                    <a:lnTo>
                      <a:pt x="23" y="5"/>
                    </a:lnTo>
                    <a:lnTo>
                      <a:pt x="25" y="2"/>
                    </a:lnTo>
                    <a:lnTo>
                      <a:pt x="27" y="1"/>
                    </a:lnTo>
                    <a:lnTo>
                      <a:pt x="27" y="0"/>
                    </a:lnTo>
                    <a:lnTo>
                      <a:pt x="26" y="1"/>
                    </a:lnTo>
                    <a:lnTo>
                      <a:pt x="25" y="2"/>
                    </a:lnTo>
                    <a:lnTo>
                      <a:pt x="22" y="5"/>
                    </a:lnTo>
                    <a:lnTo>
                      <a:pt x="19" y="8"/>
                    </a:lnTo>
                    <a:lnTo>
                      <a:pt x="15" y="12"/>
                    </a:lnTo>
                    <a:lnTo>
                      <a:pt x="12" y="15"/>
                    </a:lnTo>
                    <a:lnTo>
                      <a:pt x="9" y="19"/>
                    </a:lnTo>
                    <a:lnTo>
                      <a:pt x="6" y="23"/>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78" name="Freeform 154"/>
              <p:cNvSpPr>
                <a:spLocks/>
              </p:cNvSpPr>
              <p:nvPr/>
            </p:nvSpPr>
            <p:spPr bwMode="auto">
              <a:xfrm>
                <a:off x="4544" y="3108"/>
                <a:ext cx="80" cy="36"/>
              </a:xfrm>
              <a:custGeom>
                <a:avLst/>
                <a:gdLst/>
                <a:ahLst/>
                <a:cxnLst>
                  <a:cxn ang="0">
                    <a:pos x="33" y="11"/>
                  </a:cxn>
                  <a:cxn ang="0">
                    <a:pos x="36" y="7"/>
                  </a:cxn>
                  <a:cxn ang="0">
                    <a:pos x="39" y="4"/>
                  </a:cxn>
                  <a:cxn ang="0">
                    <a:pos x="43" y="3"/>
                  </a:cxn>
                  <a:cxn ang="0">
                    <a:pos x="47" y="4"/>
                  </a:cxn>
                  <a:cxn ang="0">
                    <a:pos x="51" y="5"/>
                  </a:cxn>
                  <a:cxn ang="0">
                    <a:pos x="55" y="7"/>
                  </a:cxn>
                  <a:cxn ang="0">
                    <a:pos x="58" y="8"/>
                  </a:cxn>
                  <a:cxn ang="0">
                    <a:pos x="62" y="10"/>
                  </a:cxn>
                  <a:cxn ang="0">
                    <a:pos x="65" y="11"/>
                  </a:cxn>
                  <a:cxn ang="0">
                    <a:pos x="68" y="12"/>
                  </a:cxn>
                  <a:cxn ang="0">
                    <a:pos x="71" y="14"/>
                  </a:cxn>
                  <a:cxn ang="0">
                    <a:pos x="75" y="15"/>
                  </a:cxn>
                  <a:cxn ang="0">
                    <a:pos x="78" y="16"/>
                  </a:cxn>
                  <a:cxn ang="0">
                    <a:pos x="80" y="17"/>
                  </a:cxn>
                  <a:cxn ang="0">
                    <a:pos x="80" y="16"/>
                  </a:cxn>
                  <a:cxn ang="0">
                    <a:pos x="78" y="15"/>
                  </a:cxn>
                  <a:cxn ang="0">
                    <a:pos x="75" y="14"/>
                  </a:cxn>
                  <a:cxn ang="0">
                    <a:pos x="72" y="12"/>
                  </a:cxn>
                  <a:cxn ang="0">
                    <a:pos x="69" y="11"/>
                  </a:cxn>
                  <a:cxn ang="0">
                    <a:pos x="66" y="9"/>
                  </a:cxn>
                  <a:cxn ang="0">
                    <a:pos x="63" y="8"/>
                  </a:cxn>
                  <a:cxn ang="0">
                    <a:pos x="59" y="7"/>
                  </a:cxn>
                  <a:cxn ang="0">
                    <a:pos x="56" y="5"/>
                  </a:cxn>
                  <a:cxn ang="0">
                    <a:pos x="52" y="3"/>
                  </a:cxn>
                  <a:cxn ang="0">
                    <a:pos x="47" y="1"/>
                  </a:cxn>
                  <a:cxn ang="0">
                    <a:pos x="42" y="0"/>
                  </a:cxn>
                  <a:cxn ang="0">
                    <a:pos x="37" y="1"/>
                  </a:cxn>
                  <a:cxn ang="0">
                    <a:pos x="31" y="9"/>
                  </a:cxn>
                  <a:cxn ang="0">
                    <a:pos x="19" y="20"/>
                  </a:cxn>
                  <a:cxn ang="0">
                    <a:pos x="8" y="29"/>
                  </a:cxn>
                  <a:cxn ang="0">
                    <a:pos x="1" y="35"/>
                  </a:cxn>
                  <a:cxn ang="0">
                    <a:pos x="1" y="35"/>
                  </a:cxn>
                  <a:cxn ang="0">
                    <a:pos x="8" y="31"/>
                  </a:cxn>
                  <a:cxn ang="0">
                    <a:pos x="18" y="24"/>
                  </a:cxn>
                  <a:cxn ang="0">
                    <a:pos x="27" y="16"/>
                  </a:cxn>
                </a:cxnLst>
                <a:rect l="0" t="0" r="r" b="b"/>
                <a:pathLst>
                  <a:path w="80" h="36">
                    <a:moveTo>
                      <a:pt x="31" y="13"/>
                    </a:moveTo>
                    <a:lnTo>
                      <a:pt x="33" y="11"/>
                    </a:lnTo>
                    <a:lnTo>
                      <a:pt x="34" y="9"/>
                    </a:lnTo>
                    <a:lnTo>
                      <a:pt x="36" y="7"/>
                    </a:lnTo>
                    <a:lnTo>
                      <a:pt x="37" y="5"/>
                    </a:lnTo>
                    <a:lnTo>
                      <a:pt x="39" y="4"/>
                    </a:lnTo>
                    <a:lnTo>
                      <a:pt x="41" y="3"/>
                    </a:lnTo>
                    <a:lnTo>
                      <a:pt x="43" y="3"/>
                    </a:lnTo>
                    <a:lnTo>
                      <a:pt x="45" y="3"/>
                    </a:lnTo>
                    <a:lnTo>
                      <a:pt x="47" y="4"/>
                    </a:lnTo>
                    <a:lnTo>
                      <a:pt x="49" y="5"/>
                    </a:lnTo>
                    <a:lnTo>
                      <a:pt x="51" y="5"/>
                    </a:lnTo>
                    <a:lnTo>
                      <a:pt x="53" y="6"/>
                    </a:lnTo>
                    <a:lnTo>
                      <a:pt x="55" y="7"/>
                    </a:lnTo>
                    <a:lnTo>
                      <a:pt x="57" y="8"/>
                    </a:lnTo>
                    <a:lnTo>
                      <a:pt x="58" y="8"/>
                    </a:lnTo>
                    <a:lnTo>
                      <a:pt x="60" y="9"/>
                    </a:lnTo>
                    <a:lnTo>
                      <a:pt x="62" y="10"/>
                    </a:lnTo>
                    <a:lnTo>
                      <a:pt x="63" y="10"/>
                    </a:lnTo>
                    <a:lnTo>
                      <a:pt x="65" y="11"/>
                    </a:lnTo>
                    <a:lnTo>
                      <a:pt x="67" y="12"/>
                    </a:lnTo>
                    <a:lnTo>
                      <a:pt x="68" y="12"/>
                    </a:lnTo>
                    <a:lnTo>
                      <a:pt x="70" y="13"/>
                    </a:lnTo>
                    <a:lnTo>
                      <a:pt x="71" y="14"/>
                    </a:lnTo>
                    <a:lnTo>
                      <a:pt x="73" y="14"/>
                    </a:lnTo>
                    <a:lnTo>
                      <a:pt x="75" y="15"/>
                    </a:lnTo>
                    <a:lnTo>
                      <a:pt x="76" y="16"/>
                    </a:lnTo>
                    <a:lnTo>
                      <a:pt x="78" y="16"/>
                    </a:lnTo>
                    <a:lnTo>
                      <a:pt x="79" y="17"/>
                    </a:lnTo>
                    <a:lnTo>
                      <a:pt x="80" y="17"/>
                    </a:lnTo>
                    <a:lnTo>
                      <a:pt x="80" y="17"/>
                    </a:lnTo>
                    <a:lnTo>
                      <a:pt x="80" y="16"/>
                    </a:lnTo>
                    <a:lnTo>
                      <a:pt x="80" y="16"/>
                    </a:lnTo>
                    <a:lnTo>
                      <a:pt x="78" y="15"/>
                    </a:lnTo>
                    <a:lnTo>
                      <a:pt x="77" y="15"/>
                    </a:lnTo>
                    <a:lnTo>
                      <a:pt x="75" y="14"/>
                    </a:lnTo>
                    <a:lnTo>
                      <a:pt x="74" y="13"/>
                    </a:lnTo>
                    <a:lnTo>
                      <a:pt x="72" y="12"/>
                    </a:lnTo>
                    <a:lnTo>
                      <a:pt x="71" y="12"/>
                    </a:lnTo>
                    <a:lnTo>
                      <a:pt x="69" y="11"/>
                    </a:lnTo>
                    <a:lnTo>
                      <a:pt x="67" y="10"/>
                    </a:lnTo>
                    <a:lnTo>
                      <a:pt x="66" y="9"/>
                    </a:lnTo>
                    <a:lnTo>
                      <a:pt x="64" y="9"/>
                    </a:lnTo>
                    <a:lnTo>
                      <a:pt x="63" y="8"/>
                    </a:lnTo>
                    <a:lnTo>
                      <a:pt x="61" y="7"/>
                    </a:lnTo>
                    <a:lnTo>
                      <a:pt x="59" y="7"/>
                    </a:lnTo>
                    <a:lnTo>
                      <a:pt x="58" y="6"/>
                    </a:lnTo>
                    <a:lnTo>
                      <a:pt x="56" y="5"/>
                    </a:lnTo>
                    <a:lnTo>
                      <a:pt x="54" y="4"/>
                    </a:lnTo>
                    <a:lnTo>
                      <a:pt x="52" y="3"/>
                    </a:lnTo>
                    <a:lnTo>
                      <a:pt x="49" y="2"/>
                    </a:lnTo>
                    <a:lnTo>
                      <a:pt x="47" y="1"/>
                    </a:lnTo>
                    <a:lnTo>
                      <a:pt x="44" y="0"/>
                    </a:lnTo>
                    <a:lnTo>
                      <a:pt x="42" y="0"/>
                    </a:lnTo>
                    <a:lnTo>
                      <a:pt x="40" y="0"/>
                    </a:lnTo>
                    <a:lnTo>
                      <a:pt x="37" y="1"/>
                    </a:lnTo>
                    <a:lnTo>
                      <a:pt x="35" y="3"/>
                    </a:lnTo>
                    <a:lnTo>
                      <a:pt x="31" y="9"/>
                    </a:lnTo>
                    <a:lnTo>
                      <a:pt x="25" y="14"/>
                    </a:lnTo>
                    <a:lnTo>
                      <a:pt x="19" y="20"/>
                    </a:lnTo>
                    <a:lnTo>
                      <a:pt x="13" y="25"/>
                    </a:lnTo>
                    <a:lnTo>
                      <a:pt x="8" y="29"/>
                    </a:lnTo>
                    <a:lnTo>
                      <a:pt x="4" y="33"/>
                    </a:lnTo>
                    <a:lnTo>
                      <a:pt x="1" y="35"/>
                    </a:lnTo>
                    <a:lnTo>
                      <a:pt x="0" y="36"/>
                    </a:lnTo>
                    <a:lnTo>
                      <a:pt x="1" y="35"/>
                    </a:lnTo>
                    <a:lnTo>
                      <a:pt x="4" y="34"/>
                    </a:lnTo>
                    <a:lnTo>
                      <a:pt x="8" y="31"/>
                    </a:lnTo>
                    <a:lnTo>
                      <a:pt x="12" y="28"/>
                    </a:lnTo>
                    <a:lnTo>
                      <a:pt x="18" y="24"/>
                    </a:lnTo>
                    <a:lnTo>
                      <a:pt x="23" y="20"/>
                    </a:lnTo>
                    <a:lnTo>
                      <a:pt x="27" y="16"/>
                    </a:lnTo>
                    <a:lnTo>
                      <a:pt x="31" y="13"/>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79" name="Freeform 155"/>
              <p:cNvSpPr>
                <a:spLocks/>
              </p:cNvSpPr>
              <p:nvPr/>
            </p:nvSpPr>
            <p:spPr bwMode="auto">
              <a:xfrm>
                <a:off x="4528" y="3151"/>
                <a:ext cx="52" cy="22"/>
              </a:xfrm>
              <a:custGeom>
                <a:avLst/>
                <a:gdLst/>
                <a:ahLst/>
                <a:cxnLst>
                  <a:cxn ang="0">
                    <a:pos x="24" y="22"/>
                  </a:cxn>
                  <a:cxn ang="0">
                    <a:pos x="26" y="21"/>
                  </a:cxn>
                  <a:cxn ang="0">
                    <a:pos x="28" y="20"/>
                  </a:cxn>
                  <a:cxn ang="0">
                    <a:pos x="30" y="20"/>
                  </a:cxn>
                  <a:cxn ang="0">
                    <a:pos x="32" y="19"/>
                  </a:cxn>
                  <a:cxn ang="0">
                    <a:pos x="34" y="18"/>
                  </a:cxn>
                  <a:cxn ang="0">
                    <a:pos x="36" y="17"/>
                  </a:cxn>
                  <a:cxn ang="0">
                    <a:pos x="38" y="15"/>
                  </a:cxn>
                  <a:cxn ang="0">
                    <a:pos x="40" y="15"/>
                  </a:cxn>
                  <a:cxn ang="0">
                    <a:pos x="41" y="14"/>
                  </a:cxn>
                  <a:cxn ang="0">
                    <a:pos x="43" y="12"/>
                  </a:cxn>
                  <a:cxn ang="0">
                    <a:pos x="44" y="11"/>
                  </a:cxn>
                  <a:cxn ang="0">
                    <a:pos x="46" y="10"/>
                  </a:cxn>
                  <a:cxn ang="0">
                    <a:pos x="47" y="8"/>
                  </a:cxn>
                  <a:cxn ang="0">
                    <a:pos x="49" y="7"/>
                  </a:cxn>
                  <a:cxn ang="0">
                    <a:pos x="50" y="5"/>
                  </a:cxn>
                  <a:cxn ang="0">
                    <a:pos x="52" y="3"/>
                  </a:cxn>
                  <a:cxn ang="0">
                    <a:pos x="52" y="2"/>
                  </a:cxn>
                  <a:cxn ang="0">
                    <a:pos x="52" y="1"/>
                  </a:cxn>
                  <a:cxn ang="0">
                    <a:pos x="51" y="0"/>
                  </a:cxn>
                  <a:cxn ang="0">
                    <a:pos x="50" y="1"/>
                  </a:cxn>
                  <a:cxn ang="0">
                    <a:pos x="47" y="2"/>
                  </a:cxn>
                  <a:cxn ang="0">
                    <a:pos x="44" y="3"/>
                  </a:cxn>
                  <a:cxn ang="0">
                    <a:pos x="41" y="5"/>
                  </a:cxn>
                  <a:cxn ang="0">
                    <a:pos x="38" y="6"/>
                  </a:cxn>
                  <a:cxn ang="0">
                    <a:pos x="36" y="7"/>
                  </a:cxn>
                  <a:cxn ang="0">
                    <a:pos x="33" y="9"/>
                  </a:cxn>
                  <a:cxn ang="0">
                    <a:pos x="30" y="10"/>
                  </a:cxn>
                  <a:cxn ang="0">
                    <a:pos x="28" y="12"/>
                  </a:cxn>
                  <a:cxn ang="0">
                    <a:pos x="23" y="15"/>
                  </a:cxn>
                  <a:cxn ang="0">
                    <a:pos x="18" y="16"/>
                  </a:cxn>
                  <a:cxn ang="0">
                    <a:pos x="13" y="15"/>
                  </a:cxn>
                  <a:cxn ang="0">
                    <a:pos x="9" y="15"/>
                  </a:cxn>
                  <a:cxn ang="0">
                    <a:pos x="5" y="13"/>
                  </a:cxn>
                  <a:cxn ang="0">
                    <a:pos x="2" y="12"/>
                  </a:cxn>
                  <a:cxn ang="0">
                    <a:pos x="0" y="11"/>
                  </a:cxn>
                  <a:cxn ang="0">
                    <a:pos x="0" y="10"/>
                  </a:cxn>
                  <a:cxn ang="0">
                    <a:pos x="0" y="11"/>
                  </a:cxn>
                  <a:cxn ang="0">
                    <a:pos x="2" y="12"/>
                  </a:cxn>
                  <a:cxn ang="0">
                    <a:pos x="5" y="14"/>
                  </a:cxn>
                  <a:cxn ang="0">
                    <a:pos x="8" y="16"/>
                  </a:cxn>
                  <a:cxn ang="0">
                    <a:pos x="12" y="19"/>
                  </a:cxn>
                  <a:cxn ang="0">
                    <a:pos x="16" y="21"/>
                  </a:cxn>
                  <a:cxn ang="0">
                    <a:pos x="20" y="22"/>
                  </a:cxn>
                  <a:cxn ang="0">
                    <a:pos x="24" y="22"/>
                  </a:cxn>
                </a:cxnLst>
                <a:rect l="0" t="0" r="r" b="b"/>
                <a:pathLst>
                  <a:path w="52" h="22">
                    <a:moveTo>
                      <a:pt x="24" y="22"/>
                    </a:moveTo>
                    <a:lnTo>
                      <a:pt x="26" y="21"/>
                    </a:lnTo>
                    <a:lnTo>
                      <a:pt x="28" y="20"/>
                    </a:lnTo>
                    <a:lnTo>
                      <a:pt x="30" y="20"/>
                    </a:lnTo>
                    <a:lnTo>
                      <a:pt x="32" y="19"/>
                    </a:lnTo>
                    <a:lnTo>
                      <a:pt x="34" y="18"/>
                    </a:lnTo>
                    <a:lnTo>
                      <a:pt x="36" y="17"/>
                    </a:lnTo>
                    <a:lnTo>
                      <a:pt x="38" y="15"/>
                    </a:lnTo>
                    <a:lnTo>
                      <a:pt x="40" y="15"/>
                    </a:lnTo>
                    <a:lnTo>
                      <a:pt x="41" y="14"/>
                    </a:lnTo>
                    <a:lnTo>
                      <a:pt x="43" y="12"/>
                    </a:lnTo>
                    <a:lnTo>
                      <a:pt x="44" y="11"/>
                    </a:lnTo>
                    <a:lnTo>
                      <a:pt x="46" y="10"/>
                    </a:lnTo>
                    <a:lnTo>
                      <a:pt x="47" y="8"/>
                    </a:lnTo>
                    <a:lnTo>
                      <a:pt x="49" y="7"/>
                    </a:lnTo>
                    <a:lnTo>
                      <a:pt x="50" y="5"/>
                    </a:lnTo>
                    <a:lnTo>
                      <a:pt x="52" y="3"/>
                    </a:lnTo>
                    <a:lnTo>
                      <a:pt x="52" y="2"/>
                    </a:lnTo>
                    <a:lnTo>
                      <a:pt x="52" y="1"/>
                    </a:lnTo>
                    <a:lnTo>
                      <a:pt x="51" y="0"/>
                    </a:lnTo>
                    <a:lnTo>
                      <a:pt x="50" y="1"/>
                    </a:lnTo>
                    <a:lnTo>
                      <a:pt x="47" y="2"/>
                    </a:lnTo>
                    <a:lnTo>
                      <a:pt x="44" y="3"/>
                    </a:lnTo>
                    <a:lnTo>
                      <a:pt x="41" y="5"/>
                    </a:lnTo>
                    <a:lnTo>
                      <a:pt x="38" y="6"/>
                    </a:lnTo>
                    <a:lnTo>
                      <a:pt x="36" y="7"/>
                    </a:lnTo>
                    <a:lnTo>
                      <a:pt x="33" y="9"/>
                    </a:lnTo>
                    <a:lnTo>
                      <a:pt x="30" y="10"/>
                    </a:lnTo>
                    <a:lnTo>
                      <a:pt x="28" y="12"/>
                    </a:lnTo>
                    <a:lnTo>
                      <a:pt x="23" y="15"/>
                    </a:lnTo>
                    <a:lnTo>
                      <a:pt x="18" y="16"/>
                    </a:lnTo>
                    <a:lnTo>
                      <a:pt x="13" y="15"/>
                    </a:lnTo>
                    <a:lnTo>
                      <a:pt x="9" y="15"/>
                    </a:lnTo>
                    <a:lnTo>
                      <a:pt x="5" y="13"/>
                    </a:lnTo>
                    <a:lnTo>
                      <a:pt x="2" y="12"/>
                    </a:lnTo>
                    <a:lnTo>
                      <a:pt x="0" y="11"/>
                    </a:lnTo>
                    <a:lnTo>
                      <a:pt x="0" y="10"/>
                    </a:lnTo>
                    <a:lnTo>
                      <a:pt x="0" y="11"/>
                    </a:lnTo>
                    <a:lnTo>
                      <a:pt x="2" y="12"/>
                    </a:lnTo>
                    <a:lnTo>
                      <a:pt x="5" y="14"/>
                    </a:lnTo>
                    <a:lnTo>
                      <a:pt x="8" y="16"/>
                    </a:lnTo>
                    <a:lnTo>
                      <a:pt x="12" y="19"/>
                    </a:lnTo>
                    <a:lnTo>
                      <a:pt x="16" y="21"/>
                    </a:lnTo>
                    <a:lnTo>
                      <a:pt x="20" y="22"/>
                    </a:lnTo>
                    <a:lnTo>
                      <a:pt x="24" y="2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80" name="Freeform 156"/>
              <p:cNvSpPr>
                <a:spLocks/>
              </p:cNvSpPr>
              <p:nvPr/>
            </p:nvSpPr>
            <p:spPr bwMode="auto">
              <a:xfrm>
                <a:off x="4562" y="3165"/>
                <a:ext cx="22" cy="6"/>
              </a:xfrm>
              <a:custGeom>
                <a:avLst/>
                <a:gdLst/>
                <a:ahLst/>
                <a:cxnLst>
                  <a:cxn ang="0">
                    <a:pos x="21" y="6"/>
                  </a:cxn>
                  <a:cxn ang="0">
                    <a:pos x="21" y="6"/>
                  </a:cxn>
                  <a:cxn ang="0">
                    <a:pos x="22" y="5"/>
                  </a:cxn>
                  <a:cxn ang="0">
                    <a:pos x="22" y="5"/>
                  </a:cxn>
                  <a:cxn ang="0">
                    <a:pos x="21" y="5"/>
                  </a:cxn>
                  <a:cxn ang="0">
                    <a:pos x="18" y="4"/>
                  </a:cxn>
                  <a:cxn ang="0">
                    <a:pos x="15" y="4"/>
                  </a:cxn>
                  <a:cxn ang="0">
                    <a:pos x="12" y="3"/>
                  </a:cxn>
                  <a:cxn ang="0">
                    <a:pos x="8" y="2"/>
                  </a:cxn>
                  <a:cxn ang="0">
                    <a:pos x="5" y="1"/>
                  </a:cxn>
                  <a:cxn ang="0">
                    <a:pos x="2" y="1"/>
                  </a:cxn>
                  <a:cxn ang="0">
                    <a:pos x="1" y="0"/>
                  </a:cxn>
                  <a:cxn ang="0">
                    <a:pos x="0" y="0"/>
                  </a:cxn>
                  <a:cxn ang="0">
                    <a:pos x="0" y="0"/>
                  </a:cxn>
                  <a:cxn ang="0">
                    <a:pos x="1" y="1"/>
                  </a:cxn>
                  <a:cxn ang="0">
                    <a:pos x="1" y="2"/>
                  </a:cxn>
                  <a:cxn ang="0">
                    <a:pos x="3" y="3"/>
                  </a:cxn>
                  <a:cxn ang="0">
                    <a:pos x="6" y="4"/>
                  </a:cxn>
                  <a:cxn ang="0">
                    <a:pos x="9" y="5"/>
                  </a:cxn>
                  <a:cxn ang="0">
                    <a:pos x="14" y="6"/>
                  </a:cxn>
                  <a:cxn ang="0">
                    <a:pos x="21" y="6"/>
                  </a:cxn>
                </a:cxnLst>
                <a:rect l="0" t="0" r="r" b="b"/>
                <a:pathLst>
                  <a:path w="22" h="6">
                    <a:moveTo>
                      <a:pt x="21" y="6"/>
                    </a:moveTo>
                    <a:lnTo>
                      <a:pt x="21" y="6"/>
                    </a:lnTo>
                    <a:lnTo>
                      <a:pt x="22" y="5"/>
                    </a:lnTo>
                    <a:lnTo>
                      <a:pt x="22" y="5"/>
                    </a:lnTo>
                    <a:lnTo>
                      <a:pt x="21" y="5"/>
                    </a:lnTo>
                    <a:lnTo>
                      <a:pt x="18" y="4"/>
                    </a:lnTo>
                    <a:lnTo>
                      <a:pt x="15" y="4"/>
                    </a:lnTo>
                    <a:lnTo>
                      <a:pt x="12" y="3"/>
                    </a:lnTo>
                    <a:lnTo>
                      <a:pt x="8" y="2"/>
                    </a:lnTo>
                    <a:lnTo>
                      <a:pt x="5" y="1"/>
                    </a:lnTo>
                    <a:lnTo>
                      <a:pt x="2" y="1"/>
                    </a:lnTo>
                    <a:lnTo>
                      <a:pt x="1" y="0"/>
                    </a:lnTo>
                    <a:lnTo>
                      <a:pt x="0" y="0"/>
                    </a:lnTo>
                    <a:lnTo>
                      <a:pt x="0" y="0"/>
                    </a:lnTo>
                    <a:lnTo>
                      <a:pt x="1" y="1"/>
                    </a:lnTo>
                    <a:lnTo>
                      <a:pt x="1" y="2"/>
                    </a:lnTo>
                    <a:lnTo>
                      <a:pt x="3" y="3"/>
                    </a:lnTo>
                    <a:lnTo>
                      <a:pt x="6" y="4"/>
                    </a:lnTo>
                    <a:lnTo>
                      <a:pt x="9" y="5"/>
                    </a:lnTo>
                    <a:lnTo>
                      <a:pt x="14" y="6"/>
                    </a:lnTo>
                    <a:lnTo>
                      <a:pt x="21" y="6"/>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81" name="Freeform 157"/>
              <p:cNvSpPr>
                <a:spLocks/>
              </p:cNvSpPr>
              <p:nvPr/>
            </p:nvSpPr>
            <p:spPr bwMode="auto">
              <a:xfrm>
                <a:off x="4303" y="2857"/>
                <a:ext cx="127" cy="107"/>
              </a:xfrm>
              <a:custGeom>
                <a:avLst/>
                <a:gdLst/>
                <a:ahLst/>
                <a:cxnLst>
                  <a:cxn ang="0">
                    <a:pos x="126" y="6"/>
                  </a:cxn>
                  <a:cxn ang="0">
                    <a:pos x="122" y="16"/>
                  </a:cxn>
                  <a:cxn ang="0">
                    <a:pos x="117" y="25"/>
                  </a:cxn>
                  <a:cxn ang="0">
                    <a:pos x="110" y="33"/>
                  </a:cxn>
                  <a:cxn ang="0">
                    <a:pos x="101" y="40"/>
                  </a:cxn>
                  <a:cxn ang="0">
                    <a:pos x="92" y="47"/>
                  </a:cxn>
                  <a:cxn ang="0">
                    <a:pos x="82" y="52"/>
                  </a:cxn>
                  <a:cxn ang="0">
                    <a:pos x="72" y="57"/>
                  </a:cxn>
                  <a:cxn ang="0">
                    <a:pos x="63" y="61"/>
                  </a:cxn>
                  <a:cxn ang="0">
                    <a:pos x="53" y="66"/>
                  </a:cxn>
                  <a:cxn ang="0">
                    <a:pos x="44" y="71"/>
                  </a:cxn>
                  <a:cxn ang="0">
                    <a:pos x="35" y="76"/>
                  </a:cxn>
                  <a:cxn ang="0">
                    <a:pos x="26" y="81"/>
                  </a:cxn>
                  <a:cxn ang="0">
                    <a:pos x="18" y="87"/>
                  </a:cxn>
                  <a:cxn ang="0">
                    <a:pos x="10" y="94"/>
                  </a:cxn>
                  <a:cxn ang="0">
                    <a:pos x="3" y="101"/>
                  </a:cxn>
                  <a:cxn ang="0">
                    <a:pos x="0" y="106"/>
                  </a:cxn>
                  <a:cxn ang="0">
                    <a:pos x="1" y="107"/>
                  </a:cxn>
                  <a:cxn ang="0">
                    <a:pos x="6" y="103"/>
                  </a:cxn>
                  <a:cxn ang="0">
                    <a:pos x="15" y="96"/>
                  </a:cxn>
                  <a:cxn ang="0">
                    <a:pos x="24" y="89"/>
                  </a:cxn>
                  <a:cxn ang="0">
                    <a:pos x="33" y="83"/>
                  </a:cxn>
                  <a:cxn ang="0">
                    <a:pos x="41" y="78"/>
                  </a:cxn>
                  <a:cxn ang="0">
                    <a:pos x="46" y="75"/>
                  </a:cxn>
                  <a:cxn ang="0">
                    <a:pos x="51" y="72"/>
                  </a:cxn>
                  <a:cxn ang="0">
                    <a:pos x="56" y="70"/>
                  </a:cxn>
                  <a:cxn ang="0">
                    <a:pos x="61" y="67"/>
                  </a:cxn>
                  <a:cxn ang="0">
                    <a:pos x="66" y="65"/>
                  </a:cxn>
                  <a:cxn ang="0">
                    <a:pos x="72" y="62"/>
                  </a:cxn>
                  <a:cxn ang="0">
                    <a:pos x="77" y="59"/>
                  </a:cxn>
                  <a:cxn ang="0">
                    <a:pos x="84" y="55"/>
                  </a:cxn>
                  <a:cxn ang="0">
                    <a:pos x="92" y="50"/>
                  </a:cxn>
                  <a:cxn ang="0">
                    <a:pos x="100" y="45"/>
                  </a:cxn>
                  <a:cxn ang="0">
                    <a:pos x="108" y="38"/>
                  </a:cxn>
                  <a:cxn ang="0">
                    <a:pos x="114" y="31"/>
                  </a:cxn>
                  <a:cxn ang="0">
                    <a:pos x="119" y="23"/>
                  </a:cxn>
                  <a:cxn ang="0">
                    <a:pos x="124" y="14"/>
                  </a:cxn>
                  <a:cxn ang="0">
                    <a:pos x="126" y="5"/>
                  </a:cxn>
                  <a:cxn ang="0">
                    <a:pos x="127" y="0"/>
                  </a:cxn>
                  <a:cxn ang="0">
                    <a:pos x="127" y="0"/>
                  </a:cxn>
                  <a:cxn ang="0">
                    <a:pos x="127" y="0"/>
                  </a:cxn>
                </a:cxnLst>
                <a:rect l="0" t="0" r="r" b="b"/>
                <a:pathLst>
                  <a:path w="127" h="107">
                    <a:moveTo>
                      <a:pt x="127" y="0"/>
                    </a:moveTo>
                    <a:lnTo>
                      <a:pt x="126" y="6"/>
                    </a:lnTo>
                    <a:lnTo>
                      <a:pt x="124" y="11"/>
                    </a:lnTo>
                    <a:lnTo>
                      <a:pt x="122" y="16"/>
                    </a:lnTo>
                    <a:lnTo>
                      <a:pt x="120" y="21"/>
                    </a:lnTo>
                    <a:lnTo>
                      <a:pt x="117" y="25"/>
                    </a:lnTo>
                    <a:lnTo>
                      <a:pt x="113" y="29"/>
                    </a:lnTo>
                    <a:lnTo>
                      <a:pt x="110" y="33"/>
                    </a:lnTo>
                    <a:lnTo>
                      <a:pt x="106" y="37"/>
                    </a:lnTo>
                    <a:lnTo>
                      <a:pt x="101" y="40"/>
                    </a:lnTo>
                    <a:lnTo>
                      <a:pt x="97" y="44"/>
                    </a:lnTo>
                    <a:lnTo>
                      <a:pt x="92" y="47"/>
                    </a:lnTo>
                    <a:lnTo>
                      <a:pt x="87" y="49"/>
                    </a:lnTo>
                    <a:lnTo>
                      <a:pt x="82" y="52"/>
                    </a:lnTo>
                    <a:lnTo>
                      <a:pt x="77" y="55"/>
                    </a:lnTo>
                    <a:lnTo>
                      <a:pt x="72" y="57"/>
                    </a:lnTo>
                    <a:lnTo>
                      <a:pt x="67" y="59"/>
                    </a:lnTo>
                    <a:lnTo>
                      <a:pt x="63" y="61"/>
                    </a:lnTo>
                    <a:lnTo>
                      <a:pt x="58" y="64"/>
                    </a:lnTo>
                    <a:lnTo>
                      <a:pt x="53" y="66"/>
                    </a:lnTo>
                    <a:lnTo>
                      <a:pt x="49" y="68"/>
                    </a:lnTo>
                    <a:lnTo>
                      <a:pt x="44" y="71"/>
                    </a:lnTo>
                    <a:lnTo>
                      <a:pt x="40" y="73"/>
                    </a:lnTo>
                    <a:lnTo>
                      <a:pt x="35" y="76"/>
                    </a:lnTo>
                    <a:lnTo>
                      <a:pt x="31" y="78"/>
                    </a:lnTo>
                    <a:lnTo>
                      <a:pt x="26" y="81"/>
                    </a:lnTo>
                    <a:lnTo>
                      <a:pt x="22" y="84"/>
                    </a:lnTo>
                    <a:lnTo>
                      <a:pt x="18" y="87"/>
                    </a:lnTo>
                    <a:lnTo>
                      <a:pt x="14" y="90"/>
                    </a:lnTo>
                    <a:lnTo>
                      <a:pt x="10" y="94"/>
                    </a:lnTo>
                    <a:lnTo>
                      <a:pt x="6" y="97"/>
                    </a:lnTo>
                    <a:lnTo>
                      <a:pt x="3" y="101"/>
                    </a:lnTo>
                    <a:lnTo>
                      <a:pt x="0" y="105"/>
                    </a:lnTo>
                    <a:lnTo>
                      <a:pt x="0" y="106"/>
                    </a:lnTo>
                    <a:lnTo>
                      <a:pt x="0" y="107"/>
                    </a:lnTo>
                    <a:lnTo>
                      <a:pt x="1" y="107"/>
                    </a:lnTo>
                    <a:lnTo>
                      <a:pt x="2" y="107"/>
                    </a:lnTo>
                    <a:lnTo>
                      <a:pt x="6" y="103"/>
                    </a:lnTo>
                    <a:lnTo>
                      <a:pt x="10" y="99"/>
                    </a:lnTo>
                    <a:lnTo>
                      <a:pt x="15" y="96"/>
                    </a:lnTo>
                    <a:lnTo>
                      <a:pt x="19" y="92"/>
                    </a:lnTo>
                    <a:lnTo>
                      <a:pt x="24" y="89"/>
                    </a:lnTo>
                    <a:lnTo>
                      <a:pt x="29" y="86"/>
                    </a:lnTo>
                    <a:lnTo>
                      <a:pt x="33" y="83"/>
                    </a:lnTo>
                    <a:lnTo>
                      <a:pt x="38" y="79"/>
                    </a:lnTo>
                    <a:lnTo>
                      <a:pt x="41" y="78"/>
                    </a:lnTo>
                    <a:lnTo>
                      <a:pt x="43" y="76"/>
                    </a:lnTo>
                    <a:lnTo>
                      <a:pt x="46" y="75"/>
                    </a:lnTo>
                    <a:lnTo>
                      <a:pt x="48" y="74"/>
                    </a:lnTo>
                    <a:lnTo>
                      <a:pt x="51" y="72"/>
                    </a:lnTo>
                    <a:lnTo>
                      <a:pt x="53" y="71"/>
                    </a:lnTo>
                    <a:lnTo>
                      <a:pt x="56" y="70"/>
                    </a:lnTo>
                    <a:lnTo>
                      <a:pt x="59" y="68"/>
                    </a:lnTo>
                    <a:lnTo>
                      <a:pt x="61" y="67"/>
                    </a:lnTo>
                    <a:lnTo>
                      <a:pt x="64" y="66"/>
                    </a:lnTo>
                    <a:lnTo>
                      <a:pt x="66" y="65"/>
                    </a:lnTo>
                    <a:lnTo>
                      <a:pt x="69" y="63"/>
                    </a:lnTo>
                    <a:lnTo>
                      <a:pt x="72" y="62"/>
                    </a:lnTo>
                    <a:lnTo>
                      <a:pt x="74" y="61"/>
                    </a:lnTo>
                    <a:lnTo>
                      <a:pt x="77" y="59"/>
                    </a:lnTo>
                    <a:lnTo>
                      <a:pt x="79" y="58"/>
                    </a:lnTo>
                    <a:lnTo>
                      <a:pt x="84" y="55"/>
                    </a:lnTo>
                    <a:lnTo>
                      <a:pt x="88" y="53"/>
                    </a:lnTo>
                    <a:lnTo>
                      <a:pt x="92" y="50"/>
                    </a:lnTo>
                    <a:lnTo>
                      <a:pt x="96" y="48"/>
                    </a:lnTo>
                    <a:lnTo>
                      <a:pt x="100" y="45"/>
                    </a:lnTo>
                    <a:lnTo>
                      <a:pt x="104" y="41"/>
                    </a:lnTo>
                    <a:lnTo>
                      <a:pt x="108" y="38"/>
                    </a:lnTo>
                    <a:lnTo>
                      <a:pt x="111" y="35"/>
                    </a:lnTo>
                    <a:lnTo>
                      <a:pt x="114" y="31"/>
                    </a:lnTo>
                    <a:lnTo>
                      <a:pt x="117" y="27"/>
                    </a:lnTo>
                    <a:lnTo>
                      <a:pt x="119" y="23"/>
                    </a:lnTo>
                    <a:lnTo>
                      <a:pt x="122" y="19"/>
                    </a:lnTo>
                    <a:lnTo>
                      <a:pt x="124" y="14"/>
                    </a:lnTo>
                    <a:lnTo>
                      <a:pt x="125" y="10"/>
                    </a:lnTo>
                    <a:lnTo>
                      <a:pt x="126" y="5"/>
                    </a:lnTo>
                    <a:lnTo>
                      <a:pt x="127" y="0"/>
                    </a:lnTo>
                    <a:lnTo>
                      <a:pt x="127" y="0"/>
                    </a:lnTo>
                    <a:lnTo>
                      <a:pt x="127" y="0"/>
                    </a:lnTo>
                    <a:lnTo>
                      <a:pt x="127" y="0"/>
                    </a:lnTo>
                    <a:lnTo>
                      <a:pt x="127" y="0"/>
                    </a:lnTo>
                    <a:lnTo>
                      <a:pt x="127"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82" name="Freeform 158"/>
              <p:cNvSpPr>
                <a:spLocks/>
              </p:cNvSpPr>
              <p:nvPr/>
            </p:nvSpPr>
            <p:spPr bwMode="auto">
              <a:xfrm>
                <a:off x="4426" y="2769"/>
                <a:ext cx="37" cy="86"/>
              </a:xfrm>
              <a:custGeom>
                <a:avLst/>
                <a:gdLst/>
                <a:ahLst/>
                <a:cxnLst>
                  <a:cxn ang="0">
                    <a:pos x="2" y="86"/>
                  </a:cxn>
                  <a:cxn ang="0">
                    <a:pos x="3" y="80"/>
                  </a:cxn>
                  <a:cxn ang="0">
                    <a:pos x="3" y="74"/>
                  </a:cxn>
                  <a:cxn ang="0">
                    <a:pos x="4" y="68"/>
                  </a:cxn>
                  <a:cxn ang="0">
                    <a:pos x="4" y="62"/>
                  </a:cxn>
                  <a:cxn ang="0">
                    <a:pos x="3" y="55"/>
                  </a:cxn>
                  <a:cxn ang="0">
                    <a:pos x="3" y="48"/>
                  </a:cxn>
                  <a:cxn ang="0">
                    <a:pos x="3" y="40"/>
                  </a:cxn>
                  <a:cxn ang="0">
                    <a:pos x="3" y="33"/>
                  </a:cxn>
                  <a:cxn ang="0">
                    <a:pos x="5" y="27"/>
                  </a:cxn>
                  <a:cxn ang="0">
                    <a:pos x="7" y="22"/>
                  </a:cxn>
                  <a:cxn ang="0">
                    <a:pos x="10" y="17"/>
                  </a:cxn>
                  <a:cxn ang="0">
                    <a:pos x="15" y="12"/>
                  </a:cxn>
                  <a:cxn ang="0">
                    <a:pos x="20" y="8"/>
                  </a:cxn>
                  <a:cxn ang="0">
                    <a:pos x="25" y="5"/>
                  </a:cxn>
                  <a:cxn ang="0">
                    <a:pos x="31" y="3"/>
                  </a:cxn>
                  <a:cxn ang="0">
                    <a:pos x="36" y="2"/>
                  </a:cxn>
                  <a:cxn ang="0">
                    <a:pos x="37" y="2"/>
                  </a:cxn>
                  <a:cxn ang="0">
                    <a:pos x="37" y="1"/>
                  </a:cxn>
                  <a:cxn ang="0">
                    <a:pos x="37" y="1"/>
                  </a:cxn>
                  <a:cxn ang="0">
                    <a:pos x="37" y="0"/>
                  </a:cxn>
                  <a:cxn ang="0">
                    <a:pos x="31" y="0"/>
                  </a:cxn>
                  <a:cxn ang="0">
                    <a:pos x="25" y="1"/>
                  </a:cxn>
                  <a:cxn ang="0">
                    <a:pos x="20" y="4"/>
                  </a:cxn>
                  <a:cxn ang="0">
                    <a:pos x="15" y="7"/>
                  </a:cxn>
                  <a:cxn ang="0">
                    <a:pos x="11" y="11"/>
                  </a:cxn>
                  <a:cxn ang="0">
                    <a:pos x="7" y="15"/>
                  </a:cxn>
                  <a:cxn ang="0">
                    <a:pos x="4" y="20"/>
                  </a:cxn>
                  <a:cxn ang="0">
                    <a:pos x="1" y="25"/>
                  </a:cxn>
                  <a:cxn ang="0">
                    <a:pos x="0" y="32"/>
                  </a:cxn>
                  <a:cxn ang="0">
                    <a:pos x="0" y="39"/>
                  </a:cxn>
                  <a:cxn ang="0">
                    <a:pos x="1" y="47"/>
                  </a:cxn>
                  <a:cxn ang="0">
                    <a:pos x="2" y="54"/>
                  </a:cxn>
                  <a:cxn ang="0">
                    <a:pos x="2" y="57"/>
                  </a:cxn>
                  <a:cxn ang="0">
                    <a:pos x="3" y="61"/>
                  </a:cxn>
                  <a:cxn ang="0">
                    <a:pos x="3" y="65"/>
                  </a:cxn>
                  <a:cxn ang="0">
                    <a:pos x="3" y="68"/>
                  </a:cxn>
                  <a:cxn ang="0">
                    <a:pos x="3" y="73"/>
                  </a:cxn>
                  <a:cxn ang="0">
                    <a:pos x="3" y="77"/>
                  </a:cxn>
                  <a:cxn ang="0">
                    <a:pos x="3" y="82"/>
                  </a:cxn>
                  <a:cxn ang="0">
                    <a:pos x="2" y="86"/>
                  </a:cxn>
                  <a:cxn ang="0">
                    <a:pos x="2" y="86"/>
                  </a:cxn>
                  <a:cxn ang="0">
                    <a:pos x="2" y="86"/>
                  </a:cxn>
                  <a:cxn ang="0">
                    <a:pos x="2" y="86"/>
                  </a:cxn>
                  <a:cxn ang="0">
                    <a:pos x="2" y="86"/>
                  </a:cxn>
                  <a:cxn ang="0">
                    <a:pos x="2" y="86"/>
                  </a:cxn>
                </a:cxnLst>
                <a:rect l="0" t="0" r="r" b="b"/>
                <a:pathLst>
                  <a:path w="37" h="86">
                    <a:moveTo>
                      <a:pt x="2" y="86"/>
                    </a:moveTo>
                    <a:lnTo>
                      <a:pt x="3" y="80"/>
                    </a:lnTo>
                    <a:lnTo>
                      <a:pt x="3" y="74"/>
                    </a:lnTo>
                    <a:lnTo>
                      <a:pt x="4" y="68"/>
                    </a:lnTo>
                    <a:lnTo>
                      <a:pt x="4" y="62"/>
                    </a:lnTo>
                    <a:lnTo>
                      <a:pt x="3" y="55"/>
                    </a:lnTo>
                    <a:lnTo>
                      <a:pt x="3" y="48"/>
                    </a:lnTo>
                    <a:lnTo>
                      <a:pt x="3" y="40"/>
                    </a:lnTo>
                    <a:lnTo>
                      <a:pt x="3" y="33"/>
                    </a:lnTo>
                    <a:lnTo>
                      <a:pt x="5" y="27"/>
                    </a:lnTo>
                    <a:lnTo>
                      <a:pt x="7" y="22"/>
                    </a:lnTo>
                    <a:lnTo>
                      <a:pt x="10" y="17"/>
                    </a:lnTo>
                    <a:lnTo>
                      <a:pt x="15" y="12"/>
                    </a:lnTo>
                    <a:lnTo>
                      <a:pt x="20" y="8"/>
                    </a:lnTo>
                    <a:lnTo>
                      <a:pt x="25" y="5"/>
                    </a:lnTo>
                    <a:lnTo>
                      <a:pt x="31" y="3"/>
                    </a:lnTo>
                    <a:lnTo>
                      <a:pt x="36" y="2"/>
                    </a:lnTo>
                    <a:lnTo>
                      <a:pt x="37" y="2"/>
                    </a:lnTo>
                    <a:lnTo>
                      <a:pt x="37" y="1"/>
                    </a:lnTo>
                    <a:lnTo>
                      <a:pt x="37" y="1"/>
                    </a:lnTo>
                    <a:lnTo>
                      <a:pt x="37" y="0"/>
                    </a:lnTo>
                    <a:lnTo>
                      <a:pt x="31" y="0"/>
                    </a:lnTo>
                    <a:lnTo>
                      <a:pt x="25" y="1"/>
                    </a:lnTo>
                    <a:lnTo>
                      <a:pt x="20" y="4"/>
                    </a:lnTo>
                    <a:lnTo>
                      <a:pt x="15" y="7"/>
                    </a:lnTo>
                    <a:lnTo>
                      <a:pt x="11" y="11"/>
                    </a:lnTo>
                    <a:lnTo>
                      <a:pt x="7" y="15"/>
                    </a:lnTo>
                    <a:lnTo>
                      <a:pt x="4" y="20"/>
                    </a:lnTo>
                    <a:lnTo>
                      <a:pt x="1" y="25"/>
                    </a:lnTo>
                    <a:lnTo>
                      <a:pt x="0" y="32"/>
                    </a:lnTo>
                    <a:lnTo>
                      <a:pt x="0" y="39"/>
                    </a:lnTo>
                    <a:lnTo>
                      <a:pt x="1" y="47"/>
                    </a:lnTo>
                    <a:lnTo>
                      <a:pt x="2" y="54"/>
                    </a:lnTo>
                    <a:lnTo>
                      <a:pt x="2" y="57"/>
                    </a:lnTo>
                    <a:lnTo>
                      <a:pt x="3" y="61"/>
                    </a:lnTo>
                    <a:lnTo>
                      <a:pt x="3" y="65"/>
                    </a:lnTo>
                    <a:lnTo>
                      <a:pt x="3" y="68"/>
                    </a:lnTo>
                    <a:lnTo>
                      <a:pt x="3" y="73"/>
                    </a:lnTo>
                    <a:lnTo>
                      <a:pt x="3" y="77"/>
                    </a:lnTo>
                    <a:lnTo>
                      <a:pt x="3" y="82"/>
                    </a:lnTo>
                    <a:lnTo>
                      <a:pt x="2" y="86"/>
                    </a:lnTo>
                    <a:lnTo>
                      <a:pt x="2" y="86"/>
                    </a:lnTo>
                    <a:lnTo>
                      <a:pt x="2" y="86"/>
                    </a:lnTo>
                    <a:lnTo>
                      <a:pt x="2" y="86"/>
                    </a:lnTo>
                    <a:lnTo>
                      <a:pt x="2" y="86"/>
                    </a:lnTo>
                    <a:lnTo>
                      <a:pt x="2" y="86"/>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83" name="Freeform 159"/>
              <p:cNvSpPr>
                <a:spLocks/>
              </p:cNvSpPr>
              <p:nvPr/>
            </p:nvSpPr>
            <p:spPr bwMode="auto">
              <a:xfrm>
                <a:off x="4461" y="2769"/>
                <a:ext cx="70" cy="49"/>
              </a:xfrm>
              <a:custGeom>
                <a:avLst/>
                <a:gdLst/>
                <a:ahLst/>
                <a:cxnLst>
                  <a:cxn ang="0">
                    <a:pos x="3" y="2"/>
                  </a:cxn>
                  <a:cxn ang="0">
                    <a:pos x="9" y="1"/>
                  </a:cxn>
                  <a:cxn ang="0">
                    <a:pos x="15" y="1"/>
                  </a:cxn>
                  <a:cxn ang="0">
                    <a:pos x="22" y="1"/>
                  </a:cxn>
                  <a:cxn ang="0">
                    <a:pos x="29" y="3"/>
                  </a:cxn>
                  <a:cxn ang="0">
                    <a:pos x="35" y="4"/>
                  </a:cxn>
                  <a:cxn ang="0">
                    <a:pos x="41" y="7"/>
                  </a:cxn>
                  <a:cxn ang="0">
                    <a:pos x="47" y="10"/>
                  </a:cxn>
                  <a:cxn ang="0">
                    <a:pos x="51" y="14"/>
                  </a:cxn>
                  <a:cxn ang="0">
                    <a:pos x="56" y="17"/>
                  </a:cxn>
                  <a:cxn ang="0">
                    <a:pos x="59" y="21"/>
                  </a:cxn>
                  <a:cxn ang="0">
                    <a:pos x="63" y="26"/>
                  </a:cxn>
                  <a:cxn ang="0">
                    <a:pos x="66" y="33"/>
                  </a:cxn>
                  <a:cxn ang="0">
                    <a:pos x="68" y="44"/>
                  </a:cxn>
                  <a:cxn ang="0">
                    <a:pos x="69" y="49"/>
                  </a:cxn>
                  <a:cxn ang="0">
                    <a:pos x="70" y="49"/>
                  </a:cxn>
                  <a:cxn ang="0">
                    <a:pos x="70" y="43"/>
                  </a:cxn>
                  <a:cxn ang="0">
                    <a:pos x="68" y="32"/>
                  </a:cxn>
                  <a:cxn ang="0">
                    <a:pos x="64" y="24"/>
                  </a:cxn>
                  <a:cxn ang="0">
                    <a:pos x="61" y="19"/>
                  </a:cxn>
                  <a:cxn ang="0">
                    <a:pos x="57" y="15"/>
                  </a:cxn>
                  <a:cxn ang="0">
                    <a:pos x="52" y="11"/>
                  </a:cxn>
                  <a:cxn ang="0">
                    <a:pos x="47" y="7"/>
                  </a:cxn>
                  <a:cxn ang="0">
                    <a:pos x="41" y="4"/>
                  </a:cxn>
                  <a:cxn ang="0">
                    <a:pos x="35" y="2"/>
                  </a:cxn>
                  <a:cxn ang="0">
                    <a:pos x="28" y="0"/>
                  </a:cxn>
                  <a:cxn ang="0">
                    <a:pos x="22" y="0"/>
                  </a:cxn>
                  <a:cxn ang="0">
                    <a:pos x="15" y="0"/>
                  </a:cxn>
                  <a:cxn ang="0">
                    <a:pos x="9" y="0"/>
                  </a:cxn>
                  <a:cxn ang="0">
                    <a:pos x="3" y="2"/>
                  </a:cxn>
                  <a:cxn ang="0">
                    <a:pos x="0" y="3"/>
                  </a:cxn>
                  <a:cxn ang="0">
                    <a:pos x="0" y="3"/>
                  </a:cxn>
                  <a:cxn ang="0">
                    <a:pos x="0" y="3"/>
                  </a:cxn>
                </a:cxnLst>
                <a:rect l="0" t="0" r="r" b="b"/>
                <a:pathLst>
                  <a:path w="70" h="49">
                    <a:moveTo>
                      <a:pt x="0" y="3"/>
                    </a:moveTo>
                    <a:lnTo>
                      <a:pt x="3" y="2"/>
                    </a:lnTo>
                    <a:lnTo>
                      <a:pt x="6" y="1"/>
                    </a:lnTo>
                    <a:lnTo>
                      <a:pt x="9" y="1"/>
                    </a:lnTo>
                    <a:lnTo>
                      <a:pt x="12" y="1"/>
                    </a:lnTo>
                    <a:lnTo>
                      <a:pt x="15" y="1"/>
                    </a:lnTo>
                    <a:lnTo>
                      <a:pt x="19" y="1"/>
                    </a:lnTo>
                    <a:lnTo>
                      <a:pt x="22" y="1"/>
                    </a:lnTo>
                    <a:lnTo>
                      <a:pt x="25" y="2"/>
                    </a:lnTo>
                    <a:lnTo>
                      <a:pt x="29" y="3"/>
                    </a:lnTo>
                    <a:lnTo>
                      <a:pt x="32" y="3"/>
                    </a:lnTo>
                    <a:lnTo>
                      <a:pt x="35" y="4"/>
                    </a:lnTo>
                    <a:lnTo>
                      <a:pt x="38" y="6"/>
                    </a:lnTo>
                    <a:lnTo>
                      <a:pt x="41" y="7"/>
                    </a:lnTo>
                    <a:lnTo>
                      <a:pt x="44" y="8"/>
                    </a:lnTo>
                    <a:lnTo>
                      <a:pt x="47" y="10"/>
                    </a:lnTo>
                    <a:lnTo>
                      <a:pt x="49" y="12"/>
                    </a:lnTo>
                    <a:lnTo>
                      <a:pt x="51" y="14"/>
                    </a:lnTo>
                    <a:lnTo>
                      <a:pt x="54" y="15"/>
                    </a:lnTo>
                    <a:lnTo>
                      <a:pt x="56" y="17"/>
                    </a:lnTo>
                    <a:lnTo>
                      <a:pt x="58" y="19"/>
                    </a:lnTo>
                    <a:lnTo>
                      <a:pt x="59" y="21"/>
                    </a:lnTo>
                    <a:lnTo>
                      <a:pt x="61" y="24"/>
                    </a:lnTo>
                    <a:lnTo>
                      <a:pt x="63" y="26"/>
                    </a:lnTo>
                    <a:lnTo>
                      <a:pt x="64" y="28"/>
                    </a:lnTo>
                    <a:lnTo>
                      <a:pt x="66" y="33"/>
                    </a:lnTo>
                    <a:lnTo>
                      <a:pt x="68" y="38"/>
                    </a:lnTo>
                    <a:lnTo>
                      <a:pt x="68" y="44"/>
                    </a:lnTo>
                    <a:lnTo>
                      <a:pt x="69" y="49"/>
                    </a:lnTo>
                    <a:lnTo>
                      <a:pt x="69" y="49"/>
                    </a:lnTo>
                    <a:lnTo>
                      <a:pt x="70" y="49"/>
                    </a:lnTo>
                    <a:lnTo>
                      <a:pt x="70" y="49"/>
                    </a:lnTo>
                    <a:lnTo>
                      <a:pt x="70" y="49"/>
                    </a:lnTo>
                    <a:lnTo>
                      <a:pt x="70" y="43"/>
                    </a:lnTo>
                    <a:lnTo>
                      <a:pt x="69" y="38"/>
                    </a:lnTo>
                    <a:lnTo>
                      <a:pt x="68" y="32"/>
                    </a:lnTo>
                    <a:lnTo>
                      <a:pt x="66" y="27"/>
                    </a:lnTo>
                    <a:lnTo>
                      <a:pt x="64" y="24"/>
                    </a:lnTo>
                    <a:lnTo>
                      <a:pt x="63" y="22"/>
                    </a:lnTo>
                    <a:lnTo>
                      <a:pt x="61" y="19"/>
                    </a:lnTo>
                    <a:lnTo>
                      <a:pt x="59" y="17"/>
                    </a:lnTo>
                    <a:lnTo>
                      <a:pt x="57" y="15"/>
                    </a:lnTo>
                    <a:lnTo>
                      <a:pt x="54" y="13"/>
                    </a:lnTo>
                    <a:lnTo>
                      <a:pt x="52" y="11"/>
                    </a:lnTo>
                    <a:lnTo>
                      <a:pt x="49" y="9"/>
                    </a:lnTo>
                    <a:lnTo>
                      <a:pt x="47" y="7"/>
                    </a:lnTo>
                    <a:lnTo>
                      <a:pt x="44" y="6"/>
                    </a:lnTo>
                    <a:lnTo>
                      <a:pt x="41" y="4"/>
                    </a:lnTo>
                    <a:lnTo>
                      <a:pt x="38" y="3"/>
                    </a:lnTo>
                    <a:lnTo>
                      <a:pt x="35" y="2"/>
                    </a:lnTo>
                    <a:lnTo>
                      <a:pt x="32" y="1"/>
                    </a:lnTo>
                    <a:lnTo>
                      <a:pt x="28" y="0"/>
                    </a:lnTo>
                    <a:lnTo>
                      <a:pt x="25" y="0"/>
                    </a:lnTo>
                    <a:lnTo>
                      <a:pt x="22" y="0"/>
                    </a:lnTo>
                    <a:lnTo>
                      <a:pt x="19" y="0"/>
                    </a:lnTo>
                    <a:lnTo>
                      <a:pt x="15" y="0"/>
                    </a:lnTo>
                    <a:lnTo>
                      <a:pt x="12" y="0"/>
                    </a:lnTo>
                    <a:lnTo>
                      <a:pt x="9" y="0"/>
                    </a:lnTo>
                    <a:lnTo>
                      <a:pt x="6" y="1"/>
                    </a:lnTo>
                    <a:lnTo>
                      <a:pt x="3" y="2"/>
                    </a:lnTo>
                    <a:lnTo>
                      <a:pt x="0" y="3"/>
                    </a:lnTo>
                    <a:lnTo>
                      <a:pt x="0" y="3"/>
                    </a:lnTo>
                    <a:lnTo>
                      <a:pt x="0" y="3"/>
                    </a:lnTo>
                    <a:lnTo>
                      <a:pt x="0" y="3"/>
                    </a:lnTo>
                    <a:lnTo>
                      <a:pt x="0" y="3"/>
                    </a:lnTo>
                    <a:lnTo>
                      <a:pt x="0" y="3"/>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84" name="Freeform 160"/>
              <p:cNvSpPr>
                <a:spLocks/>
              </p:cNvSpPr>
              <p:nvPr/>
            </p:nvSpPr>
            <p:spPr bwMode="auto">
              <a:xfrm>
                <a:off x="4487" y="2798"/>
                <a:ext cx="23" cy="23"/>
              </a:xfrm>
              <a:custGeom>
                <a:avLst/>
                <a:gdLst/>
                <a:ahLst/>
                <a:cxnLst>
                  <a:cxn ang="0">
                    <a:pos x="16" y="7"/>
                  </a:cxn>
                  <a:cxn ang="0">
                    <a:pos x="19" y="10"/>
                  </a:cxn>
                  <a:cxn ang="0">
                    <a:pos x="20" y="14"/>
                  </a:cxn>
                  <a:cxn ang="0">
                    <a:pos x="21" y="19"/>
                  </a:cxn>
                  <a:cxn ang="0">
                    <a:pos x="22" y="23"/>
                  </a:cxn>
                  <a:cxn ang="0">
                    <a:pos x="22" y="23"/>
                  </a:cxn>
                  <a:cxn ang="0">
                    <a:pos x="23" y="23"/>
                  </a:cxn>
                  <a:cxn ang="0">
                    <a:pos x="23" y="23"/>
                  </a:cxn>
                  <a:cxn ang="0">
                    <a:pos x="23" y="23"/>
                  </a:cxn>
                  <a:cxn ang="0">
                    <a:pos x="23" y="18"/>
                  </a:cxn>
                  <a:cxn ang="0">
                    <a:pos x="23" y="13"/>
                  </a:cxn>
                  <a:cxn ang="0">
                    <a:pos x="21" y="8"/>
                  </a:cxn>
                  <a:cxn ang="0">
                    <a:pos x="18" y="5"/>
                  </a:cxn>
                  <a:cxn ang="0">
                    <a:pos x="15" y="3"/>
                  </a:cxn>
                  <a:cxn ang="0">
                    <a:pos x="12" y="2"/>
                  </a:cxn>
                  <a:cxn ang="0">
                    <a:pos x="9" y="1"/>
                  </a:cxn>
                  <a:cxn ang="0">
                    <a:pos x="6" y="0"/>
                  </a:cxn>
                  <a:cxn ang="0">
                    <a:pos x="4" y="0"/>
                  </a:cxn>
                  <a:cxn ang="0">
                    <a:pos x="2" y="0"/>
                  </a:cxn>
                  <a:cxn ang="0">
                    <a:pos x="1" y="1"/>
                  </a:cxn>
                  <a:cxn ang="0">
                    <a:pos x="0" y="1"/>
                  </a:cxn>
                  <a:cxn ang="0">
                    <a:pos x="1" y="1"/>
                  </a:cxn>
                  <a:cxn ang="0">
                    <a:pos x="2" y="1"/>
                  </a:cxn>
                  <a:cxn ang="0">
                    <a:pos x="4" y="2"/>
                  </a:cxn>
                  <a:cxn ang="0">
                    <a:pos x="7" y="2"/>
                  </a:cxn>
                  <a:cxn ang="0">
                    <a:pos x="10" y="3"/>
                  </a:cxn>
                  <a:cxn ang="0">
                    <a:pos x="12" y="4"/>
                  </a:cxn>
                  <a:cxn ang="0">
                    <a:pos x="15" y="5"/>
                  </a:cxn>
                  <a:cxn ang="0">
                    <a:pos x="16" y="7"/>
                  </a:cxn>
                </a:cxnLst>
                <a:rect l="0" t="0" r="r" b="b"/>
                <a:pathLst>
                  <a:path w="23" h="23">
                    <a:moveTo>
                      <a:pt x="16" y="7"/>
                    </a:moveTo>
                    <a:lnTo>
                      <a:pt x="19" y="10"/>
                    </a:lnTo>
                    <a:lnTo>
                      <a:pt x="20" y="14"/>
                    </a:lnTo>
                    <a:lnTo>
                      <a:pt x="21" y="19"/>
                    </a:lnTo>
                    <a:lnTo>
                      <a:pt x="22" y="23"/>
                    </a:lnTo>
                    <a:lnTo>
                      <a:pt x="22" y="23"/>
                    </a:lnTo>
                    <a:lnTo>
                      <a:pt x="23" y="23"/>
                    </a:lnTo>
                    <a:lnTo>
                      <a:pt x="23" y="23"/>
                    </a:lnTo>
                    <a:lnTo>
                      <a:pt x="23" y="23"/>
                    </a:lnTo>
                    <a:lnTo>
                      <a:pt x="23" y="18"/>
                    </a:lnTo>
                    <a:lnTo>
                      <a:pt x="23" y="13"/>
                    </a:lnTo>
                    <a:lnTo>
                      <a:pt x="21" y="8"/>
                    </a:lnTo>
                    <a:lnTo>
                      <a:pt x="18" y="5"/>
                    </a:lnTo>
                    <a:lnTo>
                      <a:pt x="15" y="3"/>
                    </a:lnTo>
                    <a:lnTo>
                      <a:pt x="12" y="2"/>
                    </a:lnTo>
                    <a:lnTo>
                      <a:pt x="9" y="1"/>
                    </a:lnTo>
                    <a:lnTo>
                      <a:pt x="6" y="0"/>
                    </a:lnTo>
                    <a:lnTo>
                      <a:pt x="4" y="0"/>
                    </a:lnTo>
                    <a:lnTo>
                      <a:pt x="2" y="0"/>
                    </a:lnTo>
                    <a:lnTo>
                      <a:pt x="1" y="1"/>
                    </a:lnTo>
                    <a:lnTo>
                      <a:pt x="0" y="1"/>
                    </a:lnTo>
                    <a:lnTo>
                      <a:pt x="1" y="1"/>
                    </a:lnTo>
                    <a:lnTo>
                      <a:pt x="2" y="1"/>
                    </a:lnTo>
                    <a:lnTo>
                      <a:pt x="4" y="2"/>
                    </a:lnTo>
                    <a:lnTo>
                      <a:pt x="7" y="2"/>
                    </a:lnTo>
                    <a:lnTo>
                      <a:pt x="10" y="3"/>
                    </a:lnTo>
                    <a:lnTo>
                      <a:pt x="12" y="4"/>
                    </a:lnTo>
                    <a:lnTo>
                      <a:pt x="15" y="5"/>
                    </a:lnTo>
                    <a:lnTo>
                      <a:pt x="16" y="7"/>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85" name="Freeform 161"/>
              <p:cNvSpPr>
                <a:spLocks/>
              </p:cNvSpPr>
              <p:nvPr/>
            </p:nvSpPr>
            <p:spPr bwMode="auto">
              <a:xfrm>
                <a:off x="4438" y="2795"/>
                <a:ext cx="26" cy="70"/>
              </a:xfrm>
              <a:custGeom>
                <a:avLst/>
                <a:gdLst/>
                <a:ahLst/>
                <a:cxnLst>
                  <a:cxn ang="0">
                    <a:pos x="7" y="5"/>
                  </a:cxn>
                  <a:cxn ang="0">
                    <a:pos x="5" y="9"/>
                  </a:cxn>
                  <a:cxn ang="0">
                    <a:pos x="3" y="13"/>
                  </a:cxn>
                  <a:cxn ang="0">
                    <a:pos x="4" y="17"/>
                  </a:cxn>
                  <a:cxn ang="0">
                    <a:pos x="6" y="20"/>
                  </a:cxn>
                  <a:cxn ang="0">
                    <a:pos x="9" y="22"/>
                  </a:cxn>
                  <a:cxn ang="0">
                    <a:pos x="10" y="26"/>
                  </a:cxn>
                  <a:cxn ang="0">
                    <a:pos x="9" y="31"/>
                  </a:cxn>
                  <a:cxn ang="0">
                    <a:pos x="6" y="35"/>
                  </a:cxn>
                  <a:cxn ang="0">
                    <a:pos x="4" y="41"/>
                  </a:cxn>
                  <a:cxn ang="0">
                    <a:pos x="1" y="50"/>
                  </a:cxn>
                  <a:cxn ang="0">
                    <a:pos x="0" y="63"/>
                  </a:cxn>
                  <a:cxn ang="0">
                    <a:pos x="1" y="67"/>
                  </a:cxn>
                  <a:cxn ang="0">
                    <a:pos x="3" y="53"/>
                  </a:cxn>
                  <a:cxn ang="0">
                    <a:pos x="5" y="44"/>
                  </a:cxn>
                  <a:cxn ang="0">
                    <a:pos x="8" y="39"/>
                  </a:cxn>
                  <a:cxn ang="0">
                    <a:pos x="10" y="35"/>
                  </a:cxn>
                  <a:cxn ang="0">
                    <a:pos x="13" y="30"/>
                  </a:cxn>
                  <a:cxn ang="0">
                    <a:pos x="14" y="25"/>
                  </a:cxn>
                  <a:cxn ang="0">
                    <a:pos x="10" y="18"/>
                  </a:cxn>
                  <a:cxn ang="0">
                    <a:pos x="7" y="14"/>
                  </a:cxn>
                  <a:cxn ang="0">
                    <a:pos x="6" y="10"/>
                  </a:cxn>
                  <a:cxn ang="0">
                    <a:pos x="8" y="7"/>
                  </a:cxn>
                  <a:cxn ang="0">
                    <a:pos x="11" y="4"/>
                  </a:cxn>
                  <a:cxn ang="0">
                    <a:pos x="15" y="2"/>
                  </a:cxn>
                  <a:cxn ang="0">
                    <a:pos x="19" y="1"/>
                  </a:cxn>
                  <a:cxn ang="0">
                    <a:pos x="23" y="1"/>
                  </a:cxn>
                  <a:cxn ang="0">
                    <a:pos x="26" y="1"/>
                  </a:cxn>
                  <a:cxn ang="0">
                    <a:pos x="26" y="1"/>
                  </a:cxn>
                  <a:cxn ang="0">
                    <a:pos x="23" y="0"/>
                  </a:cxn>
                  <a:cxn ang="0">
                    <a:pos x="17" y="0"/>
                  </a:cxn>
                  <a:cxn ang="0">
                    <a:pos x="12" y="2"/>
                  </a:cxn>
                </a:cxnLst>
                <a:rect l="0" t="0" r="r" b="b"/>
                <a:pathLst>
                  <a:path w="26" h="70">
                    <a:moveTo>
                      <a:pt x="9" y="4"/>
                    </a:moveTo>
                    <a:lnTo>
                      <a:pt x="7" y="5"/>
                    </a:lnTo>
                    <a:lnTo>
                      <a:pt x="6" y="7"/>
                    </a:lnTo>
                    <a:lnTo>
                      <a:pt x="5" y="9"/>
                    </a:lnTo>
                    <a:lnTo>
                      <a:pt x="4" y="11"/>
                    </a:lnTo>
                    <a:lnTo>
                      <a:pt x="3" y="13"/>
                    </a:lnTo>
                    <a:lnTo>
                      <a:pt x="3" y="15"/>
                    </a:lnTo>
                    <a:lnTo>
                      <a:pt x="4" y="17"/>
                    </a:lnTo>
                    <a:lnTo>
                      <a:pt x="5" y="19"/>
                    </a:lnTo>
                    <a:lnTo>
                      <a:pt x="6" y="20"/>
                    </a:lnTo>
                    <a:lnTo>
                      <a:pt x="8" y="21"/>
                    </a:lnTo>
                    <a:lnTo>
                      <a:pt x="9" y="22"/>
                    </a:lnTo>
                    <a:lnTo>
                      <a:pt x="10" y="24"/>
                    </a:lnTo>
                    <a:lnTo>
                      <a:pt x="10" y="26"/>
                    </a:lnTo>
                    <a:lnTo>
                      <a:pt x="10" y="28"/>
                    </a:lnTo>
                    <a:lnTo>
                      <a:pt x="9" y="31"/>
                    </a:lnTo>
                    <a:lnTo>
                      <a:pt x="8" y="33"/>
                    </a:lnTo>
                    <a:lnTo>
                      <a:pt x="6" y="35"/>
                    </a:lnTo>
                    <a:lnTo>
                      <a:pt x="5" y="38"/>
                    </a:lnTo>
                    <a:lnTo>
                      <a:pt x="4" y="41"/>
                    </a:lnTo>
                    <a:lnTo>
                      <a:pt x="3" y="44"/>
                    </a:lnTo>
                    <a:lnTo>
                      <a:pt x="1" y="50"/>
                    </a:lnTo>
                    <a:lnTo>
                      <a:pt x="1" y="57"/>
                    </a:lnTo>
                    <a:lnTo>
                      <a:pt x="0" y="63"/>
                    </a:lnTo>
                    <a:lnTo>
                      <a:pt x="1" y="70"/>
                    </a:lnTo>
                    <a:lnTo>
                      <a:pt x="1" y="67"/>
                    </a:lnTo>
                    <a:lnTo>
                      <a:pt x="2" y="61"/>
                    </a:lnTo>
                    <a:lnTo>
                      <a:pt x="3" y="53"/>
                    </a:lnTo>
                    <a:lnTo>
                      <a:pt x="5" y="46"/>
                    </a:lnTo>
                    <a:lnTo>
                      <a:pt x="5" y="44"/>
                    </a:lnTo>
                    <a:lnTo>
                      <a:pt x="7" y="41"/>
                    </a:lnTo>
                    <a:lnTo>
                      <a:pt x="8" y="39"/>
                    </a:lnTo>
                    <a:lnTo>
                      <a:pt x="9" y="37"/>
                    </a:lnTo>
                    <a:lnTo>
                      <a:pt x="10" y="35"/>
                    </a:lnTo>
                    <a:lnTo>
                      <a:pt x="11" y="33"/>
                    </a:lnTo>
                    <a:lnTo>
                      <a:pt x="13" y="30"/>
                    </a:lnTo>
                    <a:lnTo>
                      <a:pt x="14" y="28"/>
                    </a:lnTo>
                    <a:lnTo>
                      <a:pt x="14" y="25"/>
                    </a:lnTo>
                    <a:lnTo>
                      <a:pt x="13" y="21"/>
                    </a:lnTo>
                    <a:lnTo>
                      <a:pt x="10" y="18"/>
                    </a:lnTo>
                    <a:lnTo>
                      <a:pt x="8" y="16"/>
                    </a:lnTo>
                    <a:lnTo>
                      <a:pt x="7" y="14"/>
                    </a:lnTo>
                    <a:lnTo>
                      <a:pt x="6" y="12"/>
                    </a:lnTo>
                    <a:lnTo>
                      <a:pt x="6" y="10"/>
                    </a:lnTo>
                    <a:lnTo>
                      <a:pt x="7" y="8"/>
                    </a:lnTo>
                    <a:lnTo>
                      <a:pt x="8" y="7"/>
                    </a:lnTo>
                    <a:lnTo>
                      <a:pt x="10" y="5"/>
                    </a:lnTo>
                    <a:lnTo>
                      <a:pt x="11" y="4"/>
                    </a:lnTo>
                    <a:lnTo>
                      <a:pt x="13" y="3"/>
                    </a:lnTo>
                    <a:lnTo>
                      <a:pt x="15" y="2"/>
                    </a:lnTo>
                    <a:lnTo>
                      <a:pt x="17" y="1"/>
                    </a:lnTo>
                    <a:lnTo>
                      <a:pt x="19" y="1"/>
                    </a:lnTo>
                    <a:lnTo>
                      <a:pt x="21" y="1"/>
                    </a:lnTo>
                    <a:lnTo>
                      <a:pt x="23" y="1"/>
                    </a:lnTo>
                    <a:lnTo>
                      <a:pt x="25" y="1"/>
                    </a:lnTo>
                    <a:lnTo>
                      <a:pt x="26" y="1"/>
                    </a:lnTo>
                    <a:lnTo>
                      <a:pt x="26" y="1"/>
                    </a:lnTo>
                    <a:lnTo>
                      <a:pt x="26" y="1"/>
                    </a:lnTo>
                    <a:lnTo>
                      <a:pt x="25" y="0"/>
                    </a:lnTo>
                    <a:lnTo>
                      <a:pt x="23" y="0"/>
                    </a:lnTo>
                    <a:lnTo>
                      <a:pt x="20" y="0"/>
                    </a:lnTo>
                    <a:lnTo>
                      <a:pt x="17" y="0"/>
                    </a:lnTo>
                    <a:lnTo>
                      <a:pt x="14" y="1"/>
                    </a:lnTo>
                    <a:lnTo>
                      <a:pt x="12" y="2"/>
                    </a:lnTo>
                    <a:lnTo>
                      <a:pt x="9" y="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86" name="Freeform 162"/>
              <p:cNvSpPr>
                <a:spLocks/>
              </p:cNvSpPr>
              <p:nvPr/>
            </p:nvSpPr>
            <p:spPr bwMode="auto">
              <a:xfrm>
                <a:off x="4422" y="2817"/>
                <a:ext cx="20" cy="43"/>
              </a:xfrm>
              <a:custGeom>
                <a:avLst/>
                <a:gdLst/>
                <a:ahLst/>
                <a:cxnLst>
                  <a:cxn ang="0">
                    <a:pos x="16" y="3"/>
                  </a:cxn>
                  <a:cxn ang="0">
                    <a:pos x="15" y="1"/>
                  </a:cxn>
                  <a:cxn ang="0">
                    <a:pos x="14" y="1"/>
                  </a:cxn>
                  <a:cxn ang="0">
                    <a:pos x="12" y="0"/>
                  </a:cxn>
                  <a:cxn ang="0">
                    <a:pos x="11" y="1"/>
                  </a:cxn>
                  <a:cxn ang="0">
                    <a:pos x="9" y="1"/>
                  </a:cxn>
                  <a:cxn ang="0">
                    <a:pos x="8" y="2"/>
                  </a:cxn>
                  <a:cxn ang="0">
                    <a:pos x="7" y="3"/>
                  </a:cxn>
                  <a:cxn ang="0">
                    <a:pos x="6" y="4"/>
                  </a:cxn>
                  <a:cxn ang="0">
                    <a:pos x="3" y="9"/>
                  </a:cxn>
                  <a:cxn ang="0">
                    <a:pos x="1" y="14"/>
                  </a:cxn>
                  <a:cxn ang="0">
                    <a:pos x="0" y="19"/>
                  </a:cxn>
                  <a:cxn ang="0">
                    <a:pos x="0" y="25"/>
                  </a:cxn>
                  <a:cxn ang="0">
                    <a:pos x="1" y="28"/>
                  </a:cxn>
                  <a:cxn ang="0">
                    <a:pos x="2" y="31"/>
                  </a:cxn>
                  <a:cxn ang="0">
                    <a:pos x="3" y="34"/>
                  </a:cxn>
                  <a:cxn ang="0">
                    <a:pos x="5" y="37"/>
                  </a:cxn>
                  <a:cxn ang="0">
                    <a:pos x="7" y="40"/>
                  </a:cxn>
                  <a:cxn ang="0">
                    <a:pos x="8" y="42"/>
                  </a:cxn>
                  <a:cxn ang="0">
                    <a:pos x="9" y="43"/>
                  </a:cxn>
                  <a:cxn ang="0">
                    <a:pos x="10" y="43"/>
                  </a:cxn>
                  <a:cxn ang="0">
                    <a:pos x="8" y="40"/>
                  </a:cxn>
                  <a:cxn ang="0">
                    <a:pos x="7" y="37"/>
                  </a:cxn>
                  <a:cxn ang="0">
                    <a:pos x="5" y="35"/>
                  </a:cxn>
                  <a:cxn ang="0">
                    <a:pos x="4" y="32"/>
                  </a:cxn>
                  <a:cxn ang="0">
                    <a:pos x="4" y="28"/>
                  </a:cxn>
                  <a:cxn ang="0">
                    <a:pos x="4" y="23"/>
                  </a:cxn>
                  <a:cxn ang="0">
                    <a:pos x="4" y="19"/>
                  </a:cxn>
                  <a:cxn ang="0">
                    <a:pos x="5" y="15"/>
                  </a:cxn>
                  <a:cxn ang="0">
                    <a:pos x="5" y="13"/>
                  </a:cxn>
                  <a:cxn ang="0">
                    <a:pos x="6" y="11"/>
                  </a:cxn>
                  <a:cxn ang="0">
                    <a:pos x="7" y="8"/>
                  </a:cxn>
                  <a:cxn ang="0">
                    <a:pos x="9" y="6"/>
                  </a:cxn>
                  <a:cxn ang="0">
                    <a:pos x="10" y="4"/>
                  </a:cxn>
                  <a:cxn ang="0">
                    <a:pos x="12" y="3"/>
                  </a:cxn>
                  <a:cxn ang="0">
                    <a:pos x="14" y="4"/>
                  </a:cxn>
                  <a:cxn ang="0">
                    <a:pos x="16" y="6"/>
                  </a:cxn>
                  <a:cxn ang="0">
                    <a:pos x="18" y="8"/>
                  </a:cxn>
                  <a:cxn ang="0">
                    <a:pos x="20" y="9"/>
                  </a:cxn>
                  <a:cxn ang="0">
                    <a:pos x="19" y="7"/>
                  </a:cxn>
                  <a:cxn ang="0">
                    <a:pos x="16" y="3"/>
                  </a:cxn>
                </a:cxnLst>
                <a:rect l="0" t="0" r="r" b="b"/>
                <a:pathLst>
                  <a:path w="20" h="43">
                    <a:moveTo>
                      <a:pt x="16" y="3"/>
                    </a:moveTo>
                    <a:lnTo>
                      <a:pt x="15" y="1"/>
                    </a:lnTo>
                    <a:lnTo>
                      <a:pt x="14" y="1"/>
                    </a:lnTo>
                    <a:lnTo>
                      <a:pt x="12" y="0"/>
                    </a:lnTo>
                    <a:lnTo>
                      <a:pt x="11" y="1"/>
                    </a:lnTo>
                    <a:lnTo>
                      <a:pt x="9" y="1"/>
                    </a:lnTo>
                    <a:lnTo>
                      <a:pt x="8" y="2"/>
                    </a:lnTo>
                    <a:lnTo>
                      <a:pt x="7" y="3"/>
                    </a:lnTo>
                    <a:lnTo>
                      <a:pt x="6" y="4"/>
                    </a:lnTo>
                    <a:lnTo>
                      <a:pt x="3" y="9"/>
                    </a:lnTo>
                    <a:lnTo>
                      <a:pt x="1" y="14"/>
                    </a:lnTo>
                    <a:lnTo>
                      <a:pt x="0" y="19"/>
                    </a:lnTo>
                    <a:lnTo>
                      <a:pt x="0" y="25"/>
                    </a:lnTo>
                    <a:lnTo>
                      <a:pt x="1" y="28"/>
                    </a:lnTo>
                    <a:lnTo>
                      <a:pt x="2" y="31"/>
                    </a:lnTo>
                    <a:lnTo>
                      <a:pt x="3" y="34"/>
                    </a:lnTo>
                    <a:lnTo>
                      <a:pt x="5" y="37"/>
                    </a:lnTo>
                    <a:lnTo>
                      <a:pt x="7" y="40"/>
                    </a:lnTo>
                    <a:lnTo>
                      <a:pt x="8" y="42"/>
                    </a:lnTo>
                    <a:lnTo>
                      <a:pt x="9" y="43"/>
                    </a:lnTo>
                    <a:lnTo>
                      <a:pt x="10" y="43"/>
                    </a:lnTo>
                    <a:lnTo>
                      <a:pt x="8" y="40"/>
                    </a:lnTo>
                    <a:lnTo>
                      <a:pt x="7" y="37"/>
                    </a:lnTo>
                    <a:lnTo>
                      <a:pt x="5" y="35"/>
                    </a:lnTo>
                    <a:lnTo>
                      <a:pt x="4" y="32"/>
                    </a:lnTo>
                    <a:lnTo>
                      <a:pt x="4" y="28"/>
                    </a:lnTo>
                    <a:lnTo>
                      <a:pt x="4" y="23"/>
                    </a:lnTo>
                    <a:lnTo>
                      <a:pt x="4" y="19"/>
                    </a:lnTo>
                    <a:lnTo>
                      <a:pt x="5" y="15"/>
                    </a:lnTo>
                    <a:lnTo>
                      <a:pt x="5" y="13"/>
                    </a:lnTo>
                    <a:lnTo>
                      <a:pt x="6" y="11"/>
                    </a:lnTo>
                    <a:lnTo>
                      <a:pt x="7" y="8"/>
                    </a:lnTo>
                    <a:lnTo>
                      <a:pt x="9" y="6"/>
                    </a:lnTo>
                    <a:lnTo>
                      <a:pt x="10" y="4"/>
                    </a:lnTo>
                    <a:lnTo>
                      <a:pt x="12" y="3"/>
                    </a:lnTo>
                    <a:lnTo>
                      <a:pt x="14" y="4"/>
                    </a:lnTo>
                    <a:lnTo>
                      <a:pt x="16" y="6"/>
                    </a:lnTo>
                    <a:lnTo>
                      <a:pt x="18" y="8"/>
                    </a:lnTo>
                    <a:lnTo>
                      <a:pt x="20" y="9"/>
                    </a:lnTo>
                    <a:lnTo>
                      <a:pt x="19" y="7"/>
                    </a:lnTo>
                    <a:lnTo>
                      <a:pt x="16" y="3"/>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87" name="Freeform 163"/>
              <p:cNvSpPr>
                <a:spLocks/>
              </p:cNvSpPr>
              <p:nvPr/>
            </p:nvSpPr>
            <p:spPr bwMode="auto">
              <a:xfrm>
                <a:off x="4612" y="2906"/>
                <a:ext cx="38" cy="189"/>
              </a:xfrm>
              <a:custGeom>
                <a:avLst/>
                <a:gdLst/>
                <a:ahLst/>
                <a:cxnLst>
                  <a:cxn ang="0">
                    <a:pos x="38" y="0"/>
                  </a:cxn>
                  <a:cxn ang="0">
                    <a:pos x="33" y="11"/>
                  </a:cxn>
                  <a:cxn ang="0">
                    <a:pos x="28" y="22"/>
                  </a:cxn>
                  <a:cxn ang="0">
                    <a:pos x="23" y="33"/>
                  </a:cxn>
                  <a:cxn ang="0">
                    <a:pos x="19" y="44"/>
                  </a:cxn>
                  <a:cxn ang="0">
                    <a:pos x="15" y="56"/>
                  </a:cxn>
                  <a:cxn ang="0">
                    <a:pos x="11" y="67"/>
                  </a:cxn>
                  <a:cxn ang="0">
                    <a:pos x="8" y="79"/>
                  </a:cxn>
                  <a:cxn ang="0">
                    <a:pos x="5" y="91"/>
                  </a:cxn>
                  <a:cxn ang="0">
                    <a:pos x="2" y="115"/>
                  </a:cxn>
                  <a:cxn ang="0">
                    <a:pos x="0" y="140"/>
                  </a:cxn>
                  <a:cxn ang="0">
                    <a:pos x="0" y="164"/>
                  </a:cxn>
                  <a:cxn ang="0">
                    <a:pos x="2" y="188"/>
                  </a:cxn>
                  <a:cxn ang="0">
                    <a:pos x="2" y="189"/>
                  </a:cxn>
                  <a:cxn ang="0">
                    <a:pos x="3" y="189"/>
                  </a:cxn>
                  <a:cxn ang="0">
                    <a:pos x="3" y="188"/>
                  </a:cxn>
                  <a:cxn ang="0">
                    <a:pos x="3" y="188"/>
                  </a:cxn>
                  <a:cxn ang="0">
                    <a:pos x="3" y="176"/>
                  </a:cxn>
                  <a:cxn ang="0">
                    <a:pos x="2" y="165"/>
                  </a:cxn>
                  <a:cxn ang="0">
                    <a:pos x="2" y="153"/>
                  </a:cxn>
                  <a:cxn ang="0">
                    <a:pos x="2" y="141"/>
                  </a:cxn>
                  <a:cxn ang="0">
                    <a:pos x="2" y="129"/>
                  </a:cxn>
                  <a:cxn ang="0">
                    <a:pos x="4" y="117"/>
                  </a:cxn>
                  <a:cxn ang="0">
                    <a:pos x="5" y="105"/>
                  </a:cxn>
                  <a:cxn ang="0">
                    <a:pos x="7" y="93"/>
                  </a:cxn>
                  <a:cxn ang="0">
                    <a:pos x="9" y="81"/>
                  </a:cxn>
                  <a:cxn ang="0">
                    <a:pos x="12" y="69"/>
                  </a:cxn>
                  <a:cxn ang="0">
                    <a:pos x="15" y="57"/>
                  </a:cxn>
                  <a:cxn ang="0">
                    <a:pos x="19" y="45"/>
                  </a:cxn>
                  <a:cxn ang="0">
                    <a:pos x="24" y="34"/>
                  </a:cxn>
                  <a:cxn ang="0">
                    <a:pos x="28" y="22"/>
                  </a:cxn>
                  <a:cxn ang="0">
                    <a:pos x="33" y="11"/>
                  </a:cxn>
                  <a:cxn ang="0">
                    <a:pos x="38" y="0"/>
                  </a:cxn>
                  <a:cxn ang="0">
                    <a:pos x="38" y="0"/>
                  </a:cxn>
                  <a:cxn ang="0">
                    <a:pos x="38" y="0"/>
                  </a:cxn>
                  <a:cxn ang="0">
                    <a:pos x="38" y="0"/>
                  </a:cxn>
                  <a:cxn ang="0">
                    <a:pos x="38" y="0"/>
                  </a:cxn>
                  <a:cxn ang="0">
                    <a:pos x="38" y="0"/>
                  </a:cxn>
                </a:cxnLst>
                <a:rect l="0" t="0" r="r" b="b"/>
                <a:pathLst>
                  <a:path w="38" h="189">
                    <a:moveTo>
                      <a:pt x="38" y="0"/>
                    </a:moveTo>
                    <a:lnTo>
                      <a:pt x="33" y="11"/>
                    </a:lnTo>
                    <a:lnTo>
                      <a:pt x="28" y="22"/>
                    </a:lnTo>
                    <a:lnTo>
                      <a:pt x="23" y="33"/>
                    </a:lnTo>
                    <a:lnTo>
                      <a:pt x="19" y="44"/>
                    </a:lnTo>
                    <a:lnTo>
                      <a:pt x="15" y="56"/>
                    </a:lnTo>
                    <a:lnTo>
                      <a:pt x="11" y="67"/>
                    </a:lnTo>
                    <a:lnTo>
                      <a:pt x="8" y="79"/>
                    </a:lnTo>
                    <a:lnTo>
                      <a:pt x="5" y="91"/>
                    </a:lnTo>
                    <a:lnTo>
                      <a:pt x="2" y="115"/>
                    </a:lnTo>
                    <a:lnTo>
                      <a:pt x="0" y="140"/>
                    </a:lnTo>
                    <a:lnTo>
                      <a:pt x="0" y="164"/>
                    </a:lnTo>
                    <a:lnTo>
                      <a:pt x="2" y="188"/>
                    </a:lnTo>
                    <a:lnTo>
                      <a:pt x="2" y="189"/>
                    </a:lnTo>
                    <a:lnTo>
                      <a:pt x="3" y="189"/>
                    </a:lnTo>
                    <a:lnTo>
                      <a:pt x="3" y="188"/>
                    </a:lnTo>
                    <a:lnTo>
                      <a:pt x="3" y="188"/>
                    </a:lnTo>
                    <a:lnTo>
                      <a:pt x="3" y="176"/>
                    </a:lnTo>
                    <a:lnTo>
                      <a:pt x="2" y="165"/>
                    </a:lnTo>
                    <a:lnTo>
                      <a:pt x="2" y="153"/>
                    </a:lnTo>
                    <a:lnTo>
                      <a:pt x="2" y="141"/>
                    </a:lnTo>
                    <a:lnTo>
                      <a:pt x="2" y="129"/>
                    </a:lnTo>
                    <a:lnTo>
                      <a:pt x="4" y="117"/>
                    </a:lnTo>
                    <a:lnTo>
                      <a:pt x="5" y="105"/>
                    </a:lnTo>
                    <a:lnTo>
                      <a:pt x="7" y="93"/>
                    </a:lnTo>
                    <a:lnTo>
                      <a:pt x="9" y="81"/>
                    </a:lnTo>
                    <a:lnTo>
                      <a:pt x="12" y="69"/>
                    </a:lnTo>
                    <a:lnTo>
                      <a:pt x="15" y="57"/>
                    </a:lnTo>
                    <a:lnTo>
                      <a:pt x="19" y="45"/>
                    </a:lnTo>
                    <a:lnTo>
                      <a:pt x="24" y="34"/>
                    </a:lnTo>
                    <a:lnTo>
                      <a:pt x="28" y="22"/>
                    </a:lnTo>
                    <a:lnTo>
                      <a:pt x="33" y="11"/>
                    </a:lnTo>
                    <a:lnTo>
                      <a:pt x="38" y="0"/>
                    </a:lnTo>
                    <a:lnTo>
                      <a:pt x="38" y="0"/>
                    </a:lnTo>
                    <a:lnTo>
                      <a:pt x="38" y="0"/>
                    </a:lnTo>
                    <a:lnTo>
                      <a:pt x="38" y="0"/>
                    </a:lnTo>
                    <a:lnTo>
                      <a:pt x="38" y="0"/>
                    </a:lnTo>
                    <a:lnTo>
                      <a:pt x="38"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88" name="Freeform 164"/>
              <p:cNvSpPr>
                <a:spLocks/>
              </p:cNvSpPr>
              <p:nvPr/>
            </p:nvSpPr>
            <p:spPr bwMode="auto">
              <a:xfrm>
                <a:off x="4678" y="2909"/>
                <a:ext cx="39" cy="206"/>
              </a:xfrm>
              <a:custGeom>
                <a:avLst/>
                <a:gdLst/>
                <a:ahLst/>
                <a:cxnLst>
                  <a:cxn ang="0">
                    <a:pos x="37" y="3"/>
                  </a:cxn>
                  <a:cxn ang="0">
                    <a:pos x="34" y="8"/>
                  </a:cxn>
                  <a:cxn ang="0">
                    <a:pos x="32" y="14"/>
                  </a:cxn>
                  <a:cxn ang="0">
                    <a:pos x="30" y="19"/>
                  </a:cxn>
                  <a:cxn ang="0">
                    <a:pos x="28" y="26"/>
                  </a:cxn>
                  <a:cxn ang="0">
                    <a:pos x="25" y="32"/>
                  </a:cxn>
                  <a:cxn ang="0">
                    <a:pos x="23" y="38"/>
                  </a:cxn>
                  <a:cxn ang="0">
                    <a:pos x="21" y="45"/>
                  </a:cxn>
                  <a:cxn ang="0">
                    <a:pos x="18" y="54"/>
                  </a:cxn>
                  <a:cxn ang="0">
                    <a:pos x="14" y="67"/>
                  </a:cxn>
                  <a:cxn ang="0">
                    <a:pos x="11" y="80"/>
                  </a:cxn>
                  <a:cxn ang="0">
                    <a:pos x="7" y="93"/>
                  </a:cxn>
                  <a:cxn ang="0">
                    <a:pos x="3" y="113"/>
                  </a:cxn>
                  <a:cxn ang="0">
                    <a:pos x="1" y="139"/>
                  </a:cxn>
                  <a:cxn ang="0">
                    <a:pos x="0" y="166"/>
                  </a:cxn>
                  <a:cxn ang="0">
                    <a:pos x="3" y="192"/>
                  </a:cxn>
                  <a:cxn ang="0">
                    <a:pos x="5" y="206"/>
                  </a:cxn>
                  <a:cxn ang="0">
                    <a:pos x="6" y="206"/>
                  </a:cxn>
                  <a:cxn ang="0">
                    <a:pos x="5" y="192"/>
                  </a:cxn>
                  <a:cxn ang="0">
                    <a:pos x="3" y="166"/>
                  </a:cxn>
                  <a:cxn ang="0">
                    <a:pos x="4" y="140"/>
                  </a:cxn>
                  <a:cxn ang="0">
                    <a:pos x="6" y="113"/>
                  </a:cxn>
                  <a:cxn ang="0">
                    <a:pos x="10" y="94"/>
                  </a:cxn>
                  <a:cxn ang="0">
                    <a:pos x="13" y="81"/>
                  </a:cxn>
                  <a:cxn ang="0">
                    <a:pos x="16" y="68"/>
                  </a:cxn>
                  <a:cxn ang="0">
                    <a:pos x="19" y="56"/>
                  </a:cxn>
                  <a:cxn ang="0">
                    <a:pos x="22" y="47"/>
                  </a:cxn>
                  <a:cxn ang="0">
                    <a:pos x="24" y="41"/>
                  </a:cxn>
                  <a:cxn ang="0">
                    <a:pos x="25" y="35"/>
                  </a:cxn>
                  <a:cxn ang="0">
                    <a:pos x="27" y="29"/>
                  </a:cxn>
                  <a:cxn ang="0">
                    <a:pos x="29" y="23"/>
                  </a:cxn>
                  <a:cxn ang="0">
                    <a:pos x="32" y="16"/>
                  </a:cxn>
                  <a:cxn ang="0">
                    <a:pos x="34" y="9"/>
                  </a:cxn>
                  <a:cxn ang="0">
                    <a:pos x="37" y="3"/>
                  </a:cxn>
                  <a:cxn ang="0">
                    <a:pos x="39" y="0"/>
                  </a:cxn>
                  <a:cxn ang="0">
                    <a:pos x="39" y="0"/>
                  </a:cxn>
                  <a:cxn ang="0">
                    <a:pos x="39" y="0"/>
                  </a:cxn>
                </a:cxnLst>
                <a:rect l="0" t="0" r="r" b="b"/>
                <a:pathLst>
                  <a:path w="39" h="206">
                    <a:moveTo>
                      <a:pt x="39" y="0"/>
                    </a:moveTo>
                    <a:lnTo>
                      <a:pt x="37" y="3"/>
                    </a:lnTo>
                    <a:lnTo>
                      <a:pt x="36" y="5"/>
                    </a:lnTo>
                    <a:lnTo>
                      <a:pt x="34" y="8"/>
                    </a:lnTo>
                    <a:lnTo>
                      <a:pt x="33" y="11"/>
                    </a:lnTo>
                    <a:lnTo>
                      <a:pt x="32" y="14"/>
                    </a:lnTo>
                    <a:lnTo>
                      <a:pt x="31" y="17"/>
                    </a:lnTo>
                    <a:lnTo>
                      <a:pt x="30" y="19"/>
                    </a:lnTo>
                    <a:lnTo>
                      <a:pt x="29" y="22"/>
                    </a:lnTo>
                    <a:lnTo>
                      <a:pt x="28" y="26"/>
                    </a:lnTo>
                    <a:lnTo>
                      <a:pt x="27" y="29"/>
                    </a:lnTo>
                    <a:lnTo>
                      <a:pt x="25" y="32"/>
                    </a:lnTo>
                    <a:lnTo>
                      <a:pt x="24" y="35"/>
                    </a:lnTo>
                    <a:lnTo>
                      <a:pt x="23" y="38"/>
                    </a:lnTo>
                    <a:lnTo>
                      <a:pt x="22" y="41"/>
                    </a:lnTo>
                    <a:lnTo>
                      <a:pt x="21" y="45"/>
                    </a:lnTo>
                    <a:lnTo>
                      <a:pt x="20" y="48"/>
                    </a:lnTo>
                    <a:lnTo>
                      <a:pt x="18" y="54"/>
                    </a:lnTo>
                    <a:lnTo>
                      <a:pt x="16" y="61"/>
                    </a:lnTo>
                    <a:lnTo>
                      <a:pt x="14" y="67"/>
                    </a:lnTo>
                    <a:lnTo>
                      <a:pt x="12" y="74"/>
                    </a:lnTo>
                    <a:lnTo>
                      <a:pt x="11" y="80"/>
                    </a:lnTo>
                    <a:lnTo>
                      <a:pt x="9" y="87"/>
                    </a:lnTo>
                    <a:lnTo>
                      <a:pt x="7" y="93"/>
                    </a:lnTo>
                    <a:lnTo>
                      <a:pt x="6" y="100"/>
                    </a:lnTo>
                    <a:lnTo>
                      <a:pt x="3" y="113"/>
                    </a:lnTo>
                    <a:lnTo>
                      <a:pt x="2" y="126"/>
                    </a:lnTo>
                    <a:lnTo>
                      <a:pt x="1" y="139"/>
                    </a:lnTo>
                    <a:lnTo>
                      <a:pt x="0" y="152"/>
                    </a:lnTo>
                    <a:lnTo>
                      <a:pt x="0" y="166"/>
                    </a:lnTo>
                    <a:lnTo>
                      <a:pt x="1" y="179"/>
                    </a:lnTo>
                    <a:lnTo>
                      <a:pt x="3" y="192"/>
                    </a:lnTo>
                    <a:lnTo>
                      <a:pt x="4" y="206"/>
                    </a:lnTo>
                    <a:lnTo>
                      <a:pt x="5" y="206"/>
                    </a:lnTo>
                    <a:lnTo>
                      <a:pt x="5" y="206"/>
                    </a:lnTo>
                    <a:lnTo>
                      <a:pt x="6" y="206"/>
                    </a:lnTo>
                    <a:lnTo>
                      <a:pt x="6" y="205"/>
                    </a:lnTo>
                    <a:lnTo>
                      <a:pt x="5" y="192"/>
                    </a:lnTo>
                    <a:lnTo>
                      <a:pt x="4" y="179"/>
                    </a:lnTo>
                    <a:lnTo>
                      <a:pt x="3" y="166"/>
                    </a:lnTo>
                    <a:lnTo>
                      <a:pt x="3" y="153"/>
                    </a:lnTo>
                    <a:lnTo>
                      <a:pt x="4" y="140"/>
                    </a:lnTo>
                    <a:lnTo>
                      <a:pt x="5" y="127"/>
                    </a:lnTo>
                    <a:lnTo>
                      <a:pt x="6" y="113"/>
                    </a:lnTo>
                    <a:lnTo>
                      <a:pt x="9" y="100"/>
                    </a:lnTo>
                    <a:lnTo>
                      <a:pt x="10" y="94"/>
                    </a:lnTo>
                    <a:lnTo>
                      <a:pt x="11" y="88"/>
                    </a:lnTo>
                    <a:lnTo>
                      <a:pt x="13" y="81"/>
                    </a:lnTo>
                    <a:lnTo>
                      <a:pt x="14" y="75"/>
                    </a:lnTo>
                    <a:lnTo>
                      <a:pt x="16" y="68"/>
                    </a:lnTo>
                    <a:lnTo>
                      <a:pt x="17" y="62"/>
                    </a:lnTo>
                    <a:lnTo>
                      <a:pt x="19" y="56"/>
                    </a:lnTo>
                    <a:lnTo>
                      <a:pt x="21" y="50"/>
                    </a:lnTo>
                    <a:lnTo>
                      <a:pt x="22" y="47"/>
                    </a:lnTo>
                    <a:lnTo>
                      <a:pt x="23" y="44"/>
                    </a:lnTo>
                    <a:lnTo>
                      <a:pt x="24" y="41"/>
                    </a:lnTo>
                    <a:lnTo>
                      <a:pt x="25" y="38"/>
                    </a:lnTo>
                    <a:lnTo>
                      <a:pt x="25" y="35"/>
                    </a:lnTo>
                    <a:lnTo>
                      <a:pt x="26" y="32"/>
                    </a:lnTo>
                    <a:lnTo>
                      <a:pt x="27" y="29"/>
                    </a:lnTo>
                    <a:lnTo>
                      <a:pt x="28" y="26"/>
                    </a:lnTo>
                    <a:lnTo>
                      <a:pt x="29" y="23"/>
                    </a:lnTo>
                    <a:lnTo>
                      <a:pt x="30" y="19"/>
                    </a:lnTo>
                    <a:lnTo>
                      <a:pt x="32" y="16"/>
                    </a:lnTo>
                    <a:lnTo>
                      <a:pt x="33" y="13"/>
                    </a:lnTo>
                    <a:lnTo>
                      <a:pt x="34" y="9"/>
                    </a:lnTo>
                    <a:lnTo>
                      <a:pt x="35" y="6"/>
                    </a:lnTo>
                    <a:lnTo>
                      <a:pt x="37" y="3"/>
                    </a:lnTo>
                    <a:lnTo>
                      <a:pt x="39" y="0"/>
                    </a:lnTo>
                    <a:lnTo>
                      <a:pt x="39" y="0"/>
                    </a:lnTo>
                    <a:lnTo>
                      <a:pt x="39" y="0"/>
                    </a:lnTo>
                    <a:lnTo>
                      <a:pt x="39" y="0"/>
                    </a:lnTo>
                    <a:lnTo>
                      <a:pt x="39" y="0"/>
                    </a:lnTo>
                    <a:lnTo>
                      <a:pt x="39"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89" name="Freeform 165"/>
              <p:cNvSpPr>
                <a:spLocks/>
              </p:cNvSpPr>
              <p:nvPr/>
            </p:nvSpPr>
            <p:spPr bwMode="auto">
              <a:xfrm>
                <a:off x="4623" y="3104"/>
                <a:ext cx="65" cy="18"/>
              </a:xfrm>
              <a:custGeom>
                <a:avLst/>
                <a:gdLst/>
                <a:ahLst/>
                <a:cxnLst>
                  <a:cxn ang="0">
                    <a:pos x="28" y="7"/>
                  </a:cxn>
                  <a:cxn ang="0">
                    <a:pos x="33" y="9"/>
                  </a:cxn>
                  <a:cxn ang="0">
                    <a:pos x="37" y="10"/>
                  </a:cxn>
                  <a:cxn ang="0">
                    <a:pos x="42" y="11"/>
                  </a:cxn>
                  <a:cxn ang="0">
                    <a:pos x="46" y="13"/>
                  </a:cxn>
                  <a:cxn ang="0">
                    <a:pos x="51" y="14"/>
                  </a:cxn>
                  <a:cxn ang="0">
                    <a:pos x="55" y="16"/>
                  </a:cxn>
                  <a:cxn ang="0">
                    <a:pos x="60" y="17"/>
                  </a:cxn>
                  <a:cxn ang="0">
                    <a:pos x="65" y="18"/>
                  </a:cxn>
                  <a:cxn ang="0">
                    <a:pos x="65" y="18"/>
                  </a:cxn>
                  <a:cxn ang="0">
                    <a:pos x="65" y="18"/>
                  </a:cxn>
                  <a:cxn ang="0">
                    <a:pos x="65" y="18"/>
                  </a:cxn>
                  <a:cxn ang="0">
                    <a:pos x="65" y="17"/>
                  </a:cxn>
                  <a:cxn ang="0">
                    <a:pos x="60" y="16"/>
                  </a:cxn>
                  <a:cxn ang="0">
                    <a:pos x="55" y="14"/>
                  </a:cxn>
                  <a:cxn ang="0">
                    <a:pos x="50" y="12"/>
                  </a:cxn>
                  <a:cxn ang="0">
                    <a:pos x="45" y="11"/>
                  </a:cxn>
                  <a:cxn ang="0">
                    <a:pos x="41" y="9"/>
                  </a:cxn>
                  <a:cxn ang="0">
                    <a:pos x="36" y="8"/>
                  </a:cxn>
                  <a:cxn ang="0">
                    <a:pos x="31" y="6"/>
                  </a:cxn>
                  <a:cxn ang="0">
                    <a:pos x="26" y="5"/>
                  </a:cxn>
                  <a:cxn ang="0">
                    <a:pos x="24" y="4"/>
                  </a:cxn>
                  <a:cxn ang="0">
                    <a:pos x="22" y="4"/>
                  </a:cxn>
                  <a:cxn ang="0">
                    <a:pos x="20" y="3"/>
                  </a:cxn>
                  <a:cxn ang="0">
                    <a:pos x="18" y="3"/>
                  </a:cxn>
                  <a:cxn ang="0">
                    <a:pos x="16" y="2"/>
                  </a:cxn>
                  <a:cxn ang="0">
                    <a:pos x="14" y="1"/>
                  </a:cxn>
                  <a:cxn ang="0">
                    <a:pos x="12" y="1"/>
                  </a:cxn>
                  <a:cxn ang="0">
                    <a:pos x="10" y="0"/>
                  </a:cxn>
                  <a:cxn ang="0">
                    <a:pos x="8" y="0"/>
                  </a:cxn>
                  <a:cxn ang="0">
                    <a:pos x="7" y="0"/>
                  </a:cxn>
                  <a:cxn ang="0">
                    <a:pos x="5" y="0"/>
                  </a:cxn>
                  <a:cxn ang="0">
                    <a:pos x="3" y="0"/>
                  </a:cxn>
                  <a:cxn ang="0">
                    <a:pos x="2" y="0"/>
                  </a:cxn>
                  <a:cxn ang="0">
                    <a:pos x="1" y="0"/>
                  </a:cxn>
                  <a:cxn ang="0">
                    <a:pos x="0" y="0"/>
                  </a:cxn>
                  <a:cxn ang="0">
                    <a:pos x="0" y="0"/>
                  </a:cxn>
                  <a:cxn ang="0">
                    <a:pos x="1" y="0"/>
                  </a:cxn>
                  <a:cxn ang="0">
                    <a:pos x="3" y="1"/>
                  </a:cxn>
                  <a:cxn ang="0">
                    <a:pos x="7" y="2"/>
                  </a:cxn>
                  <a:cxn ang="0">
                    <a:pos x="12" y="3"/>
                  </a:cxn>
                  <a:cxn ang="0">
                    <a:pos x="17" y="4"/>
                  </a:cxn>
                  <a:cxn ang="0">
                    <a:pos x="21" y="6"/>
                  </a:cxn>
                  <a:cxn ang="0">
                    <a:pos x="25" y="7"/>
                  </a:cxn>
                  <a:cxn ang="0">
                    <a:pos x="28" y="7"/>
                  </a:cxn>
                </a:cxnLst>
                <a:rect l="0" t="0" r="r" b="b"/>
                <a:pathLst>
                  <a:path w="65" h="18">
                    <a:moveTo>
                      <a:pt x="28" y="7"/>
                    </a:moveTo>
                    <a:lnTo>
                      <a:pt x="33" y="9"/>
                    </a:lnTo>
                    <a:lnTo>
                      <a:pt x="37" y="10"/>
                    </a:lnTo>
                    <a:lnTo>
                      <a:pt x="42" y="11"/>
                    </a:lnTo>
                    <a:lnTo>
                      <a:pt x="46" y="13"/>
                    </a:lnTo>
                    <a:lnTo>
                      <a:pt x="51" y="14"/>
                    </a:lnTo>
                    <a:lnTo>
                      <a:pt x="55" y="16"/>
                    </a:lnTo>
                    <a:lnTo>
                      <a:pt x="60" y="17"/>
                    </a:lnTo>
                    <a:lnTo>
                      <a:pt x="65" y="18"/>
                    </a:lnTo>
                    <a:lnTo>
                      <a:pt x="65" y="18"/>
                    </a:lnTo>
                    <a:lnTo>
                      <a:pt x="65" y="18"/>
                    </a:lnTo>
                    <a:lnTo>
                      <a:pt x="65" y="18"/>
                    </a:lnTo>
                    <a:lnTo>
                      <a:pt x="65" y="17"/>
                    </a:lnTo>
                    <a:lnTo>
                      <a:pt x="60" y="16"/>
                    </a:lnTo>
                    <a:lnTo>
                      <a:pt x="55" y="14"/>
                    </a:lnTo>
                    <a:lnTo>
                      <a:pt x="50" y="12"/>
                    </a:lnTo>
                    <a:lnTo>
                      <a:pt x="45" y="11"/>
                    </a:lnTo>
                    <a:lnTo>
                      <a:pt x="41" y="9"/>
                    </a:lnTo>
                    <a:lnTo>
                      <a:pt x="36" y="8"/>
                    </a:lnTo>
                    <a:lnTo>
                      <a:pt x="31" y="6"/>
                    </a:lnTo>
                    <a:lnTo>
                      <a:pt x="26" y="5"/>
                    </a:lnTo>
                    <a:lnTo>
                      <a:pt x="24" y="4"/>
                    </a:lnTo>
                    <a:lnTo>
                      <a:pt x="22" y="4"/>
                    </a:lnTo>
                    <a:lnTo>
                      <a:pt x="20" y="3"/>
                    </a:lnTo>
                    <a:lnTo>
                      <a:pt x="18" y="3"/>
                    </a:lnTo>
                    <a:lnTo>
                      <a:pt x="16" y="2"/>
                    </a:lnTo>
                    <a:lnTo>
                      <a:pt x="14" y="1"/>
                    </a:lnTo>
                    <a:lnTo>
                      <a:pt x="12" y="1"/>
                    </a:lnTo>
                    <a:lnTo>
                      <a:pt x="10" y="0"/>
                    </a:lnTo>
                    <a:lnTo>
                      <a:pt x="8" y="0"/>
                    </a:lnTo>
                    <a:lnTo>
                      <a:pt x="7" y="0"/>
                    </a:lnTo>
                    <a:lnTo>
                      <a:pt x="5" y="0"/>
                    </a:lnTo>
                    <a:lnTo>
                      <a:pt x="3" y="0"/>
                    </a:lnTo>
                    <a:lnTo>
                      <a:pt x="2" y="0"/>
                    </a:lnTo>
                    <a:lnTo>
                      <a:pt x="1" y="0"/>
                    </a:lnTo>
                    <a:lnTo>
                      <a:pt x="0" y="0"/>
                    </a:lnTo>
                    <a:lnTo>
                      <a:pt x="0" y="0"/>
                    </a:lnTo>
                    <a:lnTo>
                      <a:pt x="1" y="0"/>
                    </a:lnTo>
                    <a:lnTo>
                      <a:pt x="3" y="1"/>
                    </a:lnTo>
                    <a:lnTo>
                      <a:pt x="7" y="2"/>
                    </a:lnTo>
                    <a:lnTo>
                      <a:pt x="12" y="3"/>
                    </a:lnTo>
                    <a:lnTo>
                      <a:pt x="17" y="4"/>
                    </a:lnTo>
                    <a:lnTo>
                      <a:pt x="21" y="6"/>
                    </a:lnTo>
                    <a:lnTo>
                      <a:pt x="25" y="7"/>
                    </a:lnTo>
                    <a:lnTo>
                      <a:pt x="28" y="7"/>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90" name="Freeform 166"/>
              <p:cNvSpPr>
                <a:spLocks/>
              </p:cNvSpPr>
              <p:nvPr/>
            </p:nvSpPr>
            <p:spPr bwMode="auto">
              <a:xfrm>
                <a:off x="4672" y="3099"/>
                <a:ext cx="92" cy="5"/>
              </a:xfrm>
              <a:custGeom>
                <a:avLst/>
                <a:gdLst/>
                <a:ahLst/>
                <a:cxnLst>
                  <a:cxn ang="0">
                    <a:pos x="39" y="5"/>
                  </a:cxn>
                  <a:cxn ang="0">
                    <a:pos x="43" y="5"/>
                  </a:cxn>
                  <a:cxn ang="0">
                    <a:pos x="46" y="4"/>
                  </a:cxn>
                  <a:cxn ang="0">
                    <a:pos x="49" y="4"/>
                  </a:cxn>
                  <a:cxn ang="0">
                    <a:pos x="52" y="4"/>
                  </a:cxn>
                  <a:cxn ang="0">
                    <a:pos x="56" y="4"/>
                  </a:cxn>
                  <a:cxn ang="0">
                    <a:pos x="59" y="4"/>
                  </a:cxn>
                  <a:cxn ang="0">
                    <a:pos x="62" y="4"/>
                  </a:cxn>
                  <a:cxn ang="0">
                    <a:pos x="66" y="4"/>
                  </a:cxn>
                  <a:cxn ang="0">
                    <a:pos x="69" y="4"/>
                  </a:cxn>
                  <a:cxn ang="0">
                    <a:pos x="72" y="3"/>
                  </a:cxn>
                  <a:cxn ang="0">
                    <a:pos x="75" y="3"/>
                  </a:cxn>
                  <a:cxn ang="0">
                    <a:pos x="79" y="3"/>
                  </a:cxn>
                  <a:cxn ang="0">
                    <a:pos x="82" y="3"/>
                  </a:cxn>
                  <a:cxn ang="0">
                    <a:pos x="85" y="2"/>
                  </a:cxn>
                  <a:cxn ang="0">
                    <a:pos x="88" y="2"/>
                  </a:cxn>
                  <a:cxn ang="0">
                    <a:pos x="92" y="2"/>
                  </a:cxn>
                  <a:cxn ang="0">
                    <a:pos x="92" y="1"/>
                  </a:cxn>
                  <a:cxn ang="0">
                    <a:pos x="92" y="1"/>
                  </a:cxn>
                  <a:cxn ang="0">
                    <a:pos x="92" y="0"/>
                  </a:cxn>
                  <a:cxn ang="0">
                    <a:pos x="92" y="0"/>
                  </a:cxn>
                  <a:cxn ang="0">
                    <a:pos x="89" y="0"/>
                  </a:cxn>
                  <a:cxn ang="0">
                    <a:pos x="86" y="0"/>
                  </a:cxn>
                  <a:cxn ang="0">
                    <a:pos x="83" y="0"/>
                  </a:cxn>
                  <a:cxn ang="0">
                    <a:pos x="80" y="1"/>
                  </a:cxn>
                  <a:cxn ang="0">
                    <a:pos x="77" y="1"/>
                  </a:cxn>
                  <a:cxn ang="0">
                    <a:pos x="74" y="1"/>
                  </a:cxn>
                  <a:cxn ang="0">
                    <a:pos x="71" y="1"/>
                  </a:cxn>
                  <a:cxn ang="0">
                    <a:pos x="68" y="1"/>
                  </a:cxn>
                  <a:cxn ang="0">
                    <a:pos x="65" y="1"/>
                  </a:cxn>
                  <a:cxn ang="0">
                    <a:pos x="62" y="1"/>
                  </a:cxn>
                  <a:cxn ang="0">
                    <a:pos x="59" y="1"/>
                  </a:cxn>
                  <a:cxn ang="0">
                    <a:pos x="56" y="1"/>
                  </a:cxn>
                  <a:cxn ang="0">
                    <a:pos x="53" y="1"/>
                  </a:cxn>
                  <a:cxn ang="0">
                    <a:pos x="50" y="1"/>
                  </a:cxn>
                  <a:cxn ang="0">
                    <a:pos x="47" y="2"/>
                  </a:cxn>
                  <a:cxn ang="0">
                    <a:pos x="44" y="2"/>
                  </a:cxn>
                  <a:cxn ang="0">
                    <a:pos x="42" y="2"/>
                  </a:cxn>
                  <a:cxn ang="0">
                    <a:pos x="40" y="2"/>
                  </a:cxn>
                  <a:cxn ang="0">
                    <a:pos x="37" y="2"/>
                  </a:cxn>
                  <a:cxn ang="0">
                    <a:pos x="34" y="2"/>
                  </a:cxn>
                  <a:cxn ang="0">
                    <a:pos x="30" y="2"/>
                  </a:cxn>
                  <a:cxn ang="0">
                    <a:pos x="27" y="2"/>
                  </a:cxn>
                  <a:cxn ang="0">
                    <a:pos x="23" y="2"/>
                  </a:cxn>
                  <a:cxn ang="0">
                    <a:pos x="19" y="2"/>
                  </a:cxn>
                  <a:cxn ang="0">
                    <a:pos x="15" y="2"/>
                  </a:cxn>
                  <a:cxn ang="0">
                    <a:pos x="12" y="3"/>
                  </a:cxn>
                  <a:cxn ang="0">
                    <a:pos x="9" y="3"/>
                  </a:cxn>
                  <a:cxn ang="0">
                    <a:pos x="6" y="3"/>
                  </a:cxn>
                  <a:cxn ang="0">
                    <a:pos x="4" y="3"/>
                  </a:cxn>
                  <a:cxn ang="0">
                    <a:pos x="2" y="3"/>
                  </a:cxn>
                  <a:cxn ang="0">
                    <a:pos x="1" y="3"/>
                  </a:cxn>
                  <a:cxn ang="0">
                    <a:pos x="0" y="3"/>
                  </a:cxn>
                  <a:cxn ang="0">
                    <a:pos x="2" y="3"/>
                  </a:cxn>
                  <a:cxn ang="0">
                    <a:pos x="5" y="3"/>
                  </a:cxn>
                  <a:cxn ang="0">
                    <a:pos x="10" y="3"/>
                  </a:cxn>
                  <a:cxn ang="0">
                    <a:pos x="17" y="4"/>
                  </a:cxn>
                  <a:cxn ang="0">
                    <a:pos x="23" y="4"/>
                  </a:cxn>
                  <a:cxn ang="0">
                    <a:pos x="30" y="4"/>
                  </a:cxn>
                  <a:cxn ang="0">
                    <a:pos x="35" y="5"/>
                  </a:cxn>
                  <a:cxn ang="0">
                    <a:pos x="39" y="5"/>
                  </a:cxn>
                </a:cxnLst>
                <a:rect l="0" t="0" r="r" b="b"/>
                <a:pathLst>
                  <a:path w="92" h="5">
                    <a:moveTo>
                      <a:pt x="39" y="5"/>
                    </a:moveTo>
                    <a:lnTo>
                      <a:pt x="43" y="5"/>
                    </a:lnTo>
                    <a:lnTo>
                      <a:pt x="46" y="4"/>
                    </a:lnTo>
                    <a:lnTo>
                      <a:pt x="49" y="4"/>
                    </a:lnTo>
                    <a:lnTo>
                      <a:pt x="52" y="4"/>
                    </a:lnTo>
                    <a:lnTo>
                      <a:pt x="56" y="4"/>
                    </a:lnTo>
                    <a:lnTo>
                      <a:pt x="59" y="4"/>
                    </a:lnTo>
                    <a:lnTo>
                      <a:pt x="62" y="4"/>
                    </a:lnTo>
                    <a:lnTo>
                      <a:pt x="66" y="4"/>
                    </a:lnTo>
                    <a:lnTo>
                      <a:pt x="69" y="4"/>
                    </a:lnTo>
                    <a:lnTo>
                      <a:pt x="72" y="3"/>
                    </a:lnTo>
                    <a:lnTo>
                      <a:pt x="75" y="3"/>
                    </a:lnTo>
                    <a:lnTo>
                      <a:pt x="79" y="3"/>
                    </a:lnTo>
                    <a:lnTo>
                      <a:pt x="82" y="3"/>
                    </a:lnTo>
                    <a:lnTo>
                      <a:pt x="85" y="2"/>
                    </a:lnTo>
                    <a:lnTo>
                      <a:pt x="88" y="2"/>
                    </a:lnTo>
                    <a:lnTo>
                      <a:pt x="92" y="2"/>
                    </a:lnTo>
                    <a:lnTo>
                      <a:pt x="92" y="1"/>
                    </a:lnTo>
                    <a:lnTo>
                      <a:pt x="92" y="1"/>
                    </a:lnTo>
                    <a:lnTo>
                      <a:pt x="92" y="0"/>
                    </a:lnTo>
                    <a:lnTo>
                      <a:pt x="92" y="0"/>
                    </a:lnTo>
                    <a:lnTo>
                      <a:pt x="89" y="0"/>
                    </a:lnTo>
                    <a:lnTo>
                      <a:pt x="86" y="0"/>
                    </a:lnTo>
                    <a:lnTo>
                      <a:pt x="83" y="0"/>
                    </a:lnTo>
                    <a:lnTo>
                      <a:pt x="80" y="1"/>
                    </a:lnTo>
                    <a:lnTo>
                      <a:pt x="77" y="1"/>
                    </a:lnTo>
                    <a:lnTo>
                      <a:pt x="74" y="1"/>
                    </a:lnTo>
                    <a:lnTo>
                      <a:pt x="71" y="1"/>
                    </a:lnTo>
                    <a:lnTo>
                      <a:pt x="68" y="1"/>
                    </a:lnTo>
                    <a:lnTo>
                      <a:pt x="65" y="1"/>
                    </a:lnTo>
                    <a:lnTo>
                      <a:pt x="62" y="1"/>
                    </a:lnTo>
                    <a:lnTo>
                      <a:pt x="59" y="1"/>
                    </a:lnTo>
                    <a:lnTo>
                      <a:pt x="56" y="1"/>
                    </a:lnTo>
                    <a:lnTo>
                      <a:pt x="53" y="1"/>
                    </a:lnTo>
                    <a:lnTo>
                      <a:pt x="50" y="1"/>
                    </a:lnTo>
                    <a:lnTo>
                      <a:pt x="47" y="2"/>
                    </a:lnTo>
                    <a:lnTo>
                      <a:pt x="44" y="2"/>
                    </a:lnTo>
                    <a:lnTo>
                      <a:pt x="42" y="2"/>
                    </a:lnTo>
                    <a:lnTo>
                      <a:pt x="40" y="2"/>
                    </a:lnTo>
                    <a:lnTo>
                      <a:pt x="37" y="2"/>
                    </a:lnTo>
                    <a:lnTo>
                      <a:pt x="34" y="2"/>
                    </a:lnTo>
                    <a:lnTo>
                      <a:pt x="30" y="2"/>
                    </a:lnTo>
                    <a:lnTo>
                      <a:pt x="27" y="2"/>
                    </a:lnTo>
                    <a:lnTo>
                      <a:pt x="23" y="2"/>
                    </a:lnTo>
                    <a:lnTo>
                      <a:pt x="19" y="2"/>
                    </a:lnTo>
                    <a:lnTo>
                      <a:pt x="15" y="2"/>
                    </a:lnTo>
                    <a:lnTo>
                      <a:pt x="12" y="3"/>
                    </a:lnTo>
                    <a:lnTo>
                      <a:pt x="9" y="3"/>
                    </a:lnTo>
                    <a:lnTo>
                      <a:pt x="6" y="3"/>
                    </a:lnTo>
                    <a:lnTo>
                      <a:pt x="4" y="3"/>
                    </a:lnTo>
                    <a:lnTo>
                      <a:pt x="2" y="3"/>
                    </a:lnTo>
                    <a:lnTo>
                      <a:pt x="1" y="3"/>
                    </a:lnTo>
                    <a:lnTo>
                      <a:pt x="0" y="3"/>
                    </a:lnTo>
                    <a:lnTo>
                      <a:pt x="2" y="3"/>
                    </a:lnTo>
                    <a:lnTo>
                      <a:pt x="5" y="3"/>
                    </a:lnTo>
                    <a:lnTo>
                      <a:pt x="10" y="3"/>
                    </a:lnTo>
                    <a:lnTo>
                      <a:pt x="17" y="4"/>
                    </a:lnTo>
                    <a:lnTo>
                      <a:pt x="23" y="4"/>
                    </a:lnTo>
                    <a:lnTo>
                      <a:pt x="30" y="4"/>
                    </a:lnTo>
                    <a:lnTo>
                      <a:pt x="35" y="5"/>
                    </a:lnTo>
                    <a:lnTo>
                      <a:pt x="39" y="5"/>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91" name="Freeform 167"/>
              <p:cNvSpPr>
                <a:spLocks/>
              </p:cNvSpPr>
              <p:nvPr/>
            </p:nvSpPr>
            <p:spPr bwMode="auto">
              <a:xfrm>
                <a:off x="4551" y="3186"/>
                <a:ext cx="88" cy="12"/>
              </a:xfrm>
              <a:custGeom>
                <a:avLst/>
                <a:gdLst/>
                <a:ahLst/>
                <a:cxnLst>
                  <a:cxn ang="0">
                    <a:pos x="10" y="1"/>
                  </a:cxn>
                  <a:cxn ang="0">
                    <a:pos x="18" y="2"/>
                  </a:cxn>
                  <a:cxn ang="0">
                    <a:pos x="28" y="3"/>
                  </a:cxn>
                  <a:cxn ang="0">
                    <a:pos x="37" y="4"/>
                  </a:cxn>
                  <a:cxn ang="0">
                    <a:pos x="44" y="5"/>
                  </a:cxn>
                  <a:cxn ang="0">
                    <a:pos x="50" y="5"/>
                  </a:cxn>
                  <a:cxn ang="0">
                    <a:pos x="56" y="6"/>
                  </a:cxn>
                  <a:cxn ang="0">
                    <a:pos x="61" y="7"/>
                  </a:cxn>
                  <a:cxn ang="0">
                    <a:pos x="67" y="8"/>
                  </a:cxn>
                  <a:cxn ang="0">
                    <a:pos x="73" y="9"/>
                  </a:cxn>
                  <a:cxn ang="0">
                    <a:pos x="79" y="10"/>
                  </a:cxn>
                  <a:cxn ang="0">
                    <a:pos x="85" y="11"/>
                  </a:cxn>
                  <a:cxn ang="0">
                    <a:pos x="88" y="12"/>
                  </a:cxn>
                  <a:cxn ang="0">
                    <a:pos x="88" y="11"/>
                  </a:cxn>
                  <a:cxn ang="0">
                    <a:pos x="85" y="10"/>
                  </a:cxn>
                  <a:cxn ang="0">
                    <a:pos x="80" y="9"/>
                  </a:cxn>
                  <a:cxn ang="0">
                    <a:pos x="74" y="8"/>
                  </a:cxn>
                  <a:cxn ang="0">
                    <a:pos x="69" y="6"/>
                  </a:cxn>
                  <a:cxn ang="0">
                    <a:pos x="63" y="5"/>
                  </a:cxn>
                  <a:cxn ang="0">
                    <a:pos x="57" y="4"/>
                  </a:cxn>
                  <a:cxn ang="0">
                    <a:pos x="52" y="4"/>
                  </a:cxn>
                  <a:cxn ang="0">
                    <a:pos x="46" y="3"/>
                  </a:cxn>
                  <a:cxn ang="0">
                    <a:pos x="42" y="2"/>
                  </a:cxn>
                  <a:cxn ang="0">
                    <a:pos x="36" y="2"/>
                  </a:cxn>
                  <a:cxn ang="0">
                    <a:pos x="30" y="1"/>
                  </a:cxn>
                  <a:cxn ang="0">
                    <a:pos x="22" y="1"/>
                  </a:cxn>
                  <a:cxn ang="0">
                    <a:pos x="15" y="1"/>
                  </a:cxn>
                  <a:cxn ang="0">
                    <a:pos x="8" y="0"/>
                  </a:cxn>
                  <a:cxn ang="0">
                    <a:pos x="3" y="0"/>
                  </a:cxn>
                  <a:cxn ang="0">
                    <a:pos x="0" y="0"/>
                  </a:cxn>
                  <a:cxn ang="0">
                    <a:pos x="0" y="0"/>
                  </a:cxn>
                  <a:cxn ang="0">
                    <a:pos x="2" y="0"/>
                  </a:cxn>
                  <a:cxn ang="0">
                    <a:pos x="4" y="1"/>
                  </a:cxn>
                  <a:cxn ang="0">
                    <a:pos x="7" y="1"/>
                  </a:cxn>
                </a:cxnLst>
                <a:rect l="0" t="0" r="r" b="b"/>
                <a:pathLst>
                  <a:path w="88" h="12">
                    <a:moveTo>
                      <a:pt x="8" y="1"/>
                    </a:moveTo>
                    <a:lnTo>
                      <a:pt x="10" y="1"/>
                    </a:lnTo>
                    <a:lnTo>
                      <a:pt x="13" y="1"/>
                    </a:lnTo>
                    <a:lnTo>
                      <a:pt x="18" y="2"/>
                    </a:lnTo>
                    <a:lnTo>
                      <a:pt x="23" y="2"/>
                    </a:lnTo>
                    <a:lnTo>
                      <a:pt x="28" y="3"/>
                    </a:lnTo>
                    <a:lnTo>
                      <a:pt x="33" y="3"/>
                    </a:lnTo>
                    <a:lnTo>
                      <a:pt x="37" y="4"/>
                    </a:lnTo>
                    <a:lnTo>
                      <a:pt x="41" y="4"/>
                    </a:lnTo>
                    <a:lnTo>
                      <a:pt x="44" y="5"/>
                    </a:lnTo>
                    <a:lnTo>
                      <a:pt x="47" y="5"/>
                    </a:lnTo>
                    <a:lnTo>
                      <a:pt x="50" y="5"/>
                    </a:lnTo>
                    <a:lnTo>
                      <a:pt x="53" y="6"/>
                    </a:lnTo>
                    <a:lnTo>
                      <a:pt x="56" y="6"/>
                    </a:lnTo>
                    <a:lnTo>
                      <a:pt x="59" y="7"/>
                    </a:lnTo>
                    <a:lnTo>
                      <a:pt x="61" y="7"/>
                    </a:lnTo>
                    <a:lnTo>
                      <a:pt x="64" y="8"/>
                    </a:lnTo>
                    <a:lnTo>
                      <a:pt x="67" y="8"/>
                    </a:lnTo>
                    <a:lnTo>
                      <a:pt x="70" y="9"/>
                    </a:lnTo>
                    <a:lnTo>
                      <a:pt x="73" y="9"/>
                    </a:lnTo>
                    <a:lnTo>
                      <a:pt x="76" y="10"/>
                    </a:lnTo>
                    <a:lnTo>
                      <a:pt x="79" y="10"/>
                    </a:lnTo>
                    <a:lnTo>
                      <a:pt x="82" y="11"/>
                    </a:lnTo>
                    <a:lnTo>
                      <a:pt x="85" y="11"/>
                    </a:lnTo>
                    <a:lnTo>
                      <a:pt x="88" y="12"/>
                    </a:lnTo>
                    <a:lnTo>
                      <a:pt x="88" y="12"/>
                    </a:lnTo>
                    <a:lnTo>
                      <a:pt x="88" y="11"/>
                    </a:lnTo>
                    <a:lnTo>
                      <a:pt x="88" y="11"/>
                    </a:lnTo>
                    <a:lnTo>
                      <a:pt x="88" y="11"/>
                    </a:lnTo>
                    <a:lnTo>
                      <a:pt x="85" y="10"/>
                    </a:lnTo>
                    <a:lnTo>
                      <a:pt x="83" y="9"/>
                    </a:lnTo>
                    <a:lnTo>
                      <a:pt x="80" y="9"/>
                    </a:lnTo>
                    <a:lnTo>
                      <a:pt x="77" y="8"/>
                    </a:lnTo>
                    <a:lnTo>
                      <a:pt x="74" y="8"/>
                    </a:lnTo>
                    <a:lnTo>
                      <a:pt x="71" y="7"/>
                    </a:lnTo>
                    <a:lnTo>
                      <a:pt x="69" y="6"/>
                    </a:lnTo>
                    <a:lnTo>
                      <a:pt x="66" y="6"/>
                    </a:lnTo>
                    <a:lnTo>
                      <a:pt x="63" y="5"/>
                    </a:lnTo>
                    <a:lnTo>
                      <a:pt x="60" y="5"/>
                    </a:lnTo>
                    <a:lnTo>
                      <a:pt x="57" y="4"/>
                    </a:lnTo>
                    <a:lnTo>
                      <a:pt x="55" y="4"/>
                    </a:lnTo>
                    <a:lnTo>
                      <a:pt x="52" y="4"/>
                    </a:lnTo>
                    <a:lnTo>
                      <a:pt x="49" y="3"/>
                    </a:lnTo>
                    <a:lnTo>
                      <a:pt x="46" y="3"/>
                    </a:lnTo>
                    <a:lnTo>
                      <a:pt x="43" y="2"/>
                    </a:lnTo>
                    <a:lnTo>
                      <a:pt x="42" y="2"/>
                    </a:lnTo>
                    <a:lnTo>
                      <a:pt x="39" y="2"/>
                    </a:lnTo>
                    <a:lnTo>
                      <a:pt x="36" y="2"/>
                    </a:lnTo>
                    <a:lnTo>
                      <a:pt x="33" y="2"/>
                    </a:lnTo>
                    <a:lnTo>
                      <a:pt x="30" y="1"/>
                    </a:lnTo>
                    <a:lnTo>
                      <a:pt x="26" y="1"/>
                    </a:lnTo>
                    <a:lnTo>
                      <a:pt x="22" y="1"/>
                    </a:lnTo>
                    <a:lnTo>
                      <a:pt x="19" y="1"/>
                    </a:lnTo>
                    <a:lnTo>
                      <a:pt x="15" y="1"/>
                    </a:lnTo>
                    <a:lnTo>
                      <a:pt x="11" y="0"/>
                    </a:lnTo>
                    <a:lnTo>
                      <a:pt x="8" y="0"/>
                    </a:lnTo>
                    <a:lnTo>
                      <a:pt x="5" y="0"/>
                    </a:lnTo>
                    <a:lnTo>
                      <a:pt x="3" y="0"/>
                    </a:lnTo>
                    <a:lnTo>
                      <a:pt x="1" y="0"/>
                    </a:lnTo>
                    <a:lnTo>
                      <a:pt x="0" y="0"/>
                    </a:lnTo>
                    <a:lnTo>
                      <a:pt x="0" y="0"/>
                    </a:lnTo>
                    <a:lnTo>
                      <a:pt x="0" y="0"/>
                    </a:lnTo>
                    <a:lnTo>
                      <a:pt x="1" y="0"/>
                    </a:lnTo>
                    <a:lnTo>
                      <a:pt x="2" y="0"/>
                    </a:lnTo>
                    <a:lnTo>
                      <a:pt x="3" y="0"/>
                    </a:lnTo>
                    <a:lnTo>
                      <a:pt x="4" y="1"/>
                    </a:lnTo>
                    <a:lnTo>
                      <a:pt x="6" y="1"/>
                    </a:lnTo>
                    <a:lnTo>
                      <a:pt x="7" y="1"/>
                    </a:lnTo>
                    <a:lnTo>
                      <a:pt x="8" y="1"/>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92" name="Freeform 168"/>
              <p:cNvSpPr>
                <a:spLocks/>
              </p:cNvSpPr>
              <p:nvPr/>
            </p:nvSpPr>
            <p:spPr bwMode="auto">
              <a:xfrm>
                <a:off x="4692" y="2926"/>
                <a:ext cx="33" cy="155"/>
              </a:xfrm>
              <a:custGeom>
                <a:avLst/>
                <a:gdLst/>
                <a:ahLst/>
                <a:cxnLst>
                  <a:cxn ang="0">
                    <a:pos x="33" y="0"/>
                  </a:cxn>
                  <a:cxn ang="0">
                    <a:pos x="31" y="4"/>
                  </a:cxn>
                  <a:cxn ang="0">
                    <a:pos x="29" y="9"/>
                  </a:cxn>
                  <a:cxn ang="0">
                    <a:pos x="28" y="13"/>
                  </a:cxn>
                  <a:cxn ang="0">
                    <a:pos x="26" y="17"/>
                  </a:cxn>
                  <a:cxn ang="0">
                    <a:pos x="25" y="21"/>
                  </a:cxn>
                  <a:cxn ang="0">
                    <a:pos x="24" y="26"/>
                  </a:cxn>
                  <a:cxn ang="0">
                    <a:pos x="22" y="30"/>
                  </a:cxn>
                  <a:cxn ang="0">
                    <a:pos x="21" y="34"/>
                  </a:cxn>
                  <a:cxn ang="0">
                    <a:pos x="20" y="39"/>
                  </a:cxn>
                  <a:cxn ang="0">
                    <a:pos x="19" y="44"/>
                  </a:cxn>
                  <a:cxn ang="0">
                    <a:pos x="18" y="49"/>
                  </a:cxn>
                  <a:cxn ang="0">
                    <a:pos x="16" y="54"/>
                  </a:cxn>
                  <a:cxn ang="0">
                    <a:pos x="15" y="59"/>
                  </a:cxn>
                  <a:cxn ang="0">
                    <a:pos x="14" y="64"/>
                  </a:cxn>
                  <a:cxn ang="0">
                    <a:pos x="12" y="68"/>
                  </a:cxn>
                  <a:cxn ang="0">
                    <a:pos x="11" y="73"/>
                  </a:cxn>
                  <a:cxn ang="0">
                    <a:pos x="9" y="78"/>
                  </a:cxn>
                  <a:cxn ang="0">
                    <a:pos x="8" y="83"/>
                  </a:cxn>
                  <a:cxn ang="0">
                    <a:pos x="7" y="87"/>
                  </a:cxn>
                  <a:cxn ang="0">
                    <a:pos x="6" y="92"/>
                  </a:cxn>
                  <a:cxn ang="0">
                    <a:pos x="4" y="97"/>
                  </a:cxn>
                  <a:cxn ang="0">
                    <a:pos x="3" y="102"/>
                  </a:cxn>
                  <a:cxn ang="0">
                    <a:pos x="2" y="107"/>
                  </a:cxn>
                  <a:cxn ang="0">
                    <a:pos x="2" y="111"/>
                  </a:cxn>
                  <a:cxn ang="0">
                    <a:pos x="1" y="122"/>
                  </a:cxn>
                  <a:cxn ang="0">
                    <a:pos x="0" y="133"/>
                  </a:cxn>
                  <a:cxn ang="0">
                    <a:pos x="1" y="143"/>
                  </a:cxn>
                  <a:cxn ang="0">
                    <a:pos x="1" y="154"/>
                  </a:cxn>
                  <a:cxn ang="0">
                    <a:pos x="2" y="155"/>
                  </a:cxn>
                  <a:cxn ang="0">
                    <a:pos x="3" y="155"/>
                  </a:cxn>
                  <a:cxn ang="0">
                    <a:pos x="3" y="154"/>
                  </a:cxn>
                  <a:cxn ang="0">
                    <a:pos x="4" y="154"/>
                  </a:cxn>
                  <a:cxn ang="0">
                    <a:pos x="3" y="144"/>
                  </a:cxn>
                  <a:cxn ang="0">
                    <a:pos x="4" y="134"/>
                  </a:cxn>
                  <a:cxn ang="0">
                    <a:pos x="4" y="124"/>
                  </a:cxn>
                  <a:cxn ang="0">
                    <a:pos x="5" y="114"/>
                  </a:cxn>
                  <a:cxn ang="0">
                    <a:pos x="6" y="109"/>
                  </a:cxn>
                  <a:cxn ang="0">
                    <a:pos x="7" y="104"/>
                  </a:cxn>
                  <a:cxn ang="0">
                    <a:pos x="8" y="99"/>
                  </a:cxn>
                  <a:cxn ang="0">
                    <a:pos x="9" y="94"/>
                  </a:cxn>
                  <a:cxn ang="0">
                    <a:pos x="10" y="89"/>
                  </a:cxn>
                  <a:cxn ang="0">
                    <a:pos x="11" y="84"/>
                  </a:cxn>
                  <a:cxn ang="0">
                    <a:pos x="12" y="78"/>
                  </a:cxn>
                  <a:cxn ang="0">
                    <a:pos x="14" y="73"/>
                  </a:cxn>
                  <a:cxn ang="0">
                    <a:pos x="15" y="68"/>
                  </a:cxn>
                  <a:cxn ang="0">
                    <a:pos x="17" y="59"/>
                  </a:cxn>
                  <a:cxn ang="0">
                    <a:pos x="20" y="48"/>
                  </a:cxn>
                  <a:cxn ang="0">
                    <a:pos x="22" y="37"/>
                  </a:cxn>
                  <a:cxn ang="0">
                    <a:pos x="25" y="26"/>
                  </a:cxn>
                  <a:cxn ang="0">
                    <a:pos x="28" y="15"/>
                  </a:cxn>
                  <a:cxn ang="0">
                    <a:pos x="31" y="6"/>
                  </a:cxn>
                  <a:cxn ang="0">
                    <a:pos x="33" y="0"/>
                  </a:cxn>
                  <a:cxn ang="0">
                    <a:pos x="33" y="0"/>
                  </a:cxn>
                  <a:cxn ang="0">
                    <a:pos x="33" y="0"/>
                  </a:cxn>
                  <a:cxn ang="0">
                    <a:pos x="33" y="0"/>
                  </a:cxn>
                  <a:cxn ang="0">
                    <a:pos x="33" y="0"/>
                  </a:cxn>
                  <a:cxn ang="0">
                    <a:pos x="33" y="0"/>
                  </a:cxn>
                </a:cxnLst>
                <a:rect l="0" t="0" r="r" b="b"/>
                <a:pathLst>
                  <a:path w="33" h="155">
                    <a:moveTo>
                      <a:pt x="33" y="0"/>
                    </a:moveTo>
                    <a:lnTo>
                      <a:pt x="31" y="4"/>
                    </a:lnTo>
                    <a:lnTo>
                      <a:pt x="29" y="9"/>
                    </a:lnTo>
                    <a:lnTo>
                      <a:pt x="28" y="13"/>
                    </a:lnTo>
                    <a:lnTo>
                      <a:pt x="26" y="17"/>
                    </a:lnTo>
                    <a:lnTo>
                      <a:pt x="25" y="21"/>
                    </a:lnTo>
                    <a:lnTo>
                      <a:pt x="24" y="26"/>
                    </a:lnTo>
                    <a:lnTo>
                      <a:pt x="22" y="30"/>
                    </a:lnTo>
                    <a:lnTo>
                      <a:pt x="21" y="34"/>
                    </a:lnTo>
                    <a:lnTo>
                      <a:pt x="20" y="39"/>
                    </a:lnTo>
                    <a:lnTo>
                      <a:pt x="19" y="44"/>
                    </a:lnTo>
                    <a:lnTo>
                      <a:pt x="18" y="49"/>
                    </a:lnTo>
                    <a:lnTo>
                      <a:pt x="16" y="54"/>
                    </a:lnTo>
                    <a:lnTo>
                      <a:pt x="15" y="59"/>
                    </a:lnTo>
                    <a:lnTo>
                      <a:pt x="14" y="64"/>
                    </a:lnTo>
                    <a:lnTo>
                      <a:pt x="12" y="68"/>
                    </a:lnTo>
                    <a:lnTo>
                      <a:pt x="11" y="73"/>
                    </a:lnTo>
                    <a:lnTo>
                      <a:pt x="9" y="78"/>
                    </a:lnTo>
                    <a:lnTo>
                      <a:pt x="8" y="83"/>
                    </a:lnTo>
                    <a:lnTo>
                      <a:pt x="7" y="87"/>
                    </a:lnTo>
                    <a:lnTo>
                      <a:pt x="6" y="92"/>
                    </a:lnTo>
                    <a:lnTo>
                      <a:pt x="4" y="97"/>
                    </a:lnTo>
                    <a:lnTo>
                      <a:pt x="3" y="102"/>
                    </a:lnTo>
                    <a:lnTo>
                      <a:pt x="2" y="107"/>
                    </a:lnTo>
                    <a:lnTo>
                      <a:pt x="2" y="111"/>
                    </a:lnTo>
                    <a:lnTo>
                      <a:pt x="1" y="122"/>
                    </a:lnTo>
                    <a:lnTo>
                      <a:pt x="0" y="133"/>
                    </a:lnTo>
                    <a:lnTo>
                      <a:pt x="1" y="143"/>
                    </a:lnTo>
                    <a:lnTo>
                      <a:pt x="1" y="154"/>
                    </a:lnTo>
                    <a:lnTo>
                      <a:pt x="2" y="155"/>
                    </a:lnTo>
                    <a:lnTo>
                      <a:pt x="3" y="155"/>
                    </a:lnTo>
                    <a:lnTo>
                      <a:pt x="3" y="154"/>
                    </a:lnTo>
                    <a:lnTo>
                      <a:pt x="4" y="154"/>
                    </a:lnTo>
                    <a:lnTo>
                      <a:pt x="3" y="144"/>
                    </a:lnTo>
                    <a:lnTo>
                      <a:pt x="4" y="134"/>
                    </a:lnTo>
                    <a:lnTo>
                      <a:pt x="4" y="124"/>
                    </a:lnTo>
                    <a:lnTo>
                      <a:pt x="5" y="114"/>
                    </a:lnTo>
                    <a:lnTo>
                      <a:pt x="6" y="109"/>
                    </a:lnTo>
                    <a:lnTo>
                      <a:pt x="7" y="104"/>
                    </a:lnTo>
                    <a:lnTo>
                      <a:pt x="8" y="99"/>
                    </a:lnTo>
                    <a:lnTo>
                      <a:pt x="9" y="94"/>
                    </a:lnTo>
                    <a:lnTo>
                      <a:pt x="10" y="89"/>
                    </a:lnTo>
                    <a:lnTo>
                      <a:pt x="11" y="84"/>
                    </a:lnTo>
                    <a:lnTo>
                      <a:pt x="12" y="78"/>
                    </a:lnTo>
                    <a:lnTo>
                      <a:pt x="14" y="73"/>
                    </a:lnTo>
                    <a:lnTo>
                      <a:pt x="15" y="68"/>
                    </a:lnTo>
                    <a:lnTo>
                      <a:pt x="17" y="59"/>
                    </a:lnTo>
                    <a:lnTo>
                      <a:pt x="20" y="48"/>
                    </a:lnTo>
                    <a:lnTo>
                      <a:pt x="22" y="37"/>
                    </a:lnTo>
                    <a:lnTo>
                      <a:pt x="25" y="26"/>
                    </a:lnTo>
                    <a:lnTo>
                      <a:pt x="28" y="15"/>
                    </a:lnTo>
                    <a:lnTo>
                      <a:pt x="31" y="6"/>
                    </a:lnTo>
                    <a:lnTo>
                      <a:pt x="33" y="0"/>
                    </a:lnTo>
                    <a:lnTo>
                      <a:pt x="33" y="0"/>
                    </a:lnTo>
                    <a:lnTo>
                      <a:pt x="33" y="0"/>
                    </a:lnTo>
                    <a:lnTo>
                      <a:pt x="33" y="0"/>
                    </a:lnTo>
                    <a:lnTo>
                      <a:pt x="33" y="0"/>
                    </a:lnTo>
                    <a:lnTo>
                      <a:pt x="33"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93" name="Freeform 169"/>
              <p:cNvSpPr>
                <a:spLocks/>
              </p:cNvSpPr>
              <p:nvPr/>
            </p:nvSpPr>
            <p:spPr bwMode="auto">
              <a:xfrm>
                <a:off x="4722" y="2926"/>
                <a:ext cx="61" cy="31"/>
              </a:xfrm>
              <a:custGeom>
                <a:avLst/>
                <a:gdLst/>
                <a:ahLst/>
                <a:cxnLst>
                  <a:cxn ang="0">
                    <a:pos x="61" y="31"/>
                  </a:cxn>
                  <a:cxn ang="0">
                    <a:pos x="61" y="31"/>
                  </a:cxn>
                  <a:cxn ang="0">
                    <a:pos x="61" y="31"/>
                  </a:cxn>
                  <a:cxn ang="0">
                    <a:pos x="61" y="31"/>
                  </a:cxn>
                  <a:cxn ang="0">
                    <a:pos x="61" y="30"/>
                  </a:cxn>
                  <a:cxn ang="0">
                    <a:pos x="57" y="28"/>
                  </a:cxn>
                  <a:cxn ang="0">
                    <a:pos x="53" y="26"/>
                  </a:cxn>
                  <a:cxn ang="0">
                    <a:pos x="49" y="24"/>
                  </a:cxn>
                  <a:cxn ang="0">
                    <a:pos x="45" y="22"/>
                  </a:cxn>
                  <a:cxn ang="0">
                    <a:pos x="41" y="20"/>
                  </a:cxn>
                  <a:cxn ang="0">
                    <a:pos x="37" y="18"/>
                  </a:cxn>
                  <a:cxn ang="0">
                    <a:pos x="33" y="16"/>
                  </a:cxn>
                  <a:cxn ang="0">
                    <a:pos x="29" y="14"/>
                  </a:cxn>
                  <a:cxn ang="0">
                    <a:pos x="26" y="12"/>
                  </a:cxn>
                  <a:cxn ang="0">
                    <a:pos x="22" y="10"/>
                  </a:cxn>
                  <a:cxn ang="0">
                    <a:pos x="17" y="8"/>
                  </a:cxn>
                  <a:cxn ang="0">
                    <a:pos x="12" y="6"/>
                  </a:cxn>
                  <a:cxn ang="0">
                    <a:pos x="8" y="3"/>
                  </a:cxn>
                  <a:cxn ang="0">
                    <a:pos x="4" y="1"/>
                  </a:cxn>
                  <a:cxn ang="0">
                    <a:pos x="1" y="0"/>
                  </a:cxn>
                  <a:cxn ang="0">
                    <a:pos x="0" y="0"/>
                  </a:cxn>
                  <a:cxn ang="0">
                    <a:pos x="1" y="0"/>
                  </a:cxn>
                  <a:cxn ang="0">
                    <a:pos x="3" y="1"/>
                  </a:cxn>
                  <a:cxn ang="0">
                    <a:pos x="5" y="2"/>
                  </a:cxn>
                  <a:cxn ang="0">
                    <a:pos x="8" y="4"/>
                  </a:cxn>
                  <a:cxn ang="0">
                    <a:pos x="12" y="6"/>
                  </a:cxn>
                  <a:cxn ang="0">
                    <a:pos x="17" y="8"/>
                  </a:cxn>
                  <a:cxn ang="0">
                    <a:pos x="21" y="11"/>
                  </a:cxn>
                  <a:cxn ang="0">
                    <a:pos x="26" y="14"/>
                  </a:cxn>
                  <a:cxn ang="0">
                    <a:pos x="32" y="17"/>
                  </a:cxn>
                  <a:cxn ang="0">
                    <a:pos x="37" y="19"/>
                  </a:cxn>
                  <a:cxn ang="0">
                    <a:pos x="42" y="22"/>
                  </a:cxn>
                  <a:cxn ang="0">
                    <a:pos x="47" y="25"/>
                  </a:cxn>
                  <a:cxn ang="0">
                    <a:pos x="51" y="27"/>
                  </a:cxn>
                  <a:cxn ang="0">
                    <a:pos x="55" y="29"/>
                  </a:cxn>
                  <a:cxn ang="0">
                    <a:pos x="58" y="30"/>
                  </a:cxn>
                  <a:cxn ang="0">
                    <a:pos x="61" y="31"/>
                  </a:cxn>
                </a:cxnLst>
                <a:rect l="0" t="0" r="r" b="b"/>
                <a:pathLst>
                  <a:path w="61" h="31">
                    <a:moveTo>
                      <a:pt x="61" y="31"/>
                    </a:moveTo>
                    <a:lnTo>
                      <a:pt x="61" y="31"/>
                    </a:lnTo>
                    <a:lnTo>
                      <a:pt x="61" y="31"/>
                    </a:lnTo>
                    <a:lnTo>
                      <a:pt x="61" y="31"/>
                    </a:lnTo>
                    <a:lnTo>
                      <a:pt x="61" y="30"/>
                    </a:lnTo>
                    <a:lnTo>
                      <a:pt x="57" y="28"/>
                    </a:lnTo>
                    <a:lnTo>
                      <a:pt x="53" y="26"/>
                    </a:lnTo>
                    <a:lnTo>
                      <a:pt x="49" y="24"/>
                    </a:lnTo>
                    <a:lnTo>
                      <a:pt x="45" y="22"/>
                    </a:lnTo>
                    <a:lnTo>
                      <a:pt x="41" y="20"/>
                    </a:lnTo>
                    <a:lnTo>
                      <a:pt x="37" y="18"/>
                    </a:lnTo>
                    <a:lnTo>
                      <a:pt x="33" y="16"/>
                    </a:lnTo>
                    <a:lnTo>
                      <a:pt x="29" y="14"/>
                    </a:lnTo>
                    <a:lnTo>
                      <a:pt x="26" y="12"/>
                    </a:lnTo>
                    <a:lnTo>
                      <a:pt x="22" y="10"/>
                    </a:lnTo>
                    <a:lnTo>
                      <a:pt x="17" y="8"/>
                    </a:lnTo>
                    <a:lnTo>
                      <a:pt x="12" y="6"/>
                    </a:lnTo>
                    <a:lnTo>
                      <a:pt x="8" y="3"/>
                    </a:lnTo>
                    <a:lnTo>
                      <a:pt x="4" y="1"/>
                    </a:lnTo>
                    <a:lnTo>
                      <a:pt x="1" y="0"/>
                    </a:lnTo>
                    <a:lnTo>
                      <a:pt x="0" y="0"/>
                    </a:lnTo>
                    <a:lnTo>
                      <a:pt x="1" y="0"/>
                    </a:lnTo>
                    <a:lnTo>
                      <a:pt x="3" y="1"/>
                    </a:lnTo>
                    <a:lnTo>
                      <a:pt x="5" y="2"/>
                    </a:lnTo>
                    <a:lnTo>
                      <a:pt x="8" y="4"/>
                    </a:lnTo>
                    <a:lnTo>
                      <a:pt x="12" y="6"/>
                    </a:lnTo>
                    <a:lnTo>
                      <a:pt x="17" y="8"/>
                    </a:lnTo>
                    <a:lnTo>
                      <a:pt x="21" y="11"/>
                    </a:lnTo>
                    <a:lnTo>
                      <a:pt x="26" y="14"/>
                    </a:lnTo>
                    <a:lnTo>
                      <a:pt x="32" y="17"/>
                    </a:lnTo>
                    <a:lnTo>
                      <a:pt x="37" y="19"/>
                    </a:lnTo>
                    <a:lnTo>
                      <a:pt x="42" y="22"/>
                    </a:lnTo>
                    <a:lnTo>
                      <a:pt x="47" y="25"/>
                    </a:lnTo>
                    <a:lnTo>
                      <a:pt x="51" y="27"/>
                    </a:lnTo>
                    <a:lnTo>
                      <a:pt x="55" y="29"/>
                    </a:lnTo>
                    <a:lnTo>
                      <a:pt x="58" y="30"/>
                    </a:lnTo>
                    <a:lnTo>
                      <a:pt x="61" y="31"/>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94" name="Freeform 170"/>
              <p:cNvSpPr>
                <a:spLocks/>
              </p:cNvSpPr>
              <p:nvPr/>
            </p:nvSpPr>
            <p:spPr bwMode="auto">
              <a:xfrm>
                <a:off x="4720" y="2913"/>
                <a:ext cx="59" cy="12"/>
              </a:xfrm>
              <a:custGeom>
                <a:avLst/>
                <a:gdLst/>
                <a:ahLst/>
                <a:cxnLst>
                  <a:cxn ang="0">
                    <a:pos x="0" y="12"/>
                  </a:cxn>
                  <a:cxn ang="0">
                    <a:pos x="2" y="11"/>
                  </a:cxn>
                  <a:cxn ang="0">
                    <a:pos x="4" y="11"/>
                  </a:cxn>
                  <a:cxn ang="0">
                    <a:pos x="7" y="11"/>
                  </a:cxn>
                  <a:cxn ang="0">
                    <a:pos x="11" y="10"/>
                  </a:cxn>
                  <a:cxn ang="0">
                    <a:pos x="15" y="9"/>
                  </a:cxn>
                  <a:cxn ang="0">
                    <a:pos x="20" y="8"/>
                  </a:cxn>
                  <a:cxn ang="0">
                    <a:pos x="26" y="7"/>
                  </a:cxn>
                  <a:cxn ang="0">
                    <a:pos x="31" y="6"/>
                  </a:cxn>
                  <a:cxn ang="0">
                    <a:pos x="36" y="5"/>
                  </a:cxn>
                  <a:cxn ang="0">
                    <a:pos x="42" y="3"/>
                  </a:cxn>
                  <a:cxn ang="0">
                    <a:pos x="46" y="2"/>
                  </a:cxn>
                  <a:cxn ang="0">
                    <a:pos x="51" y="1"/>
                  </a:cxn>
                  <a:cxn ang="0">
                    <a:pos x="54" y="1"/>
                  </a:cxn>
                  <a:cxn ang="0">
                    <a:pos x="57" y="0"/>
                  </a:cxn>
                  <a:cxn ang="0">
                    <a:pos x="59" y="0"/>
                  </a:cxn>
                  <a:cxn ang="0">
                    <a:pos x="59" y="0"/>
                  </a:cxn>
                  <a:cxn ang="0">
                    <a:pos x="55" y="0"/>
                  </a:cxn>
                  <a:cxn ang="0">
                    <a:pos x="52" y="1"/>
                  </a:cxn>
                  <a:cxn ang="0">
                    <a:pos x="48" y="1"/>
                  </a:cxn>
                  <a:cxn ang="0">
                    <a:pos x="44" y="2"/>
                  </a:cxn>
                  <a:cxn ang="0">
                    <a:pos x="41" y="2"/>
                  </a:cxn>
                  <a:cxn ang="0">
                    <a:pos x="37" y="3"/>
                  </a:cxn>
                  <a:cxn ang="0">
                    <a:pos x="33" y="4"/>
                  </a:cxn>
                  <a:cxn ang="0">
                    <a:pos x="30" y="4"/>
                  </a:cxn>
                  <a:cxn ang="0">
                    <a:pos x="27" y="5"/>
                  </a:cxn>
                  <a:cxn ang="0">
                    <a:pos x="22" y="6"/>
                  </a:cxn>
                  <a:cxn ang="0">
                    <a:pos x="17" y="7"/>
                  </a:cxn>
                  <a:cxn ang="0">
                    <a:pos x="11" y="8"/>
                  </a:cxn>
                  <a:cxn ang="0">
                    <a:pos x="6" y="9"/>
                  </a:cxn>
                  <a:cxn ang="0">
                    <a:pos x="2" y="10"/>
                  </a:cxn>
                  <a:cxn ang="0">
                    <a:pos x="0" y="11"/>
                  </a:cxn>
                  <a:cxn ang="0">
                    <a:pos x="0" y="11"/>
                  </a:cxn>
                  <a:cxn ang="0">
                    <a:pos x="0" y="11"/>
                  </a:cxn>
                  <a:cxn ang="0">
                    <a:pos x="0" y="11"/>
                  </a:cxn>
                  <a:cxn ang="0">
                    <a:pos x="0" y="12"/>
                  </a:cxn>
                  <a:cxn ang="0">
                    <a:pos x="0" y="12"/>
                  </a:cxn>
                  <a:cxn ang="0">
                    <a:pos x="0" y="12"/>
                  </a:cxn>
                </a:cxnLst>
                <a:rect l="0" t="0" r="r" b="b"/>
                <a:pathLst>
                  <a:path w="59" h="12">
                    <a:moveTo>
                      <a:pt x="0" y="12"/>
                    </a:moveTo>
                    <a:lnTo>
                      <a:pt x="2" y="11"/>
                    </a:lnTo>
                    <a:lnTo>
                      <a:pt x="4" y="11"/>
                    </a:lnTo>
                    <a:lnTo>
                      <a:pt x="7" y="11"/>
                    </a:lnTo>
                    <a:lnTo>
                      <a:pt x="11" y="10"/>
                    </a:lnTo>
                    <a:lnTo>
                      <a:pt x="15" y="9"/>
                    </a:lnTo>
                    <a:lnTo>
                      <a:pt x="20" y="8"/>
                    </a:lnTo>
                    <a:lnTo>
                      <a:pt x="26" y="7"/>
                    </a:lnTo>
                    <a:lnTo>
                      <a:pt x="31" y="6"/>
                    </a:lnTo>
                    <a:lnTo>
                      <a:pt x="36" y="5"/>
                    </a:lnTo>
                    <a:lnTo>
                      <a:pt x="42" y="3"/>
                    </a:lnTo>
                    <a:lnTo>
                      <a:pt x="46" y="2"/>
                    </a:lnTo>
                    <a:lnTo>
                      <a:pt x="51" y="1"/>
                    </a:lnTo>
                    <a:lnTo>
                      <a:pt x="54" y="1"/>
                    </a:lnTo>
                    <a:lnTo>
                      <a:pt x="57" y="0"/>
                    </a:lnTo>
                    <a:lnTo>
                      <a:pt x="59" y="0"/>
                    </a:lnTo>
                    <a:lnTo>
                      <a:pt x="59" y="0"/>
                    </a:lnTo>
                    <a:lnTo>
                      <a:pt x="55" y="0"/>
                    </a:lnTo>
                    <a:lnTo>
                      <a:pt x="52" y="1"/>
                    </a:lnTo>
                    <a:lnTo>
                      <a:pt x="48" y="1"/>
                    </a:lnTo>
                    <a:lnTo>
                      <a:pt x="44" y="2"/>
                    </a:lnTo>
                    <a:lnTo>
                      <a:pt x="41" y="2"/>
                    </a:lnTo>
                    <a:lnTo>
                      <a:pt x="37" y="3"/>
                    </a:lnTo>
                    <a:lnTo>
                      <a:pt x="33" y="4"/>
                    </a:lnTo>
                    <a:lnTo>
                      <a:pt x="30" y="4"/>
                    </a:lnTo>
                    <a:lnTo>
                      <a:pt x="27" y="5"/>
                    </a:lnTo>
                    <a:lnTo>
                      <a:pt x="22" y="6"/>
                    </a:lnTo>
                    <a:lnTo>
                      <a:pt x="17" y="7"/>
                    </a:lnTo>
                    <a:lnTo>
                      <a:pt x="11" y="8"/>
                    </a:lnTo>
                    <a:lnTo>
                      <a:pt x="6" y="9"/>
                    </a:lnTo>
                    <a:lnTo>
                      <a:pt x="2" y="10"/>
                    </a:lnTo>
                    <a:lnTo>
                      <a:pt x="0" y="11"/>
                    </a:lnTo>
                    <a:lnTo>
                      <a:pt x="0" y="11"/>
                    </a:lnTo>
                    <a:lnTo>
                      <a:pt x="0" y="11"/>
                    </a:lnTo>
                    <a:lnTo>
                      <a:pt x="0" y="11"/>
                    </a:lnTo>
                    <a:lnTo>
                      <a:pt x="0" y="12"/>
                    </a:lnTo>
                    <a:lnTo>
                      <a:pt x="0" y="12"/>
                    </a:lnTo>
                    <a:lnTo>
                      <a:pt x="0" y="1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95" name="Freeform 171"/>
              <p:cNvSpPr>
                <a:spLocks/>
              </p:cNvSpPr>
              <p:nvPr/>
            </p:nvSpPr>
            <p:spPr bwMode="auto">
              <a:xfrm>
                <a:off x="4646" y="2896"/>
                <a:ext cx="121" cy="4"/>
              </a:xfrm>
              <a:custGeom>
                <a:avLst/>
                <a:gdLst/>
                <a:ahLst/>
                <a:cxnLst>
                  <a:cxn ang="0">
                    <a:pos x="28" y="2"/>
                  </a:cxn>
                  <a:cxn ang="0">
                    <a:pos x="30" y="2"/>
                  </a:cxn>
                  <a:cxn ang="0">
                    <a:pos x="34" y="2"/>
                  </a:cxn>
                  <a:cxn ang="0">
                    <a:pos x="38" y="2"/>
                  </a:cxn>
                  <a:cxn ang="0">
                    <a:pos x="44" y="2"/>
                  </a:cxn>
                  <a:cxn ang="0">
                    <a:pos x="50" y="2"/>
                  </a:cxn>
                  <a:cxn ang="0">
                    <a:pos x="56" y="1"/>
                  </a:cxn>
                  <a:cxn ang="0">
                    <a:pos x="63" y="1"/>
                  </a:cxn>
                  <a:cxn ang="0">
                    <a:pos x="70" y="1"/>
                  </a:cxn>
                  <a:cxn ang="0">
                    <a:pos x="78" y="1"/>
                  </a:cxn>
                  <a:cxn ang="0">
                    <a:pos x="85" y="1"/>
                  </a:cxn>
                  <a:cxn ang="0">
                    <a:pos x="92" y="1"/>
                  </a:cxn>
                  <a:cxn ang="0">
                    <a:pos x="99" y="1"/>
                  </a:cxn>
                  <a:cxn ang="0">
                    <a:pos x="105" y="1"/>
                  </a:cxn>
                  <a:cxn ang="0">
                    <a:pos x="111" y="1"/>
                  </a:cxn>
                  <a:cxn ang="0">
                    <a:pos x="116" y="1"/>
                  </a:cxn>
                  <a:cxn ang="0">
                    <a:pos x="120" y="1"/>
                  </a:cxn>
                  <a:cxn ang="0">
                    <a:pos x="121" y="1"/>
                  </a:cxn>
                  <a:cxn ang="0">
                    <a:pos x="121" y="1"/>
                  </a:cxn>
                  <a:cxn ang="0">
                    <a:pos x="121" y="1"/>
                  </a:cxn>
                  <a:cxn ang="0">
                    <a:pos x="121" y="1"/>
                  </a:cxn>
                  <a:cxn ang="0">
                    <a:pos x="116" y="0"/>
                  </a:cxn>
                  <a:cxn ang="0">
                    <a:pos x="111" y="0"/>
                  </a:cxn>
                  <a:cxn ang="0">
                    <a:pos x="106" y="0"/>
                  </a:cxn>
                  <a:cxn ang="0">
                    <a:pos x="99" y="0"/>
                  </a:cxn>
                  <a:cxn ang="0">
                    <a:pos x="93" y="0"/>
                  </a:cxn>
                  <a:cxn ang="0">
                    <a:pos x="86" y="0"/>
                  </a:cxn>
                  <a:cxn ang="0">
                    <a:pos x="79" y="0"/>
                  </a:cxn>
                  <a:cxn ang="0">
                    <a:pos x="71" y="0"/>
                  </a:cxn>
                  <a:cxn ang="0">
                    <a:pos x="64" y="0"/>
                  </a:cxn>
                  <a:cxn ang="0">
                    <a:pos x="58" y="0"/>
                  </a:cxn>
                  <a:cxn ang="0">
                    <a:pos x="52" y="0"/>
                  </a:cxn>
                  <a:cxn ang="0">
                    <a:pos x="46" y="0"/>
                  </a:cxn>
                  <a:cxn ang="0">
                    <a:pos x="41" y="0"/>
                  </a:cxn>
                  <a:cxn ang="0">
                    <a:pos x="36" y="0"/>
                  </a:cxn>
                  <a:cxn ang="0">
                    <a:pos x="33" y="0"/>
                  </a:cxn>
                  <a:cxn ang="0">
                    <a:pos x="31" y="1"/>
                  </a:cxn>
                  <a:cxn ang="0">
                    <a:pos x="26" y="1"/>
                  </a:cxn>
                  <a:cxn ang="0">
                    <a:pos x="21" y="2"/>
                  </a:cxn>
                  <a:cxn ang="0">
                    <a:pos x="16" y="2"/>
                  </a:cxn>
                  <a:cxn ang="0">
                    <a:pos x="11" y="3"/>
                  </a:cxn>
                  <a:cxn ang="0">
                    <a:pos x="7" y="3"/>
                  </a:cxn>
                  <a:cxn ang="0">
                    <a:pos x="3" y="4"/>
                  </a:cxn>
                  <a:cxn ang="0">
                    <a:pos x="1" y="4"/>
                  </a:cxn>
                  <a:cxn ang="0">
                    <a:pos x="0" y="4"/>
                  </a:cxn>
                  <a:cxn ang="0">
                    <a:pos x="0" y="4"/>
                  </a:cxn>
                  <a:cxn ang="0">
                    <a:pos x="3" y="4"/>
                  </a:cxn>
                  <a:cxn ang="0">
                    <a:pos x="6" y="4"/>
                  </a:cxn>
                  <a:cxn ang="0">
                    <a:pos x="10" y="3"/>
                  </a:cxn>
                  <a:cxn ang="0">
                    <a:pos x="15" y="3"/>
                  </a:cxn>
                  <a:cxn ang="0">
                    <a:pos x="19" y="3"/>
                  </a:cxn>
                  <a:cxn ang="0">
                    <a:pos x="24" y="3"/>
                  </a:cxn>
                  <a:cxn ang="0">
                    <a:pos x="28" y="2"/>
                  </a:cxn>
                </a:cxnLst>
                <a:rect l="0" t="0" r="r" b="b"/>
                <a:pathLst>
                  <a:path w="121" h="4">
                    <a:moveTo>
                      <a:pt x="28" y="2"/>
                    </a:moveTo>
                    <a:lnTo>
                      <a:pt x="30" y="2"/>
                    </a:lnTo>
                    <a:lnTo>
                      <a:pt x="34" y="2"/>
                    </a:lnTo>
                    <a:lnTo>
                      <a:pt x="38" y="2"/>
                    </a:lnTo>
                    <a:lnTo>
                      <a:pt x="44" y="2"/>
                    </a:lnTo>
                    <a:lnTo>
                      <a:pt x="50" y="2"/>
                    </a:lnTo>
                    <a:lnTo>
                      <a:pt x="56" y="1"/>
                    </a:lnTo>
                    <a:lnTo>
                      <a:pt x="63" y="1"/>
                    </a:lnTo>
                    <a:lnTo>
                      <a:pt x="70" y="1"/>
                    </a:lnTo>
                    <a:lnTo>
                      <a:pt x="78" y="1"/>
                    </a:lnTo>
                    <a:lnTo>
                      <a:pt x="85" y="1"/>
                    </a:lnTo>
                    <a:lnTo>
                      <a:pt x="92" y="1"/>
                    </a:lnTo>
                    <a:lnTo>
                      <a:pt x="99" y="1"/>
                    </a:lnTo>
                    <a:lnTo>
                      <a:pt x="105" y="1"/>
                    </a:lnTo>
                    <a:lnTo>
                      <a:pt x="111" y="1"/>
                    </a:lnTo>
                    <a:lnTo>
                      <a:pt x="116" y="1"/>
                    </a:lnTo>
                    <a:lnTo>
                      <a:pt x="120" y="1"/>
                    </a:lnTo>
                    <a:lnTo>
                      <a:pt x="121" y="1"/>
                    </a:lnTo>
                    <a:lnTo>
                      <a:pt x="121" y="1"/>
                    </a:lnTo>
                    <a:lnTo>
                      <a:pt x="121" y="1"/>
                    </a:lnTo>
                    <a:lnTo>
                      <a:pt x="121" y="1"/>
                    </a:lnTo>
                    <a:lnTo>
                      <a:pt x="116" y="0"/>
                    </a:lnTo>
                    <a:lnTo>
                      <a:pt x="111" y="0"/>
                    </a:lnTo>
                    <a:lnTo>
                      <a:pt x="106" y="0"/>
                    </a:lnTo>
                    <a:lnTo>
                      <a:pt x="99" y="0"/>
                    </a:lnTo>
                    <a:lnTo>
                      <a:pt x="93" y="0"/>
                    </a:lnTo>
                    <a:lnTo>
                      <a:pt x="86" y="0"/>
                    </a:lnTo>
                    <a:lnTo>
                      <a:pt x="79" y="0"/>
                    </a:lnTo>
                    <a:lnTo>
                      <a:pt x="71" y="0"/>
                    </a:lnTo>
                    <a:lnTo>
                      <a:pt x="64" y="0"/>
                    </a:lnTo>
                    <a:lnTo>
                      <a:pt x="58" y="0"/>
                    </a:lnTo>
                    <a:lnTo>
                      <a:pt x="52" y="0"/>
                    </a:lnTo>
                    <a:lnTo>
                      <a:pt x="46" y="0"/>
                    </a:lnTo>
                    <a:lnTo>
                      <a:pt x="41" y="0"/>
                    </a:lnTo>
                    <a:lnTo>
                      <a:pt x="36" y="0"/>
                    </a:lnTo>
                    <a:lnTo>
                      <a:pt x="33" y="0"/>
                    </a:lnTo>
                    <a:lnTo>
                      <a:pt x="31" y="1"/>
                    </a:lnTo>
                    <a:lnTo>
                      <a:pt x="26" y="1"/>
                    </a:lnTo>
                    <a:lnTo>
                      <a:pt x="21" y="2"/>
                    </a:lnTo>
                    <a:lnTo>
                      <a:pt x="16" y="2"/>
                    </a:lnTo>
                    <a:lnTo>
                      <a:pt x="11" y="3"/>
                    </a:lnTo>
                    <a:lnTo>
                      <a:pt x="7" y="3"/>
                    </a:lnTo>
                    <a:lnTo>
                      <a:pt x="3" y="4"/>
                    </a:lnTo>
                    <a:lnTo>
                      <a:pt x="1" y="4"/>
                    </a:lnTo>
                    <a:lnTo>
                      <a:pt x="0" y="4"/>
                    </a:lnTo>
                    <a:lnTo>
                      <a:pt x="0" y="4"/>
                    </a:lnTo>
                    <a:lnTo>
                      <a:pt x="3" y="4"/>
                    </a:lnTo>
                    <a:lnTo>
                      <a:pt x="6" y="4"/>
                    </a:lnTo>
                    <a:lnTo>
                      <a:pt x="10" y="3"/>
                    </a:lnTo>
                    <a:lnTo>
                      <a:pt x="15" y="3"/>
                    </a:lnTo>
                    <a:lnTo>
                      <a:pt x="19" y="3"/>
                    </a:lnTo>
                    <a:lnTo>
                      <a:pt x="24" y="3"/>
                    </a:lnTo>
                    <a:lnTo>
                      <a:pt x="28" y="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96" name="Freeform 172"/>
              <p:cNvSpPr>
                <a:spLocks/>
              </p:cNvSpPr>
              <p:nvPr/>
            </p:nvSpPr>
            <p:spPr bwMode="auto">
              <a:xfrm>
                <a:off x="4703" y="2902"/>
                <a:ext cx="74" cy="9"/>
              </a:xfrm>
              <a:custGeom>
                <a:avLst/>
                <a:gdLst/>
                <a:ahLst/>
                <a:cxnLst>
                  <a:cxn ang="0">
                    <a:pos x="33" y="5"/>
                  </a:cxn>
                  <a:cxn ang="0">
                    <a:pos x="35" y="5"/>
                  </a:cxn>
                  <a:cxn ang="0">
                    <a:pos x="38" y="5"/>
                  </a:cxn>
                  <a:cxn ang="0">
                    <a:pos x="40" y="4"/>
                  </a:cxn>
                  <a:cxn ang="0">
                    <a:pos x="43" y="4"/>
                  </a:cxn>
                  <a:cxn ang="0">
                    <a:pos x="45" y="4"/>
                  </a:cxn>
                  <a:cxn ang="0">
                    <a:pos x="48" y="4"/>
                  </a:cxn>
                  <a:cxn ang="0">
                    <a:pos x="50" y="4"/>
                  </a:cxn>
                  <a:cxn ang="0">
                    <a:pos x="53" y="3"/>
                  </a:cxn>
                  <a:cxn ang="0">
                    <a:pos x="55" y="3"/>
                  </a:cxn>
                  <a:cxn ang="0">
                    <a:pos x="58" y="3"/>
                  </a:cxn>
                  <a:cxn ang="0">
                    <a:pos x="60" y="3"/>
                  </a:cxn>
                  <a:cxn ang="0">
                    <a:pos x="63" y="2"/>
                  </a:cxn>
                  <a:cxn ang="0">
                    <a:pos x="66" y="2"/>
                  </a:cxn>
                  <a:cxn ang="0">
                    <a:pos x="68" y="2"/>
                  </a:cxn>
                  <a:cxn ang="0">
                    <a:pos x="71" y="1"/>
                  </a:cxn>
                  <a:cxn ang="0">
                    <a:pos x="73" y="1"/>
                  </a:cxn>
                  <a:cxn ang="0">
                    <a:pos x="73" y="1"/>
                  </a:cxn>
                  <a:cxn ang="0">
                    <a:pos x="74" y="1"/>
                  </a:cxn>
                  <a:cxn ang="0">
                    <a:pos x="74" y="0"/>
                  </a:cxn>
                  <a:cxn ang="0">
                    <a:pos x="73" y="0"/>
                  </a:cxn>
                  <a:cxn ang="0">
                    <a:pos x="71" y="0"/>
                  </a:cxn>
                  <a:cxn ang="0">
                    <a:pos x="68" y="1"/>
                  </a:cxn>
                  <a:cxn ang="0">
                    <a:pos x="66" y="1"/>
                  </a:cxn>
                  <a:cxn ang="0">
                    <a:pos x="63" y="1"/>
                  </a:cxn>
                  <a:cxn ang="0">
                    <a:pos x="61" y="1"/>
                  </a:cxn>
                  <a:cxn ang="0">
                    <a:pos x="58" y="1"/>
                  </a:cxn>
                  <a:cxn ang="0">
                    <a:pos x="56" y="2"/>
                  </a:cxn>
                  <a:cxn ang="0">
                    <a:pos x="53" y="2"/>
                  </a:cxn>
                  <a:cxn ang="0">
                    <a:pos x="51" y="2"/>
                  </a:cxn>
                  <a:cxn ang="0">
                    <a:pos x="48" y="2"/>
                  </a:cxn>
                  <a:cxn ang="0">
                    <a:pos x="46" y="2"/>
                  </a:cxn>
                  <a:cxn ang="0">
                    <a:pos x="43" y="3"/>
                  </a:cxn>
                  <a:cxn ang="0">
                    <a:pos x="41" y="3"/>
                  </a:cxn>
                  <a:cxn ang="0">
                    <a:pos x="38" y="3"/>
                  </a:cxn>
                  <a:cxn ang="0">
                    <a:pos x="36" y="3"/>
                  </a:cxn>
                  <a:cxn ang="0">
                    <a:pos x="33" y="3"/>
                  </a:cxn>
                  <a:cxn ang="0">
                    <a:pos x="30" y="4"/>
                  </a:cxn>
                  <a:cxn ang="0">
                    <a:pos x="25" y="5"/>
                  </a:cxn>
                  <a:cxn ang="0">
                    <a:pos x="20" y="5"/>
                  </a:cxn>
                  <a:cxn ang="0">
                    <a:pos x="14" y="7"/>
                  </a:cxn>
                  <a:cxn ang="0">
                    <a:pos x="9" y="8"/>
                  </a:cxn>
                  <a:cxn ang="0">
                    <a:pos x="4" y="9"/>
                  </a:cxn>
                  <a:cxn ang="0">
                    <a:pos x="1" y="9"/>
                  </a:cxn>
                  <a:cxn ang="0">
                    <a:pos x="0" y="9"/>
                  </a:cxn>
                  <a:cxn ang="0">
                    <a:pos x="1" y="9"/>
                  </a:cxn>
                  <a:cxn ang="0">
                    <a:pos x="4" y="9"/>
                  </a:cxn>
                  <a:cxn ang="0">
                    <a:pos x="9" y="8"/>
                  </a:cxn>
                  <a:cxn ang="0">
                    <a:pos x="14" y="8"/>
                  </a:cxn>
                  <a:cxn ang="0">
                    <a:pos x="20" y="7"/>
                  </a:cxn>
                  <a:cxn ang="0">
                    <a:pos x="25" y="6"/>
                  </a:cxn>
                  <a:cxn ang="0">
                    <a:pos x="30" y="6"/>
                  </a:cxn>
                  <a:cxn ang="0">
                    <a:pos x="33" y="5"/>
                  </a:cxn>
                </a:cxnLst>
                <a:rect l="0" t="0" r="r" b="b"/>
                <a:pathLst>
                  <a:path w="74" h="9">
                    <a:moveTo>
                      <a:pt x="33" y="5"/>
                    </a:moveTo>
                    <a:lnTo>
                      <a:pt x="35" y="5"/>
                    </a:lnTo>
                    <a:lnTo>
                      <a:pt x="38" y="5"/>
                    </a:lnTo>
                    <a:lnTo>
                      <a:pt x="40" y="4"/>
                    </a:lnTo>
                    <a:lnTo>
                      <a:pt x="43" y="4"/>
                    </a:lnTo>
                    <a:lnTo>
                      <a:pt x="45" y="4"/>
                    </a:lnTo>
                    <a:lnTo>
                      <a:pt x="48" y="4"/>
                    </a:lnTo>
                    <a:lnTo>
                      <a:pt x="50" y="4"/>
                    </a:lnTo>
                    <a:lnTo>
                      <a:pt x="53" y="3"/>
                    </a:lnTo>
                    <a:lnTo>
                      <a:pt x="55" y="3"/>
                    </a:lnTo>
                    <a:lnTo>
                      <a:pt x="58" y="3"/>
                    </a:lnTo>
                    <a:lnTo>
                      <a:pt x="60" y="3"/>
                    </a:lnTo>
                    <a:lnTo>
                      <a:pt x="63" y="2"/>
                    </a:lnTo>
                    <a:lnTo>
                      <a:pt x="66" y="2"/>
                    </a:lnTo>
                    <a:lnTo>
                      <a:pt x="68" y="2"/>
                    </a:lnTo>
                    <a:lnTo>
                      <a:pt x="71" y="1"/>
                    </a:lnTo>
                    <a:lnTo>
                      <a:pt x="73" y="1"/>
                    </a:lnTo>
                    <a:lnTo>
                      <a:pt x="73" y="1"/>
                    </a:lnTo>
                    <a:lnTo>
                      <a:pt x="74" y="1"/>
                    </a:lnTo>
                    <a:lnTo>
                      <a:pt x="74" y="0"/>
                    </a:lnTo>
                    <a:lnTo>
                      <a:pt x="73" y="0"/>
                    </a:lnTo>
                    <a:lnTo>
                      <a:pt x="71" y="0"/>
                    </a:lnTo>
                    <a:lnTo>
                      <a:pt x="68" y="1"/>
                    </a:lnTo>
                    <a:lnTo>
                      <a:pt x="66" y="1"/>
                    </a:lnTo>
                    <a:lnTo>
                      <a:pt x="63" y="1"/>
                    </a:lnTo>
                    <a:lnTo>
                      <a:pt x="61" y="1"/>
                    </a:lnTo>
                    <a:lnTo>
                      <a:pt x="58" y="1"/>
                    </a:lnTo>
                    <a:lnTo>
                      <a:pt x="56" y="2"/>
                    </a:lnTo>
                    <a:lnTo>
                      <a:pt x="53" y="2"/>
                    </a:lnTo>
                    <a:lnTo>
                      <a:pt x="51" y="2"/>
                    </a:lnTo>
                    <a:lnTo>
                      <a:pt x="48" y="2"/>
                    </a:lnTo>
                    <a:lnTo>
                      <a:pt x="46" y="2"/>
                    </a:lnTo>
                    <a:lnTo>
                      <a:pt x="43" y="3"/>
                    </a:lnTo>
                    <a:lnTo>
                      <a:pt x="41" y="3"/>
                    </a:lnTo>
                    <a:lnTo>
                      <a:pt x="38" y="3"/>
                    </a:lnTo>
                    <a:lnTo>
                      <a:pt x="36" y="3"/>
                    </a:lnTo>
                    <a:lnTo>
                      <a:pt x="33" y="3"/>
                    </a:lnTo>
                    <a:lnTo>
                      <a:pt x="30" y="4"/>
                    </a:lnTo>
                    <a:lnTo>
                      <a:pt x="25" y="5"/>
                    </a:lnTo>
                    <a:lnTo>
                      <a:pt x="20" y="5"/>
                    </a:lnTo>
                    <a:lnTo>
                      <a:pt x="14" y="7"/>
                    </a:lnTo>
                    <a:lnTo>
                      <a:pt x="9" y="8"/>
                    </a:lnTo>
                    <a:lnTo>
                      <a:pt x="4" y="9"/>
                    </a:lnTo>
                    <a:lnTo>
                      <a:pt x="1" y="9"/>
                    </a:lnTo>
                    <a:lnTo>
                      <a:pt x="0" y="9"/>
                    </a:lnTo>
                    <a:lnTo>
                      <a:pt x="1" y="9"/>
                    </a:lnTo>
                    <a:lnTo>
                      <a:pt x="4" y="9"/>
                    </a:lnTo>
                    <a:lnTo>
                      <a:pt x="9" y="8"/>
                    </a:lnTo>
                    <a:lnTo>
                      <a:pt x="14" y="8"/>
                    </a:lnTo>
                    <a:lnTo>
                      <a:pt x="20" y="7"/>
                    </a:lnTo>
                    <a:lnTo>
                      <a:pt x="25" y="6"/>
                    </a:lnTo>
                    <a:lnTo>
                      <a:pt x="30" y="6"/>
                    </a:lnTo>
                    <a:lnTo>
                      <a:pt x="33" y="5"/>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97" name="Freeform 173"/>
              <p:cNvSpPr>
                <a:spLocks/>
              </p:cNvSpPr>
              <p:nvPr/>
            </p:nvSpPr>
            <p:spPr bwMode="auto">
              <a:xfrm>
                <a:off x="4545" y="2965"/>
                <a:ext cx="62" cy="83"/>
              </a:xfrm>
              <a:custGeom>
                <a:avLst/>
                <a:gdLst/>
                <a:ahLst/>
                <a:cxnLst>
                  <a:cxn ang="0">
                    <a:pos x="9" y="20"/>
                  </a:cxn>
                  <a:cxn ang="0">
                    <a:pos x="11" y="23"/>
                  </a:cxn>
                  <a:cxn ang="0">
                    <a:pos x="13" y="26"/>
                  </a:cxn>
                  <a:cxn ang="0">
                    <a:pos x="14" y="29"/>
                  </a:cxn>
                  <a:cxn ang="0">
                    <a:pos x="16" y="32"/>
                  </a:cxn>
                  <a:cxn ang="0">
                    <a:pos x="18" y="35"/>
                  </a:cxn>
                  <a:cxn ang="0">
                    <a:pos x="20" y="38"/>
                  </a:cxn>
                  <a:cxn ang="0">
                    <a:pos x="22" y="40"/>
                  </a:cxn>
                  <a:cxn ang="0">
                    <a:pos x="24" y="43"/>
                  </a:cxn>
                  <a:cxn ang="0">
                    <a:pos x="29" y="48"/>
                  </a:cxn>
                  <a:cxn ang="0">
                    <a:pos x="33" y="54"/>
                  </a:cxn>
                  <a:cxn ang="0">
                    <a:pos x="37" y="59"/>
                  </a:cxn>
                  <a:cxn ang="0">
                    <a:pos x="42" y="64"/>
                  </a:cxn>
                  <a:cxn ang="0">
                    <a:pos x="46" y="69"/>
                  </a:cxn>
                  <a:cxn ang="0">
                    <a:pos x="51" y="74"/>
                  </a:cxn>
                  <a:cxn ang="0">
                    <a:pos x="56" y="78"/>
                  </a:cxn>
                  <a:cxn ang="0">
                    <a:pos x="61" y="83"/>
                  </a:cxn>
                  <a:cxn ang="0">
                    <a:pos x="61" y="83"/>
                  </a:cxn>
                  <a:cxn ang="0">
                    <a:pos x="62" y="83"/>
                  </a:cxn>
                  <a:cxn ang="0">
                    <a:pos x="62" y="82"/>
                  </a:cxn>
                  <a:cxn ang="0">
                    <a:pos x="62" y="82"/>
                  </a:cxn>
                  <a:cxn ang="0">
                    <a:pos x="57" y="77"/>
                  </a:cxn>
                  <a:cxn ang="0">
                    <a:pos x="53" y="73"/>
                  </a:cxn>
                  <a:cxn ang="0">
                    <a:pos x="48" y="68"/>
                  </a:cxn>
                  <a:cxn ang="0">
                    <a:pos x="44" y="63"/>
                  </a:cxn>
                  <a:cxn ang="0">
                    <a:pos x="40" y="58"/>
                  </a:cxn>
                  <a:cxn ang="0">
                    <a:pos x="36" y="53"/>
                  </a:cxn>
                  <a:cxn ang="0">
                    <a:pos x="32" y="48"/>
                  </a:cxn>
                  <a:cxn ang="0">
                    <a:pos x="28" y="43"/>
                  </a:cxn>
                  <a:cxn ang="0">
                    <a:pos x="26" y="40"/>
                  </a:cxn>
                  <a:cxn ang="0">
                    <a:pos x="24" y="38"/>
                  </a:cxn>
                  <a:cxn ang="0">
                    <a:pos x="22" y="35"/>
                  </a:cxn>
                  <a:cxn ang="0">
                    <a:pos x="20" y="33"/>
                  </a:cxn>
                  <a:cxn ang="0">
                    <a:pos x="18" y="30"/>
                  </a:cxn>
                  <a:cxn ang="0">
                    <a:pos x="16" y="27"/>
                  </a:cxn>
                  <a:cxn ang="0">
                    <a:pos x="14" y="25"/>
                  </a:cxn>
                  <a:cxn ang="0">
                    <a:pos x="12" y="22"/>
                  </a:cxn>
                  <a:cxn ang="0">
                    <a:pos x="11" y="19"/>
                  </a:cxn>
                  <a:cxn ang="0">
                    <a:pos x="9" y="16"/>
                  </a:cxn>
                  <a:cxn ang="0">
                    <a:pos x="7" y="12"/>
                  </a:cxn>
                  <a:cxn ang="0">
                    <a:pos x="5" y="8"/>
                  </a:cxn>
                  <a:cxn ang="0">
                    <a:pos x="3" y="5"/>
                  </a:cxn>
                  <a:cxn ang="0">
                    <a:pos x="1" y="2"/>
                  </a:cxn>
                  <a:cxn ang="0">
                    <a:pos x="0" y="0"/>
                  </a:cxn>
                  <a:cxn ang="0">
                    <a:pos x="0" y="0"/>
                  </a:cxn>
                  <a:cxn ang="0">
                    <a:pos x="0" y="0"/>
                  </a:cxn>
                  <a:cxn ang="0">
                    <a:pos x="1" y="2"/>
                  </a:cxn>
                  <a:cxn ang="0">
                    <a:pos x="2" y="5"/>
                  </a:cxn>
                  <a:cxn ang="0">
                    <a:pos x="3" y="8"/>
                  </a:cxn>
                  <a:cxn ang="0">
                    <a:pos x="5" y="11"/>
                  </a:cxn>
                  <a:cxn ang="0">
                    <a:pos x="6" y="14"/>
                  </a:cxn>
                  <a:cxn ang="0">
                    <a:pos x="8" y="18"/>
                  </a:cxn>
                  <a:cxn ang="0">
                    <a:pos x="9" y="20"/>
                  </a:cxn>
                </a:cxnLst>
                <a:rect l="0" t="0" r="r" b="b"/>
                <a:pathLst>
                  <a:path w="62" h="83">
                    <a:moveTo>
                      <a:pt x="9" y="20"/>
                    </a:moveTo>
                    <a:lnTo>
                      <a:pt x="11" y="23"/>
                    </a:lnTo>
                    <a:lnTo>
                      <a:pt x="13" y="26"/>
                    </a:lnTo>
                    <a:lnTo>
                      <a:pt x="14" y="29"/>
                    </a:lnTo>
                    <a:lnTo>
                      <a:pt x="16" y="32"/>
                    </a:lnTo>
                    <a:lnTo>
                      <a:pt x="18" y="35"/>
                    </a:lnTo>
                    <a:lnTo>
                      <a:pt x="20" y="38"/>
                    </a:lnTo>
                    <a:lnTo>
                      <a:pt x="22" y="40"/>
                    </a:lnTo>
                    <a:lnTo>
                      <a:pt x="24" y="43"/>
                    </a:lnTo>
                    <a:lnTo>
                      <a:pt x="29" y="48"/>
                    </a:lnTo>
                    <a:lnTo>
                      <a:pt x="33" y="54"/>
                    </a:lnTo>
                    <a:lnTo>
                      <a:pt x="37" y="59"/>
                    </a:lnTo>
                    <a:lnTo>
                      <a:pt x="42" y="64"/>
                    </a:lnTo>
                    <a:lnTo>
                      <a:pt x="46" y="69"/>
                    </a:lnTo>
                    <a:lnTo>
                      <a:pt x="51" y="74"/>
                    </a:lnTo>
                    <a:lnTo>
                      <a:pt x="56" y="78"/>
                    </a:lnTo>
                    <a:lnTo>
                      <a:pt x="61" y="83"/>
                    </a:lnTo>
                    <a:lnTo>
                      <a:pt x="61" y="83"/>
                    </a:lnTo>
                    <a:lnTo>
                      <a:pt x="62" y="83"/>
                    </a:lnTo>
                    <a:lnTo>
                      <a:pt x="62" y="82"/>
                    </a:lnTo>
                    <a:lnTo>
                      <a:pt x="62" y="82"/>
                    </a:lnTo>
                    <a:lnTo>
                      <a:pt x="57" y="77"/>
                    </a:lnTo>
                    <a:lnTo>
                      <a:pt x="53" y="73"/>
                    </a:lnTo>
                    <a:lnTo>
                      <a:pt x="48" y="68"/>
                    </a:lnTo>
                    <a:lnTo>
                      <a:pt x="44" y="63"/>
                    </a:lnTo>
                    <a:lnTo>
                      <a:pt x="40" y="58"/>
                    </a:lnTo>
                    <a:lnTo>
                      <a:pt x="36" y="53"/>
                    </a:lnTo>
                    <a:lnTo>
                      <a:pt x="32" y="48"/>
                    </a:lnTo>
                    <a:lnTo>
                      <a:pt x="28" y="43"/>
                    </a:lnTo>
                    <a:lnTo>
                      <a:pt x="26" y="40"/>
                    </a:lnTo>
                    <a:lnTo>
                      <a:pt x="24" y="38"/>
                    </a:lnTo>
                    <a:lnTo>
                      <a:pt x="22" y="35"/>
                    </a:lnTo>
                    <a:lnTo>
                      <a:pt x="20" y="33"/>
                    </a:lnTo>
                    <a:lnTo>
                      <a:pt x="18" y="30"/>
                    </a:lnTo>
                    <a:lnTo>
                      <a:pt x="16" y="27"/>
                    </a:lnTo>
                    <a:lnTo>
                      <a:pt x="14" y="25"/>
                    </a:lnTo>
                    <a:lnTo>
                      <a:pt x="12" y="22"/>
                    </a:lnTo>
                    <a:lnTo>
                      <a:pt x="11" y="19"/>
                    </a:lnTo>
                    <a:lnTo>
                      <a:pt x="9" y="16"/>
                    </a:lnTo>
                    <a:lnTo>
                      <a:pt x="7" y="12"/>
                    </a:lnTo>
                    <a:lnTo>
                      <a:pt x="5" y="8"/>
                    </a:lnTo>
                    <a:lnTo>
                      <a:pt x="3" y="5"/>
                    </a:lnTo>
                    <a:lnTo>
                      <a:pt x="1" y="2"/>
                    </a:lnTo>
                    <a:lnTo>
                      <a:pt x="0" y="0"/>
                    </a:lnTo>
                    <a:lnTo>
                      <a:pt x="0" y="0"/>
                    </a:lnTo>
                    <a:lnTo>
                      <a:pt x="0" y="0"/>
                    </a:lnTo>
                    <a:lnTo>
                      <a:pt x="1" y="2"/>
                    </a:lnTo>
                    <a:lnTo>
                      <a:pt x="2" y="5"/>
                    </a:lnTo>
                    <a:lnTo>
                      <a:pt x="3" y="8"/>
                    </a:lnTo>
                    <a:lnTo>
                      <a:pt x="5" y="11"/>
                    </a:lnTo>
                    <a:lnTo>
                      <a:pt x="6" y="14"/>
                    </a:lnTo>
                    <a:lnTo>
                      <a:pt x="8" y="18"/>
                    </a:lnTo>
                    <a:lnTo>
                      <a:pt x="9" y="2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98" name="Freeform 174"/>
              <p:cNvSpPr>
                <a:spLocks/>
              </p:cNvSpPr>
              <p:nvPr/>
            </p:nvSpPr>
            <p:spPr bwMode="auto">
              <a:xfrm>
                <a:off x="4518" y="2996"/>
                <a:ext cx="30" cy="26"/>
              </a:xfrm>
              <a:custGeom>
                <a:avLst/>
                <a:gdLst/>
                <a:ahLst/>
                <a:cxnLst>
                  <a:cxn ang="0">
                    <a:pos x="13" y="13"/>
                  </a:cxn>
                  <a:cxn ang="0">
                    <a:pos x="15" y="15"/>
                  </a:cxn>
                  <a:cxn ang="0">
                    <a:pos x="17" y="16"/>
                  </a:cxn>
                  <a:cxn ang="0">
                    <a:pos x="19" y="18"/>
                  </a:cxn>
                  <a:cxn ang="0">
                    <a:pos x="21" y="20"/>
                  </a:cxn>
                  <a:cxn ang="0">
                    <a:pos x="24" y="21"/>
                  </a:cxn>
                  <a:cxn ang="0">
                    <a:pos x="26" y="23"/>
                  </a:cxn>
                  <a:cxn ang="0">
                    <a:pos x="28" y="25"/>
                  </a:cxn>
                  <a:cxn ang="0">
                    <a:pos x="30" y="26"/>
                  </a:cxn>
                  <a:cxn ang="0">
                    <a:pos x="30" y="26"/>
                  </a:cxn>
                  <a:cxn ang="0">
                    <a:pos x="30" y="25"/>
                  </a:cxn>
                  <a:cxn ang="0">
                    <a:pos x="30" y="24"/>
                  </a:cxn>
                  <a:cxn ang="0">
                    <a:pos x="30" y="24"/>
                  </a:cxn>
                  <a:cxn ang="0">
                    <a:pos x="26" y="20"/>
                  </a:cxn>
                  <a:cxn ang="0">
                    <a:pos x="21" y="17"/>
                  </a:cxn>
                  <a:cxn ang="0">
                    <a:pos x="16" y="13"/>
                  </a:cxn>
                  <a:cxn ang="0">
                    <a:pos x="12" y="9"/>
                  </a:cxn>
                  <a:cxn ang="0">
                    <a:pos x="7" y="5"/>
                  </a:cxn>
                  <a:cxn ang="0">
                    <a:pos x="3" y="3"/>
                  </a:cxn>
                  <a:cxn ang="0">
                    <a:pos x="1" y="1"/>
                  </a:cxn>
                  <a:cxn ang="0">
                    <a:pos x="0" y="0"/>
                  </a:cxn>
                  <a:cxn ang="0">
                    <a:pos x="0" y="1"/>
                  </a:cxn>
                  <a:cxn ang="0">
                    <a:pos x="1" y="2"/>
                  </a:cxn>
                  <a:cxn ang="0">
                    <a:pos x="3" y="3"/>
                  </a:cxn>
                  <a:cxn ang="0">
                    <a:pos x="5" y="5"/>
                  </a:cxn>
                  <a:cxn ang="0">
                    <a:pos x="7" y="7"/>
                  </a:cxn>
                  <a:cxn ang="0">
                    <a:pos x="9" y="9"/>
                  </a:cxn>
                  <a:cxn ang="0">
                    <a:pos x="11" y="11"/>
                  </a:cxn>
                  <a:cxn ang="0">
                    <a:pos x="13" y="13"/>
                  </a:cxn>
                </a:cxnLst>
                <a:rect l="0" t="0" r="r" b="b"/>
                <a:pathLst>
                  <a:path w="30" h="26">
                    <a:moveTo>
                      <a:pt x="13" y="13"/>
                    </a:moveTo>
                    <a:lnTo>
                      <a:pt x="15" y="15"/>
                    </a:lnTo>
                    <a:lnTo>
                      <a:pt x="17" y="16"/>
                    </a:lnTo>
                    <a:lnTo>
                      <a:pt x="19" y="18"/>
                    </a:lnTo>
                    <a:lnTo>
                      <a:pt x="21" y="20"/>
                    </a:lnTo>
                    <a:lnTo>
                      <a:pt x="24" y="21"/>
                    </a:lnTo>
                    <a:lnTo>
                      <a:pt x="26" y="23"/>
                    </a:lnTo>
                    <a:lnTo>
                      <a:pt x="28" y="25"/>
                    </a:lnTo>
                    <a:lnTo>
                      <a:pt x="30" y="26"/>
                    </a:lnTo>
                    <a:lnTo>
                      <a:pt x="30" y="26"/>
                    </a:lnTo>
                    <a:lnTo>
                      <a:pt x="30" y="25"/>
                    </a:lnTo>
                    <a:lnTo>
                      <a:pt x="30" y="24"/>
                    </a:lnTo>
                    <a:lnTo>
                      <a:pt x="30" y="24"/>
                    </a:lnTo>
                    <a:lnTo>
                      <a:pt x="26" y="20"/>
                    </a:lnTo>
                    <a:lnTo>
                      <a:pt x="21" y="17"/>
                    </a:lnTo>
                    <a:lnTo>
                      <a:pt x="16" y="13"/>
                    </a:lnTo>
                    <a:lnTo>
                      <a:pt x="12" y="9"/>
                    </a:lnTo>
                    <a:lnTo>
                      <a:pt x="7" y="5"/>
                    </a:lnTo>
                    <a:lnTo>
                      <a:pt x="3" y="3"/>
                    </a:lnTo>
                    <a:lnTo>
                      <a:pt x="1" y="1"/>
                    </a:lnTo>
                    <a:lnTo>
                      <a:pt x="0" y="0"/>
                    </a:lnTo>
                    <a:lnTo>
                      <a:pt x="0" y="1"/>
                    </a:lnTo>
                    <a:lnTo>
                      <a:pt x="1" y="2"/>
                    </a:lnTo>
                    <a:lnTo>
                      <a:pt x="3" y="3"/>
                    </a:lnTo>
                    <a:lnTo>
                      <a:pt x="5" y="5"/>
                    </a:lnTo>
                    <a:lnTo>
                      <a:pt x="7" y="7"/>
                    </a:lnTo>
                    <a:lnTo>
                      <a:pt x="9" y="9"/>
                    </a:lnTo>
                    <a:lnTo>
                      <a:pt x="11" y="11"/>
                    </a:lnTo>
                    <a:lnTo>
                      <a:pt x="13" y="13"/>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99" name="Freeform 175"/>
              <p:cNvSpPr>
                <a:spLocks/>
              </p:cNvSpPr>
              <p:nvPr/>
            </p:nvSpPr>
            <p:spPr bwMode="auto">
              <a:xfrm>
                <a:off x="4497" y="3016"/>
                <a:ext cx="47" cy="103"/>
              </a:xfrm>
              <a:custGeom>
                <a:avLst/>
                <a:gdLst/>
                <a:ahLst/>
                <a:cxnLst>
                  <a:cxn ang="0">
                    <a:pos x="33" y="57"/>
                  </a:cxn>
                  <a:cxn ang="0">
                    <a:pos x="29" y="63"/>
                  </a:cxn>
                  <a:cxn ang="0">
                    <a:pos x="26" y="69"/>
                  </a:cxn>
                  <a:cxn ang="0">
                    <a:pos x="22" y="75"/>
                  </a:cxn>
                  <a:cxn ang="0">
                    <a:pos x="18" y="80"/>
                  </a:cxn>
                  <a:cxn ang="0">
                    <a:pos x="14" y="86"/>
                  </a:cxn>
                  <a:cxn ang="0">
                    <a:pos x="10" y="91"/>
                  </a:cxn>
                  <a:cxn ang="0">
                    <a:pos x="5" y="97"/>
                  </a:cxn>
                  <a:cxn ang="0">
                    <a:pos x="1" y="102"/>
                  </a:cxn>
                  <a:cxn ang="0">
                    <a:pos x="0" y="102"/>
                  </a:cxn>
                  <a:cxn ang="0">
                    <a:pos x="1" y="103"/>
                  </a:cxn>
                  <a:cxn ang="0">
                    <a:pos x="1" y="103"/>
                  </a:cxn>
                  <a:cxn ang="0">
                    <a:pos x="1" y="103"/>
                  </a:cxn>
                  <a:cxn ang="0">
                    <a:pos x="6" y="98"/>
                  </a:cxn>
                  <a:cxn ang="0">
                    <a:pos x="11" y="92"/>
                  </a:cxn>
                  <a:cxn ang="0">
                    <a:pos x="16" y="87"/>
                  </a:cxn>
                  <a:cxn ang="0">
                    <a:pos x="20" y="81"/>
                  </a:cxn>
                  <a:cxn ang="0">
                    <a:pos x="24" y="76"/>
                  </a:cxn>
                  <a:cxn ang="0">
                    <a:pos x="28" y="70"/>
                  </a:cxn>
                  <a:cxn ang="0">
                    <a:pos x="32" y="64"/>
                  </a:cxn>
                  <a:cxn ang="0">
                    <a:pos x="35" y="58"/>
                  </a:cxn>
                  <a:cxn ang="0">
                    <a:pos x="38" y="50"/>
                  </a:cxn>
                  <a:cxn ang="0">
                    <a:pos x="41" y="41"/>
                  </a:cxn>
                  <a:cxn ang="0">
                    <a:pos x="43" y="32"/>
                  </a:cxn>
                  <a:cxn ang="0">
                    <a:pos x="44" y="22"/>
                  </a:cxn>
                  <a:cxn ang="0">
                    <a:pos x="46" y="14"/>
                  </a:cxn>
                  <a:cxn ang="0">
                    <a:pos x="46" y="7"/>
                  </a:cxn>
                  <a:cxn ang="0">
                    <a:pos x="47" y="2"/>
                  </a:cxn>
                  <a:cxn ang="0">
                    <a:pos x="47" y="0"/>
                  </a:cxn>
                  <a:cxn ang="0">
                    <a:pos x="47" y="2"/>
                  </a:cxn>
                  <a:cxn ang="0">
                    <a:pos x="46" y="7"/>
                  </a:cxn>
                  <a:cxn ang="0">
                    <a:pos x="45" y="13"/>
                  </a:cxn>
                  <a:cxn ang="0">
                    <a:pos x="43" y="22"/>
                  </a:cxn>
                  <a:cxn ang="0">
                    <a:pos x="41" y="31"/>
                  </a:cxn>
                  <a:cxn ang="0">
                    <a:pos x="39" y="40"/>
                  </a:cxn>
                  <a:cxn ang="0">
                    <a:pos x="36" y="49"/>
                  </a:cxn>
                  <a:cxn ang="0">
                    <a:pos x="33" y="57"/>
                  </a:cxn>
                </a:cxnLst>
                <a:rect l="0" t="0" r="r" b="b"/>
                <a:pathLst>
                  <a:path w="47" h="103">
                    <a:moveTo>
                      <a:pt x="33" y="57"/>
                    </a:moveTo>
                    <a:lnTo>
                      <a:pt x="29" y="63"/>
                    </a:lnTo>
                    <a:lnTo>
                      <a:pt x="26" y="69"/>
                    </a:lnTo>
                    <a:lnTo>
                      <a:pt x="22" y="75"/>
                    </a:lnTo>
                    <a:lnTo>
                      <a:pt x="18" y="80"/>
                    </a:lnTo>
                    <a:lnTo>
                      <a:pt x="14" y="86"/>
                    </a:lnTo>
                    <a:lnTo>
                      <a:pt x="10" y="91"/>
                    </a:lnTo>
                    <a:lnTo>
                      <a:pt x="5" y="97"/>
                    </a:lnTo>
                    <a:lnTo>
                      <a:pt x="1" y="102"/>
                    </a:lnTo>
                    <a:lnTo>
                      <a:pt x="0" y="102"/>
                    </a:lnTo>
                    <a:lnTo>
                      <a:pt x="1" y="103"/>
                    </a:lnTo>
                    <a:lnTo>
                      <a:pt x="1" y="103"/>
                    </a:lnTo>
                    <a:lnTo>
                      <a:pt x="1" y="103"/>
                    </a:lnTo>
                    <a:lnTo>
                      <a:pt x="6" y="98"/>
                    </a:lnTo>
                    <a:lnTo>
                      <a:pt x="11" y="92"/>
                    </a:lnTo>
                    <a:lnTo>
                      <a:pt x="16" y="87"/>
                    </a:lnTo>
                    <a:lnTo>
                      <a:pt x="20" y="81"/>
                    </a:lnTo>
                    <a:lnTo>
                      <a:pt x="24" y="76"/>
                    </a:lnTo>
                    <a:lnTo>
                      <a:pt x="28" y="70"/>
                    </a:lnTo>
                    <a:lnTo>
                      <a:pt x="32" y="64"/>
                    </a:lnTo>
                    <a:lnTo>
                      <a:pt x="35" y="58"/>
                    </a:lnTo>
                    <a:lnTo>
                      <a:pt x="38" y="50"/>
                    </a:lnTo>
                    <a:lnTo>
                      <a:pt x="41" y="41"/>
                    </a:lnTo>
                    <a:lnTo>
                      <a:pt x="43" y="32"/>
                    </a:lnTo>
                    <a:lnTo>
                      <a:pt x="44" y="22"/>
                    </a:lnTo>
                    <a:lnTo>
                      <a:pt x="46" y="14"/>
                    </a:lnTo>
                    <a:lnTo>
                      <a:pt x="46" y="7"/>
                    </a:lnTo>
                    <a:lnTo>
                      <a:pt x="47" y="2"/>
                    </a:lnTo>
                    <a:lnTo>
                      <a:pt x="47" y="0"/>
                    </a:lnTo>
                    <a:lnTo>
                      <a:pt x="47" y="2"/>
                    </a:lnTo>
                    <a:lnTo>
                      <a:pt x="46" y="7"/>
                    </a:lnTo>
                    <a:lnTo>
                      <a:pt x="45" y="13"/>
                    </a:lnTo>
                    <a:lnTo>
                      <a:pt x="43" y="22"/>
                    </a:lnTo>
                    <a:lnTo>
                      <a:pt x="41" y="31"/>
                    </a:lnTo>
                    <a:lnTo>
                      <a:pt x="39" y="40"/>
                    </a:lnTo>
                    <a:lnTo>
                      <a:pt x="36" y="49"/>
                    </a:lnTo>
                    <a:lnTo>
                      <a:pt x="33" y="57"/>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00" name="Freeform 176"/>
              <p:cNvSpPr>
                <a:spLocks/>
              </p:cNvSpPr>
              <p:nvPr/>
            </p:nvSpPr>
            <p:spPr bwMode="auto">
              <a:xfrm>
                <a:off x="4531" y="2973"/>
                <a:ext cx="27" cy="157"/>
              </a:xfrm>
              <a:custGeom>
                <a:avLst/>
                <a:gdLst/>
                <a:ahLst/>
                <a:cxnLst>
                  <a:cxn ang="0">
                    <a:pos x="9" y="0"/>
                  </a:cxn>
                  <a:cxn ang="0">
                    <a:pos x="10" y="5"/>
                  </a:cxn>
                  <a:cxn ang="0">
                    <a:pos x="11" y="9"/>
                  </a:cxn>
                  <a:cxn ang="0">
                    <a:pos x="13" y="13"/>
                  </a:cxn>
                  <a:cxn ang="0">
                    <a:pos x="14" y="18"/>
                  </a:cxn>
                  <a:cxn ang="0">
                    <a:pos x="16" y="22"/>
                  </a:cxn>
                  <a:cxn ang="0">
                    <a:pos x="17" y="26"/>
                  </a:cxn>
                  <a:cxn ang="0">
                    <a:pos x="18" y="31"/>
                  </a:cxn>
                  <a:cxn ang="0">
                    <a:pos x="19" y="35"/>
                  </a:cxn>
                  <a:cxn ang="0">
                    <a:pos x="21" y="46"/>
                  </a:cxn>
                  <a:cxn ang="0">
                    <a:pos x="22" y="56"/>
                  </a:cxn>
                  <a:cxn ang="0">
                    <a:pos x="23" y="67"/>
                  </a:cxn>
                  <a:cxn ang="0">
                    <a:pos x="23" y="78"/>
                  </a:cxn>
                  <a:cxn ang="0">
                    <a:pos x="22" y="88"/>
                  </a:cxn>
                  <a:cxn ang="0">
                    <a:pos x="21" y="98"/>
                  </a:cxn>
                  <a:cxn ang="0">
                    <a:pos x="19" y="108"/>
                  </a:cxn>
                  <a:cxn ang="0">
                    <a:pos x="16" y="118"/>
                  </a:cxn>
                  <a:cxn ang="0">
                    <a:pos x="13" y="127"/>
                  </a:cxn>
                  <a:cxn ang="0">
                    <a:pos x="9" y="137"/>
                  </a:cxn>
                  <a:cxn ang="0">
                    <a:pos x="5" y="146"/>
                  </a:cxn>
                  <a:cxn ang="0">
                    <a:pos x="1" y="155"/>
                  </a:cxn>
                  <a:cxn ang="0">
                    <a:pos x="0" y="156"/>
                  </a:cxn>
                  <a:cxn ang="0">
                    <a:pos x="1" y="157"/>
                  </a:cxn>
                  <a:cxn ang="0">
                    <a:pos x="2" y="156"/>
                  </a:cxn>
                  <a:cxn ang="0">
                    <a:pos x="3" y="156"/>
                  </a:cxn>
                  <a:cxn ang="0">
                    <a:pos x="5" y="151"/>
                  </a:cxn>
                  <a:cxn ang="0">
                    <a:pos x="8" y="147"/>
                  </a:cxn>
                  <a:cxn ang="0">
                    <a:pos x="10" y="143"/>
                  </a:cxn>
                  <a:cxn ang="0">
                    <a:pos x="12" y="138"/>
                  </a:cxn>
                  <a:cxn ang="0">
                    <a:pos x="15" y="134"/>
                  </a:cxn>
                  <a:cxn ang="0">
                    <a:pos x="17" y="129"/>
                  </a:cxn>
                  <a:cxn ang="0">
                    <a:pos x="19" y="124"/>
                  </a:cxn>
                  <a:cxn ang="0">
                    <a:pos x="20" y="119"/>
                  </a:cxn>
                  <a:cxn ang="0">
                    <a:pos x="23" y="109"/>
                  </a:cxn>
                  <a:cxn ang="0">
                    <a:pos x="25" y="100"/>
                  </a:cxn>
                  <a:cxn ang="0">
                    <a:pos x="26" y="89"/>
                  </a:cxn>
                  <a:cxn ang="0">
                    <a:pos x="27" y="79"/>
                  </a:cxn>
                  <a:cxn ang="0">
                    <a:pos x="26" y="68"/>
                  </a:cxn>
                  <a:cxn ang="0">
                    <a:pos x="25" y="58"/>
                  </a:cxn>
                  <a:cxn ang="0">
                    <a:pos x="24" y="48"/>
                  </a:cxn>
                  <a:cxn ang="0">
                    <a:pos x="22" y="38"/>
                  </a:cxn>
                  <a:cxn ang="0">
                    <a:pos x="21" y="33"/>
                  </a:cxn>
                  <a:cxn ang="0">
                    <a:pos x="19" y="28"/>
                  </a:cxn>
                  <a:cxn ang="0">
                    <a:pos x="17" y="24"/>
                  </a:cxn>
                  <a:cxn ang="0">
                    <a:pos x="16" y="19"/>
                  </a:cxn>
                  <a:cxn ang="0">
                    <a:pos x="14" y="14"/>
                  </a:cxn>
                  <a:cxn ang="0">
                    <a:pos x="12" y="10"/>
                  </a:cxn>
                  <a:cxn ang="0">
                    <a:pos x="11" y="5"/>
                  </a:cxn>
                  <a:cxn ang="0">
                    <a:pos x="9" y="0"/>
                  </a:cxn>
                  <a:cxn ang="0">
                    <a:pos x="9" y="0"/>
                  </a:cxn>
                  <a:cxn ang="0">
                    <a:pos x="9" y="0"/>
                  </a:cxn>
                  <a:cxn ang="0">
                    <a:pos x="9" y="0"/>
                  </a:cxn>
                  <a:cxn ang="0">
                    <a:pos x="9" y="0"/>
                  </a:cxn>
                  <a:cxn ang="0">
                    <a:pos x="9" y="0"/>
                  </a:cxn>
                </a:cxnLst>
                <a:rect l="0" t="0" r="r" b="b"/>
                <a:pathLst>
                  <a:path w="27" h="157">
                    <a:moveTo>
                      <a:pt x="9" y="0"/>
                    </a:moveTo>
                    <a:lnTo>
                      <a:pt x="10" y="5"/>
                    </a:lnTo>
                    <a:lnTo>
                      <a:pt x="11" y="9"/>
                    </a:lnTo>
                    <a:lnTo>
                      <a:pt x="13" y="13"/>
                    </a:lnTo>
                    <a:lnTo>
                      <a:pt x="14" y="18"/>
                    </a:lnTo>
                    <a:lnTo>
                      <a:pt x="16" y="22"/>
                    </a:lnTo>
                    <a:lnTo>
                      <a:pt x="17" y="26"/>
                    </a:lnTo>
                    <a:lnTo>
                      <a:pt x="18" y="31"/>
                    </a:lnTo>
                    <a:lnTo>
                      <a:pt x="19" y="35"/>
                    </a:lnTo>
                    <a:lnTo>
                      <a:pt x="21" y="46"/>
                    </a:lnTo>
                    <a:lnTo>
                      <a:pt x="22" y="56"/>
                    </a:lnTo>
                    <a:lnTo>
                      <a:pt x="23" y="67"/>
                    </a:lnTo>
                    <a:lnTo>
                      <a:pt x="23" y="78"/>
                    </a:lnTo>
                    <a:lnTo>
                      <a:pt x="22" y="88"/>
                    </a:lnTo>
                    <a:lnTo>
                      <a:pt x="21" y="98"/>
                    </a:lnTo>
                    <a:lnTo>
                      <a:pt x="19" y="108"/>
                    </a:lnTo>
                    <a:lnTo>
                      <a:pt x="16" y="118"/>
                    </a:lnTo>
                    <a:lnTo>
                      <a:pt x="13" y="127"/>
                    </a:lnTo>
                    <a:lnTo>
                      <a:pt x="9" y="137"/>
                    </a:lnTo>
                    <a:lnTo>
                      <a:pt x="5" y="146"/>
                    </a:lnTo>
                    <a:lnTo>
                      <a:pt x="1" y="155"/>
                    </a:lnTo>
                    <a:lnTo>
                      <a:pt x="0" y="156"/>
                    </a:lnTo>
                    <a:lnTo>
                      <a:pt x="1" y="157"/>
                    </a:lnTo>
                    <a:lnTo>
                      <a:pt x="2" y="156"/>
                    </a:lnTo>
                    <a:lnTo>
                      <a:pt x="3" y="156"/>
                    </a:lnTo>
                    <a:lnTo>
                      <a:pt x="5" y="151"/>
                    </a:lnTo>
                    <a:lnTo>
                      <a:pt x="8" y="147"/>
                    </a:lnTo>
                    <a:lnTo>
                      <a:pt x="10" y="143"/>
                    </a:lnTo>
                    <a:lnTo>
                      <a:pt x="12" y="138"/>
                    </a:lnTo>
                    <a:lnTo>
                      <a:pt x="15" y="134"/>
                    </a:lnTo>
                    <a:lnTo>
                      <a:pt x="17" y="129"/>
                    </a:lnTo>
                    <a:lnTo>
                      <a:pt x="19" y="124"/>
                    </a:lnTo>
                    <a:lnTo>
                      <a:pt x="20" y="119"/>
                    </a:lnTo>
                    <a:lnTo>
                      <a:pt x="23" y="109"/>
                    </a:lnTo>
                    <a:lnTo>
                      <a:pt x="25" y="100"/>
                    </a:lnTo>
                    <a:lnTo>
                      <a:pt x="26" y="89"/>
                    </a:lnTo>
                    <a:lnTo>
                      <a:pt x="27" y="79"/>
                    </a:lnTo>
                    <a:lnTo>
                      <a:pt x="26" y="68"/>
                    </a:lnTo>
                    <a:lnTo>
                      <a:pt x="25" y="58"/>
                    </a:lnTo>
                    <a:lnTo>
                      <a:pt x="24" y="48"/>
                    </a:lnTo>
                    <a:lnTo>
                      <a:pt x="22" y="38"/>
                    </a:lnTo>
                    <a:lnTo>
                      <a:pt x="21" y="33"/>
                    </a:lnTo>
                    <a:lnTo>
                      <a:pt x="19" y="28"/>
                    </a:lnTo>
                    <a:lnTo>
                      <a:pt x="17" y="24"/>
                    </a:lnTo>
                    <a:lnTo>
                      <a:pt x="16" y="19"/>
                    </a:lnTo>
                    <a:lnTo>
                      <a:pt x="14" y="14"/>
                    </a:lnTo>
                    <a:lnTo>
                      <a:pt x="12" y="10"/>
                    </a:lnTo>
                    <a:lnTo>
                      <a:pt x="11" y="5"/>
                    </a:lnTo>
                    <a:lnTo>
                      <a:pt x="9" y="0"/>
                    </a:lnTo>
                    <a:lnTo>
                      <a:pt x="9" y="0"/>
                    </a:lnTo>
                    <a:lnTo>
                      <a:pt x="9" y="0"/>
                    </a:lnTo>
                    <a:lnTo>
                      <a:pt x="9" y="0"/>
                    </a:lnTo>
                    <a:lnTo>
                      <a:pt x="9" y="0"/>
                    </a:lnTo>
                    <a:lnTo>
                      <a:pt x="9"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01" name="Freeform 177"/>
              <p:cNvSpPr>
                <a:spLocks/>
              </p:cNvSpPr>
              <p:nvPr/>
            </p:nvSpPr>
            <p:spPr bwMode="auto">
              <a:xfrm>
                <a:off x="4673" y="3136"/>
                <a:ext cx="4" cy="52"/>
              </a:xfrm>
              <a:custGeom>
                <a:avLst/>
                <a:gdLst/>
                <a:ahLst/>
                <a:cxnLst>
                  <a:cxn ang="0">
                    <a:pos x="2" y="25"/>
                  </a:cxn>
                  <a:cxn ang="0">
                    <a:pos x="2" y="32"/>
                  </a:cxn>
                  <a:cxn ang="0">
                    <a:pos x="2" y="38"/>
                  </a:cxn>
                  <a:cxn ang="0">
                    <a:pos x="2" y="45"/>
                  </a:cxn>
                  <a:cxn ang="0">
                    <a:pos x="3" y="52"/>
                  </a:cxn>
                  <a:cxn ang="0">
                    <a:pos x="3" y="52"/>
                  </a:cxn>
                  <a:cxn ang="0">
                    <a:pos x="3" y="52"/>
                  </a:cxn>
                  <a:cxn ang="0">
                    <a:pos x="4" y="52"/>
                  </a:cxn>
                  <a:cxn ang="0">
                    <a:pos x="4" y="52"/>
                  </a:cxn>
                  <a:cxn ang="0">
                    <a:pos x="4" y="44"/>
                  </a:cxn>
                  <a:cxn ang="0">
                    <a:pos x="4" y="37"/>
                  </a:cxn>
                  <a:cxn ang="0">
                    <a:pos x="4" y="30"/>
                  </a:cxn>
                  <a:cxn ang="0">
                    <a:pos x="4" y="23"/>
                  </a:cxn>
                  <a:cxn ang="0">
                    <a:pos x="3" y="16"/>
                  </a:cxn>
                  <a:cxn ang="0">
                    <a:pos x="2" y="9"/>
                  </a:cxn>
                  <a:cxn ang="0">
                    <a:pos x="1" y="3"/>
                  </a:cxn>
                  <a:cxn ang="0">
                    <a:pos x="0" y="0"/>
                  </a:cxn>
                  <a:cxn ang="0">
                    <a:pos x="1" y="3"/>
                  </a:cxn>
                  <a:cxn ang="0">
                    <a:pos x="1" y="10"/>
                  </a:cxn>
                  <a:cxn ang="0">
                    <a:pos x="2" y="18"/>
                  </a:cxn>
                  <a:cxn ang="0">
                    <a:pos x="2" y="25"/>
                  </a:cxn>
                </a:cxnLst>
                <a:rect l="0" t="0" r="r" b="b"/>
                <a:pathLst>
                  <a:path w="4" h="52">
                    <a:moveTo>
                      <a:pt x="2" y="25"/>
                    </a:moveTo>
                    <a:lnTo>
                      <a:pt x="2" y="32"/>
                    </a:lnTo>
                    <a:lnTo>
                      <a:pt x="2" y="38"/>
                    </a:lnTo>
                    <a:lnTo>
                      <a:pt x="2" y="45"/>
                    </a:lnTo>
                    <a:lnTo>
                      <a:pt x="3" y="52"/>
                    </a:lnTo>
                    <a:lnTo>
                      <a:pt x="3" y="52"/>
                    </a:lnTo>
                    <a:lnTo>
                      <a:pt x="3" y="52"/>
                    </a:lnTo>
                    <a:lnTo>
                      <a:pt x="4" y="52"/>
                    </a:lnTo>
                    <a:lnTo>
                      <a:pt x="4" y="52"/>
                    </a:lnTo>
                    <a:lnTo>
                      <a:pt x="4" y="44"/>
                    </a:lnTo>
                    <a:lnTo>
                      <a:pt x="4" y="37"/>
                    </a:lnTo>
                    <a:lnTo>
                      <a:pt x="4" y="30"/>
                    </a:lnTo>
                    <a:lnTo>
                      <a:pt x="4" y="23"/>
                    </a:lnTo>
                    <a:lnTo>
                      <a:pt x="3" y="16"/>
                    </a:lnTo>
                    <a:lnTo>
                      <a:pt x="2" y="9"/>
                    </a:lnTo>
                    <a:lnTo>
                      <a:pt x="1" y="3"/>
                    </a:lnTo>
                    <a:lnTo>
                      <a:pt x="0" y="0"/>
                    </a:lnTo>
                    <a:lnTo>
                      <a:pt x="1" y="3"/>
                    </a:lnTo>
                    <a:lnTo>
                      <a:pt x="1" y="10"/>
                    </a:lnTo>
                    <a:lnTo>
                      <a:pt x="2" y="18"/>
                    </a:lnTo>
                    <a:lnTo>
                      <a:pt x="2" y="25"/>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02" name="Freeform 178"/>
              <p:cNvSpPr>
                <a:spLocks/>
              </p:cNvSpPr>
              <p:nvPr/>
            </p:nvSpPr>
            <p:spPr bwMode="auto">
              <a:xfrm>
                <a:off x="4674" y="3197"/>
                <a:ext cx="99" cy="13"/>
              </a:xfrm>
              <a:custGeom>
                <a:avLst/>
                <a:gdLst/>
                <a:ahLst/>
                <a:cxnLst>
                  <a:cxn ang="0">
                    <a:pos x="2" y="1"/>
                  </a:cxn>
                  <a:cxn ang="0">
                    <a:pos x="7" y="2"/>
                  </a:cxn>
                  <a:cxn ang="0">
                    <a:pos x="14" y="3"/>
                  </a:cxn>
                  <a:cxn ang="0">
                    <a:pos x="20" y="4"/>
                  </a:cxn>
                  <a:cxn ang="0">
                    <a:pos x="25" y="4"/>
                  </a:cxn>
                  <a:cxn ang="0">
                    <a:pos x="31" y="5"/>
                  </a:cxn>
                  <a:cxn ang="0">
                    <a:pos x="38" y="6"/>
                  </a:cxn>
                  <a:cxn ang="0">
                    <a:pos x="44" y="7"/>
                  </a:cxn>
                  <a:cxn ang="0">
                    <a:pos x="50" y="8"/>
                  </a:cxn>
                  <a:cxn ang="0">
                    <a:pos x="57" y="9"/>
                  </a:cxn>
                  <a:cxn ang="0">
                    <a:pos x="63" y="10"/>
                  </a:cxn>
                  <a:cxn ang="0">
                    <a:pos x="69" y="11"/>
                  </a:cxn>
                  <a:cxn ang="0">
                    <a:pos x="76" y="11"/>
                  </a:cxn>
                  <a:cxn ang="0">
                    <a:pos x="82" y="12"/>
                  </a:cxn>
                  <a:cxn ang="0">
                    <a:pos x="89" y="12"/>
                  </a:cxn>
                  <a:cxn ang="0">
                    <a:pos x="95" y="13"/>
                  </a:cxn>
                  <a:cxn ang="0">
                    <a:pos x="99" y="13"/>
                  </a:cxn>
                  <a:cxn ang="0">
                    <a:pos x="99" y="12"/>
                  </a:cxn>
                  <a:cxn ang="0">
                    <a:pos x="95" y="11"/>
                  </a:cxn>
                  <a:cxn ang="0">
                    <a:pos x="89" y="11"/>
                  </a:cxn>
                  <a:cxn ang="0">
                    <a:pos x="83" y="10"/>
                  </a:cxn>
                  <a:cxn ang="0">
                    <a:pos x="77" y="9"/>
                  </a:cxn>
                  <a:cxn ang="0">
                    <a:pos x="71" y="8"/>
                  </a:cxn>
                  <a:cxn ang="0">
                    <a:pos x="65" y="7"/>
                  </a:cxn>
                  <a:cxn ang="0">
                    <a:pos x="59" y="6"/>
                  </a:cxn>
                  <a:cxn ang="0">
                    <a:pos x="53" y="5"/>
                  </a:cxn>
                  <a:cxn ang="0">
                    <a:pos x="48" y="5"/>
                  </a:cxn>
                  <a:cxn ang="0">
                    <a:pos x="43" y="4"/>
                  </a:cxn>
                  <a:cxn ang="0">
                    <a:pos x="36" y="4"/>
                  </a:cxn>
                  <a:cxn ang="0">
                    <a:pos x="28" y="3"/>
                  </a:cxn>
                  <a:cxn ang="0">
                    <a:pos x="20" y="2"/>
                  </a:cxn>
                  <a:cxn ang="0">
                    <a:pos x="12" y="2"/>
                  </a:cxn>
                  <a:cxn ang="0">
                    <a:pos x="6" y="1"/>
                  </a:cxn>
                  <a:cxn ang="0">
                    <a:pos x="2" y="0"/>
                  </a:cxn>
                  <a:cxn ang="0">
                    <a:pos x="0" y="0"/>
                  </a:cxn>
                  <a:cxn ang="0">
                    <a:pos x="0" y="0"/>
                  </a:cxn>
                  <a:cxn ang="0">
                    <a:pos x="0" y="0"/>
                  </a:cxn>
                </a:cxnLst>
                <a:rect l="0" t="0" r="r" b="b"/>
                <a:pathLst>
                  <a:path w="99" h="13">
                    <a:moveTo>
                      <a:pt x="0" y="0"/>
                    </a:moveTo>
                    <a:lnTo>
                      <a:pt x="2" y="1"/>
                    </a:lnTo>
                    <a:lnTo>
                      <a:pt x="4" y="1"/>
                    </a:lnTo>
                    <a:lnTo>
                      <a:pt x="7" y="2"/>
                    </a:lnTo>
                    <a:lnTo>
                      <a:pt x="10" y="2"/>
                    </a:lnTo>
                    <a:lnTo>
                      <a:pt x="14" y="3"/>
                    </a:lnTo>
                    <a:lnTo>
                      <a:pt x="17" y="3"/>
                    </a:lnTo>
                    <a:lnTo>
                      <a:pt x="20" y="4"/>
                    </a:lnTo>
                    <a:lnTo>
                      <a:pt x="22" y="4"/>
                    </a:lnTo>
                    <a:lnTo>
                      <a:pt x="25" y="4"/>
                    </a:lnTo>
                    <a:lnTo>
                      <a:pt x="28" y="5"/>
                    </a:lnTo>
                    <a:lnTo>
                      <a:pt x="31" y="5"/>
                    </a:lnTo>
                    <a:lnTo>
                      <a:pt x="34" y="6"/>
                    </a:lnTo>
                    <a:lnTo>
                      <a:pt x="38" y="6"/>
                    </a:lnTo>
                    <a:lnTo>
                      <a:pt x="41" y="7"/>
                    </a:lnTo>
                    <a:lnTo>
                      <a:pt x="44" y="7"/>
                    </a:lnTo>
                    <a:lnTo>
                      <a:pt x="47" y="8"/>
                    </a:lnTo>
                    <a:lnTo>
                      <a:pt x="50" y="8"/>
                    </a:lnTo>
                    <a:lnTo>
                      <a:pt x="54" y="9"/>
                    </a:lnTo>
                    <a:lnTo>
                      <a:pt x="57" y="9"/>
                    </a:lnTo>
                    <a:lnTo>
                      <a:pt x="60" y="10"/>
                    </a:lnTo>
                    <a:lnTo>
                      <a:pt x="63" y="10"/>
                    </a:lnTo>
                    <a:lnTo>
                      <a:pt x="66" y="10"/>
                    </a:lnTo>
                    <a:lnTo>
                      <a:pt x="69" y="11"/>
                    </a:lnTo>
                    <a:lnTo>
                      <a:pt x="73" y="11"/>
                    </a:lnTo>
                    <a:lnTo>
                      <a:pt x="76" y="11"/>
                    </a:lnTo>
                    <a:lnTo>
                      <a:pt x="79" y="12"/>
                    </a:lnTo>
                    <a:lnTo>
                      <a:pt x="82" y="12"/>
                    </a:lnTo>
                    <a:lnTo>
                      <a:pt x="85" y="12"/>
                    </a:lnTo>
                    <a:lnTo>
                      <a:pt x="89" y="12"/>
                    </a:lnTo>
                    <a:lnTo>
                      <a:pt x="92" y="13"/>
                    </a:lnTo>
                    <a:lnTo>
                      <a:pt x="95" y="13"/>
                    </a:lnTo>
                    <a:lnTo>
                      <a:pt x="98" y="13"/>
                    </a:lnTo>
                    <a:lnTo>
                      <a:pt x="99" y="13"/>
                    </a:lnTo>
                    <a:lnTo>
                      <a:pt x="99" y="13"/>
                    </a:lnTo>
                    <a:lnTo>
                      <a:pt x="99" y="12"/>
                    </a:lnTo>
                    <a:lnTo>
                      <a:pt x="98" y="12"/>
                    </a:lnTo>
                    <a:lnTo>
                      <a:pt x="95" y="11"/>
                    </a:lnTo>
                    <a:lnTo>
                      <a:pt x="92" y="11"/>
                    </a:lnTo>
                    <a:lnTo>
                      <a:pt x="89" y="11"/>
                    </a:lnTo>
                    <a:lnTo>
                      <a:pt x="86" y="10"/>
                    </a:lnTo>
                    <a:lnTo>
                      <a:pt x="83" y="10"/>
                    </a:lnTo>
                    <a:lnTo>
                      <a:pt x="80" y="10"/>
                    </a:lnTo>
                    <a:lnTo>
                      <a:pt x="77" y="9"/>
                    </a:lnTo>
                    <a:lnTo>
                      <a:pt x="74" y="9"/>
                    </a:lnTo>
                    <a:lnTo>
                      <a:pt x="71" y="8"/>
                    </a:lnTo>
                    <a:lnTo>
                      <a:pt x="68" y="8"/>
                    </a:lnTo>
                    <a:lnTo>
                      <a:pt x="65" y="7"/>
                    </a:lnTo>
                    <a:lnTo>
                      <a:pt x="62" y="7"/>
                    </a:lnTo>
                    <a:lnTo>
                      <a:pt x="59" y="6"/>
                    </a:lnTo>
                    <a:lnTo>
                      <a:pt x="56" y="6"/>
                    </a:lnTo>
                    <a:lnTo>
                      <a:pt x="53" y="5"/>
                    </a:lnTo>
                    <a:lnTo>
                      <a:pt x="50" y="5"/>
                    </a:lnTo>
                    <a:lnTo>
                      <a:pt x="48" y="5"/>
                    </a:lnTo>
                    <a:lnTo>
                      <a:pt x="46" y="4"/>
                    </a:lnTo>
                    <a:lnTo>
                      <a:pt x="43" y="4"/>
                    </a:lnTo>
                    <a:lnTo>
                      <a:pt x="39" y="4"/>
                    </a:lnTo>
                    <a:lnTo>
                      <a:pt x="36" y="4"/>
                    </a:lnTo>
                    <a:lnTo>
                      <a:pt x="32" y="3"/>
                    </a:lnTo>
                    <a:lnTo>
                      <a:pt x="28" y="3"/>
                    </a:lnTo>
                    <a:lnTo>
                      <a:pt x="24" y="3"/>
                    </a:lnTo>
                    <a:lnTo>
                      <a:pt x="20" y="2"/>
                    </a:lnTo>
                    <a:lnTo>
                      <a:pt x="16" y="2"/>
                    </a:lnTo>
                    <a:lnTo>
                      <a:pt x="12" y="2"/>
                    </a:lnTo>
                    <a:lnTo>
                      <a:pt x="9" y="1"/>
                    </a:lnTo>
                    <a:lnTo>
                      <a:pt x="6" y="1"/>
                    </a:lnTo>
                    <a:lnTo>
                      <a:pt x="3" y="1"/>
                    </a:lnTo>
                    <a:lnTo>
                      <a:pt x="2" y="0"/>
                    </a:lnTo>
                    <a:lnTo>
                      <a:pt x="0" y="0"/>
                    </a:lnTo>
                    <a:lnTo>
                      <a:pt x="0" y="0"/>
                    </a:lnTo>
                    <a:lnTo>
                      <a:pt x="0" y="0"/>
                    </a:lnTo>
                    <a:lnTo>
                      <a:pt x="0" y="0"/>
                    </a:lnTo>
                    <a:lnTo>
                      <a:pt x="0" y="0"/>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03" name="Freeform 179"/>
              <p:cNvSpPr>
                <a:spLocks/>
              </p:cNvSpPr>
              <p:nvPr/>
            </p:nvSpPr>
            <p:spPr bwMode="auto">
              <a:xfrm>
                <a:off x="4666" y="3141"/>
                <a:ext cx="114" cy="16"/>
              </a:xfrm>
              <a:custGeom>
                <a:avLst/>
                <a:gdLst/>
                <a:ahLst/>
                <a:cxnLst>
                  <a:cxn ang="0">
                    <a:pos x="58" y="8"/>
                  </a:cxn>
                  <a:cxn ang="0">
                    <a:pos x="65" y="9"/>
                  </a:cxn>
                  <a:cxn ang="0">
                    <a:pos x="73" y="10"/>
                  </a:cxn>
                  <a:cxn ang="0">
                    <a:pos x="80" y="11"/>
                  </a:cxn>
                  <a:cxn ang="0">
                    <a:pos x="87" y="12"/>
                  </a:cxn>
                  <a:cxn ang="0">
                    <a:pos x="95" y="13"/>
                  </a:cxn>
                  <a:cxn ang="0">
                    <a:pos x="102" y="14"/>
                  </a:cxn>
                  <a:cxn ang="0">
                    <a:pos x="109" y="15"/>
                  </a:cxn>
                  <a:cxn ang="0">
                    <a:pos x="113" y="16"/>
                  </a:cxn>
                  <a:cxn ang="0">
                    <a:pos x="114" y="15"/>
                  </a:cxn>
                  <a:cxn ang="0">
                    <a:pos x="110" y="14"/>
                  </a:cxn>
                  <a:cxn ang="0">
                    <a:pos x="103" y="12"/>
                  </a:cxn>
                  <a:cxn ang="0">
                    <a:pos x="95" y="11"/>
                  </a:cxn>
                  <a:cxn ang="0">
                    <a:pos x="88" y="9"/>
                  </a:cxn>
                  <a:cxn ang="0">
                    <a:pos x="81" y="8"/>
                  </a:cxn>
                  <a:cxn ang="0">
                    <a:pos x="74" y="7"/>
                  </a:cxn>
                  <a:cxn ang="0">
                    <a:pos x="66" y="6"/>
                  </a:cxn>
                  <a:cxn ang="0">
                    <a:pos x="59" y="5"/>
                  </a:cxn>
                  <a:cxn ang="0">
                    <a:pos x="51" y="4"/>
                  </a:cxn>
                  <a:cxn ang="0">
                    <a:pos x="43" y="3"/>
                  </a:cxn>
                  <a:cxn ang="0">
                    <a:pos x="33" y="2"/>
                  </a:cxn>
                  <a:cxn ang="0">
                    <a:pos x="24" y="2"/>
                  </a:cxn>
                  <a:cxn ang="0">
                    <a:pos x="16" y="1"/>
                  </a:cxn>
                  <a:cxn ang="0">
                    <a:pos x="8" y="0"/>
                  </a:cxn>
                  <a:cxn ang="0">
                    <a:pos x="3" y="0"/>
                  </a:cxn>
                  <a:cxn ang="0">
                    <a:pos x="0" y="0"/>
                  </a:cxn>
                  <a:cxn ang="0">
                    <a:pos x="0" y="0"/>
                  </a:cxn>
                  <a:cxn ang="0">
                    <a:pos x="3" y="0"/>
                  </a:cxn>
                  <a:cxn ang="0">
                    <a:pos x="9" y="1"/>
                  </a:cxn>
                  <a:cxn ang="0">
                    <a:pos x="16" y="2"/>
                  </a:cxn>
                  <a:cxn ang="0">
                    <a:pos x="25" y="4"/>
                  </a:cxn>
                  <a:cxn ang="0">
                    <a:pos x="34" y="5"/>
                  </a:cxn>
                  <a:cxn ang="0">
                    <a:pos x="43" y="6"/>
                  </a:cxn>
                  <a:cxn ang="0">
                    <a:pos x="51" y="7"/>
                  </a:cxn>
                </a:cxnLst>
                <a:rect l="0" t="0" r="r" b="b"/>
                <a:pathLst>
                  <a:path w="114" h="16">
                    <a:moveTo>
                      <a:pt x="54" y="8"/>
                    </a:moveTo>
                    <a:lnTo>
                      <a:pt x="58" y="8"/>
                    </a:lnTo>
                    <a:lnTo>
                      <a:pt x="62" y="9"/>
                    </a:lnTo>
                    <a:lnTo>
                      <a:pt x="65" y="9"/>
                    </a:lnTo>
                    <a:lnTo>
                      <a:pt x="69" y="10"/>
                    </a:lnTo>
                    <a:lnTo>
                      <a:pt x="73" y="10"/>
                    </a:lnTo>
                    <a:lnTo>
                      <a:pt x="76" y="10"/>
                    </a:lnTo>
                    <a:lnTo>
                      <a:pt x="80" y="11"/>
                    </a:lnTo>
                    <a:lnTo>
                      <a:pt x="84" y="11"/>
                    </a:lnTo>
                    <a:lnTo>
                      <a:pt x="87" y="12"/>
                    </a:lnTo>
                    <a:lnTo>
                      <a:pt x="91" y="12"/>
                    </a:lnTo>
                    <a:lnTo>
                      <a:pt x="95" y="13"/>
                    </a:lnTo>
                    <a:lnTo>
                      <a:pt x="98" y="14"/>
                    </a:lnTo>
                    <a:lnTo>
                      <a:pt x="102" y="14"/>
                    </a:lnTo>
                    <a:lnTo>
                      <a:pt x="106" y="15"/>
                    </a:lnTo>
                    <a:lnTo>
                      <a:pt x="109" y="15"/>
                    </a:lnTo>
                    <a:lnTo>
                      <a:pt x="113" y="16"/>
                    </a:lnTo>
                    <a:lnTo>
                      <a:pt x="113" y="16"/>
                    </a:lnTo>
                    <a:lnTo>
                      <a:pt x="114" y="15"/>
                    </a:lnTo>
                    <a:lnTo>
                      <a:pt x="114" y="15"/>
                    </a:lnTo>
                    <a:lnTo>
                      <a:pt x="113" y="14"/>
                    </a:lnTo>
                    <a:lnTo>
                      <a:pt x="110" y="14"/>
                    </a:lnTo>
                    <a:lnTo>
                      <a:pt x="106" y="13"/>
                    </a:lnTo>
                    <a:lnTo>
                      <a:pt x="103" y="12"/>
                    </a:lnTo>
                    <a:lnTo>
                      <a:pt x="99" y="11"/>
                    </a:lnTo>
                    <a:lnTo>
                      <a:pt x="95" y="11"/>
                    </a:lnTo>
                    <a:lnTo>
                      <a:pt x="92" y="10"/>
                    </a:lnTo>
                    <a:lnTo>
                      <a:pt x="88" y="9"/>
                    </a:lnTo>
                    <a:lnTo>
                      <a:pt x="84" y="9"/>
                    </a:lnTo>
                    <a:lnTo>
                      <a:pt x="81" y="8"/>
                    </a:lnTo>
                    <a:lnTo>
                      <a:pt x="77" y="8"/>
                    </a:lnTo>
                    <a:lnTo>
                      <a:pt x="74" y="7"/>
                    </a:lnTo>
                    <a:lnTo>
                      <a:pt x="70" y="7"/>
                    </a:lnTo>
                    <a:lnTo>
                      <a:pt x="66" y="6"/>
                    </a:lnTo>
                    <a:lnTo>
                      <a:pt x="63" y="6"/>
                    </a:lnTo>
                    <a:lnTo>
                      <a:pt x="59" y="5"/>
                    </a:lnTo>
                    <a:lnTo>
                      <a:pt x="55" y="5"/>
                    </a:lnTo>
                    <a:lnTo>
                      <a:pt x="51" y="4"/>
                    </a:lnTo>
                    <a:lnTo>
                      <a:pt x="47" y="4"/>
                    </a:lnTo>
                    <a:lnTo>
                      <a:pt x="43" y="3"/>
                    </a:lnTo>
                    <a:lnTo>
                      <a:pt x="38" y="3"/>
                    </a:lnTo>
                    <a:lnTo>
                      <a:pt x="33" y="2"/>
                    </a:lnTo>
                    <a:lnTo>
                      <a:pt x="29" y="2"/>
                    </a:lnTo>
                    <a:lnTo>
                      <a:pt x="24" y="2"/>
                    </a:lnTo>
                    <a:lnTo>
                      <a:pt x="20" y="1"/>
                    </a:lnTo>
                    <a:lnTo>
                      <a:pt x="16" y="1"/>
                    </a:lnTo>
                    <a:lnTo>
                      <a:pt x="12" y="1"/>
                    </a:lnTo>
                    <a:lnTo>
                      <a:pt x="8" y="0"/>
                    </a:lnTo>
                    <a:lnTo>
                      <a:pt x="5" y="0"/>
                    </a:lnTo>
                    <a:lnTo>
                      <a:pt x="3" y="0"/>
                    </a:lnTo>
                    <a:lnTo>
                      <a:pt x="1" y="0"/>
                    </a:lnTo>
                    <a:lnTo>
                      <a:pt x="0" y="0"/>
                    </a:lnTo>
                    <a:lnTo>
                      <a:pt x="0" y="0"/>
                    </a:lnTo>
                    <a:lnTo>
                      <a:pt x="0" y="0"/>
                    </a:lnTo>
                    <a:lnTo>
                      <a:pt x="1" y="0"/>
                    </a:lnTo>
                    <a:lnTo>
                      <a:pt x="3" y="0"/>
                    </a:lnTo>
                    <a:lnTo>
                      <a:pt x="6" y="1"/>
                    </a:lnTo>
                    <a:lnTo>
                      <a:pt x="9" y="1"/>
                    </a:lnTo>
                    <a:lnTo>
                      <a:pt x="12" y="2"/>
                    </a:lnTo>
                    <a:lnTo>
                      <a:pt x="16" y="2"/>
                    </a:lnTo>
                    <a:lnTo>
                      <a:pt x="20" y="3"/>
                    </a:lnTo>
                    <a:lnTo>
                      <a:pt x="25" y="4"/>
                    </a:lnTo>
                    <a:lnTo>
                      <a:pt x="29" y="4"/>
                    </a:lnTo>
                    <a:lnTo>
                      <a:pt x="34" y="5"/>
                    </a:lnTo>
                    <a:lnTo>
                      <a:pt x="38" y="6"/>
                    </a:lnTo>
                    <a:lnTo>
                      <a:pt x="43" y="6"/>
                    </a:lnTo>
                    <a:lnTo>
                      <a:pt x="47" y="7"/>
                    </a:lnTo>
                    <a:lnTo>
                      <a:pt x="51" y="7"/>
                    </a:lnTo>
                    <a:lnTo>
                      <a:pt x="54" y="8"/>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04" name="Freeform 180"/>
              <p:cNvSpPr>
                <a:spLocks/>
              </p:cNvSpPr>
              <p:nvPr/>
            </p:nvSpPr>
            <p:spPr bwMode="auto">
              <a:xfrm>
                <a:off x="4719" y="3097"/>
                <a:ext cx="60" cy="34"/>
              </a:xfrm>
              <a:custGeom>
                <a:avLst/>
                <a:gdLst/>
                <a:ahLst/>
                <a:cxnLst>
                  <a:cxn ang="0">
                    <a:pos x="60" y="34"/>
                  </a:cxn>
                  <a:cxn ang="0">
                    <a:pos x="60" y="34"/>
                  </a:cxn>
                  <a:cxn ang="0">
                    <a:pos x="60" y="33"/>
                  </a:cxn>
                  <a:cxn ang="0">
                    <a:pos x="60" y="33"/>
                  </a:cxn>
                  <a:cxn ang="0">
                    <a:pos x="60" y="33"/>
                  </a:cxn>
                  <a:cxn ang="0">
                    <a:pos x="56" y="32"/>
                  </a:cxn>
                  <a:cxn ang="0">
                    <a:pos x="51" y="30"/>
                  </a:cxn>
                  <a:cxn ang="0">
                    <a:pos x="46" y="28"/>
                  </a:cxn>
                  <a:cxn ang="0">
                    <a:pos x="41" y="26"/>
                  </a:cxn>
                  <a:cxn ang="0">
                    <a:pos x="36" y="24"/>
                  </a:cxn>
                  <a:cxn ang="0">
                    <a:pos x="31" y="21"/>
                  </a:cxn>
                  <a:cxn ang="0">
                    <a:pos x="26" y="18"/>
                  </a:cxn>
                  <a:cxn ang="0">
                    <a:pos x="22" y="15"/>
                  </a:cxn>
                  <a:cxn ang="0">
                    <a:pos x="17" y="12"/>
                  </a:cxn>
                  <a:cxn ang="0">
                    <a:pos x="13" y="9"/>
                  </a:cxn>
                  <a:cxn ang="0">
                    <a:pos x="10" y="7"/>
                  </a:cxn>
                  <a:cxn ang="0">
                    <a:pos x="6" y="5"/>
                  </a:cxn>
                  <a:cxn ang="0">
                    <a:pos x="4" y="3"/>
                  </a:cxn>
                  <a:cxn ang="0">
                    <a:pos x="2" y="1"/>
                  </a:cxn>
                  <a:cxn ang="0">
                    <a:pos x="1" y="0"/>
                  </a:cxn>
                  <a:cxn ang="0">
                    <a:pos x="0" y="0"/>
                  </a:cxn>
                  <a:cxn ang="0">
                    <a:pos x="1" y="0"/>
                  </a:cxn>
                  <a:cxn ang="0">
                    <a:pos x="1" y="1"/>
                  </a:cxn>
                  <a:cxn ang="0">
                    <a:pos x="2" y="3"/>
                  </a:cxn>
                  <a:cxn ang="0">
                    <a:pos x="3" y="5"/>
                  </a:cxn>
                  <a:cxn ang="0">
                    <a:pos x="5" y="7"/>
                  </a:cxn>
                  <a:cxn ang="0">
                    <a:pos x="8" y="10"/>
                  </a:cxn>
                  <a:cxn ang="0">
                    <a:pos x="10" y="13"/>
                  </a:cxn>
                  <a:cxn ang="0">
                    <a:pos x="14" y="16"/>
                  </a:cxn>
                  <a:cxn ang="0">
                    <a:pos x="17" y="19"/>
                  </a:cxn>
                  <a:cxn ang="0">
                    <a:pos x="22" y="22"/>
                  </a:cxn>
                  <a:cxn ang="0">
                    <a:pos x="27" y="24"/>
                  </a:cxn>
                  <a:cxn ang="0">
                    <a:pos x="32" y="27"/>
                  </a:cxn>
                  <a:cxn ang="0">
                    <a:pos x="38" y="29"/>
                  </a:cxn>
                  <a:cxn ang="0">
                    <a:pos x="45" y="31"/>
                  </a:cxn>
                  <a:cxn ang="0">
                    <a:pos x="52" y="33"/>
                  </a:cxn>
                  <a:cxn ang="0">
                    <a:pos x="60" y="34"/>
                  </a:cxn>
                </a:cxnLst>
                <a:rect l="0" t="0" r="r" b="b"/>
                <a:pathLst>
                  <a:path w="60" h="34">
                    <a:moveTo>
                      <a:pt x="60" y="34"/>
                    </a:moveTo>
                    <a:lnTo>
                      <a:pt x="60" y="34"/>
                    </a:lnTo>
                    <a:lnTo>
                      <a:pt x="60" y="33"/>
                    </a:lnTo>
                    <a:lnTo>
                      <a:pt x="60" y="33"/>
                    </a:lnTo>
                    <a:lnTo>
                      <a:pt x="60" y="33"/>
                    </a:lnTo>
                    <a:lnTo>
                      <a:pt x="56" y="32"/>
                    </a:lnTo>
                    <a:lnTo>
                      <a:pt x="51" y="30"/>
                    </a:lnTo>
                    <a:lnTo>
                      <a:pt x="46" y="28"/>
                    </a:lnTo>
                    <a:lnTo>
                      <a:pt x="41" y="26"/>
                    </a:lnTo>
                    <a:lnTo>
                      <a:pt x="36" y="24"/>
                    </a:lnTo>
                    <a:lnTo>
                      <a:pt x="31" y="21"/>
                    </a:lnTo>
                    <a:lnTo>
                      <a:pt x="26" y="18"/>
                    </a:lnTo>
                    <a:lnTo>
                      <a:pt x="22" y="15"/>
                    </a:lnTo>
                    <a:lnTo>
                      <a:pt x="17" y="12"/>
                    </a:lnTo>
                    <a:lnTo>
                      <a:pt x="13" y="9"/>
                    </a:lnTo>
                    <a:lnTo>
                      <a:pt x="10" y="7"/>
                    </a:lnTo>
                    <a:lnTo>
                      <a:pt x="6" y="5"/>
                    </a:lnTo>
                    <a:lnTo>
                      <a:pt x="4" y="3"/>
                    </a:lnTo>
                    <a:lnTo>
                      <a:pt x="2" y="1"/>
                    </a:lnTo>
                    <a:lnTo>
                      <a:pt x="1" y="0"/>
                    </a:lnTo>
                    <a:lnTo>
                      <a:pt x="0" y="0"/>
                    </a:lnTo>
                    <a:lnTo>
                      <a:pt x="1" y="0"/>
                    </a:lnTo>
                    <a:lnTo>
                      <a:pt x="1" y="1"/>
                    </a:lnTo>
                    <a:lnTo>
                      <a:pt x="2" y="3"/>
                    </a:lnTo>
                    <a:lnTo>
                      <a:pt x="3" y="5"/>
                    </a:lnTo>
                    <a:lnTo>
                      <a:pt x="5" y="7"/>
                    </a:lnTo>
                    <a:lnTo>
                      <a:pt x="8" y="10"/>
                    </a:lnTo>
                    <a:lnTo>
                      <a:pt x="10" y="13"/>
                    </a:lnTo>
                    <a:lnTo>
                      <a:pt x="14" y="16"/>
                    </a:lnTo>
                    <a:lnTo>
                      <a:pt x="17" y="19"/>
                    </a:lnTo>
                    <a:lnTo>
                      <a:pt x="22" y="22"/>
                    </a:lnTo>
                    <a:lnTo>
                      <a:pt x="27" y="24"/>
                    </a:lnTo>
                    <a:lnTo>
                      <a:pt x="32" y="27"/>
                    </a:lnTo>
                    <a:lnTo>
                      <a:pt x="38" y="29"/>
                    </a:lnTo>
                    <a:lnTo>
                      <a:pt x="45" y="31"/>
                    </a:lnTo>
                    <a:lnTo>
                      <a:pt x="52" y="33"/>
                    </a:lnTo>
                    <a:lnTo>
                      <a:pt x="60" y="3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05" name="Freeform 181"/>
              <p:cNvSpPr>
                <a:spLocks/>
              </p:cNvSpPr>
              <p:nvPr/>
            </p:nvSpPr>
            <p:spPr bwMode="auto">
              <a:xfrm>
                <a:off x="4676" y="3105"/>
                <a:ext cx="48" cy="17"/>
              </a:xfrm>
              <a:custGeom>
                <a:avLst/>
                <a:gdLst/>
                <a:ahLst/>
                <a:cxnLst>
                  <a:cxn ang="0">
                    <a:pos x="0" y="17"/>
                  </a:cxn>
                  <a:cxn ang="0">
                    <a:pos x="3" y="16"/>
                  </a:cxn>
                  <a:cxn ang="0">
                    <a:pos x="6" y="15"/>
                  </a:cxn>
                  <a:cxn ang="0">
                    <a:pos x="9" y="14"/>
                  </a:cxn>
                  <a:cxn ang="0">
                    <a:pos x="12" y="12"/>
                  </a:cxn>
                  <a:cxn ang="0">
                    <a:pos x="14" y="11"/>
                  </a:cxn>
                  <a:cxn ang="0">
                    <a:pos x="17" y="10"/>
                  </a:cxn>
                  <a:cxn ang="0">
                    <a:pos x="20" y="10"/>
                  </a:cxn>
                  <a:cxn ang="0">
                    <a:pos x="23" y="9"/>
                  </a:cxn>
                  <a:cxn ang="0">
                    <a:pos x="26" y="8"/>
                  </a:cxn>
                  <a:cxn ang="0">
                    <a:pos x="29" y="7"/>
                  </a:cxn>
                  <a:cxn ang="0">
                    <a:pos x="32" y="6"/>
                  </a:cxn>
                  <a:cxn ang="0">
                    <a:pos x="35" y="6"/>
                  </a:cxn>
                  <a:cxn ang="0">
                    <a:pos x="37" y="5"/>
                  </a:cxn>
                  <a:cxn ang="0">
                    <a:pos x="40" y="4"/>
                  </a:cxn>
                  <a:cxn ang="0">
                    <a:pos x="43" y="4"/>
                  </a:cxn>
                  <a:cxn ang="0">
                    <a:pos x="46" y="3"/>
                  </a:cxn>
                  <a:cxn ang="0">
                    <a:pos x="47" y="2"/>
                  </a:cxn>
                  <a:cxn ang="0">
                    <a:pos x="48" y="1"/>
                  </a:cxn>
                  <a:cxn ang="0">
                    <a:pos x="47" y="1"/>
                  </a:cxn>
                  <a:cxn ang="0">
                    <a:pos x="46" y="0"/>
                  </a:cxn>
                  <a:cxn ang="0">
                    <a:pos x="43" y="1"/>
                  </a:cxn>
                  <a:cxn ang="0">
                    <a:pos x="40" y="1"/>
                  </a:cxn>
                  <a:cxn ang="0">
                    <a:pos x="37" y="2"/>
                  </a:cxn>
                  <a:cxn ang="0">
                    <a:pos x="34" y="2"/>
                  </a:cxn>
                  <a:cxn ang="0">
                    <a:pos x="31" y="3"/>
                  </a:cxn>
                  <a:cxn ang="0">
                    <a:pos x="28" y="3"/>
                  </a:cxn>
                  <a:cxn ang="0">
                    <a:pos x="25" y="4"/>
                  </a:cxn>
                  <a:cxn ang="0">
                    <a:pos x="21" y="5"/>
                  </a:cxn>
                  <a:cxn ang="0">
                    <a:pos x="18" y="6"/>
                  </a:cxn>
                  <a:cxn ang="0">
                    <a:pos x="15" y="7"/>
                  </a:cxn>
                  <a:cxn ang="0">
                    <a:pos x="12" y="8"/>
                  </a:cxn>
                  <a:cxn ang="0">
                    <a:pos x="10" y="9"/>
                  </a:cxn>
                  <a:cxn ang="0">
                    <a:pos x="7" y="11"/>
                  </a:cxn>
                  <a:cxn ang="0">
                    <a:pos x="5" y="13"/>
                  </a:cxn>
                  <a:cxn ang="0">
                    <a:pos x="2" y="15"/>
                  </a:cxn>
                  <a:cxn ang="0">
                    <a:pos x="0" y="17"/>
                  </a:cxn>
                  <a:cxn ang="0">
                    <a:pos x="0" y="17"/>
                  </a:cxn>
                  <a:cxn ang="0">
                    <a:pos x="0" y="17"/>
                  </a:cxn>
                  <a:cxn ang="0">
                    <a:pos x="0" y="17"/>
                  </a:cxn>
                  <a:cxn ang="0">
                    <a:pos x="0" y="17"/>
                  </a:cxn>
                  <a:cxn ang="0">
                    <a:pos x="0" y="17"/>
                  </a:cxn>
                </a:cxnLst>
                <a:rect l="0" t="0" r="r" b="b"/>
                <a:pathLst>
                  <a:path w="48" h="17">
                    <a:moveTo>
                      <a:pt x="0" y="17"/>
                    </a:moveTo>
                    <a:lnTo>
                      <a:pt x="3" y="16"/>
                    </a:lnTo>
                    <a:lnTo>
                      <a:pt x="6" y="15"/>
                    </a:lnTo>
                    <a:lnTo>
                      <a:pt x="9" y="14"/>
                    </a:lnTo>
                    <a:lnTo>
                      <a:pt x="12" y="12"/>
                    </a:lnTo>
                    <a:lnTo>
                      <a:pt x="14" y="11"/>
                    </a:lnTo>
                    <a:lnTo>
                      <a:pt x="17" y="10"/>
                    </a:lnTo>
                    <a:lnTo>
                      <a:pt x="20" y="10"/>
                    </a:lnTo>
                    <a:lnTo>
                      <a:pt x="23" y="9"/>
                    </a:lnTo>
                    <a:lnTo>
                      <a:pt x="26" y="8"/>
                    </a:lnTo>
                    <a:lnTo>
                      <a:pt x="29" y="7"/>
                    </a:lnTo>
                    <a:lnTo>
                      <a:pt x="32" y="6"/>
                    </a:lnTo>
                    <a:lnTo>
                      <a:pt x="35" y="6"/>
                    </a:lnTo>
                    <a:lnTo>
                      <a:pt x="37" y="5"/>
                    </a:lnTo>
                    <a:lnTo>
                      <a:pt x="40" y="4"/>
                    </a:lnTo>
                    <a:lnTo>
                      <a:pt x="43" y="4"/>
                    </a:lnTo>
                    <a:lnTo>
                      <a:pt x="46" y="3"/>
                    </a:lnTo>
                    <a:lnTo>
                      <a:pt x="47" y="2"/>
                    </a:lnTo>
                    <a:lnTo>
                      <a:pt x="48" y="1"/>
                    </a:lnTo>
                    <a:lnTo>
                      <a:pt x="47" y="1"/>
                    </a:lnTo>
                    <a:lnTo>
                      <a:pt x="46" y="0"/>
                    </a:lnTo>
                    <a:lnTo>
                      <a:pt x="43" y="1"/>
                    </a:lnTo>
                    <a:lnTo>
                      <a:pt x="40" y="1"/>
                    </a:lnTo>
                    <a:lnTo>
                      <a:pt x="37" y="2"/>
                    </a:lnTo>
                    <a:lnTo>
                      <a:pt x="34" y="2"/>
                    </a:lnTo>
                    <a:lnTo>
                      <a:pt x="31" y="3"/>
                    </a:lnTo>
                    <a:lnTo>
                      <a:pt x="28" y="3"/>
                    </a:lnTo>
                    <a:lnTo>
                      <a:pt x="25" y="4"/>
                    </a:lnTo>
                    <a:lnTo>
                      <a:pt x="21" y="5"/>
                    </a:lnTo>
                    <a:lnTo>
                      <a:pt x="18" y="6"/>
                    </a:lnTo>
                    <a:lnTo>
                      <a:pt x="15" y="7"/>
                    </a:lnTo>
                    <a:lnTo>
                      <a:pt x="12" y="8"/>
                    </a:lnTo>
                    <a:lnTo>
                      <a:pt x="10" y="9"/>
                    </a:lnTo>
                    <a:lnTo>
                      <a:pt x="7" y="11"/>
                    </a:lnTo>
                    <a:lnTo>
                      <a:pt x="5" y="13"/>
                    </a:lnTo>
                    <a:lnTo>
                      <a:pt x="2" y="15"/>
                    </a:lnTo>
                    <a:lnTo>
                      <a:pt x="0" y="17"/>
                    </a:lnTo>
                    <a:lnTo>
                      <a:pt x="0" y="17"/>
                    </a:lnTo>
                    <a:lnTo>
                      <a:pt x="0" y="17"/>
                    </a:lnTo>
                    <a:lnTo>
                      <a:pt x="0" y="17"/>
                    </a:lnTo>
                    <a:lnTo>
                      <a:pt x="0" y="17"/>
                    </a:lnTo>
                    <a:lnTo>
                      <a:pt x="0" y="17"/>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06" name="Freeform 182"/>
              <p:cNvSpPr>
                <a:spLocks/>
              </p:cNvSpPr>
              <p:nvPr/>
            </p:nvSpPr>
            <p:spPr bwMode="auto">
              <a:xfrm>
                <a:off x="4550" y="3192"/>
                <a:ext cx="174" cy="50"/>
              </a:xfrm>
              <a:custGeom>
                <a:avLst/>
                <a:gdLst/>
                <a:ahLst/>
                <a:cxnLst>
                  <a:cxn ang="0">
                    <a:pos x="31" y="12"/>
                  </a:cxn>
                  <a:cxn ang="0">
                    <a:pos x="27" y="14"/>
                  </a:cxn>
                  <a:cxn ang="0">
                    <a:pos x="23" y="15"/>
                  </a:cxn>
                  <a:cxn ang="0">
                    <a:pos x="20" y="17"/>
                  </a:cxn>
                  <a:cxn ang="0">
                    <a:pos x="15" y="19"/>
                  </a:cxn>
                  <a:cxn ang="0">
                    <a:pos x="9" y="21"/>
                  </a:cxn>
                  <a:cxn ang="0">
                    <a:pos x="5" y="25"/>
                  </a:cxn>
                  <a:cxn ang="0">
                    <a:pos x="1" y="32"/>
                  </a:cxn>
                  <a:cxn ang="0">
                    <a:pos x="2" y="38"/>
                  </a:cxn>
                  <a:cxn ang="0">
                    <a:pos x="6" y="40"/>
                  </a:cxn>
                  <a:cxn ang="0">
                    <a:pos x="10" y="41"/>
                  </a:cxn>
                  <a:cxn ang="0">
                    <a:pos x="23" y="42"/>
                  </a:cxn>
                  <a:cxn ang="0">
                    <a:pos x="36" y="39"/>
                  </a:cxn>
                  <a:cxn ang="0">
                    <a:pos x="48" y="35"/>
                  </a:cxn>
                  <a:cxn ang="0">
                    <a:pos x="61" y="30"/>
                  </a:cxn>
                  <a:cxn ang="0">
                    <a:pos x="74" y="27"/>
                  </a:cxn>
                  <a:cxn ang="0">
                    <a:pos x="83" y="26"/>
                  </a:cxn>
                  <a:cxn ang="0">
                    <a:pos x="88" y="27"/>
                  </a:cxn>
                  <a:cxn ang="0">
                    <a:pos x="94" y="29"/>
                  </a:cxn>
                  <a:cxn ang="0">
                    <a:pos x="100" y="34"/>
                  </a:cxn>
                  <a:cxn ang="0">
                    <a:pos x="105" y="39"/>
                  </a:cxn>
                  <a:cxn ang="0">
                    <a:pos x="112" y="44"/>
                  </a:cxn>
                  <a:cxn ang="0">
                    <a:pos x="123" y="49"/>
                  </a:cxn>
                  <a:cxn ang="0">
                    <a:pos x="135" y="49"/>
                  </a:cxn>
                  <a:cxn ang="0">
                    <a:pos x="146" y="47"/>
                  </a:cxn>
                  <a:cxn ang="0">
                    <a:pos x="156" y="41"/>
                  </a:cxn>
                  <a:cxn ang="0">
                    <a:pos x="165" y="33"/>
                  </a:cxn>
                  <a:cxn ang="0">
                    <a:pos x="169" y="28"/>
                  </a:cxn>
                  <a:cxn ang="0">
                    <a:pos x="172" y="22"/>
                  </a:cxn>
                  <a:cxn ang="0">
                    <a:pos x="174" y="17"/>
                  </a:cxn>
                  <a:cxn ang="0">
                    <a:pos x="173" y="17"/>
                  </a:cxn>
                  <a:cxn ang="0">
                    <a:pos x="166" y="28"/>
                  </a:cxn>
                  <a:cxn ang="0">
                    <a:pos x="157" y="37"/>
                  </a:cxn>
                  <a:cxn ang="0">
                    <a:pos x="146" y="44"/>
                  </a:cxn>
                  <a:cxn ang="0">
                    <a:pos x="131" y="46"/>
                  </a:cxn>
                  <a:cxn ang="0">
                    <a:pos x="117" y="43"/>
                  </a:cxn>
                  <a:cxn ang="0">
                    <a:pos x="109" y="38"/>
                  </a:cxn>
                  <a:cxn ang="0">
                    <a:pos x="104" y="33"/>
                  </a:cxn>
                  <a:cxn ang="0">
                    <a:pos x="99" y="29"/>
                  </a:cxn>
                  <a:cxn ang="0">
                    <a:pos x="94" y="26"/>
                  </a:cxn>
                  <a:cxn ang="0">
                    <a:pos x="89" y="24"/>
                  </a:cxn>
                  <a:cxn ang="0">
                    <a:pos x="82" y="23"/>
                  </a:cxn>
                  <a:cxn ang="0">
                    <a:pos x="70" y="24"/>
                  </a:cxn>
                  <a:cxn ang="0">
                    <a:pos x="59" y="28"/>
                  </a:cxn>
                  <a:cxn ang="0">
                    <a:pos x="46" y="32"/>
                  </a:cxn>
                  <a:cxn ang="0">
                    <a:pos x="32" y="37"/>
                  </a:cxn>
                  <a:cxn ang="0">
                    <a:pos x="17" y="38"/>
                  </a:cxn>
                  <a:cxn ang="0">
                    <a:pos x="14" y="38"/>
                  </a:cxn>
                  <a:cxn ang="0">
                    <a:pos x="10" y="38"/>
                  </a:cxn>
                  <a:cxn ang="0">
                    <a:pos x="5" y="36"/>
                  </a:cxn>
                  <a:cxn ang="0">
                    <a:pos x="4" y="29"/>
                  </a:cxn>
                  <a:cxn ang="0">
                    <a:pos x="9" y="24"/>
                  </a:cxn>
                  <a:cxn ang="0">
                    <a:pos x="15" y="21"/>
                  </a:cxn>
                  <a:cxn ang="0">
                    <a:pos x="21" y="18"/>
                  </a:cxn>
                  <a:cxn ang="0">
                    <a:pos x="29" y="15"/>
                  </a:cxn>
                  <a:cxn ang="0">
                    <a:pos x="35" y="11"/>
                  </a:cxn>
                  <a:cxn ang="0">
                    <a:pos x="34" y="5"/>
                  </a:cxn>
                  <a:cxn ang="0">
                    <a:pos x="24" y="2"/>
                  </a:cxn>
                  <a:cxn ang="0">
                    <a:pos x="15" y="0"/>
                  </a:cxn>
                  <a:cxn ang="0">
                    <a:pos x="15" y="1"/>
                  </a:cxn>
                  <a:cxn ang="0">
                    <a:pos x="18" y="2"/>
                  </a:cxn>
                  <a:cxn ang="0">
                    <a:pos x="30" y="6"/>
                  </a:cxn>
                  <a:cxn ang="0">
                    <a:pos x="34" y="10"/>
                  </a:cxn>
                </a:cxnLst>
                <a:rect l="0" t="0" r="r" b="b"/>
                <a:pathLst>
                  <a:path w="174" h="50">
                    <a:moveTo>
                      <a:pt x="34" y="10"/>
                    </a:moveTo>
                    <a:lnTo>
                      <a:pt x="33" y="11"/>
                    </a:lnTo>
                    <a:lnTo>
                      <a:pt x="31" y="12"/>
                    </a:lnTo>
                    <a:lnTo>
                      <a:pt x="30" y="13"/>
                    </a:lnTo>
                    <a:lnTo>
                      <a:pt x="28" y="13"/>
                    </a:lnTo>
                    <a:lnTo>
                      <a:pt x="27" y="14"/>
                    </a:lnTo>
                    <a:lnTo>
                      <a:pt x="26" y="14"/>
                    </a:lnTo>
                    <a:lnTo>
                      <a:pt x="24" y="15"/>
                    </a:lnTo>
                    <a:lnTo>
                      <a:pt x="23" y="15"/>
                    </a:lnTo>
                    <a:lnTo>
                      <a:pt x="22" y="16"/>
                    </a:lnTo>
                    <a:lnTo>
                      <a:pt x="21" y="16"/>
                    </a:lnTo>
                    <a:lnTo>
                      <a:pt x="20" y="17"/>
                    </a:lnTo>
                    <a:lnTo>
                      <a:pt x="18" y="17"/>
                    </a:lnTo>
                    <a:lnTo>
                      <a:pt x="17" y="18"/>
                    </a:lnTo>
                    <a:lnTo>
                      <a:pt x="15" y="19"/>
                    </a:lnTo>
                    <a:lnTo>
                      <a:pt x="13" y="19"/>
                    </a:lnTo>
                    <a:lnTo>
                      <a:pt x="11" y="20"/>
                    </a:lnTo>
                    <a:lnTo>
                      <a:pt x="9" y="21"/>
                    </a:lnTo>
                    <a:lnTo>
                      <a:pt x="8" y="22"/>
                    </a:lnTo>
                    <a:lnTo>
                      <a:pt x="6" y="23"/>
                    </a:lnTo>
                    <a:lnTo>
                      <a:pt x="5" y="25"/>
                    </a:lnTo>
                    <a:lnTo>
                      <a:pt x="3" y="27"/>
                    </a:lnTo>
                    <a:lnTo>
                      <a:pt x="2" y="30"/>
                    </a:lnTo>
                    <a:lnTo>
                      <a:pt x="1" y="32"/>
                    </a:lnTo>
                    <a:lnTo>
                      <a:pt x="0" y="35"/>
                    </a:lnTo>
                    <a:lnTo>
                      <a:pt x="1" y="37"/>
                    </a:lnTo>
                    <a:lnTo>
                      <a:pt x="2" y="38"/>
                    </a:lnTo>
                    <a:lnTo>
                      <a:pt x="3" y="38"/>
                    </a:lnTo>
                    <a:lnTo>
                      <a:pt x="4" y="39"/>
                    </a:lnTo>
                    <a:lnTo>
                      <a:pt x="6" y="40"/>
                    </a:lnTo>
                    <a:lnTo>
                      <a:pt x="7" y="40"/>
                    </a:lnTo>
                    <a:lnTo>
                      <a:pt x="9" y="40"/>
                    </a:lnTo>
                    <a:lnTo>
                      <a:pt x="10" y="41"/>
                    </a:lnTo>
                    <a:lnTo>
                      <a:pt x="14" y="42"/>
                    </a:lnTo>
                    <a:lnTo>
                      <a:pt x="18" y="42"/>
                    </a:lnTo>
                    <a:lnTo>
                      <a:pt x="23" y="42"/>
                    </a:lnTo>
                    <a:lnTo>
                      <a:pt x="27" y="41"/>
                    </a:lnTo>
                    <a:lnTo>
                      <a:pt x="31" y="40"/>
                    </a:lnTo>
                    <a:lnTo>
                      <a:pt x="36" y="39"/>
                    </a:lnTo>
                    <a:lnTo>
                      <a:pt x="40" y="37"/>
                    </a:lnTo>
                    <a:lnTo>
                      <a:pt x="44" y="36"/>
                    </a:lnTo>
                    <a:lnTo>
                      <a:pt x="48" y="35"/>
                    </a:lnTo>
                    <a:lnTo>
                      <a:pt x="53" y="33"/>
                    </a:lnTo>
                    <a:lnTo>
                      <a:pt x="57" y="31"/>
                    </a:lnTo>
                    <a:lnTo>
                      <a:pt x="61" y="30"/>
                    </a:lnTo>
                    <a:lnTo>
                      <a:pt x="65" y="28"/>
                    </a:lnTo>
                    <a:lnTo>
                      <a:pt x="70" y="27"/>
                    </a:lnTo>
                    <a:lnTo>
                      <a:pt x="74" y="27"/>
                    </a:lnTo>
                    <a:lnTo>
                      <a:pt x="79" y="26"/>
                    </a:lnTo>
                    <a:lnTo>
                      <a:pt x="81" y="26"/>
                    </a:lnTo>
                    <a:lnTo>
                      <a:pt x="83" y="26"/>
                    </a:lnTo>
                    <a:lnTo>
                      <a:pt x="85" y="26"/>
                    </a:lnTo>
                    <a:lnTo>
                      <a:pt x="86" y="27"/>
                    </a:lnTo>
                    <a:lnTo>
                      <a:pt x="88" y="27"/>
                    </a:lnTo>
                    <a:lnTo>
                      <a:pt x="90" y="28"/>
                    </a:lnTo>
                    <a:lnTo>
                      <a:pt x="92" y="29"/>
                    </a:lnTo>
                    <a:lnTo>
                      <a:pt x="94" y="29"/>
                    </a:lnTo>
                    <a:lnTo>
                      <a:pt x="96" y="31"/>
                    </a:lnTo>
                    <a:lnTo>
                      <a:pt x="98" y="32"/>
                    </a:lnTo>
                    <a:lnTo>
                      <a:pt x="100" y="34"/>
                    </a:lnTo>
                    <a:lnTo>
                      <a:pt x="102" y="35"/>
                    </a:lnTo>
                    <a:lnTo>
                      <a:pt x="103" y="37"/>
                    </a:lnTo>
                    <a:lnTo>
                      <a:pt x="105" y="39"/>
                    </a:lnTo>
                    <a:lnTo>
                      <a:pt x="107" y="41"/>
                    </a:lnTo>
                    <a:lnTo>
                      <a:pt x="109" y="42"/>
                    </a:lnTo>
                    <a:lnTo>
                      <a:pt x="112" y="44"/>
                    </a:lnTo>
                    <a:lnTo>
                      <a:pt x="116" y="46"/>
                    </a:lnTo>
                    <a:lnTo>
                      <a:pt x="119" y="48"/>
                    </a:lnTo>
                    <a:lnTo>
                      <a:pt x="123" y="49"/>
                    </a:lnTo>
                    <a:lnTo>
                      <a:pt x="127" y="49"/>
                    </a:lnTo>
                    <a:lnTo>
                      <a:pt x="131" y="50"/>
                    </a:lnTo>
                    <a:lnTo>
                      <a:pt x="135" y="49"/>
                    </a:lnTo>
                    <a:lnTo>
                      <a:pt x="138" y="49"/>
                    </a:lnTo>
                    <a:lnTo>
                      <a:pt x="142" y="48"/>
                    </a:lnTo>
                    <a:lnTo>
                      <a:pt x="146" y="47"/>
                    </a:lnTo>
                    <a:lnTo>
                      <a:pt x="149" y="45"/>
                    </a:lnTo>
                    <a:lnTo>
                      <a:pt x="153" y="44"/>
                    </a:lnTo>
                    <a:lnTo>
                      <a:pt x="156" y="41"/>
                    </a:lnTo>
                    <a:lnTo>
                      <a:pt x="159" y="39"/>
                    </a:lnTo>
                    <a:lnTo>
                      <a:pt x="162" y="36"/>
                    </a:lnTo>
                    <a:lnTo>
                      <a:pt x="165" y="33"/>
                    </a:lnTo>
                    <a:lnTo>
                      <a:pt x="166" y="32"/>
                    </a:lnTo>
                    <a:lnTo>
                      <a:pt x="167" y="30"/>
                    </a:lnTo>
                    <a:lnTo>
                      <a:pt x="169" y="28"/>
                    </a:lnTo>
                    <a:lnTo>
                      <a:pt x="170" y="26"/>
                    </a:lnTo>
                    <a:lnTo>
                      <a:pt x="171" y="24"/>
                    </a:lnTo>
                    <a:lnTo>
                      <a:pt x="172" y="22"/>
                    </a:lnTo>
                    <a:lnTo>
                      <a:pt x="173" y="20"/>
                    </a:lnTo>
                    <a:lnTo>
                      <a:pt x="174" y="18"/>
                    </a:lnTo>
                    <a:lnTo>
                      <a:pt x="174" y="17"/>
                    </a:lnTo>
                    <a:lnTo>
                      <a:pt x="174" y="17"/>
                    </a:lnTo>
                    <a:lnTo>
                      <a:pt x="173" y="17"/>
                    </a:lnTo>
                    <a:lnTo>
                      <a:pt x="173" y="17"/>
                    </a:lnTo>
                    <a:lnTo>
                      <a:pt x="170" y="21"/>
                    </a:lnTo>
                    <a:lnTo>
                      <a:pt x="168" y="25"/>
                    </a:lnTo>
                    <a:lnTo>
                      <a:pt x="166" y="28"/>
                    </a:lnTo>
                    <a:lnTo>
                      <a:pt x="163" y="31"/>
                    </a:lnTo>
                    <a:lnTo>
                      <a:pt x="160" y="34"/>
                    </a:lnTo>
                    <a:lnTo>
                      <a:pt x="157" y="37"/>
                    </a:lnTo>
                    <a:lnTo>
                      <a:pt x="154" y="40"/>
                    </a:lnTo>
                    <a:lnTo>
                      <a:pt x="150" y="42"/>
                    </a:lnTo>
                    <a:lnTo>
                      <a:pt x="146" y="44"/>
                    </a:lnTo>
                    <a:lnTo>
                      <a:pt x="141" y="45"/>
                    </a:lnTo>
                    <a:lnTo>
                      <a:pt x="136" y="46"/>
                    </a:lnTo>
                    <a:lnTo>
                      <a:pt x="131" y="46"/>
                    </a:lnTo>
                    <a:lnTo>
                      <a:pt x="126" y="46"/>
                    </a:lnTo>
                    <a:lnTo>
                      <a:pt x="121" y="44"/>
                    </a:lnTo>
                    <a:lnTo>
                      <a:pt x="117" y="43"/>
                    </a:lnTo>
                    <a:lnTo>
                      <a:pt x="112" y="40"/>
                    </a:lnTo>
                    <a:lnTo>
                      <a:pt x="111" y="39"/>
                    </a:lnTo>
                    <a:lnTo>
                      <a:pt x="109" y="38"/>
                    </a:lnTo>
                    <a:lnTo>
                      <a:pt x="107" y="36"/>
                    </a:lnTo>
                    <a:lnTo>
                      <a:pt x="106" y="35"/>
                    </a:lnTo>
                    <a:lnTo>
                      <a:pt x="104" y="33"/>
                    </a:lnTo>
                    <a:lnTo>
                      <a:pt x="102" y="32"/>
                    </a:lnTo>
                    <a:lnTo>
                      <a:pt x="101" y="30"/>
                    </a:lnTo>
                    <a:lnTo>
                      <a:pt x="99" y="29"/>
                    </a:lnTo>
                    <a:lnTo>
                      <a:pt x="98" y="28"/>
                    </a:lnTo>
                    <a:lnTo>
                      <a:pt x="96" y="27"/>
                    </a:lnTo>
                    <a:lnTo>
                      <a:pt x="94" y="26"/>
                    </a:lnTo>
                    <a:lnTo>
                      <a:pt x="93" y="25"/>
                    </a:lnTo>
                    <a:lnTo>
                      <a:pt x="91" y="25"/>
                    </a:lnTo>
                    <a:lnTo>
                      <a:pt x="89" y="24"/>
                    </a:lnTo>
                    <a:lnTo>
                      <a:pt x="87" y="24"/>
                    </a:lnTo>
                    <a:lnTo>
                      <a:pt x="86" y="23"/>
                    </a:lnTo>
                    <a:lnTo>
                      <a:pt x="82" y="23"/>
                    </a:lnTo>
                    <a:lnTo>
                      <a:pt x="78" y="23"/>
                    </a:lnTo>
                    <a:lnTo>
                      <a:pt x="74" y="24"/>
                    </a:lnTo>
                    <a:lnTo>
                      <a:pt x="70" y="24"/>
                    </a:lnTo>
                    <a:lnTo>
                      <a:pt x="66" y="25"/>
                    </a:lnTo>
                    <a:lnTo>
                      <a:pt x="62" y="26"/>
                    </a:lnTo>
                    <a:lnTo>
                      <a:pt x="59" y="28"/>
                    </a:lnTo>
                    <a:lnTo>
                      <a:pt x="55" y="29"/>
                    </a:lnTo>
                    <a:lnTo>
                      <a:pt x="50" y="31"/>
                    </a:lnTo>
                    <a:lnTo>
                      <a:pt x="46" y="32"/>
                    </a:lnTo>
                    <a:lnTo>
                      <a:pt x="41" y="34"/>
                    </a:lnTo>
                    <a:lnTo>
                      <a:pt x="37" y="35"/>
                    </a:lnTo>
                    <a:lnTo>
                      <a:pt x="32" y="37"/>
                    </a:lnTo>
                    <a:lnTo>
                      <a:pt x="27" y="38"/>
                    </a:lnTo>
                    <a:lnTo>
                      <a:pt x="22" y="38"/>
                    </a:lnTo>
                    <a:lnTo>
                      <a:pt x="17" y="38"/>
                    </a:lnTo>
                    <a:lnTo>
                      <a:pt x="16" y="38"/>
                    </a:lnTo>
                    <a:lnTo>
                      <a:pt x="15" y="38"/>
                    </a:lnTo>
                    <a:lnTo>
                      <a:pt x="14" y="38"/>
                    </a:lnTo>
                    <a:lnTo>
                      <a:pt x="12" y="38"/>
                    </a:lnTo>
                    <a:lnTo>
                      <a:pt x="11" y="38"/>
                    </a:lnTo>
                    <a:lnTo>
                      <a:pt x="10" y="38"/>
                    </a:lnTo>
                    <a:lnTo>
                      <a:pt x="9" y="37"/>
                    </a:lnTo>
                    <a:lnTo>
                      <a:pt x="8" y="37"/>
                    </a:lnTo>
                    <a:lnTo>
                      <a:pt x="5" y="36"/>
                    </a:lnTo>
                    <a:lnTo>
                      <a:pt x="4" y="35"/>
                    </a:lnTo>
                    <a:lnTo>
                      <a:pt x="3" y="32"/>
                    </a:lnTo>
                    <a:lnTo>
                      <a:pt x="4" y="29"/>
                    </a:lnTo>
                    <a:lnTo>
                      <a:pt x="6" y="27"/>
                    </a:lnTo>
                    <a:lnTo>
                      <a:pt x="7" y="25"/>
                    </a:lnTo>
                    <a:lnTo>
                      <a:pt x="9" y="24"/>
                    </a:lnTo>
                    <a:lnTo>
                      <a:pt x="11" y="23"/>
                    </a:lnTo>
                    <a:lnTo>
                      <a:pt x="13" y="22"/>
                    </a:lnTo>
                    <a:lnTo>
                      <a:pt x="15" y="21"/>
                    </a:lnTo>
                    <a:lnTo>
                      <a:pt x="17" y="20"/>
                    </a:lnTo>
                    <a:lnTo>
                      <a:pt x="19" y="19"/>
                    </a:lnTo>
                    <a:lnTo>
                      <a:pt x="21" y="18"/>
                    </a:lnTo>
                    <a:lnTo>
                      <a:pt x="24" y="17"/>
                    </a:lnTo>
                    <a:lnTo>
                      <a:pt x="26" y="16"/>
                    </a:lnTo>
                    <a:lnTo>
                      <a:pt x="29" y="15"/>
                    </a:lnTo>
                    <a:lnTo>
                      <a:pt x="31" y="14"/>
                    </a:lnTo>
                    <a:lnTo>
                      <a:pt x="33" y="12"/>
                    </a:lnTo>
                    <a:lnTo>
                      <a:pt x="35" y="11"/>
                    </a:lnTo>
                    <a:lnTo>
                      <a:pt x="36" y="9"/>
                    </a:lnTo>
                    <a:lnTo>
                      <a:pt x="36" y="7"/>
                    </a:lnTo>
                    <a:lnTo>
                      <a:pt x="34" y="5"/>
                    </a:lnTo>
                    <a:lnTo>
                      <a:pt x="32" y="4"/>
                    </a:lnTo>
                    <a:lnTo>
                      <a:pt x="28" y="3"/>
                    </a:lnTo>
                    <a:lnTo>
                      <a:pt x="24" y="2"/>
                    </a:lnTo>
                    <a:lnTo>
                      <a:pt x="20" y="1"/>
                    </a:lnTo>
                    <a:lnTo>
                      <a:pt x="17" y="1"/>
                    </a:lnTo>
                    <a:lnTo>
                      <a:pt x="15" y="0"/>
                    </a:lnTo>
                    <a:lnTo>
                      <a:pt x="15" y="0"/>
                    </a:lnTo>
                    <a:lnTo>
                      <a:pt x="15" y="0"/>
                    </a:lnTo>
                    <a:lnTo>
                      <a:pt x="15" y="1"/>
                    </a:lnTo>
                    <a:lnTo>
                      <a:pt x="15" y="1"/>
                    </a:lnTo>
                    <a:lnTo>
                      <a:pt x="16" y="1"/>
                    </a:lnTo>
                    <a:lnTo>
                      <a:pt x="18" y="2"/>
                    </a:lnTo>
                    <a:lnTo>
                      <a:pt x="22" y="3"/>
                    </a:lnTo>
                    <a:lnTo>
                      <a:pt x="26" y="4"/>
                    </a:lnTo>
                    <a:lnTo>
                      <a:pt x="30" y="6"/>
                    </a:lnTo>
                    <a:lnTo>
                      <a:pt x="33" y="7"/>
                    </a:lnTo>
                    <a:lnTo>
                      <a:pt x="35" y="9"/>
                    </a:lnTo>
                    <a:lnTo>
                      <a:pt x="34" y="1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07" name="Freeform 183"/>
              <p:cNvSpPr>
                <a:spLocks/>
              </p:cNvSpPr>
              <p:nvPr/>
            </p:nvSpPr>
            <p:spPr bwMode="auto">
              <a:xfrm>
                <a:off x="4643" y="3177"/>
                <a:ext cx="4" cy="20"/>
              </a:xfrm>
              <a:custGeom>
                <a:avLst/>
                <a:gdLst/>
                <a:ahLst/>
                <a:cxnLst>
                  <a:cxn ang="0">
                    <a:pos x="0" y="0"/>
                  </a:cxn>
                  <a:cxn ang="0">
                    <a:pos x="0" y="1"/>
                  </a:cxn>
                  <a:cxn ang="0">
                    <a:pos x="1" y="5"/>
                  </a:cxn>
                  <a:cxn ang="0">
                    <a:pos x="1" y="9"/>
                  </a:cxn>
                  <a:cxn ang="0">
                    <a:pos x="1" y="15"/>
                  </a:cxn>
                  <a:cxn ang="0">
                    <a:pos x="0" y="19"/>
                  </a:cxn>
                  <a:cxn ang="0">
                    <a:pos x="0" y="20"/>
                  </a:cxn>
                  <a:cxn ang="0">
                    <a:pos x="1" y="19"/>
                  </a:cxn>
                  <a:cxn ang="0">
                    <a:pos x="2" y="18"/>
                  </a:cxn>
                  <a:cxn ang="0">
                    <a:pos x="3" y="14"/>
                  </a:cxn>
                  <a:cxn ang="0">
                    <a:pos x="4" y="9"/>
                  </a:cxn>
                  <a:cxn ang="0">
                    <a:pos x="3" y="4"/>
                  </a:cxn>
                  <a:cxn ang="0">
                    <a:pos x="0" y="0"/>
                  </a:cxn>
                </a:cxnLst>
                <a:rect l="0" t="0" r="r" b="b"/>
                <a:pathLst>
                  <a:path w="4" h="20">
                    <a:moveTo>
                      <a:pt x="0" y="0"/>
                    </a:moveTo>
                    <a:lnTo>
                      <a:pt x="0" y="1"/>
                    </a:lnTo>
                    <a:lnTo>
                      <a:pt x="1" y="5"/>
                    </a:lnTo>
                    <a:lnTo>
                      <a:pt x="1" y="9"/>
                    </a:lnTo>
                    <a:lnTo>
                      <a:pt x="1" y="15"/>
                    </a:lnTo>
                    <a:lnTo>
                      <a:pt x="0" y="19"/>
                    </a:lnTo>
                    <a:lnTo>
                      <a:pt x="0" y="20"/>
                    </a:lnTo>
                    <a:lnTo>
                      <a:pt x="1" y="19"/>
                    </a:lnTo>
                    <a:lnTo>
                      <a:pt x="2" y="18"/>
                    </a:lnTo>
                    <a:lnTo>
                      <a:pt x="3" y="14"/>
                    </a:lnTo>
                    <a:lnTo>
                      <a:pt x="4" y="9"/>
                    </a:lnTo>
                    <a:lnTo>
                      <a:pt x="3" y="4"/>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08" name="Freeform 184"/>
              <p:cNvSpPr>
                <a:spLocks/>
              </p:cNvSpPr>
              <p:nvPr/>
            </p:nvSpPr>
            <p:spPr bwMode="auto">
              <a:xfrm>
                <a:off x="4589" y="3122"/>
                <a:ext cx="17" cy="49"/>
              </a:xfrm>
              <a:custGeom>
                <a:avLst/>
                <a:gdLst/>
                <a:ahLst/>
                <a:cxnLst>
                  <a:cxn ang="0">
                    <a:pos x="3" y="0"/>
                  </a:cxn>
                  <a:cxn ang="0">
                    <a:pos x="3" y="1"/>
                  </a:cxn>
                  <a:cxn ang="0">
                    <a:pos x="3" y="4"/>
                  </a:cxn>
                  <a:cxn ang="0">
                    <a:pos x="4" y="10"/>
                  </a:cxn>
                  <a:cxn ang="0">
                    <a:pos x="8" y="15"/>
                  </a:cxn>
                  <a:cxn ang="0">
                    <a:pos x="10" y="18"/>
                  </a:cxn>
                  <a:cxn ang="0">
                    <a:pos x="12" y="21"/>
                  </a:cxn>
                  <a:cxn ang="0">
                    <a:pos x="14" y="24"/>
                  </a:cxn>
                  <a:cxn ang="0">
                    <a:pos x="15" y="26"/>
                  </a:cxn>
                  <a:cxn ang="0">
                    <a:pos x="15" y="29"/>
                  </a:cxn>
                  <a:cxn ang="0">
                    <a:pos x="15" y="31"/>
                  </a:cxn>
                  <a:cxn ang="0">
                    <a:pos x="15" y="34"/>
                  </a:cxn>
                  <a:cxn ang="0">
                    <a:pos x="13" y="36"/>
                  </a:cxn>
                  <a:cxn ang="0">
                    <a:pos x="11" y="38"/>
                  </a:cxn>
                  <a:cxn ang="0">
                    <a:pos x="9" y="40"/>
                  </a:cxn>
                  <a:cxn ang="0">
                    <a:pos x="7" y="41"/>
                  </a:cxn>
                  <a:cxn ang="0">
                    <a:pos x="6" y="43"/>
                  </a:cxn>
                  <a:cxn ang="0">
                    <a:pos x="4" y="45"/>
                  </a:cxn>
                  <a:cxn ang="0">
                    <a:pos x="2" y="46"/>
                  </a:cxn>
                  <a:cxn ang="0">
                    <a:pos x="1" y="48"/>
                  </a:cxn>
                  <a:cxn ang="0">
                    <a:pos x="0" y="49"/>
                  </a:cxn>
                  <a:cxn ang="0">
                    <a:pos x="0" y="49"/>
                  </a:cxn>
                  <a:cxn ang="0">
                    <a:pos x="2" y="48"/>
                  </a:cxn>
                  <a:cxn ang="0">
                    <a:pos x="3" y="46"/>
                  </a:cxn>
                  <a:cxn ang="0">
                    <a:pos x="6" y="44"/>
                  </a:cxn>
                  <a:cxn ang="0">
                    <a:pos x="8" y="43"/>
                  </a:cxn>
                  <a:cxn ang="0">
                    <a:pos x="10" y="41"/>
                  </a:cxn>
                  <a:cxn ang="0">
                    <a:pos x="12" y="39"/>
                  </a:cxn>
                  <a:cxn ang="0">
                    <a:pos x="14" y="38"/>
                  </a:cxn>
                  <a:cxn ang="0">
                    <a:pos x="16" y="35"/>
                  </a:cxn>
                  <a:cxn ang="0">
                    <a:pos x="17" y="30"/>
                  </a:cxn>
                  <a:cxn ang="0">
                    <a:pos x="17" y="25"/>
                  </a:cxn>
                  <a:cxn ang="0">
                    <a:pos x="15" y="20"/>
                  </a:cxn>
                  <a:cxn ang="0">
                    <a:pos x="14" y="18"/>
                  </a:cxn>
                  <a:cxn ang="0">
                    <a:pos x="12" y="16"/>
                  </a:cxn>
                  <a:cxn ang="0">
                    <a:pos x="10" y="14"/>
                  </a:cxn>
                  <a:cxn ang="0">
                    <a:pos x="9" y="12"/>
                  </a:cxn>
                  <a:cxn ang="0">
                    <a:pos x="7" y="9"/>
                  </a:cxn>
                  <a:cxn ang="0">
                    <a:pos x="5" y="6"/>
                  </a:cxn>
                  <a:cxn ang="0">
                    <a:pos x="4" y="3"/>
                  </a:cxn>
                  <a:cxn ang="0">
                    <a:pos x="3" y="0"/>
                  </a:cxn>
                </a:cxnLst>
                <a:rect l="0" t="0" r="r" b="b"/>
                <a:pathLst>
                  <a:path w="17" h="49">
                    <a:moveTo>
                      <a:pt x="3" y="0"/>
                    </a:moveTo>
                    <a:lnTo>
                      <a:pt x="3" y="1"/>
                    </a:lnTo>
                    <a:lnTo>
                      <a:pt x="3" y="4"/>
                    </a:lnTo>
                    <a:lnTo>
                      <a:pt x="4" y="10"/>
                    </a:lnTo>
                    <a:lnTo>
                      <a:pt x="8" y="15"/>
                    </a:lnTo>
                    <a:lnTo>
                      <a:pt x="10" y="18"/>
                    </a:lnTo>
                    <a:lnTo>
                      <a:pt x="12" y="21"/>
                    </a:lnTo>
                    <a:lnTo>
                      <a:pt x="14" y="24"/>
                    </a:lnTo>
                    <a:lnTo>
                      <a:pt x="15" y="26"/>
                    </a:lnTo>
                    <a:lnTo>
                      <a:pt x="15" y="29"/>
                    </a:lnTo>
                    <a:lnTo>
                      <a:pt x="15" y="31"/>
                    </a:lnTo>
                    <a:lnTo>
                      <a:pt x="15" y="34"/>
                    </a:lnTo>
                    <a:lnTo>
                      <a:pt x="13" y="36"/>
                    </a:lnTo>
                    <a:lnTo>
                      <a:pt x="11" y="38"/>
                    </a:lnTo>
                    <a:lnTo>
                      <a:pt x="9" y="40"/>
                    </a:lnTo>
                    <a:lnTo>
                      <a:pt x="7" y="41"/>
                    </a:lnTo>
                    <a:lnTo>
                      <a:pt x="6" y="43"/>
                    </a:lnTo>
                    <a:lnTo>
                      <a:pt x="4" y="45"/>
                    </a:lnTo>
                    <a:lnTo>
                      <a:pt x="2" y="46"/>
                    </a:lnTo>
                    <a:lnTo>
                      <a:pt x="1" y="48"/>
                    </a:lnTo>
                    <a:lnTo>
                      <a:pt x="0" y="49"/>
                    </a:lnTo>
                    <a:lnTo>
                      <a:pt x="0" y="49"/>
                    </a:lnTo>
                    <a:lnTo>
                      <a:pt x="2" y="48"/>
                    </a:lnTo>
                    <a:lnTo>
                      <a:pt x="3" y="46"/>
                    </a:lnTo>
                    <a:lnTo>
                      <a:pt x="6" y="44"/>
                    </a:lnTo>
                    <a:lnTo>
                      <a:pt x="8" y="43"/>
                    </a:lnTo>
                    <a:lnTo>
                      <a:pt x="10" y="41"/>
                    </a:lnTo>
                    <a:lnTo>
                      <a:pt x="12" y="39"/>
                    </a:lnTo>
                    <a:lnTo>
                      <a:pt x="14" y="38"/>
                    </a:lnTo>
                    <a:lnTo>
                      <a:pt x="16" y="35"/>
                    </a:lnTo>
                    <a:lnTo>
                      <a:pt x="17" y="30"/>
                    </a:lnTo>
                    <a:lnTo>
                      <a:pt x="17" y="25"/>
                    </a:lnTo>
                    <a:lnTo>
                      <a:pt x="15" y="20"/>
                    </a:lnTo>
                    <a:lnTo>
                      <a:pt x="14" y="18"/>
                    </a:lnTo>
                    <a:lnTo>
                      <a:pt x="12" y="16"/>
                    </a:lnTo>
                    <a:lnTo>
                      <a:pt x="10" y="14"/>
                    </a:lnTo>
                    <a:lnTo>
                      <a:pt x="9" y="12"/>
                    </a:lnTo>
                    <a:lnTo>
                      <a:pt x="7" y="9"/>
                    </a:lnTo>
                    <a:lnTo>
                      <a:pt x="5" y="6"/>
                    </a:lnTo>
                    <a:lnTo>
                      <a:pt x="4" y="3"/>
                    </a:lnTo>
                    <a:lnTo>
                      <a:pt x="3"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09" name="Freeform 185"/>
              <p:cNvSpPr>
                <a:spLocks/>
              </p:cNvSpPr>
              <p:nvPr/>
            </p:nvSpPr>
            <p:spPr bwMode="auto">
              <a:xfrm>
                <a:off x="4589" y="3122"/>
                <a:ext cx="48" cy="40"/>
              </a:xfrm>
              <a:custGeom>
                <a:avLst/>
                <a:gdLst/>
                <a:ahLst/>
                <a:cxnLst>
                  <a:cxn ang="0">
                    <a:pos x="1" y="2"/>
                  </a:cxn>
                  <a:cxn ang="0">
                    <a:pos x="2" y="2"/>
                  </a:cxn>
                  <a:cxn ang="0">
                    <a:pos x="4" y="3"/>
                  </a:cxn>
                  <a:cxn ang="0">
                    <a:pos x="7" y="4"/>
                  </a:cxn>
                  <a:cxn ang="0">
                    <a:pos x="11" y="6"/>
                  </a:cxn>
                  <a:cxn ang="0">
                    <a:pos x="15" y="8"/>
                  </a:cxn>
                  <a:cxn ang="0">
                    <a:pos x="19" y="11"/>
                  </a:cxn>
                  <a:cxn ang="0">
                    <a:pos x="23" y="14"/>
                  </a:cxn>
                  <a:cxn ang="0">
                    <a:pos x="26" y="17"/>
                  </a:cxn>
                  <a:cxn ang="0">
                    <a:pos x="29" y="20"/>
                  </a:cxn>
                  <a:cxn ang="0">
                    <a:pos x="32" y="23"/>
                  </a:cxn>
                  <a:cxn ang="0">
                    <a:pos x="34" y="27"/>
                  </a:cxn>
                  <a:cxn ang="0">
                    <a:pos x="36" y="30"/>
                  </a:cxn>
                  <a:cxn ang="0">
                    <a:pos x="38" y="33"/>
                  </a:cxn>
                  <a:cxn ang="0">
                    <a:pos x="40" y="36"/>
                  </a:cxn>
                  <a:cxn ang="0">
                    <a:pos x="43" y="38"/>
                  </a:cxn>
                  <a:cxn ang="0">
                    <a:pos x="48" y="40"/>
                  </a:cxn>
                  <a:cxn ang="0">
                    <a:pos x="47" y="39"/>
                  </a:cxn>
                  <a:cxn ang="0">
                    <a:pos x="47" y="39"/>
                  </a:cxn>
                  <a:cxn ang="0">
                    <a:pos x="46" y="37"/>
                  </a:cxn>
                  <a:cxn ang="0">
                    <a:pos x="44" y="36"/>
                  </a:cxn>
                  <a:cxn ang="0">
                    <a:pos x="43" y="34"/>
                  </a:cxn>
                  <a:cxn ang="0">
                    <a:pos x="41" y="31"/>
                  </a:cxn>
                  <a:cxn ang="0">
                    <a:pos x="39" y="28"/>
                  </a:cxn>
                  <a:cxn ang="0">
                    <a:pos x="38" y="25"/>
                  </a:cxn>
                  <a:cxn ang="0">
                    <a:pos x="36" y="22"/>
                  </a:cxn>
                  <a:cxn ang="0">
                    <a:pos x="34" y="19"/>
                  </a:cxn>
                  <a:cxn ang="0">
                    <a:pos x="32" y="16"/>
                  </a:cxn>
                  <a:cxn ang="0">
                    <a:pos x="31" y="13"/>
                  </a:cxn>
                  <a:cxn ang="0">
                    <a:pos x="29" y="11"/>
                  </a:cxn>
                  <a:cxn ang="0">
                    <a:pos x="27" y="9"/>
                  </a:cxn>
                  <a:cxn ang="0">
                    <a:pos x="25" y="8"/>
                  </a:cxn>
                  <a:cxn ang="0">
                    <a:pos x="22" y="6"/>
                  </a:cxn>
                  <a:cxn ang="0">
                    <a:pos x="20" y="5"/>
                  </a:cxn>
                  <a:cxn ang="0">
                    <a:pos x="16" y="4"/>
                  </a:cxn>
                  <a:cxn ang="0">
                    <a:pos x="12" y="2"/>
                  </a:cxn>
                  <a:cxn ang="0">
                    <a:pos x="7" y="1"/>
                  </a:cxn>
                  <a:cxn ang="0">
                    <a:pos x="4" y="0"/>
                  </a:cxn>
                  <a:cxn ang="0">
                    <a:pos x="1" y="0"/>
                  </a:cxn>
                  <a:cxn ang="0">
                    <a:pos x="0" y="1"/>
                  </a:cxn>
                  <a:cxn ang="0">
                    <a:pos x="1" y="2"/>
                  </a:cxn>
                </a:cxnLst>
                <a:rect l="0" t="0" r="r" b="b"/>
                <a:pathLst>
                  <a:path w="48" h="40">
                    <a:moveTo>
                      <a:pt x="1" y="2"/>
                    </a:moveTo>
                    <a:lnTo>
                      <a:pt x="2" y="2"/>
                    </a:lnTo>
                    <a:lnTo>
                      <a:pt x="4" y="3"/>
                    </a:lnTo>
                    <a:lnTo>
                      <a:pt x="7" y="4"/>
                    </a:lnTo>
                    <a:lnTo>
                      <a:pt x="11" y="6"/>
                    </a:lnTo>
                    <a:lnTo>
                      <a:pt x="15" y="8"/>
                    </a:lnTo>
                    <a:lnTo>
                      <a:pt x="19" y="11"/>
                    </a:lnTo>
                    <a:lnTo>
                      <a:pt x="23" y="14"/>
                    </a:lnTo>
                    <a:lnTo>
                      <a:pt x="26" y="17"/>
                    </a:lnTo>
                    <a:lnTo>
                      <a:pt x="29" y="20"/>
                    </a:lnTo>
                    <a:lnTo>
                      <a:pt x="32" y="23"/>
                    </a:lnTo>
                    <a:lnTo>
                      <a:pt x="34" y="27"/>
                    </a:lnTo>
                    <a:lnTo>
                      <a:pt x="36" y="30"/>
                    </a:lnTo>
                    <a:lnTo>
                      <a:pt x="38" y="33"/>
                    </a:lnTo>
                    <a:lnTo>
                      <a:pt x="40" y="36"/>
                    </a:lnTo>
                    <a:lnTo>
                      <a:pt x="43" y="38"/>
                    </a:lnTo>
                    <a:lnTo>
                      <a:pt x="48" y="40"/>
                    </a:lnTo>
                    <a:lnTo>
                      <a:pt x="47" y="39"/>
                    </a:lnTo>
                    <a:lnTo>
                      <a:pt x="47" y="39"/>
                    </a:lnTo>
                    <a:lnTo>
                      <a:pt x="46" y="37"/>
                    </a:lnTo>
                    <a:lnTo>
                      <a:pt x="44" y="36"/>
                    </a:lnTo>
                    <a:lnTo>
                      <a:pt x="43" y="34"/>
                    </a:lnTo>
                    <a:lnTo>
                      <a:pt x="41" y="31"/>
                    </a:lnTo>
                    <a:lnTo>
                      <a:pt x="39" y="28"/>
                    </a:lnTo>
                    <a:lnTo>
                      <a:pt x="38" y="25"/>
                    </a:lnTo>
                    <a:lnTo>
                      <a:pt x="36" y="22"/>
                    </a:lnTo>
                    <a:lnTo>
                      <a:pt x="34" y="19"/>
                    </a:lnTo>
                    <a:lnTo>
                      <a:pt x="32" y="16"/>
                    </a:lnTo>
                    <a:lnTo>
                      <a:pt x="31" y="13"/>
                    </a:lnTo>
                    <a:lnTo>
                      <a:pt x="29" y="11"/>
                    </a:lnTo>
                    <a:lnTo>
                      <a:pt x="27" y="9"/>
                    </a:lnTo>
                    <a:lnTo>
                      <a:pt x="25" y="8"/>
                    </a:lnTo>
                    <a:lnTo>
                      <a:pt x="22" y="6"/>
                    </a:lnTo>
                    <a:lnTo>
                      <a:pt x="20" y="5"/>
                    </a:lnTo>
                    <a:lnTo>
                      <a:pt x="16" y="4"/>
                    </a:lnTo>
                    <a:lnTo>
                      <a:pt x="12" y="2"/>
                    </a:lnTo>
                    <a:lnTo>
                      <a:pt x="7" y="1"/>
                    </a:lnTo>
                    <a:lnTo>
                      <a:pt x="4" y="0"/>
                    </a:lnTo>
                    <a:lnTo>
                      <a:pt x="1" y="0"/>
                    </a:lnTo>
                    <a:lnTo>
                      <a:pt x="0" y="1"/>
                    </a:lnTo>
                    <a:lnTo>
                      <a:pt x="1" y="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10" name="Freeform 186"/>
              <p:cNvSpPr>
                <a:spLocks/>
              </p:cNvSpPr>
              <p:nvPr/>
            </p:nvSpPr>
            <p:spPr bwMode="auto">
              <a:xfrm>
                <a:off x="4625" y="3126"/>
                <a:ext cx="14" cy="30"/>
              </a:xfrm>
              <a:custGeom>
                <a:avLst/>
                <a:gdLst/>
                <a:ahLst/>
                <a:cxnLst>
                  <a:cxn ang="0">
                    <a:pos x="0" y="2"/>
                  </a:cxn>
                  <a:cxn ang="0">
                    <a:pos x="0" y="2"/>
                  </a:cxn>
                  <a:cxn ang="0">
                    <a:pos x="1" y="2"/>
                  </a:cxn>
                  <a:cxn ang="0">
                    <a:pos x="3" y="3"/>
                  </a:cxn>
                  <a:cxn ang="0">
                    <a:pos x="4" y="7"/>
                  </a:cxn>
                  <a:cxn ang="0">
                    <a:pos x="5" y="10"/>
                  </a:cxn>
                  <a:cxn ang="0">
                    <a:pos x="6" y="14"/>
                  </a:cxn>
                  <a:cxn ang="0">
                    <a:pos x="8" y="18"/>
                  </a:cxn>
                  <a:cxn ang="0">
                    <a:pos x="10" y="21"/>
                  </a:cxn>
                  <a:cxn ang="0">
                    <a:pos x="11" y="25"/>
                  </a:cxn>
                  <a:cxn ang="0">
                    <a:pos x="13" y="27"/>
                  </a:cxn>
                  <a:cxn ang="0">
                    <a:pos x="14" y="29"/>
                  </a:cxn>
                  <a:cxn ang="0">
                    <a:pos x="14" y="30"/>
                  </a:cxn>
                  <a:cxn ang="0">
                    <a:pos x="13" y="27"/>
                  </a:cxn>
                  <a:cxn ang="0">
                    <a:pos x="11" y="21"/>
                  </a:cxn>
                  <a:cxn ang="0">
                    <a:pos x="9" y="14"/>
                  </a:cxn>
                  <a:cxn ang="0">
                    <a:pos x="7" y="9"/>
                  </a:cxn>
                  <a:cxn ang="0">
                    <a:pos x="7" y="8"/>
                  </a:cxn>
                  <a:cxn ang="0">
                    <a:pos x="6" y="6"/>
                  </a:cxn>
                  <a:cxn ang="0">
                    <a:pos x="5" y="4"/>
                  </a:cxn>
                  <a:cxn ang="0">
                    <a:pos x="4" y="2"/>
                  </a:cxn>
                  <a:cxn ang="0">
                    <a:pos x="3" y="1"/>
                  </a:cxn>
                  <a:cxn ang="0">
                    <a:pos x="2" y="0"/>
                  </a:cxn>
                  <a:cxn ang="0">
                    <a:pos x="1" y="0"/>
                  </a:cxn>
                  <a:cxn ang="0">
                    <a:pos x="0" y="2"/>
                  </a:cxn>
                </a:cxnLst>
                <a:rect l="0" t="0" r="r" b="b"/>
                <a:pathLst>
                  <a:path w="14" h="30">
                    <a:moveTo>
                      <a:pt x="0" y="2"/>
                    </a:moveTo>
                    <a:lnTo>
                      <a:pt x="0" y="2"/>
                    </a:lnTo>
                    <a:lnTo>
                      <a:pt x="1" y="2"/>
                    </a:lnTo>
                    <a:lnTo>
                      <a:pt x="3" y="3"/>
                    </a:lnTo>
                    <a:lnTo>
                      <a:pt x="4" y="7"/>
                    </a:lnTo>
                    <a:lnTo>
                      <a:pt x="5" y="10"/>
                    </a:lnTo>
                    <a:lnTo>
                      <a:pt x="6" y="14"/>
                    </a:lnTo>
                    <a:lnTo>
                      <a:pt x="8" y="18"/>
                    </a:lnTo>
                    <a:lnTo>
                      <a:pt x="10" y="21"/>
                    </a:lnTo>
                    <a:lnTo>
                      <a:pt x="11" y="25"/>
                    </a:lnTo>
                    <a:lnTo>
                      <a:pt x="13" y="27"/>
                    </a:lnTo>
                    <a:lnTo>
                      <a:pt x="14" y="29"/>
                    </a:lnTo>
                    <a:lnTo>
                      <a:pt x="14" y="30"/>
                    </a:lnTo>
                    <a:lnTo>
                      <a:pt x="13" y="27"/>
                    </a:lnTo>
                    <a:lnTo>
                      <a:pt x="11" y="21"/>
                    </a:lnTo>
                    <a:lnTo>
                      <a:pt x="9" y="14"/>
                    </a:lnTo>
                    <a:lnTo>
                      <a:pt x="7" y="9"/>
                    </a:lnTo>
                    <a:lnTo>
                      <a:pt x="7" y="8"/>
                    </a:lnTo>
                    <a:lnTo>
                      <a:pt x="6" y="6"/>
                    </a:lnTo>
                    <a:lnTo>
                      <a:pt x="5" y="4"/>
                    </a:lnTo>
                    <a:lnTo>
                      <a:pt x="4" y="2"/>
                    </a:lnTo>
                    <a:lnTo>
                      <a:pt x="3" y="1"/>
                    </a:lnTo>
                    <a:lnTo>
                      <a:pt x="2" y="0"/>
                    </a:lnTo>
                    <a:lnTo>
                      <a:pt x="1" y="0"/>
                    </a:lnTo>
                    <a:lnTo>
                      <a:pt x="0" y="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11" name="Freeform 187"/>
              <p:cNvSpPr>
                <a:spLocks/>
              </p:cNvSpPr>
              <p:nvPr/>
            </p:nvSpPr>
            <p:spPr bwMode="auto">
              <a:xfrm>
                <a:off x="4651" y="2902"/>
                <a:ext cx="64" cy="13"/>
              </a:xfrm>
              <a:custGeom>
                <a:avLst/>
                <a:gdLst/>
                <a:ahLst/>
                <a:cxnLst>
                  <a:cxn ang="0">
                    <a:pos x="0" y="1"/>
                  </a:cxn>
                  <a:cxn ang="0">
                    <a:pos x="0" y="1"/>
                  </a:cxn>
                  <a:cxn ang="0">
                    <a:pos x="2" y="1"/>
                  </a:cxn>
                  <a:cxn ang="0">
                    <a:pos x="4" y="1"/>
                  </a:cxn>
                  <a:cxn ang="0">
                    <a:pos x="7" y="2"/>
                  </a:cxn>
                  <a:cxn ang="0">
                    <a:pos x="10" y="2"/>
                  </a:cxn>
                  <a:cxn ang="0">
                    <a:pos x="14" y="3"/>
                  </a:cxn>
                  <a:cxn ang="0">
                    <a:pos x="19" y="4"/>
                  </a:cxn>
                  <a:cxn ang="0">
                    <a:pos x="24" y="4"/>
                  </a:cxn>
                  <a:cxn ang="0">
                    <a:pos x="29" y="5"/>
                  </a:cxn>
                  <a:cxn ang="0">
                    <a:pos x="34" y="6"/>
                  </a:cxn>
                  <a:cxn ang="0">
                    <a:pos x="39" y="7"/>
                  </a:cxn>
                  <a:cxn ang="0">
                    <a:pos x="44" y="8"/>
                  </a:cxn>
                  <a:cxn ang="0">
                    <a:pos x="48" y="10"/>
                  </a:cxn>
                  <a:cxn ang="0">
                    <a:pos x="53" y="10"/>
                  </a:cxn>
                  <a:cxn ang="0">
                    <a:pos x="57" y="12"/>
                  </a:cxn>
                  <a:cxn ang="0">
                    <a:pos x="60" y="13"/>
                  </a:cxn>
                  <a:cxn ang="0">
                    <a:pos x="60" y="13"/>
                  </a:cxn>
                  <a:cxn ang="0">
                    <a:pos x="61" y="13"/>
                  </a:cxn>
                  <a:cxn ang="0">
                    <a:pos x="62" y="13"/>
                  </a:cxn>
                  <a:cxn ang="0">
                    <a:pos x="64" y="13"/>
                  </a:cxn>
                  <a:cxn ang="0">
                    <a:pos x="64" y="13"/>
                  </a:cxn>
                  <a:cxn ang="0">
                    <a:pos x="64" y="12"/>
                  </a:cxn>
                  <a:cxn ang="0">
                    <a:pos x="63" y="11"/>
                  </a:cxn>
                  <a:cxn ang="0">
                    <a:pos x="60" y="10"/>
                  </a:cxn>
                  <a:cxn ang="0">
                    <a:pos x="58" y="9"/>
                  </a:cxn>
                  <a:cxn ang="0">
                    <a:pos x="55" y="9"/>
                  </a:cxn>
                  <a:cxn ang="0">
                    <a:pos x="53" y="8"/>
                  </a:cxn>
                  <a:cxn ang="0">
                    <a:pos x="50" y="7"/>
                  </a:cxn>
                  <a:cxn ang="0">
                    <a:pos x="47" y="6"/>
                  </a:cxn>
                  <a:cxn ang="0">
                    <a:pos x="43" y="5"/>
                  </a:cxn>
                  <a:cxn ang="0">
                    <a:pos x="39" y="4"/>
                  </a:cxn>
                  <a:cxn ang="0">
                    <a:pos x="36" y="3"/>
                  </a:cxn>
                  <a:cxn ang="0">
                    <a:pos x="31" y="3"/>
                  </a:cxn>
                  <a:cxn ang="0">
                    <a:pos x="27" y="2"/>
                  </a:cxn>
                  <a:cxn ang="0">
                    <a:pos x="23" y="1"/>
                  </a:cxn>
                  <a:cxn ang="0">
                    <a:pos x="18" y="1"/>
                  </a:cxn>
                  <a:cxn ang="0">
                    <a:pos x="14" y="1"/>
                  </a:cxn>
                  <a:cxn ang="0">
                    <a:pos x="9" y="1"/>
                  </a:cxn>
                  <a:cxn ang="0">
                    <a:pos x="4" y="0"/>
                  </a:cxn>
                  <a:cxn ang="0">
                    <a:pos x="0" y="1"/>
                  </a:cxn>
                </a:cxnLst>
                <a:rect l="0" t="0" r="r" b="b"/>
                <a:pathLst>
                  <a:path w="64" h="13">
                    <a:moveTo>
                      <a:pt x="0" y="1"/>
                    </a:moveTo>
                    <a:lnTo>
                      <a:pt x="0" y="1"/>
                    </a:lnTo>
                    <a:lnTo>
                      <a:pt x="2" y="1"/>
                    </a:lnTo>
                    <a:lnTo>
                      <a:pt x="4" y="1"/>
                    </a:lnTo>
                    <a:lnTo>
                      <a:pt x="7" y="2"/>
                    </a:lnTo>
                    <a:lnTo>
                      <a:pt x="10" y="2"/>
                    </a:lnTo>
                    <a:lnTo>
                      <a:pt x="14" y="3"/>
                    </a:lnTo>
                    <a:lnTo>
                      <a:pt x="19" y="4"/>
                    </a:lnTo>
                    <a:lnTo>
                      <a:pt x="24" y="4"/>
                    </a:lnTo>
                    <a:lnTo>
                      <a:pt x="29" y="5"/>
                    </a:lnTo>
                    <a:lnTo>
                      <a:pt x="34" y="6"/>
                    </a:lnTo>
                    <a:lnTo>
                      <a:pt x="39" y="7"/>
                    </a:lnTo>
                    <a:lnTo>
                      <a:pt x="44" y="8"/>
                    </a:lnTo>
                    <a:lnTo>
                      <a:pt x="48" y="10"/>
                    </a:lnTo>
                    <a:lnTo>
                      <a:pt x="53" y="10"/>
                    </a:lnTo>
                    <a:lnTo>
                      <a:pt x="57" y="12"/>
                    </a:lnTo>
                    <a:lnTo>
                      <a:pt x="60" y="13"/>
                    </a:lnTo>
                    <a:lnTo>
                      <a:pt x="60" y="13"/>
                    </a:lnTo>
                    <a:lnTo>
                      <a:pt x="61" y="13"/>
                    </a:lnTo>
                    <a:lnTo>
                      <a:pt x="62" y="13"/>
                    </a:lnTo>
                    <a:lnTo>
                      <a:pt x="64" y="13"/>
                    </a:lnTo>
                    <a:lnTo>
                      <a:pt x="64" y="13"/>
                    </a:lnTo>
                    <a:lnTo>
                      <a:pt x="64" y="12"/>
                    </a:lnTo>
                    <a:lnTo>
                      <a:pt x="63" y="11"/>
                    </a:lnTo>
                    <a:lnTo>
                      <a:pt x="60" y="10"/>
                    </a:lnTo>
                    <a:lnTo>
                      <a:pt x="58" y="9"/>
                    </a:lnTo>
                    <a:lnTo>
                      <a:pt x="55" y="9"/>
                    </a:lnTo>
                    <a:lnTo>
                      <a:pt x="53" y="8"/>
                    </a:lnTo>
                    <a:lnTo>
                      <a:pt x="50" y="7"/>
                    </a:lnTo>
                    <a:lnTo>
                      <a:pt x="47" y="6"/>
                    </a:lnTo>
                    <a:lnTo>
                      <a:pt x="43" y="5"/>
                    </a:lnTo>
                    <a:lnTo>
                      <a:pt x="39" y="4"/>
                    </a:lnTo>
                    <a:lnTo>
                      <a:pt x="36" y="3"/>
                    </a:lnTo>
                    <a:lnTo>
                      <a:pt x="31" y="3"/>
                    </a:lnTo>
                    <a:lnTo>
                      <a:pt x="27" y="2"/>
                    </a:lnTo>
                    <a:lnTo>
                      <a:pt x="23" y="1"/>
                    </a:lnTo>
                    <a:lnTo>
                      <a:pt x="18" y="1"/>
                    </a:lnTo>
                    <a:lnTo>
                      <a:pt x="14" y="1"/>
                    </a:lnTo>
                    <a:lnTo>
                      <a:pt x="9" y="1"/>
                    </a:lnTo>
                    <a:lnTo>
                      <a:pt x="4" y="0"/>
                    </a:lnTo>
                    <a:lnTo>
                      <a:pt x="0" y="1"/>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12" name="Freeform 188"/>
              <p:cNvSpPr>
                <a:spLocks/>
              </p:cNvSpPr>
              <p:nvPr/>
            </p:nvSpPr>
            <p:spPr bwMode="auto">
              <a:xfrm>
                <a:off x="4390" y="3183"/>
                <a:ext cx="122" cy="10"/>
              </a:xfrm>
              <a:custGeom>
                <a:avLst/>
                <a:gdLst/>
                <a:ahLst/>
                <a:cxnLst>
                  <a:cxn ang="0">
                    <a:pos x="0" y="0"/>
                  </a:cxn>
                  <a:cxn ang="0">
                    <a:pos x="1" y="0"/>
                  </a:cxn>
                  <a:cxn ang="0">
                    <a:pos x="4" y="1"/>
                  </a:cxn>
                  <a:cxn ang="0">
                    <a:pos x="8" y="1"/>
                  </a:cxn>
                  <a:cxn ang="0">
                    <a:pos x="13" y="2"/>
                  </a:cxn>
                  <a:cxn ang="0">
                    <a:pos x="19" y="3"/>
                  </a:cxn>
                  <a:cxn ang="0">
                    <a:pos x="27" y="3"/>
                  </a:cxn>
                  <a:cxn ang="0">
                    <a:pos x="35" y="4"/>
                  </a:cxn>
                  <a:cxn ang="0">
                    <a:pos x="44" y="4"/>
                  </a:cxn>
                  <a:cxn ang="0">
                    <a:pos x="53" y="5"/>
                  </a:cxn>
                  <a:cxn ang="0">
                    <a:pos x="63" y="5"/>
                  </a:cxn>
                  <a:cxn ang="0">
                    <a:pos x="72" y="5"/>
                  </a:cxn>
                  <a:cxn ang="0">
                    <a:pos x="82" y="5"/>
                  </a:cxn>
                  <a:cxn ang="0">
                    <a:pos x="91" y="4"/>
                  </a:cxn>
                  <a:cxn ang="0">
                    <a:pos x="100" y="3"/>
                  </a:cxn>
                  <a:cxn ang="0">
                    <a:pos x="108" y="2"/>
                  </a:cxn>
                  <a:cxn ang="0">
                    <a:pos x="116" y="0"/>
                  </a:cxn>
                  <a:cxn ang="0">
                    <a:pos x="116" y="0"/>
                  </a:cxn>
                  <a:cxn ang="0">
                    <a:pos x="117" y="0"/>
                  </a:cxn>
                  <a:cxn ang="0">
                    <a:pos x="119" y="0"/>
                  </a:cxn>
                  <a:cxn ang="0">
                    <a:pos x="121" y="0"/>
                  </a:cxn>
                  <a:cxn ang="0">
                    <a:pos x="122" y="0"/>
                  </a:cxn>
                  <a:cxn ang="0">
                    <a:pos x="122" y="1"/>
                  </a:cxn>
                  <a:cxn ang="0">
                    <a:pos x="122" y="2"/>
                  </a:cxn>
                  <a:cxn ang="0">
                    <a:pos x="119" y="4"/>
                  </a:cxn>
                  <a:cxn ang="0">
                    <a:pos x="117" y="5"/>
                  </a:cxn>
                  <a:cxn ang="0">
                    <a:pos x="115" y="6"/>
                  </a:cxn>
                  <a:cxn ang="0">
                    <a:pos x="111" y="7"/>
                  </a:cxn>
                  <a:cxn ang="0">
                    <a:pos x="107" y="8"/>
                  </a:cxn>
                  <a:cxn ang="0">
                    <a:pos x="103" y="9"/>
                  </a:cxn>
                  <a:cxn ang="0">
                    <a:pos x="97" y="10"/>
                  </a:cxn>
                  <a:cxn ang="0">
                    <a:pos x="91" y="10"/>
                  </a:cxn>
                  <a:cxn ang="0">
                    <a:pos x="84" y="10"/>
                  </a:cxn>
                  <a:cxn ang="0">
                    <a:pos x="76" y="10"/>
                  </a:cxn>
                  <a:cxn ang="0">
                    <a:pos x="67" y="10"/>
                  </a:cxn>
                  <a:cxn ang="0">
                    <a:pos x="58" y="9"/>
                  </a:cxn>
                  <a:cxn ang="0">
                    <a:pos x="48" y="8"/>
                  </a:cxn>
                  <a:cxn ang="0">
                    <a:pos x="37" y="7"/>
                  </a:cxn>
                  <a:cxn ang="0">
                    <a:pos x="26" y="5"/>
                  </a:cxn>
                  <a:cxn ang="0">
                    <a:pos x="13" y="3"/>
                  </a:cxn>
                  <a:cxn ang="0">
                    <a:pos x="0" y="0"/>
                  </a:cxn>
                </a:cxnLst>
                <a:rect l="0" t="0" r="r" b="b"/>
                <a:pathLst>
                  <a:path w="122" h="10">
                    <a:moveTo>
                      <a:pt x="0" y="0"/>
                    </a:moveTo>
                    <a:lnTo>
                      <a:pt x="1" y="0"/>
                    </a:lnTo>
                    <a:lnTo>
                      <a:pt x="4" y="1"/>
                    </a:lnTo>
                    <a:lnTo>
                      <a:pt x="8" y="1"/>
                    </a:lnTo>
                    <a:lnTo>
                      <a:pt x="13" y="2"/>
                    </a:lnTo>
                    <a:lnTo>
                      <a:pt x="19" y="3"/>
                    </a:lnTo>
                    <a:lnTo>
                      <a:pt x="27" y="3"/>
                    </a:lnTo>
                    <a:lnTo>
                      <a:pt x="35" y="4"/>
                    </a:lnTo>
                    <a:lnTo>
                      <a:pt x="44" y="4"/>
                    </a:lnTo>
                    <a:lnTo>
                      <a:pt x="53" y="5"/>
                    </a:lnTo>
                    <a:lnTo>
                      <a:pt x="63" y="5"/>
                    </a:lnTo>
                    <a:lnTo>
                      <a:pt x="72" y="5"/>
                    </a:lnTo>
                    <a:lnTo>
                      <a:pt x="82" y="5"/>
                    </a:lnTo>
                    <a:lnTo>
                      <a:pt x="91" y="4"/>
                    </a:lnTo>
                    <a:lnTo>
                      <a:pt x="100" y="3"/>
                    </a:lnTo>
                    <a:lnTo>
                      <a:pt x="108" y="2"/>
                    </a:lnTo>
                    <a:lnTo>
                      <a:pt x="116" y="0"/>
                    </a:lnTo>
                    <a:lnTo>
                      <a:pt x="116" y="0"/>
                    </a:lnTo>
                    <a:lnTo>
                      <a:pt x="117" y="0"/>
                    </a:lnTo>
                    <a:lnTo>
                      <a:pt x="119" y="0"/>
                    </a:lnTo>
                    <a:lnTo>
                      <a:pt x="121" y="0"/>
                    </a:lnTo>
                    <a:lnTo>
                      <a:pt x="122" y="0"/>
                    </a:lnTo>
                    <a:lnTo>
                      <a:pt x="122" y="1"/>
                    </a:lnTo>
                    <a:lnTo>
                      <a:pt x="122" y="2"/>
                    </a:lnTo>
                    <a:lnTo>
                      <a:pt x="119" y="4"/>
                    </a:lnTo>
                    <a:lnTo>
                      <a:pt x="117" y="5"/>
                    </a:lnTo>
                    <a:lnTo>
                      <a:pt x="115" y="6"/>
                    </a:lnTo>
                    <a:lnTo>
                      <a:pt x="111" y="7"/>
                    </a:lnTo>
                    <a:lnTo>
                      <a:pt x="107" y="8"/>
                    </a:lnTo>
                    <a:lnTo>
                      <a:pt x="103" y="9"/>
                    </a:lnTo>
                    <a:lnTo>
                      <a:pt x="97" y="10"/>
                    </a:lnTo>
                    <a:lnTo>
                      <a:pt x="91" y="10"/>
                    </a:lnTo>
                    <a:lnTo>
                      <a:pt x="84" y="10"/>
                    </a:lnTo>
                    <a:lnTo>
                      <a:pt x="76" y="10"/>
                    </a:lnTo>
                    <a:lnTo>
                      <a:pt x="67" y="10"/>
                    </a:lnTo>
                    <a:lnTo>
                      <a:pt x="58" y="9"/>
                    </a:lnTo>
                    <a:lnTo>
                      <a:pt x="48" y="8"/>
                    </a:lnTo>
                    <a:lnTo>
                      <a:pt x="37" y="7"/>
                    </a:lnTo>
                    <a:lnTo>
                      <a:pt x="26" y="5"/>
                    </a:lnTo>
                    <a:lnTo>
                      <a:pt x="13" y="3"/>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13" name="Freeform 189"/>
              <p:cNvSpPr>
                <a:spLocks/>
              </p:cNvSpPr>
              <p:nvPr/>
            </p:nvSpPr>
            <p:spPr bwMode="auto">
              <a:xfrm>
                <a:off x="4551" y="3175"/>
                <a:ext cx="88" cy="7"/>
              </a:xfrm>
              <a:custGeom>
                <a:avLst/>
                <a:gdLst/>
                <a:ahLst/>
                <a:cxnLst>
                  <a:cxn ang="0">
                    <a:pos x="0" y="7"/>
                  </a:cxn>
                  <a:cxn ang="0">
                    <a:pos x="1" y="7"/>
                  </a:cxn>
                  <a:cxn ang="0">
                    <a:pos x="4" y="7"/>
                  </a:cxn>
                  <a:cxn ang="0">
                    <a:pos x="7" y="6"/>
                  </a:cxn>
                  <a:cxn ang="0">
                    <a:pos x="12" y="6"/>
                  </a:cxn>
                  <a:cxn ang="0">
                    <a:pos x="18" y="6"/>
                  </a:cxn>
                  <a:cxn ang="0">
                    <a:pos x="25" y="5"/>
                  </a:cxn>
                  <a:cxn ang="0">
                    <a:pos x="32" y="4"/>
                  </a:cxn>
                  <a:cxn ang="0">
                    <a:pos x="39" y="4"/>
                  </a:cxn>
                  <a:cxn ang="0">
                    <a:pos x="46" y="3"/>
                  </a:cxn>
                  <a:cxn ang="0">
                    <a:pos x="54" y="3"/>
                  </a:cxn>
                  <a:cxn ang="0">
                    <a:pos x="60" y="2"/>
                  </a:cxn>
                  <a:cxn ang="0">
                    <a:pos x="66" y="2"/>
                  </a:cxn>
                  <a:cxn ang="0">
                    <a:pos x="72" y="1"/>
                  </a:cxn>
                  <a:cxn ang="0">
                    <a:pos x="76" y="1"/>
                  </a:cxn>
                  <a:cxn ang="0">
                    <a:pos x="79" y="0"/>
                  </a:cxn>
                  <a:cxn ang="0">
                    <a:pos x="80" y="0"/>
                  </a:cxn>
                  <a:cxn ang="0">
                    <a:pos x="82" y="0"/>
                  </a:cxn>
                  <a:cxn ang="0">
                    <a:pos x="83" y="0"/>
                  </a:cxn>
                  <a:cxn ang="0">
                    <a:pos x="85" y="0"/>
                  </a:cxn>
                  <a:cxn ang="0">
                    <a:pos x="87" y="1"/>
                  </a:cxn>
                  <a:cxn ang="0">
                    <a:pos x="88" y="2"/>
                  </a:cxn>
                  <a:cxn ang="0">
                    <a:pos x="88" y="2"/>
                  </a:cxn>
                  <a:cxn ang="0">
                    <a:pos x="87" y="3"/>
                  </a:cxn>
                  <a:cxn ang="0">
                    <a:pos x="85" y="4"/>
                  </a:cxn>
                  <a:cxn ang="0">
                    <a:pos x="82" y="4"/>
                  </a:cxn>
                  <a:cxn ang="0">
                    <a:pos x="79" y="5"/>
                  </a:cxn>
                  <a:cxn ang="0">
                    <a:pos x="74" y="5"/>
                  </a:cxn>
                  <a:cxn ang="0">
                    <a:pos x="68" y="5"/>
                  </a:cxn>
                  <a:cxn ang="0">
                    <a:pos x="61" y="5"/>
                  </a:cxn>
                  <a:cxn ang="0">
                    <a:pos x="54" y="6"/>
                  </a:cxn>
                  <a:cxn ang="0">
                    <a:pos x="47" y="6"/>
                  </a:cxn>
                  <a:cxn ang="0">
                    <a:pos x="39" y="6"/>
                  </a:cxn>
                  <a:cxn ang="0">
                    <a:pos x="32" y="6"/>
                  </a:cxn>
                  <a:cxn ang="0">
                    <a:pos x="25" y="6"/>
                  </a:cxn>
                  <a:cxn ang="0">
                    <a:pos x="18" y="7"/>
                  </a:cxn>
                  <a:cxn ang="0">
                    <a:pos x="12" y="7"/>
                  </a:cxn>
                  <a:cxn ang="0">
                    <a:pos x="7" y="7"/>
                  </a:cxn>
                  <a:cxn ang="0">
                    <a:pos x="4" y="7"/>
                  </a:cxn>
                  <a:cxn ang="0">
                    <a:pos x="1" y="7"/>
                  </a:cxn>
                  <a:cxn ang="0">
                    <a:pos x="0" y="7"/>
                  </a:cxn>
                </a:cxnLst>
                <a:rect l="0" t="0" r="r" b="b"/>
                <a:pathLst>
                  <a:path w="88" h="7">
                    <a:moveTo>
                      <a:pt x="0" y="7"/>
                    </a:moveTo>
                    <a:lnTo>
                      <a:pt x="1" y="7"/>
                    </a:lnTo>
                    <a:lnTo>
                      <a:pt x="4" y="7"/>
                    </a:lnTo>
                    <a:lnTo>
                      <a:pt x="7" y="6"/>
                    </a:lnTo>
                    <a:lnTo>
                      <a:pt x="12" y="6"/>
                    </a:lnTo>
                    <a:lnTo>
                      <a:pt x="18" y="6"/>
                    </a:lnTo>
                    <a:lnTo>
                      <a:pt x="25" y="5"/>
                    </a:lnTo>
                    <a:lnTo>
                      <a:pt x="32" y="4"/>
                    </a:lnTo>
                    <a:lnTo>
                      <a:pt x="39" y="4"/>
                    </a:lnTo>
                    <a:lnTo>
                      <a:pt x="46" y="3"/>
                    </a:lnTo>
                    <a:lnTo>
                      <a:pt x="54" y="3"/>
                    </a:lnTo>
                    <a:lnTo>
                      <a:pt x="60" y="2"/>
                    </a:lnTo>
                    <a:lnTo>
                      <a:pt x="66" y="2"/>
                    </a:lnTo>
                    <a:lnTo>
                      <a:pt x="72" y="1"/>
                    </a:lnTo>
                    <a:lnTo>
                      <a:pt x="76" y="1"/>
                    </a:lnTo>
                    <a:lnTo>
                      <a:pt x="79" y="0"/>
                    </a:lnTo>
                    <a:lnTo>
                      <a:pt x="80" y="0"/>
                    </a:lnTo>
                    <a:lnTo>
                      <a:pt x="82" y="0"/>
                    </a:lnTo>
                    <a:lnTo>
                      <a:pt x="83" y="0"/>
                    </a:lnTo>
                    <a:lnTo>
                      <a:pt x="85" y="0"/>
                    </a:lnTo>
                    <a:lnTo>
                      <a:pt x="87" y="1"/>
                    </a:lnTo>
                    <a:lnTo>
                      <a:pt x="88" y="2"/>
                    </a:lnTo>
                    <a:lnTo>
                      <a:pt x="88" y="2"/>
                    </a:lnTo>
                    <a:lnTo>
                      <a:pt x="87" y="3"/>
                    </a:lnTo>
                    <a:lnTo>
                      <a:pt x="85" y="4"/>
                    </a:lnTo>
                    <a:lnTo>
                      <a:pt x="82" y="4"/>
                    </a:lnTo>
                    <a:lnTo>
                      <a:pt x="79" y="5"/>
                    </a:lnTo>
                    <a:lnTo>
                      <a:pt x="74" y="5"/>
                    </a:lnTo>
                    <a:lnTo>
                      <a:pt x="68" y="5"/>
                    </a:lnTo>
                    <a:lnTo>
                      <a:pt x="61" y="5"/>
                    </a:lnTo>
                    <a:lnTo>
                      <a:pt x="54" y="6"/>
                    </a:lnTo>
                    <a:lnTo>
                      <a:pt x="47" y="6"/>
                    </a:lnTo>
                    <a:lnTo>
                      <a:pt x="39" y="6"/>
                    </a:lnTo>
                    <a:lnTo>
                      <a:pt x="32" y="6"/>
                    </a:lnTo>
                    <a:lnTo>
                      <a:pt x="25" y="6"/>
                    </a:lnTo>
                    <a:lnTo>
                      <a:pt x="18" y="7"/>
                    </a:lnTo>
                    <a:lnTo>
                      <a:pt x="12" y="7"/>
                    </a:lnTo>
                    <a:lnTo>
                      <a:pt x="7" y="7"/>
                    </a:lnTo>
                    <a:lnTo>
                      <a:pt x="4" y="7"/>
                    </a:lnTo>
                    <a:lnTo>
                      <a:pt x="1" y="7"/>
                    </a:lnTo>
                    <a:lnTo>
                      <a:pt x="0" y="7"/>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14" name="Freeform 190"/>
              <p:cNvSpPr>
                <a:spLocks/>
              </p:cNvSpPr>
              <p:nvPr/>
            </p:nvSpPr>
            <p:spPr bwMode="auto">
              <a:xfrm>
                <a:off x="4646" y="3163"/>
                <a:ext cx="30" cy="14"/>
              </a:xfrm>
              <a:custGeom>
                <a:avLst/>
                <a:gdLst/>
                <a:ahLst/>
                <a:cxnLst>
                  <a:cxn ang="0">
                    <a:pos x="0" y="14"/>
                  </a:cxn>
                  <a:cxn ang="0">
                    <a:pos x="1" y="13"/>
                  </a:cxn>
                  <a:cxn ang="0">
                    <a:pos x="5" y="11"/>
                  </a:cxn>
                  <a:cxn ang="0">
                    <a:pos x="10" y="8"/>
                  </a:cxn>
                  <a:cxn ang="0">
                    <a:pos x="16" y="5"/>
                  </a:cxn>
                  <a:cxn ang="0">
                    <a:pos x="22" y="2"/>
                  </a:cxn>
                  <a:cxn ang="0">
                    <a:pos x="26" y="0"/>
                  </a:cxn>
                  <a:cxn ang="0">
                    <a:pos x="29" y="0"/>
                  </a:cxn>
                  <a:cxn ang="0">
                    <a:pos x="30" y="3"/>
                  </a:cxn>
                  <a:cxn ang="0">
                    <a:pos x="28" y="6"/>
                  </a:cxn>
                  <a:cxn ang="0">
                    <a:pos x="24" y="8"/>
                  </a:cxn>
                  <a:cxn ang="0">
                    <a:pos x="19" y="10"/>
                  </a:cxn>
                  <a:cxn ang="0">
                    <a:pos x="14" y="12"/>
                  </a:cxn>
                  <a:cxn ang="0">
                    <a:pos x="8" y="13"/>
                  </a:cxn>
                  <a:cxn ang="0">
                    <a:pos x="4" y="14"/>
                  </a:cxn>
                  <a:cxn ang="0">
                    <a:pos x="1" y="14"/>
                  </a:cxn>
                  <a:cxn ang="0">
                    <a:pos x="0" y="14"/>
                  </a:cxn>
                </a:cxnLst>
                <a:rect l="0" t="0" r="r" b="b"/>
                <a:pathLst>
                  <a:path w="30" h="14">
                    <a:moveTo>
                      <a:pt x="0" y="14"/>
                    </a:moveTo>
                    <a:lnTo>
                      <a:pt x="1" y="13"/>
                    </a:lnTo>
                    <a:lnTo>
                      <a:pt x="5" y="11"/>
                    </a:lnTo>
                    <a:lnTo>
                      <a:pt x="10" y="8"/>
                    </a:lnTo>
                    <a:lnTo>
                      <a:pt x="16" y="5"/>
                    </a:lnTo>
                    <a:lnTo>
                      <a:pt x="22" y="2"/>
                    </a:lnTo>
                    <a:lnTo>
                      <a:pt x="26" y="0"/>
                    </a:lnTo>
                    <a:lnTo>
                      <a:pt x="29" y="0"/>
                    </a:lnTo>
                    <a:lnTo>
                      <a:pt x="30" y="3"/>
                    </a:lnTo>
                    <a:lnTo>
                      <a:pt x="28" y="6"/>
                    </a:lnTo>
                    <a:lnTo>
                      <a:pt x="24" y="8"/>
                    </a:lnTo>
                    <a:lnTo>
                      <a:pt x="19" y="10"/>
                    </a:lnTo>
                    <a:lnTo>
                      <a:pt x="14" y="12"/>
                    </a:lnTo>
                    <a:lnTo>
                      <a:pt x="8" y="13"/>
                    </a:lnTo>
                    <a:lnTo>
                      <a:pt x="4" y="14"/>
                    </a:lnTo>
                    <a:lnTo>
                      <a:pt x="1" y="14"/>
                    </a:lnTo>
                    <a:lnTo>
                      <a:pt x="0" y="1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15" name="Freeform 191"/>
              <p:cNvSpPr>
                <a:spLocks/>
              </p:cNvSpPr>
              <p:nvPr/>
            </p:nvSpPr>
            <p:spPr bwMode="auto">
              <a:xfrm>
                <a:off x="4642" y="3150"/>
                <a:ext cx="38" cy="19"/>
              </a:xfrm>
              <a:custGeom>
                <a:avLst/>
                <a:gdLst/>
                <a:ahLst/>
                <a:cxnLst>
                  <a:cxn ang="0">
                    <a:pos x="0" y="19"/>
                  </a:cxn>
                  <a:cxn ang="0">
                    <a:pos x="38" y="0"/>
                  </a:cxn>
                  <a:cxn ang="0">
                    <a:pos x="37" y="1"/>
                  </a:cxn>
                  <a:cxn ang="0">
                    <a:pos x="35" y="2"/>
                  </a:cxn>
                  <a:cxn ang="0">
                    <a:pos x="31" y="5"/>
                  </a:cxn>
                  <a:cxn ang="0">
                    <a:pos x="26" y="8"/>
                  </a:cxn>
                  <a:cxn ang="0">
                    <a:pos x="20" y="12"/>
                  </a:cxn>
                  <a:cxn ang="0">
                    <a:pos x="14" y="15"/>
                  </a:cxn>
                  <a:cxn ang="0">
                    <a:pos x="7" y="17"/>
                  </a:cxn>
                  <a:cxn ang="0">
                    <a:pos x="0" y="19"/>
                  </a:cxn>
                </a:cxnLst>
                <a:rect l="0" t="0" r="r" b="b"/>
                <a:pathLst>
                  <a:path w="38" h="19">
                    <a:moveTo>
                      <a:pt x="0" y="19"/>
                    </a:moveTo>
                    <a:lnTo>
                      <a:pt x="38" y="0"/>
                    </a:lnTo>
                    <a:lnTo>
                      <a:pt x="37" y="1"/>
                    </a:lnTo>
                    <a:lnTo>
                      <a:pt x="35" y="2"/>
                    </a:lnTo>
                    <a:lnTo>
                      <a:pt x="31" y="5"/>
                    </a:lnTo>
                    <a:lnTo>
                      <a:pt x="26" y="8"/>
                    </a:lnTo>
                    <a:lnTo>
                      <a:pt x="20" y="12"/>
                    </a:lnTo>
                    <a:lnTo>
                      <a:pt x="14" y="15"/>
                    </a:lnTo>
                    <a:lnTo>
                      <a:pt x="7" y="17"/>
                    </a:lnTo>
                    <a:lnTo>
                      <a:pt x="0" y="19"/>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16" name="Freeform 192"/>
              <p:cNvSpPr>
                <a:spLocks/>
              </p:cNvSpPr>
              <p:nvPr/>
            </p:nvSpPr>
            <p:spPr bwMode="auto">
              <a:xfrm>
                <a:off x="4486" y="2926"/>
                <a:ext cx="59" cy="35"/>
              </a:xfrm>
              <a:custGeom>
                <a:avLst/>
                <a:gdLst/>
                <a:ahLst/>
                <a:cxnLst>
                  <a:cxn ang="0">
                    <a:pos x="0" y="0"/>
                  </a:cxn>
                  <a:cxn ang="0">
                    <a:pos x="0" y="0"/>
                  </a:cxn>
                  <a:cxn ang="0">
                    <a:pos x="1" y="1"/>
                  </a:cxn>
                  <a:cxn ang="0">
                    <a:pos x="2" y="2"/>
                  </a:cxn>
                  <a:cxn ang="0">
                    <a:pos x="4" y="4"/>
                  </a:cxn>
                  <a:cxn ang="0">
                    <a:pos x="6" y="6"/>
                  </a:cxn>
                  <a:cxn ang="0">
                    <a:pos x="8" y="8"/>
                  </a:cxn>
                  <a:cxn ang="0">
                    <a:pos x="11" y="11"/>
                  </a:cxn>
                  <a:cxn ang="0">
                    <a:pos x="14" y="14"/>
                  </a:cxn>
                  <a:cxn ang="0">
                    <a:pos x="18" y="17"/>
                  </a:cxn>
                  <a:cxn ang="0">
                    <a:pos x="22" y="20"/>
                  </a:cxn>
                  <a:cxn ang="0">
                    <a:pos x="27" y="23"/>
                  </a:cxn>
                  <a:cxn ang="0">
                    <a:pos x="32" y="25"/>
                  </a:cxn>
                  <a:cxn ang="0">
                    <a:pos x="37" y="28"/>
                  </a:cxn>
                  <a:cxn ang="0">
                    <a:pos x="43" y="31"/>
                  </a:cxn>
                  <a:cxn ang="0">
                    <a:pos x="50" y="33"/>
                  </a:cxn>
                  <a:cxn ang="0">
                    <a:pos x="57" y="35"/>
                  </a:cxn>
                  <a:cxn ang="0">
                    <a:pos x="57" y="35"/>
                  </a:cxn>
                  <a:cxn ang="0">
                    <a:pos x="58" y="35"/>
                  </a:cxn>
                  <a:cxn ang="0">
                    <a:pos x="58" y="35"/>
                  </a:cxn>
                  <a:cxn ang="0">
                    <a:pos x="59" y="34"/>
                  </a:cxn>
                  <a:cxn ang="0">
                    <a:pos x="59" y="33"/>
                  </a:cxn>
                  <a:cxn ang="0">
                    <a:pos x="59" y="32"/>
                  </a:cxn>
                  <a:cxn ang="0">
                    <a:pos x="57" y="31"/>
                  </a:cxn>
                  <a:cxn ang="0">
                    <a:pos x="55" y="30"/>
                  </a:cxn>
                  <a:cxn ang="0">
                    <a:pos x="53" y="30"/>
                  </a:cxn>
                  <a:cxn ang="0">
                    <a:pos x="51" y="29"/>
                  </a:cxn>
                  <a:cxn ang="0">
                    <a:pos x="49" y="29"/>
                  </a:cxn>
                  <a:cxn ang="0">
                    <a:pos x="47" y="28"/>
                  </a:cxn>
                  <a:cxn ang="0">
                    <a:pos x="44" y="27"/>
                  </a:cxn>
                  <a:cxn ang="0">
                    <a:pos x="42" y="26"/>
                  </a:cxn>
                  <a:cxn ang="0">
                    <a:pos x="39" y="25"/>
                  </a:cxn>
                  <a:cxn ang="0">
                    <a:pos x="36" y="24"/>
                  </a:cxn>
                  <a:cxn ang="0">
                    <a:pos x="32" y="22"/>
                  </a:cxn>
                  <a:cxn ang="0">
                    <a:pos x="28" y="20"/>
                  </a:cxn>
                  <a:cxn ang="0">
                    <a:pos x="24" y="17"/>
                  </a:cxn>
                  <a:cxn ang="0">
                    <a:pos x="20" y="15"/>
                  </a:cxn>
                  <a:cxn ang="0">
                    <a:pos x="16" y="12"/>
                  </a:cxn>
                  <a:cxn ang="0">
                    <a:pos x="11" y="8"/>
                  </a:cxn>
                  <a:cxn ang="0">
                    <a:pos x="6" y="4"/>
                  </a:cxn>
                  <a:cxn ang="0">
                    <a:pos x="0" y="0"/>
                  </a:cxn>
                </a:cxnLst>
                <a:rect l="0" t="0" r="r" b="b"/>
                <a:pathLst>
                  <a:path w="59" h="35">
                    <a:moveTo>
                      <a:pt x="0" y="0"/>
                    </a:moveTo>
                    <a:lnTo>
                      <a:pt x="0" y="0"/>
                    </a:lnTo>
                    <a:lnTo>
                      <a:pt x="1" y="1"/>
                    </a:lnTo>
                    <a:lnTo>
                      <a:pt x="2" y="2"/>
                    </a:lnTo>
                    <a:lnTo>
                      <a:pt x="4" y="4"/>
                    </a:lnTo>
                    <a:lnTo>
                      <a:pt x="6" y="6"/>
                    </a:lnTo>
                    <a:lnTo>
                      <a:pt x="8" y="8"/>
                    </a:lnTo>
                    <a:lnTo>
                      <a:pt x="11" y="11"/>
                    </a:lnTo>
                    <a:lnTo>
                      <a:pt x="14" y="14"/>
                    </a:lnTo>
                    <a:lnTo>
                      <a:pt x="18" y="17"/>
                    </a:lnTo>
                    <a:lnTo>
                      <a:pt x="22" y="20"/>
                    </a:lnTo>
                    <a:lnTo>
                      <a:pt x="27" y="23"/>
                    </a:lnTo>
                    <a:lnTo>
                      <a:pt x="32" y="25"/>
                    </a:lnTo>
                    <a:lnTo>
                      <a:pt x="37" y="28"/>
                    </a:lnTo>
                    <a:lnTo>
                      <a:pt x="43" y="31"/>
                    </a:lnTo>
                    <a:lnTo>
                      <a:pt x="50" y="33"/>
                    </a:lnTo>
                    <a:lnTo>
                      <a:pt x="57" y="35"/>
                    </a:lnTo>
                    <a:lnTo>
                      <a:pt x="57" y="35"/>
                    </a:lnTo>
                    <a:lnTo>
                      <a:pt x="58" y="35"/>
                    </a:lnTo>
                    <a:lnTo>
                      <a:pt x="58" y="35"/>
                    </a:lnTo>
                    <a:lnTo>
                      <a:pt x="59" y="34"/>
                    </a:lnTo>
                    <a:lnTo>
                      <a:pt x="59" y="33"/>
                    </a:lnTo>
                    <a:lnTo>
                      <a:pt x="59" y="32"/>
                    </a:lnTo>
                    <a:lnTo>
                      <a:pt x="57" y="31"/>
                    </a:lnTo>
                    <a:lnTo>
                      <a:pt x="55" y="30"/>
                    </a:lnTo>
                    <a:lnTo>
                      <a:pt x="53" y="30"/>
                    </a:lnTo>
                    <a:lnTo>
                      <a:pt x="51" y="29"/>
                    </a:lnTo>
                    <a:lnTo>
                      <a:pt x="49" y="29"/>
                    </a:lnTo>
                    <a:lnTo>
                      <a:pt x="47" y="28"/>
                    </a:lnTo>
                    <a:lnTo>
                      <a:pt x="44" y="27"/>
                    </a:lnTo>
                    <a:lnTo>
                      <a:pt x="42" y="26"/>
                    </a:lnTo>
                    <a:lnTo>
                      <a:pt x="39" y="25"/>
                    </a:lnTo>
                    <a:lnTo>
                      <a:pt x="36" y="24"/>
                    </a:lnTo>
                    <a:lnTo>
                      <a:pt x="32" y="22"/>
                    </a:lnTo>
                    <a:lnTo>
                      <a:pt x="28" y="20"/>
                    </a:lnTo>
                    <a:lnTo>
                      <a:pt x="24" y="17"/>
                    </a:lnTo>
                    <a:lnTo>
                      <a:pt x="20" y="15"/>
                    </a:lnTo>
                    <a:lnTo>
                      <a:pt x="16" y="12"/>
                    </a:lnTo>
                    <a:lnTo>
                      <a:pt x="11" y="8"/>
                    </a:lnTo>
                    <a:lnTo>
                      <a:pt x="6" y="4"/>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17" name="Freeform 193"/>
              <p:cNvSpPr>
                <a:spLocks/>
              </p:cNvSpPr>
              <p:nvPr/>
            </p:nvSpPr>
            <p:spPr bwMode="auto">
              <a:xfrm>
                <a:off x="4489" y="2938"/>
                <a:ext cx="23" cy="184"/>
              </a:xfrm>
              <a:custGeom>
                <a:avLst/>
                <a:gdLst/>
                <a:ahLst/>
                <a:cxnLst>
                  <a:cxn ang="0">
                    <a:pos x="1" y="1"/>
                  </a:cxn>
                  <a:cxn ang="0">
                    <a:pos x="2" y="2"/>
                  </a:cxn>
                  <a:cxn ang="0">
                    <a:pos x="3" y="6"/>
                  </a:cxn>
                  <a:cxn ang="0">
                    <a:pos x="5" y="11"/>
                  </a:cxn>
                  <a:cxn ang="0">
                    <a:pos x="7" y="18"/>
                  </a:cxn>
                  <a:cxn ang="0">
                    <a:pos x="9" y="27"/>
                  </a:cxn>
                  <a:cxn ang="0">
                    <a:pos x="12" y="37"/>
                  </a:cxn>
                  <a:cxn ang="0">
                    <a:pos x="14" y="49"/>
                  </a:cxn>
                  <a:cxn ang="0">
                    <a:pos x="16" y="61"/>
                  </a:cxn>
                  <a:cxn ang="0">
                    <a:pos x="18" y="75"/>
                  </a:cxn>
                  <a:cxn ang="0">
                    <a:pos x="19" y="90"/>
                  </a:cxn>
                  <a:cxn ang="0">
                    <a:pos x="19" y="105"/>
                  </a:cxn>
                  <a:cxn ang="0">
                    <a:pos x="18" y="120"/>
                  </a:cxn>
                  <a:cxn ang="0">
                    <a:pos x="16" y="136"/>
                  </a:cxn>
                  <a:cxn ang="0">
                    <a:pos x="12" y="152"/>
                  </a:cxn>
                  <a:cxn ang="0">
                    <a:pos x="7" y="168"/>
                  </a:cxn>
                  <a:cxn ang="0">
                    <a:pos x="0" y="184"/>
                  </a:cxn>
                  <a:cxn ang="0">
                    <a:pos x="1" y="183"/>
                  </a:cxn>
                  <a:cxn ang="0">
                    <a:pos x="2" y="181"/>
                  </a:cxn>
                  <a:cxn ang="0">
                    <a:pos x="4" y="177"/>
                  </a:cxn>
                  <a:cxn ang="0">
                    <a:pos x="7" y="171"/>
                  </a:cxn>
                  <a:cxn ang="0">
                    <a:pos x="10" y="164"/>
                  </a:cxn>
                  <a:cxn ang="0">
                    <a:pos x="13" y="156"/>
                  </a:cxn>
                  <a:cxn ang="0">
                    <a:pos x="16" y="146"/>
                  </a:cxn>
                  <a:cxn ang="0">
                    <a:pos x="19" y="136"/>
                  </a:cxn>
                  <a:cxn ang="0">
                    <a:pos x="21" y="124"/>
                  </a:cxn>
                  <a:cxn ang="0">
                    <a:pos x="23" y="110"/>
                  </a:cxn>
                  <a:cxn ang="0">
                    <a:pos x="23" y="96"/>
                  </a:cxn>
                  <a:cxn ang="0">
                    <a:pos x="23" y="80"/>
                  </a:cxn>
                  <a:cxn ang="0">
                    <a:pos x="21" y="64"/>
                  </a:cxn>
                  <a:cxn ang="0">
                    <a:pos x="18" y="46"/>
                  </a:cxn>
                  <a:cxn ang="0">
                    <a:pos x="13" y="27"/>
                  </a:cxn>
                  <a:cxn ang="0">
                    <a:pos x="6" y="8"/>
                  </a:cxn>
                  <a:cxn ang="0">
                    <a:pos x="6" y="6"/>
                  </a:cxn>
                  <a:cxn ang="0">
                    <a:pos x="5" y="2"/>
                  </a:cxn>
                  <a:cxn ang="0">
                    <a:pos x="3" y="0"/>
                  </a:cxn>
                  <a:cxn ang="0">
                    <a:pos x="1" y="1"/>
                  </a:cxn>
                </a:cxnLst>
                <a:rect l="0" t="0" r="r" b="b"/>
                <a:pathLst>
                  <a:path w="23" h="184">
                    <a:moveTo>
                      <a:pt x="1" y="1"/>
                    </a:moveTo>
                    <a:lnTo>
                      <a:pt x="2" y="2"/>
                    </a:lnTo>
                    <a:lnTo>
                      <a:pt x="3" y="6"/>
                    </a:lnTo>
                    <a:lnTo>
                      <a:pt x="5" y="11"/>
                    </a:lnTo>
                    <a:lnTo>
                      <a:pt x="7" y="18"/>
                    </a:lnTo>
                    <a:lnTo>
                      <a:pt x="9" y="27"/>
                    </a:lnTo>
                    <a:lnTo>
                      <a:pt x="12" y="37"/>
                    </a:lnTo>
                    <a:lnTo>
                      <a:pt x="14" y="49"/>
                    </a:lnTo>
                    <a:lnTo>
                      <a:pt x="16" y="61"/>
                    </a:lnTo>
                    <a:lnTo>
                      <a:pt x="18" y="75"/>
                    </a:lnTo>
                    <a:lnTo>
                      <a:pt x="19" y="90"/>
                    </a:lnTo>
                    <a:lnTo>
                      <a:pt x="19" y="105"/>
                    </a:lnTo>
                    <a:lnTo>
                      <a:pt x="18" y="120"/>
                    </a:lnTo>
                    <a:lnTo>
                      <a:pt x="16" y="136"/>
                    </a:lnTo>
                    <a:lnTo>
                      <a:pt x="12" y="152"/>
                    </a:lnTo>
                    <a:lnTo>
                      <a:pt x="7" y="168"/>
                    </a:lnTo>
                    <a:lnTo>
                      <a:pt x="0" y="184"/>
                    </a:lnTo>
                    <a:lnTo>
                      <a:pt x="1" y="183"/>
                    </a:lnTo>
                    <a:lnTo>
                      <a:pt x="2" y="181"/>
                    </a:lnTo>
                    <a:lnTo>
                      <a:pt x="4" y="177"/>
                    </a:lnTo>
                    <a:lnTo>
                      <a:pt x="7" y="171"/>
                    </a:lnTo>
                    <a:lnTo>
                      <a:pt x="10" y="164"/>
                    </a:lnTo>
                    <a:lnTo>
                      <a:pt x="13" y="156"/>
                    </a:lnTo>
                    <a:lnTo>
                      <a:pt x="16" y="146"/>
                    </a:lnTo>
                    <a:lnTo>
                      <a:pt x="19" y="136"/>
                    </a:lnTo>
                    <a:lnTo>
                      <a:pt x="21" y="124"/>
                    </a:lnTo>
                    <a:lnTo>
                      <a:pt x="23" y="110"/>
                    </a:lnTo>
                    <a:lnTo>
                      <a:pt x="23" y="96"/>
                    </a:lnTo>
                    <a:lnTo>
                      <a:pt x="23" y="80"/>
                    </a:lnTo>
                    <a:lnTo>
                      <a:pt x="21" y="64"/>
                    </a:lnTo>
                    <a:lnTo>
                      <a:pt x="18" y="46"/>
                    </a:lnTo>
                    <a:lnTo>
                      <a:pt x="13" y="27"/>
                    </a:lnTo>
                    <a:lnTo>
                      <a:pt x="6" y="8"/>
                    </a:lnTo>
                    <a:lnTo>
                      <a:pt x="6" y="6"/>
                    </a:lnTo>
                    <a:lnTo>
                      <a:pt x="5" y="2"/>
                    </a:lnTo>
                    <a:lnTo>
                      <a:pt x="3" y="0"/>
                    </a:lnTo>
                    <a:lnTo>
                      <a:pt x="1" y="1"/>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18" name="Freeform 194"/>
              <p:cNvSpPr>
                <a:spLocks/>
              </p:cNvSpPr>
              <p:nvPr/>
            </p:nvSpPr>
            <p:spPr bwMode="auto">
              <a:xfrm>
                <a:off x="4468" y="2792"/>
                <a:ext cx="37" cy="24"/>
              </a:xfrm>
              <a:custGeom>
                <a:avLst/>
                <a:gdLst/>
                <a:ahLst/>
                <a:cxnLst>
                  <a:cxn ang="0">
                    <a:pos x="0" y="0"/>
                  </a:cxn>
                  <a:cxn ang="0">
                    <a:pos x="1" y="0"/>
                  </a:cxn>
                  <a:cxn ang="0">
                    <a:pos x="2" y="1"/>
                  </a:cxn>
                  <a:cxn ang="0">
                    <a:pos x="3" y="3"/>
                  </a:cxn>
                  <a:cxn ang="0">
                    <a:pos x="5" y="4"/>
                  </a:cxn>
                  <a:cxn ang="0">
                    <a:pos x="8" y="7"/>
                  </a:cxn>
                  <a:cxn ang="0">
                    <a:pos x="11" y="8"/>
                  </a:cxn>
                  <a:cxn ang="0">
                    <a:pos x="14" y="10"/>
                  </a:cxn>
                  <a:cxn ang="0">
                    <a:pos x="17" y="12"/>
                  </a:cxn>
                  <a:cxn ang="0">
                    <a:pos x="21" y="13"/>
                  </a:cxn>
                  <a:cxn ang="0">
                    <a:pos x="24" y="14"/>
                  </a:cxn>
                  <a:cxn ang="0">
                    <a:pos x="27" y="14"/>
                  </a:cxn>
                  <a:cxn ang="0">
                    <a:pos x="30" y="15"/>
                  </a:cxn>
                  <a:cxn ang="0">
                    <a:pos x="32" y="17"/>
                  </a:cxn>
                  <a:cxn ang="0">
                    <a:pos x="34" y="18"/>
                  </a:cxn>
                  <a:cxn ang="0">
                    <a:pos x="36" y="21"/>
                  </a:cxn>
                  <a:cxn ang="0">
                    <a:pos x="37" y="24"/>
                  </a:cxn>
                  <a:cxn ang="0">
                    <a:pos x="37" y="24"/>
                  </a:cxn>
                  <a:cxn ang="0">
                    <a:pos x="37" y="23"/>
                  </a:cxn>
                  <a:cxn ang="0">
                    <a:pos x="37" y="21"/>
                  </a:cxn>
                  <a:cxn ang="0">
                    <a:pos x="36" y="19"/>
                  </a:cxn>
                  <a:cxn ang="0">
                    <a:pos x="34" y="17"/>
                  </a:cxn>
                  <a:cxn ang="0">
                    <a:pos x="31" y="15"/>
                  </a:cxn>
                  <a:cxn ang="0">
                    <a:pos x="26" y="13"/>
                  </a:cxn>
                  <a:cxn ang="0">
                    <a:pos x="19" y="11"/>
                  </a:cxn>
                  <a:cxn ang="0">
                    <a:pos x="19" y="11"/>
                  </a:cxn>
                  <a:cxn ang="0">
                    <a:pos x="17" y="10"/>
                  </a:cxn>
                  <a:cxn ang="0">
                    <a:pos x="16" y="10"/>
                  </a:cxn>
                  <a:cxn ang="0">
                    <a:pos x="14" y="9"/>
                  </a:cxn>
                  <a:cxn ang="0">
                    <a:pos x="11" y="7"/>
                  </a:cxn>
                  <a:cxn ang="0">
                    <a:pos x="8" y="5"/>
                  </a:cxn>
                  <a:cxn ang="0">
                    <a:pos x="4" y="3"/>
                  </a:cxn>
                  <a:cxn ang="0">
                    <a:pos x="0" y="0"/>
                  </a:cxn>
                </a:cxnLst>
                <a:rect l="0" t="0" r="r" b="b"/>
                <a:pathLst>
                  <a:path w="37" h="24">
                    <a:moveTo>
                      <a:pt x="0" y="0"/>
                    </a:moveTo>
                    <a:lnTo>
                      <a:pt x="1" y="0"/>
                    </a:lnTo>
                    <a:lnTo>
                      <a:pt x="2" y="1"/>
                    </a:lnTo>
                    <a:lnTo>
                      <a:pt x="3" y="3"/>
                    </a:lnTo>
                    <a:lnTo>
                      <a:pt x="5" y="4"/>
                    </a:lnTo>
                    <a:lnTo>
                      <a:pt x="8" y="7"/>
                    </a:lnTo>
                    <a:lnTo>
                      <a:pt x="11" y="8"/>
                    </a:lnTo>
                    <a:lnTo>
                      <a:pt x="14" y="10"/>
                    </a:lnTo>
                    <a:lnTo>
                      <a:pt x="17" y="12"/>
                    </a:lnTo>
                    <a:lnTo>
                      <a:pt x="21" y="13"/>
                    </a:lnTo>
                    <a:lnTo>
                      <a:pt x="24" y="14"/>
                    </a:lnTo>
                    <a:lnTo>
                      <a:pt x="27" y="14"/>
                    </a:lnTo>
                    <a:lnTo>
                      <a:pt x="30" y="15"/>
                    </a:lnTo>
                    <a:lnTo>
                      <a:pt x="32" y="17"/>
                    </a:lnTo>
                    <a:lnTo>
                      <a:pt x="34" y="18"/>
                    </a:lnTo>
                    <a:lnTo>
                      <a:pt x="36" y="21"/>
                    </a:lnTo>
                    <a:lnTo>
                      <a:pt x="37" y="24"/>
                    </a:lnTo>
                    <a:lnTo>
                      <a:pt x="37" y="24"/>
                    </a:lnTo>
                    <a:lnTo>
                      <a:pt x="37" y="23"/>
                    </a:lnTo>
                    <a:lnTo>
                      <a:pt x="37" y="21"/>
                    </a:lnTo>
                    <a:lnTo>
                      <a:pt x="36" y="19"/>
                    </a:lnTo>
                    <a:lnTo>
                      <a:pt x="34" y="17"/>
                    </a:lnTo>
                    <a:lnTo>
                      <a:pt x="31" y="15"/>
                    </a:lnTo>
                    <a:lnTo>
                      <a:pt x="26" y="13"/>
                    </a:lnTo>
                    <a:lnTo>
                      <a:pt x="19" y="11"/>
                    </a:lnTo>
                    <a:lnTo>
                      <a:pt x="19" y="11"/>
                    </a:lnTo>
                    <a:lnTo>
                      <a:pt x="17" y="10"/>
                    </a:lnTo>
                    <a:lnTo>
                      <a:pt x="16" y="10"/>
                    </a:lnTo>
                    <a:lnTo>
                      <a:pt x="14" y="9"/>
                    </a:lnTo>
                    <a:lnTo>
                      <a:pt x="11" y="7"/>
                    </a:lnTo>
                    <a:lnTo>
                      <a:pt x="8" y="5"/>
                    </a:lnTo>
                    <a:lnTo>
                      <a:pt x="4" y="3"/>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220" name="Freeform 196"/>
            <p:cNvSpPr>
              <a:spLocks noEditPoints="1"/>
            </p:cNvSpPr>
            <p:nvPr/>
          </p:nvSpPr>
          <p:spPr bwMode="auto">
            <a:xfrm>
              <a:off x="3739" y="2983"/>
              <a:ext cx="533" cy="45"/>
            </a:xfrm>
            <a:custGeom>
              <a:avLst/>
              <a:gdLst/>
              <a:ahLst/>
              <a:cxnLst>
                <a:cxn ang="0">
                  <a:pos x="167" y="84"/>
                </a:cxn>
                <a:cxn ang="0">
                  <a:pos x="2234" y="84"/>
                </a:cxn>
                <a:cxn ang="0">
                  <a:pos x="2250" y="100"/>
                </a:cxn>
                <a:cxn ang="0">
                  <a:pos x="2234" y="117"/>
                </a:cxn>
                <a:cxn ang="0">
                  <a:pos x="167" y="117"/>
                </a:cxn>
                <a:cxn ang="0">
                  <a:pos x="150" y="100"/>
                </a:cxn>
                <a:cxn ang="0">
                  <a:pos x="167" y="84"/>
                </a:cxn>
                <a:cxn ang="0">
                  <a:pos x="200" y="200"/>
                </a:cxn>
                <a:cxn ang="0">
                  <a:pos x="0" y="100"/>
                </a:cxn>
                <a:cxn ang="0">
                  <a:pos x="200" y="0"/>
                </a:cxn>
                <a:cxn ang="0">
                  <a:pos x="200" y="200"/>
                </a:cxn>
                <a:cxn ang="0">
                  <a:pos x="2200" y="0"/>
                </a:cxn>
                <a:cxn ang="0">
                  <a:pos x="2400" y="100"/>
                </a:cxn>
                <a:cxn ang="0">
                  <a:pos x="2200" y="200"/>
                </a:cxn>
                <a:cxn ang="0">
                  <a:pos x="2200" y="0"/>
                </a:cxn>
              </a:cxnLst>
              <a:rect l="0" t="0" r="r" b="b"/>
              <a:pathLst>
                <a:path w="2400" h="200">
                  <a:moveTo>
                    <a:pt x="167" y="84"/>
                  </a:moveTo>
                  <a:lnTo>
                    <a:pt x="2234" y="84"/>
                  </a:lnTo>
                  <a:cubicBezTo>
                    <a:pt x="2243" y="84"/>
                    <a:pt x="2250" y="91"/>
                    <a:pt x="2250" y="100"/>
                  </a:cubicBezTo>
                  <a:cubicBezTo>
                    <a:pt x="2250" y="110"/>
                    <a:pt x="2243" y="117"/>
                    <a:pt x="2234" y="117"/>
                  </a:cubicBezTo>
                  <a:lnTo>
                    <a:pt x="167" y="117"/>
                  </a:lnTo>
                  <a:cubicBezTo>
                    <a:pt x="158" y="117"/>
                    <a:pt x="150" y="110"/>
                    <a:pt x="150" y="100"/>
                  </a:cubicBezTo>
                  <a:cubicBezTo>
                    <a:pt x="150" y="91"/>
                    <a:pt x="158" y="84"/>
                    <a:pt x="167" y="84"/>
                  </a:cubicBezTo>
                  <a:close/>
                  <a:moveTo>
                    <a:pt x="200" y="200"/>
                  </a:moveTo>
                  <a:lnTo>
                    <a:pt x="0" y="100"/>
                  </a:lnTo>
                  <a:lnTo>
                    <a:pt x="200" y="0"/>
                  </a:lnTo>
                  <a:lnTo>
                    <a:pt x="200" y="200"/>
                  </a:lnTo>
                  <a:close/>
                  <a:moveTo>
                    <a:pt x="2200" y="0"/>
                  </a:moveTo>
                  <a:lnTo>
                    <a:pt x="2400" y="100"/>
                  </a:lnTo>
                  <a:lnTo>
                    <a:pt x="2200" y="200"/>
                  </a:lnTo>
                  <a:lnTo>
                    <a:pt x="2200" y="0"/>
                  </a:lnTo>
                  <a:close/>
                </a:path>
              </a:pathLst>
            </a:custGeom>
            <a:solidFill>
              <a:srgbClr val="000000"/>
            </a:solidFill>
            <a:ln w="1"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nvGrpSpPr>
            <p:cNvPr id="1223" name="Group 199"/>
            <p:cNvGrpSpPr>
              <a:grpSpLocks/>
            </p:cNvGrpSpPr>
            <p:nvPr/>
          </p:nvGrpSpPr>
          <p:grpSpPr bwMode="auto">
            <a:xfrm>
              <a:off x="2940" y="1028"/>
              <a:ext cx="618" cy="379"/>
              <a:chOff x="2940" y="1028"/>
              <a:chExt cx="618" cy="379"/>
            </a:xfrm>
          </p:grpSpPr>
          <p:pic>
            <p:nvPicPr>
              <p:cNvPr id="1221" name="Picture 197"/>
              <p:cNvPicPr>
                <a:picLocks noChangeAspect="1" noChangeArrowheads="1"/>
              </p:cNvPicPr>
              <p:nvPr/>
            </p:nvPicPr>
            <p:blipFill>
              <a:blip r:embed="rId3"/>
              <a:srcRect/>
              <a:stretch>
                <a:fillRect/>
              </a:stretch>
            </p:blipFill>
            <p:spPr bwMode="auto">
              <a:xfrm>
                <a:off x="2940" y="1028"/>
                <a:ext cx="618" cy="379"/>
              </a:xfrm>
              <a:prstGeom prst="rect">
                <a:avLst/>
              </a:prstGeom>
              <a:noFill/>
              <a:ln w="9525">
                <a:noFill/>
                <a:miter lim="800000"/>
                <a:headEnd/>
                <a:tailEnd/>
              </a:ln>
            </p:spPr>
          </p:pic>
          <p:pic>
            <p:nvPicPr>
              <p:cNvPr id="1222" name="Picture 198"/>
              <p:cNvPicPr>
                <a:picLocks noChangeAspect="1" noChangeArrowheads="1"/>
              </p:cNvPicPr>
              <p:nvPr/>
            </p:nvPicPr>
            <p:blipFill>
              <a:blip r:embed="rId4"/>
              <a:srcRect/>
              <a:stretch>
                <a:fillRect/>
              </a:stretch>
            </p:blipFill>
            <p:spPr bwMode="auto">
              <a:xfrm>
                <a:off x="2940" y="1028"/>
                <a:ext cx="618" cy="379"/>
              </a:xfrm>
              <a:prstGeom prst="rect">
                <a:avLst/>
              </a:prstGeom>
              <a:noFill/>
              <a:ln w="9525">
                <a:noFill/>
                <a:miter lim="800000"/>
                <a:headEnd/>
                <a:tailEnd/>
              </a:ln>
            </p:spPr>
          </p:pic>
        </p:grpSp>
        <p:sp>
          <p:nvSpPr>
            <p:cNvPr id="1224" name="Freeform 200"/>
            <p:cNvSpPr>
              <a:spLocks noEditPoints="1"/>
            </p:cNvSpPr>
            <p:nvPr/>
          </p:nvSpPr>
          <p:spPr bwMode="auto">
            <a:xfrm>
              <a:off x="2939" y="1407"/>
              <a:ext cx="332" cy="266"/>
            </a:xfrm>
            <a:custGeom>
              <a:avLst/>
              <a:gdLst/>
              <a:ahLst/>
              <a:cxnLst>
                <a:cxn ang="0">
                  <a:pos x="167" y="2067"/>
                </a:cxn>
                <a:cxn ang="0">
                  <a:pos x="167" y="1200"/>
                </a:cxn>
                <a:cxn ang="0">
                  <a:pos x="200" y="1167"/>
                </a:cxn>
                <a:cxn ang="0">
                  <a:pos x="2784" y="1167"/>
                </a:cxn>
                <a:cxn ang="0">
                  <a:pos x="2750" y="1200"/>
                </a:cxn>
                <a:cxn ang="0">
                  <a:pos x="2750" y="334"/>
                </a:cxn>
                <a:cxn ang="0">
                  <a:pos x="2784" y="300"/>
                </a:cxn>
                <a:cxn ang="0">
                  <a:pos x="2817" y="334"/>
                </a:cxn>
                <a:cxn ang="0">
                  <a:pos x="2817" y="1200"/>
                </a:cxn>
                <a:cxn ang="0">
                  <a:pos x="2784" y="1234"/>
                </a:cxn>
                <a:cxn ang="0">
                  <a:pos x="200" y="1234"/>
                </a:cxn>
                <a:cxn ang="0">
                  <a:pos x="234" y="1200"/>
                </a:cxn>
                <a:cxn ang="0">
                  <a:pos x="234" y="2067"/>
                </a:cxn>
                <a:cxn ang="0">
                  <a:pos x="200" y="2100"/>
                </a:cxn>
                <a:cxn ang="0">
                  <a:pos x="167" y="2067"/>
                </a:cxn>
                <a:cxn ang="0">
                  <a:pos x="400" y="2000"/>
                </a:cxn>
                <a:cxn ang="0">
                  <a:pos x="200" y="2400"/>
                </a:cxn>
                <a:cxn ang="0">
                  <a:pos x="0" y="2000"/>
                </a:cxn>
                <a:cxn ang="0">
                  <a:pos x="400" y="2000"/>
                </a:cxn>
                <a:cxn ang="0">
                  <a:pos x="2584" y="400"/>
                </a:cxn>
                <a:cxn ang="0">
                  <a:pos x="2784" y="0"/>
                </a:cxn>
                <a:cxn ang="0">
                  <a:pos x="2984" y="400"/>
                </a:cxn>
                <a:cxn ang="0">
                  <a:pos x="2584" y="400"/>
                </a:cxn>
              </a:cxnLst>
              <a:rect l="0" t="0" r="r" b="b"/>
              <a:pathLst>
                <a:path w="2984" h="2400">
                  <a:moveTo>
                    <a:pt x="167" y="2067"/>
                  </a:moveTo>
                  <a:lnTo>
                    <a:pt x="167" y="1200"/>
                  </a:lnTo>
                  <a:cubicBezTo>
                    <a:pt x="167" y="1182"/>
                    <a:pt x="182" y="1167"/>
                    <a:pt x="200" y="1167"/>
                  </a:cubicBezTo>
                  <a:lnTo>
                    <a:pt x="2784" y="1167"/>
                  </a:lnTo>
                  <a:lnTo>
                    <a:pt x="2750" y="1200"/>
                  </a:lnTo>
                  <a:lnTo>
                    <a:pt x="2750" y="334"/>
                  </a:lnTo>
                  <a:cubicBezTo>
                    <a:pt x="2750" y="315"/>
                    <a:pt x="2765" y="300"/>
                    <a:pt x="2784" y="300"/>
                  </a:cubicBezTo>
                  <a:cubicBezTo>
                    <a:pt x="2802" y="300"/>
                    <a:pt x="2817" y="315"/>
                    <a:pt x="2817" y="334"/>
                  </a:cubicBezTo>
                  <a:lnTo>
                    <a:pt x="2817" y="1200"/>
                  </a:lnTo>
                  <a:cubicBezTo>
                    <a:pt x="2817" y="1219"/>
                    <a:pt x="2802" y="1234"/>
                    <a:pt x="2784" y="1234"/>
                  </a:cubicBezTo>
                  <a:lnTo>
                    <a:pt x="200" y="1234"/>
                  </a:lnTo>
                  <a:lnTo>
                    <a:pt x="234" y="1200"/>
                  </a:lnTo>
                  <a:lnTo>
                    <a:pt x="234" y="2067"/>
                  </a:lnTo>
                  <a:cubicBezTo>
                    <a:pt x="234" y="2086"/>
                    <a:pt x="219" y="2100"/>
                    <a:pt x="200" y="2100"/>
                  </a:cubicBezTo>
                  <a:cubicBezTo>
                    <a:pt x="182" y="2100"/>
                    <a:pt x="167" y="2086"/>
                    <a:pt x="167" y="2067"/>
                  </a:cubicBezTo>
                  <a:close/>
                  <a:moveTo>
                    <a:pt x="400" y="2000"/>
                  </a:moveTo>
                  <a:lnTo>
                    <a:pt x="200" y="2400"/>
                  </a:lnTo>
                  <a:lnTo>
                    <a:pt x="0" y="2000"/>
                  </a:lnTo>
                  <a:lnTo>
                    <a:pt x="400" y="2000"/>
                  </a:lnTo>
                  <a:close/>
                  <a:moveTo>
                    <a:pt x="2584" y="400"/>
                  </a:moveTo>
                  <a:lnTo>
                    <a:pt x="2784" y="0"/>
                  </a:lnTo>
                  <a:lnTo>
                    <a:pt x="2984" y="400"/>
                  </a:lnTo>
                  <a:lnTo>
                    <a:pt x="2584" y="400"/>
                  </a:lnTo>
                  <a:close/>
                </a:path>
              </a:pathLst>
            </a:custGeom>
            <a:solidFill>
              <a:srgbClr val="000000"/>
            </a:solidFill>
            <a:ln w="1"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1225" name="Freeform 201"/>
            <p:cNvSpPr>
              <a:spLocks noEditPoints="1"/>
            </p:cNvSpPr>
            <p:nvPr/>
          </p:nvSpPr>
          <p:spPr bwMode="auto">
            <a:xfrm>
              <a:off x="3226" y="1407"/>
              <a:ext cx="335" cy="266"/>
            </a:xfrm>
            <a:custGeom>
              <a:avLst/>
              <a:gdLst/>
              <a:ahLst/>
              <a:cxnLst>
                <a:cxn ang="0">
                  <a:pos x="2783" y="2067"/>
                </a:cxn>
                <a:cxn ang="0">
                  <a:pos x="2783" y="1200"/>
                </a:cxn>
                <a:cxn ang="0">
                  <a:pos x="2816" y="1234"/>
                </a:cxn>
                <a:cxn ang="0">
                  <a:pos x="200" y="1234"/>
                </a:cxn>
                <a:cxn ang="0">
                  <a:pos x="166" y="1200"/>
                </a:cxn>
                <a:cxn ang="0">
                  <a:pos x="166" y="334"/>
                </a:cxn>
                <a:cxn ang="0">
                  <a:pos x="200" y="300"/>
                </a:cxn>
                <a:cxn ang="0">
                  <a:pos x="233" y="334"/>
                </a:cxn>
                <a:cxn ang="0">
                  <a:pos x="233" y="1200"/>
                </a:cxn>
                <a:cxn ang="0">
                  <a:pos x="200" y="1167"/>
                </a:cxn>
                <a:cxn ang="0">
                  <a:pos x="2816" y="1167"/>
                </a:cxn>
                <a:cxn ang="0">
                  <a:pos x="2850" y="1200"/>
                </a:cxn>
                <a:cxn ang="0">
                  <a:pos x="2850" y="2067"/>
                </a:cxn>
                <a:cxn ang="0">
                  <a:pos x="2816" y="2100"/>
                </a:cxn>
                <a:cxn ang="0">
                  <a:pos x="2783" y="2067"/>
                </a:cxn>
                <a:cxn ang="0">
                  <a:pos x="3016" y="2000"/>
                </a:cxn>
                <a:cxn ang="0">
                  <a:pos x="2816" y="2400"/>
                </a:cxn>
                <a:cxn ang="0">
                  <a:pos x="2616" y="2000"/>
                </a:cxn>
                <a:cxn ang="0">
                  <a:pos x="3016" y="2000"/>
                </a:cxn>
                <a:cxn ang="0">
                  <a:pos x="0" y="400"/>
                </a:cxn>
                <a:cxn ang="0">
                  <a:pos x="200" y="0"/>
                </a:cxn>
                <a:cxn ang="0">
                  <a:pos x="400" y="400"/>
                </a:cxn>
                <a:cxn ang="0">
                  <a:pos x="0" y="400"/>
                </a:cxn>
              </a:cxnLst>
              <a:rect l="0" t="0" r="r" b="b"/>
              <a:pathLst>
                <a:path w="3016" h="2400">
                  <a:moveTo>
                    <a:pt x="2783" y="2067"/>
                  </a:moveTo>
                  <a:lnTo>
                    <a:pt x="2783" y="1200"/>
                  </a:lnTo>
                  <a:lnTo>
                    <a:pt x="2816" y="1234"/>
                  </a:lnTo>
                  <a:lnTo>
                    <a:pt x="200" y="1234"/>
                  </a:lnTo>
                  <a:cubicBezTo>
                    <a:pt x="181" y="1234"/>
                    <a:pt x="166" y="1219"/>
                    <a:pt x="166" y="1200"/>
                  </a:cubicBezTo>
                  <a:lnTo>
                    <a:pt x="166" y="334"/>
                  </a:lnTo>
                  <a:cubicBezTo>
                    <a:pt x="166" y="315"/>
                    <a:pt x="181" y="300"/>
                    <a:pt x="200" y="300"/>
                  </a:cubicBezTo>
                  <a:cubicBezTo>
                    <a:pt x="218" y="300"/>
                    <a:pt x="233" y="315"/>
                    <a:pt x="233" y="334"/>
                  </a:cubicBezTo>
                  <a:lnTo>
                    <a:pt x="233" y="1200"/>
                  </a:lnTo>
                  <a:lnTo>
                    <a:pt x="200" y="1167"/>
                  </a:lnTo>
                  <a:lnTo>
                    <a:pt x="2816" y="1167"/>
                  </a:lnTo>
                  <a:cubicBezTo>
                    <a:pt x="2835" y="1167"/>
                    <a:pt x="2850" y="1182"/>
                    <a:pt x="2850" y="1200"/>
                  </a:cubicBezTo>
                  <a:lnTo>
                    <a:pt x="2850" y="2067"/>
                  </a:lnTo>
                  <a:cubicBezTo>
                    <a:pt x="2850" y="2086"/>
                    <a:pt x="2835" y="2100"/>
                    <a:pt x="2816" y="2100"/>
                  </a:cubicBezTo>
                  <a:cubicBezTo>
                    <a:pt x="2798" y="2100"/>
                    <a:pt x="2783" y="2086"/>
                    <a:pt x="2783" y="2067"/>
                  </a:cubicBezTo>
                  <a:close/>
                  <a:moveTo>
                    <a:pt x="3016" y="2000"/>
                  </a:moveTo>
                  <a:lnTo>
                    <a:pt x="2816" y="2400"/>
                  </a:lnTo>
                  <a:lnTo>
                    <a:pt x="2616" y="2000"/>
                  </a:lnTo>
                  <a:lnTo>
                    <a:pt x="3016" y="2000"/>
                  </a:lnTo>
                  <a:close/>
                  <a:moveTo>
                    <a:pt x="0" y="400"/>
                  </a:moveTo>
                  <a:lnTo>
                    <a:pt x="200" y="0"/>
                  </a:lnTo>
                  <a:lnTo>
                    <a:pt x="400" y="400"/>
                  </a:lnTo>
                  <a:lnTo>
                    <a:pt x="0" y="400"/>
                  </a:lnTo>
                  <a:close/>
                </a:path>
              </a:pathLst>
            </a:custGeom>
            <a:solidFill>
              <a:srgbClr val="000000"/>
            </a:solidFill>
            <a:ln w="1"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nvGrpSpPr>
            <p:cNvPr id="1230" name="Group 206"/>
            <p:cNvGrpSpPr>
              <a:grpSpLocks/>
            </p:cNvGrpSpPr>
            <p:nvPr/>
          </p:nvGrpSpPr>
          <p:grpSpPr bwMode="auto">
            <a:xfrm>
              <a:off x="806" y="3405"/>
              <a:ext cx="534" cy="444"/>
              <a:chOff x="806" y="3405"/>
              <a:chExt cx="534" cy="444"/>
            </a:xfrm>
          </p:grpSpPr>
          <p:sp>
            <p:nvSpPr>
              <p:cNvPr id="1226" name="Freeform 202"/>
              <p:cNvSpPr>
                <a:spLocks/>
              </p:cNvSpPr>
              <p:nvPr/>
            </p:nvSpPr>
            <p:spPr bwMode="auto">
              <a:xfrm>
                <a:off x="806" y="3405"/>
                <a:ext cx="534" cy="444"/>
              </a:xfrm>
              <a:custGeom>
                <a:avLst/>
                <a:gdLst/>
                <a:ahLst/>
                <a:cxnLst>
                  <a:cxn ang="0">
                    <a:pos x="2400" y="0"/>
                  </a:cxn>
                  <a:cxn ang="0">
                    <a:pos x="0" y="500"/>
                  </a:cxn>
                  <a:cxn ang="0">
                    <a:pos x="0" y="3500"/>
                  </a:cxn>
                  <a:cxn ang="0">
                    <a:pos x="2400" y="4000"/>
                  </a:cxn>
                  <a:cxn ang="0">
                    <a:pos x="4800" y="3500"/>
                  </a:cxn>
                  <a:cxn ang="0">
                    <a:pos x="4800" y="500"/>
                  </a:cxn>
                  <a:cxn ang="0">
                    <a:pos x="2400" y="0"/>
                  </a:cxn>
                </a:cxnLst>
                <a:rect l="0" t="0" r="r" b="b"/>
                <a:pathLst>
                  <a:path w="4800" h="4000">
                    <a:moveTo>
                      <a:pt x="2400" y="0"/>
                    </a:moveTo>
                    <a:cubicBezTo>
                      <a:pt x="1075" y="0"/>
                      <a:pt x="0" y="224"/>
                      <a:pt x="0" y="500"/>
                    </a:cubicBezTo>
                    <a:lnTo>
                      <a:pt x="0" y="3500"/>
                    </a:lnTo>
                    <a:cubicBezTo>
                      <a:pt x="0" y="3777"/>
                      <a:pt x="1075" y="4000"/>
                      <a:pt x="2400" y="4000"/>
                    </a:cubicBezTo>
                    <a:cubicBezTo>
                      <a:pt x="3726" y="4000"/>
                      <a:pt x="4800" y="3777"/>
                      <a:pt x="4800" y="3500"/>
                    </a:cubicBezTo>
                    <a:lnTo>
                      <a:pt x="4800" y="500"/>
                    </a:lnTo>
                    <a:cubicBezTo>
                      <a:pt x="4800" y="224"/>
                      <a:pt x="3726" y="0"/>
                      <a:pt x="2400" y="0"/>
                    </a:cubicBez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27" name="Oval 203"/>
              <p:cNvSpPr>
                <a:spLocks noChangeArrowheads="1"/>
              </p:cNvSpPr>
              <p:nvPr/>
            </p:nvSpPr>
            <p:spPr bwMode="auto">
              <a:xfrm>
                <a:off x="806" y="3405"/>
                <a:ext cx="534" cy="111"/>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28" name="Freeform 204"/>
              <p:cNvSpPr>
                <a:spLocks/>
              </p:cNvSpPr>
              <p:nvPr/>
            </p:nvSpPr>
            <p:spPr bwMode="auto">
              <a:xfrm>
                <a:off x="806" y="3405"/>
                <a:ext cx="534" cy="444"/>
              </a:xfrm>
              <a:custGeom>
                <a:avLst/>
                <a:gdLst/>
                <a:ahLst/>
                <a:cxnLst>
                  <a:cxn ang="0">
                    <a:pos x="2400" y="0"/>
                  </a:cxn>
                  <a:cxn ang="0">
                    <a:pos x="0" y="500"/>
                  </a:cxn>
                  <a:cxn ang="0">
                    <a:pos x="0" y="3500"/>
                  </a:cxn>
                  <a:cxn ang="0">
                    <a:pos x="2400" y="4000"/>
                  </a:cxn>
                  <a:cxn ang="0">
                    <a:pos x="4800" y="3500"/>
                  </a:cxn>
                  <a:cxn ang="0">
                    <a:pos x="4800" y="500"/>
                  </a:cxn>
                  <a:cxn ang="0">
                    <a:pos x="2400" y="0"/>
                  </a:cxn>
                </a:cxnLst>
                <a:rect l="0" t="0" r="r" b="b"/>
                <a:pathLst>
                  <a:path w="4800" h="4000">
                    <a:moveTo>
                      <a:pt x="2400" y="0"/>
                    </a:moveTo>
                    <a:cubicBezTo>
                      <a:pt x="1075" y="0"/>
                      <a:pt x="0" y="224"/>
                      <a:pt x="0" y="500"/>
                    </a:cubicBezTo>
                    <a:lnTo>
                      <a:pt x="0" y="3500"/>
                    </a:lnTo>
                    <a:cubicBezTo>
                      <a:pt x="0" y="3777"/>
                      <a:pt x="1075" y="4000"/>
                      <a:pt x="2400" y="4000"/>
                    </a:cubicBezTo>
                    <a:cubicBezTo>
                      <a:pt x="3726" y="4000"/>
                      <a:pt x="4800" y="3777"/>
                      <a:pt x="4800" y="3500"/>
                    </a:cubicBezTo>
                    <a:lnTo>
                      <a:pt x="4800" y="500"/>
                    </a:lnTo>
                    <a:cubicBezTo>
                      <a:pt x="4800" y="224"/>
                      <a:pt x="3726" y="0"/>
                      <a:pt x="2400" y="0"/>
                    </a:cubicBezTo>
                    <a:close/>
                  </a:path>
                </a:pathLst>
              </a:custGeom>
              <a:noFill/>
              <a:ln w="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29" name="Freeform 205"/>
              <p:cNvSpPr>
                <a:spLocks/>
              </p:cNvSpPr>
              <p:nvPr/>
            </p:nvSpPr>
            <p:spPr bwMode="auto">
              <a:xfrm>
                <a:off x="806" y="3460"/>
                <a:ext cx="534" cy="56"/>
              </a:xfrm>
              <a:custGeom>
                <a:avLst/>
                <a:gdLst/>
                <a:ahLst/>
                <a:cxnLst>
                  <a:cxn ang="0">
                    <a:pos x="0" y="0"/>
                  </a:cxn>
                  <a:cxn ang="0">
                    <a:pos x="267" y="56"/>
                  </a:cxn>
                  <a:cxn ang="0">
                    <a:pos x="534" y="0"/>
                  </a:cxn>
                </a:cxnLst>
                <a:rect l="0" t="0" r="r" b="b"/>
                <a:pathLst>
                  <a:path w="534" h="56">
                    <a:moveTo>
                      <a:pt x="0" y="0"/>
                    </a:moveTo>
                    <a:cubicBezTo>
                      <a:pt x="0" y="31"/>
                      <a:pt x="120" y="56"/>
                      <a:pt x="267" y="56"/>
                    </a:cubicBezTo>
                    <a:cubicBezTo>
                      <a:pt x="414" y="56"/>
                      <a:pt x="534" y="31"/>
                      <a:pt x="534" y="0"/>
                    </a:cubicBezTo>
                  </a:path>
                </a:pathLst>
              </a:custGeom>
              <a:noFill/>
              <a:ln w="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231" name="Rectangle 207"/>
            <p:cNvSpPr>
              <a:spLocks noChangeArrowheads="1"/>
            </p:cNvSpPr>
            <p:nvPr/>
          </p:nvSpPr>
          <p:spPr bwMode="auto">
            <a:xfrm>
              <a:off x="899" y="3582"/>
              <a:ext cx="414"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mirror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32" name="Freeform 208"/>
            <p:cNvSpPr>
              <a:spLocks noEditPoints="1"/>
            </p:cNvSpPr>
            <p:nvPr/>
          </p:nvSpPr>
          <p:spPr bwMode="auto">
            <a:xfrm>
              <a:off x="1340" y="3605"/>
              <a:ext cx="533" cy="44"/>
            </a:xfrm>
            <a:custGeom>
              <a:avLst/>
              <a:gdLst/>
              <a:ahLst/>
              <a:cxnLst>
                <a:cxn ang="0">
                  <a:pos x="4467" y="234"/>
                </a:cxn>
                <a:cxn ang="0">
                  <a:pos x="334" y="234"/>
                </a:cxn>
                <a:cxn ang="0">
                  <a:pos x="300" y="200"/>
                </a:cxn>
                <a:cxn ang="0">
                  <a:pos x="334" y="167"/>
                </a:cxn>
                <a:cxn ang="0">
                  <a:pos x="4467" y="167"/>
                </a:cxn>
                <a:cxn ang="0">
                  <a:pos x="4500" y="200"/>
                </a:cxn>
                <a:cxn ang="0">
                  <a:pos x="4467" y="234"/>
                </a:cxn>
                <a:cxn ang="0">
                  <a:pos x="4400" y="0"/>
                </a:cxn>
                <a:cxn ang="0">
                  <a:pos x="4800" y="200"/>
                </a:cxn>
                <a:cxn ang="0">
                  <a:pos x="4400" y="400"/>
                </a:cxn>
                <a:cxn ang="0">
                  <a:pos x="4400" y="0"/>
                </a:cxn>
                <a:cxn ang="0">
                  <a:pos x="400" y="400"/>
                </a:cxn>
                <a:cxn ang="0">
                  <a:pos x="0" y="200"/>
                </a:cxn>
                <a:cxn ang="0">
                  <a:pos x="400" y="0"/>
                </a:cxn>
                <a:cxn ang="0">
                  <a:pos x="400" y="400"/>
                </a:cxn>
              </a:cxnLst>
              <a:rect l="0" t="0" r="r" b="b"/>
              <a:pathLst>
                <a:path w="4800" h="400">
                  <a:moveTo>
                    <a:pt x="4467" y="234"/>
                  </a:moveTo>
                  <a:lnTo>
                    <a:pt x="334" y="234"/>
                  </a:lnTo>
                  <a:cubicBezTo>
                    <a:pt x="315" y="234"/>
                    <a:pt x="300" y="219"/>
                    <a:pt x="300" y="200"/>
                  </a:cubicBezTo>
                  <a:cubicBezTo>
                    <a:pt x="300" y="182"/>
                    <a:pt x="315" y="167"/>
                    <a:pt x="334" y="167"/>
                  </a:cubicBezTo>
                  <a:lnTo>
                    <a:pt x="4467" y="167"/>
                  </a:lnTo>
                  <a:cubicBezTo>
                    <a:pt x="4486" y="167"/>
                    <a:pt x="4500" y="182"/>
                    <a:pt x="4500" y="200"/>
                  </a:cubicBezTo>
                  <a:cubicBezTo>
                    <a:pt x="4500" y="219"/>
                    <a:pt x="4486" y="234"/>
                    <a:pt x="4467" y="234"/>
                  </a:cubicBezTo>
                  <a:close/>
                  <a:moveTo>
                    <a:pt x="4400" y="0"/>
                  </a:moveTo>
                  <a:lnTo>
                    <a:pt x="4800" y="200"/>
                  </a:lnTo>
                  <a:lnTo>
                    <a:pt x="4400" y="400"/>
                  </a:lnTo>
                  <a:lnTo>
                    <a:pt x="4400" y="0"/>
                  </a:lnTo>
                  <a:close/>
                  <a:moveTo>
                    <a:pt x="400" y="400"/>
                  </a:moveTo>
                  <a:lnTo>
                    <a:pt x="0" y="200"/>
                  </a:lnTo>
                  <a:lnTo>
                    <a:pt x="400" y="0"/>
                  </a:lnTo>
                  <a:lnTo>
                    <a:pt x="400" y="400"/>
                  </a:lnTo>
                  <a:close/>
                </a:path>
              </a:pathLst>
            </a:custGeom>
            <a:solidFill>
              <a:srgbClr val="000000"/>
            </a:solidFill>
            <a:ln w="1"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1233" name="Rectangle 209"/>
            <p:cNvSpPr>
              <a:spLocks noChangeArrowheads="1"/>
            </p:cNvSpPr>
            <p:nvPr/>
          </p:nvSpPr>
          <p:spPr bwMode="auto">
            <a:xfrm rot="16200000">
              <a:off x="1666" y="1188"/>
              <a:ext cx="221" cy="10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pitchFamily="34" charset="0"/>
                  <a:cs typeface="Arial" pitchFamily="34" charset="0"/>
                </a:rPr>
                <a:t>client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34" name="Rectangle 210"/>
            <p:cNvSpPr>
              <a:spLocks noChangeArrowheads="1"/>
            </p:cNvSpPr>
            <p:nvPr/>
          </p:nvSpPr>
          <p:spPr bwMode="auto">
            <a:xfrm rot="16200000">
              <a:off x="2807" y="1216"/>
              <a:ext cx="163" cy="10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pitchFamily="34" charset="0"/>
                  <a:cs typeface="Arial" pitchFamily="34" charset="0"/>
                </a:rPr>
                <a:t>tool</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35" name="Rectangle 211"/>
            <p:cNvSpPr>
              <a:spLocks noChangeArrowheads="1"/>
            </p:cNvSpPr>
            <p:nvPr/>
          </p:nvSpPr>
          <p:spPr bwMode="auto">
            <a:xfrm rot="16200000">
              <a:off x="4640" y="2891"/>
              <a:ext cx="497" cy="10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pitchFamily="34" charset="0"/>
                  <a:cs typeface="Arial" pitchFamily="34" charset="0"/>
                </a:rPr>
                <a:t>administrator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36" name="Rectangle 212"/>
            <p:cNvSpPr>
              <a:spLocks noChangeArrowheads="1"/>
            </p:cNvSpPr>
            <p:nvPr/>
          </p:nvSpPr>
          <p:spPr bwMode="auto">
            <a:xfrm>
              <a:off x="1517" y="1984"/>
              <a:ext cx="2311" cy="1332"/>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37" name="Rectangle 213"/>
            <p:cNvSpPr>
              <a:spLocks noChangeArrowheads="1"/>
            </p:cNvSpPr>
            <p:nvPr/>
          </p:nvSpPr>
          <p:spPr bwMode="auto">
            <a:xfrm>
              <a:off x="3033" y="3188"/>
              <a:ext cx="840"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core DCR services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240" name="Group 216"/>
            <p:cNvGrpSpPr>
              <a:grpSpLocks/>
            </p:cNvGrpSpPr>
            <p:nvPr/>
          </p:nvGrpSpPr>
          <p:grpSpPr bwMode="auto">
            <a:xfrm>
              <a:off x="1606" y="2872"/>
              <a:ext cx="1067" cy="266"/>
              <a:chOff x="1606" y="2872"/>
              <a:chExt cx="1067" cy="266"/>
            </a:xfrm>
          </p:grpSpPr>
          <p:sp>
            <p:nvSpPr>
              <p:cNvPr id="1238" name="Rectangle 214"/>
              <p:cNvSpPr>
                <a:spLocks noChangeArrowheads="1"/>
              </p:cNvSpPr>
              <p:nvPr/>
            </p:nvSpPr>
            <p:spPr bwMode="auto">
              <a:xfrm>
                <a:off x="1606" y="2872"/>
                <a:ext cx="1067"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39" name="Rectangle 215"/>
              <p:cNvSpPr>
                <a:spLocks noChangeArrowheads="1"/>
              </p:cNvSpPr>
              <p:nvPr/>
            </p:nvSpPr>
            <p:spPr bwMode="auto">
              <a:xfrm>
                <a:off x="1606" y="2872"/>
                <a:ext cx="1067"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241" name="Rectangle 217"/>
            <p:cNvSpPr>
              <a:spLocks noChangeArrowheads="1"/>
            </p:cNvSpPr>
            <p:nvPr/>
          </p:nvSpPr>
          <p:spPr bwMode="auto">
            <a:xfrm>
              <a:off x="1784" y="2936"/>
              <a:ext cx="788"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access data</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244" name="Group 220"/>
            <p:cNvGrpSpPr>
              <a:grpSpLocks/>
            </p:cNvGrpSpPr>
            <p:nvPr/>
          </p:nvGrpSpPr>
          <p:grpSpPr bwMode="auto">
            <a:xfrm>
              <a:off x="2673" y="2872"/>
              <a:ext cx="1066" cy="266"/>
              <a:chOff x="2673" y="2872"/>
              <a:chExt cx="1066" cy="266"/>
            </a:xfrm>
          </p:grpSpPr>
          <p:sp>
            <p:nvSpPr>
              <p:cNvPr id="1242" name="Rectangle 218"/>
              <p:cNvSpPr>
                <a:spLocks noChangeArrowheads="1"/>
              </p:cNvSpPr>
              <p:nvPr/>
            </p:nvSpPr>
            <p:spPr bwMode="auto">
              <a:xfrm>
                <a:off x="2673" y="2872"/>
                <a:ext cx="1066"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43" name="Rectangle 219"/>
              <p:cNvSpPr>
                <a:spLocks noChangeArrowheads="1"/>
              </p:cNvSpPr>
              <p:nvPr/>
            </p:nvSpPr>
            <p:spPr bwMode="auto">
              <a:xfrm>
                <a:off x="2673" y="2872"/>
                <a:ext cx="1066"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245" name="Rectangle 221"/>
            <p:cNvSpPr>
              <a:spLocks noChangeArrowheads="1"/>
            </p:cNvSpPr>
            <p:nvPr/>
          </p:nvSpPr>
          <p:spPr bwMode="auto">
            <a:xfrm>
              <a:off x="2736" y="2936"/>
              <a:ext cx="1019"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manage system</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248" name="Group 224"/>
            <p:cNvGrpSpPr>
              <a:grpSpLocks/>
            </p:cNvGrpSpPr>
            <p:nvPr/>
          </p:nvGrpSpPr>
          <p:grpSpPr bwMode="auto">
            <a:xfrm>
              <a:off x="1606" y="2606"/>
              <a:ext cx="533" cy="266"/>
              <a:chOff x="1606" y="2606"/>
              <a:chExt cx="533" cy="266"/>
            </a:xfrm>
          </p:grpSpPr>
          <p:sp>
            <p:nvSpPr>
              <p:cNvPr id="1246" name="Rectangle 222"/>
              <p:cNvSpPr>
                <a:spLocks noChangeArrowheads="1"/>
              </p:cNvSpPr>
              <p:nvPr/>
            </p:nvSpPr>
            <p:spPr bwMode="auto">
              <a:xfrm>
                <a:off x="1606" y="2606"/>
                <a:ext cx="533"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47" name="Rectangle 223"/>
              <p:cNvSpPr>
                <a:spLocks noChangeArrowheads="1"/>
              </p:cNvSpPr>
              <p:nvPr/>
            </p:nvSpPr>
            <p:spPr bwMode="auto">
              <a:xfrm>
                <a:off x="1606" y="2606"/>
                <a:ext cx="533"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249" name="Rectangle 225"/>
            <p:cNvSpPr>
              <a:spLocks noChangeArrowheads="1"/>
            </p:cNvSpPr>
            <p:nvPr/>
          </p:nvSpPr>
          <p:spPr bwMode="auto">
            <a:xfrm>
              <a:off x="1713" y="2640"/>
              <a:ext cx="389"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manage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50" name="Rectangle 226"/>
            <p:cNvSpPr>
              <a:spLocks noChangeArrowheads="1"/>
            </p:cNvSpPr>
            <p:nvPr/>
          </p:nvSpPr>
          <p:spPr bwMode="auto">
            <a:xfrm>
              <a:off x="1623" y="2746"/>
              <a:ext cx="537" cy="10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100" dirty="0" smtClean="0">
                  <a:solidFill>
                    <a:srgbClr val="000000"/>
                  </a:solidFill>
                  <a:latin typeface="Arial" pitchFamily="34" charset="0"/>
                  <a:cs typeface="Arial" pitchFamily="34" charset="0"/>
                </a:rPr>
                <a:t>d</a:t>
              </a:r>
              <a:r>
                <a:rPr kumimoji="0" lang="en-US" sz="1100" b="0" i="0" u="none" strike="noStrike" cap="none" normalizeH="0" baseline="0" dirty="0" smtClean="0">
                  <a:ln>
                    <a:noFill/>
                  </a:ln>
                  <a:solidFill>
                    <a:srgbClr val="000000"/>
                  </a:solidFill>
                  <a:effectLst/>
                  <a:latin typeface="Arial" pitchFamily="34" charset="0"/>
                  <a:cs typeface="Arial" pitchFamily="34" charset="0"/>
                </a:rPr>
                <a:t>ata category</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1253" name="Group 229"/>
            <p:cNvGrpSpPr>
              <a:grpSpLocks/>
            </p:cNvGrpSpPr>
            <p:nvPr/>
          </p:nvGrpSpPr>
          <p:grpSpPr bwMode="auto">
            <a:xfrm>
              <a:off x="3206" y="2606"/>
              <a:ext cx="533" cy="266"/>
              <a:chOff x="3206" y="2606"/>
              <a:chExt cx="533" cy="266"/>
            </a:xfrm>
          </p:grpSpPr>
          <p:sp>
            <p:nvSpPr>
              <p:cNvPr id="1251" name="Rectangle 227"/>
              <p:cNvSpPr>
                <a:spLocks noChangeArrowheads="1"/>
              </p:cNvSpPr>
              <p:nvPr/>
            </p:nvSpPr>
            <p:spPr bwMode="auto">
              <a:xfrm>
                <a:off x="3206" y="2606"/>
                <a:ext cx="533"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52" name="Rectangle 228"/>
              <p:cNvSpPr>
                <a:spLocks noChangeArrowheads="1"/>
              </p:cNvSpPr>
              <p:nvPr/>
            </p:nvSpPr>
            <p:spPr bwMode="auto">
              <a:xfrm>
                <a:off x="3206" y="2606"/>
                <a:ext cx="533"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254" name="Rectangle 230"/>
            <p:cNvSpPr>
              <a:spLocks noChangeArrowheads="1"/>
            </p:cNvSpPr>
            <p:nvPr/>
          </p:nvSpPr>
          <p:spPr bwMode="auto">
            <a:xfrm>
              <a:off x="3313" y="2640"/>
              <a:ext cx="389"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manage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55" name="Rectangle 231"/>
            <p:cNvSpPr>
              <a:spLocks noChangeArrowheads="1"/>
            </p:cNvSpPr>
            <p:nvPr/>
          </p:nvSpPr>
          <p:spPr bwMode="auto">
            <a:xfrm>
              <a:off x="3335" y="2746"/>
              <a:ext cx="340"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access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258" name="Group 234"/>
            <p:cNvGrpSpPr>
              <a:grpSpLocks/>
            </p:cNvGrpSpPr>
            <p:nvPr/>
          </p:nvGrpSpPr>
          <p:grpSpPr bwMode="auto">
            <a:xfrm>
              <a:off x="2673" y="2606"/>
              <a:ext cx="533" cy="266"/>
              <a:chOff x="2673" y="2606"/>
              <a:chExt cx="533" cy="266"/>
            </a:xfrm>
          </p:grpSpPr>
          <p:sp>
            <p:nvSpPr>
              <p:cNvPr id="1256" name="Rectangle 232"/>
              <p:cNvSpPr>
                <a:spLocks noChangeArrowheads="1"/>
              </p:cNvSpPr>
              <p:nvPr/>
            </p:nvSpPr>
            <p:spPr bwMode="auto">
              <a:xfrm>
                <a:off x="2673" y="2606"/>
                <a:ext cx="533"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57" name="Rectangle 233"/>
              <p:cNvSpPr>
                <a:spLocks noChangeArrowheads="1"/>
              </p:cNvSpPr>
              <p:nvPr/>
            </p:nvSpPr>
            <p:spPr bwMode="auto">
              <a:xfrm>
                <a:off x="2673" y="2606"/>
                <a:ext cx="533"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259" name="Rectangle 235"/>
            <p:cNvSpPr>
              <a:spLocks noChangeArrowheads="1"/>
            </p:cNvSpPr>
            <p:nvPr/>
          </p:nvSpPr>
          <p:spPr bwMode="auto">
            <a:xfrm>
              <a:off x="2780" y="2640"/>
              <a:ext cx="389"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manage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60" name="Rectangle 236"/>
            <p:cNvSpPr>
              <a:spLocks noChangeArrowheads="1"/>
            </p:cNvSpPr>
            <p:nvPr/>
          </p:nvSpPr>
          <p:spPr bwMode="auto">
            <a:xfrm>
              <a:off x="2766" y="2746"/>
              <a:ext cx="346" cy="10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workflow</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1263" name="Group 239"/>
            <p:cNvGrpSpPr>
              <a:grpSpLocks/>
            </p:cNvGrpSpPr>
            <p:nvPr/>
          </p:nvGrpSpPr>
          <p:grpSpPr bwMode="auto">
            <a:xfrm>
              <a:off x="2139" y="2606"/>
              <a:ext cx="534" cy="266"/>
              <a:chOff x="2139" y="2606"/>
              <a:chExt cx="534" cy="266"/>
            </a:xfrm>
          </p:grpSpPr>
          <p:sp>
            <p:nvSpPr>
              <p:cNvPr id="1261" name="Rectangle 237"/>
              <p:cNvSpPr>
                <a:spLocks noChangeArrowheads="1"/>
              </p:cNvSpPr>
              <p:nvPr/>
            </p:nvSpPr>
            <p:spPr bwMode="auto">
              <a:xfrm>
                <a:off x="2139" y="2606"/>
                <a:ext cx="534"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62" name="Rectangle 238"/>
              <p:cNvSpPr>
                <a:spLocks noChangeArrowheads="1"/>
              </p:cNvSpPr>
              <p:nvPr/>
            </p:nvSpPr>
            <p:spPr bwMode="auto">
              <a:xfrm>
                <a:off x="2139" y="2606"/>
                <a:ext cx="534"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264" name="Rectangle 240"/>
            <p:cNvSpPr>
              <a:spLocks noChangeArrowheads="1"/>
            </p:cNvSpPr>
            <p:nvPr/>
          </p:nvSpPr>
          <p:spPr bwMode="auto">
            <a:xfrm>
              <a:off x="2246" y="2640"/>
              <a:ext cx="389"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manage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65" name="Rectangle 241"/>
            <p:cNvSpPr>
              <a:spLocks noChangeArrowheads="1"/>
            </p:cNvSpPr>
            <p:nvPr/>
          </p:nvSpPr>
          <p:spPr bwMode="auto">
            <a:xfrm>
              <a:off x="2241" y="2746"/>
              <a:ext cx="351" cy="10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100" dirty="0" smtClean="0">
                  <a:solidFill>
                    <a:srgbClr val="000000"/>
                  </a:solidFill>
                  <a:latin typeface="Arial" pitchFamily="34" charset="0"/>
                  <a:cs typeface="Arial" pitchFamily="34" charset="0"/>
                </a:rPr>
                <a:t>selection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1268" name="Group 244"/>
            <p:cNvGrpSpPr>
              <a:grpSpLocks/>
            </p:cNvGrpSpPr>
            <p:nvPr/>
          </p:nvGrpSpPr>
          <p:grpSpPr bwMode="auto">
            <a:xfrm>
              <a:off x="1606" y="2339"/>
              <a:ext cx="2133" cy="267"/>
              <a:chOff x="1606" y="2339"/>
              <a:chExt cx="2133" cy="267"/>
            </a:xfrm>
          </p:grpSpPr>
          <p:sp>
            <p:nvSpPr>
              <p:cNvPr id="1266" name="Rectangle 242"/>
              <p:cNvSpPr>
                <a:spLocks noChangeArrowheads="1"/>
              </p:cNvSpPr>
              <p:nvPr/>
            </p:nvSpPr>
            <p:spPr bwMode="auto">
              <a:xfrm>
                <a:off x="1606" y="2339"/>
                <a:ext cx="2133" cy="26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67" name="Rectangle 243"/>
              <p:cNvSpPr>
                <a:spLocks noChangeArrowheads="1"/>
              </p:cNvSpPr>
              <p:nvPr/>
            </p:nvSpPr>
            <p:spPr bwMode="auto">
              <a:xfrm>
                <a:off x="1606" y="2339"/>
                <a:ext cx="2133" cy="267"/>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269" name="Rectangle 245"/>
            <p:cNvSpPr>
              <a:spLocks noChangeArrowheads="1"/>
            </p:cNvSpPr>
            <p:nvPr/>
          </p:nvSpPr>
          <p:spPr bwMode="auto">
            <a:xfrm>
              <a:off x="2188" y="2404"/>
              <a:ext cx="1053"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manage session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272" name="Group 248"/>
            <p:cNvGrpSpPr>
              <a:grpSpLocks/>
            </p:cNvGrpSpPr>
            <p:nvPr/>
          </p:nvGrpSpPr>
          <p:grpSpPr bwMode="auto">
            <a:xfrm>
              <a:off x="1606" y="2073"/>
              <a:ext cx="2133" cy="266"/>
              <a:chOff x="1606" y="2073"/>
              <a:chExt cx="2133" cy="266"/>
            </a:xfrm>
          </p:grpSpPr>
          <p:sp>
            <p:nvSpPr>
              <p:cNvPr id="1270" name="Rectangle 246"/>
              <p:cNvSpPr>
                <a:spLocks noChangeArrowheads="1"/>
              </p:cNvSpPr>
              <p:nvPr/>
            </p:nvSpPr>
            <p:spPr bwMode="auto">
              <a:xfrm>
                <a:off x="1606" y="2073"/>
                <a:ext cx="2133" cy="2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71" name="Rectangle 247"/>
              <p:cNvSpPr>
                <a:spLocks noChangeArrowheads="1"/>
              </p:cNvSpPr>
              <p:nvPr/>
            </p:nvSpPr>
            <p:spPr bwMode="auto">
              <a:xfrm>
                <a:off x="1606" y="2073"/>
                <a:ext cx="2133" cy="266"/>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273" name="Rectangle 249"/>
            <p:cNvSpPr>
              <a:spLocks noChangeArrowheads="1"/>
            </p:cNvSpPr>
            <p:nvPr/>
          </p:nvSpPr>
          <p:spPr bwMode="auto">
            <a:xfrm>
              <a:off x="2247" y="2137"/>
              <a:ext cx="931"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control access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278" name="Group 254"/>
            <p:cNvGrpSpPr>
              <a:grpSpLocks/>
            </p:cNvGrpSpPr>
            <p:nvPr/>
          </p:nvGrpSpPr>
          <p:grpSpPr bwMode="auto">
            <a:xfrm>
              <a:off x="1873" y="3405"/>
              <a:ext cx="533" cy="444"/>
              <a:chOff x="1873" y="3405"/>
              <a:chExt cx="533" cy="444"/>
            </a:xfrm>
          </p:grpSpPr>
          <p:sp>
            <p:nvSpPr>
              <p:cNvPr id="1274" name="Freeform 250"/>
              <p:cNvSpPr>
                <a:spLocks/>
              </p:cNvSpPr>
              <p:nvPr/>
            </p:nvSpPr>
            <p:spPr bwMode="auto">
              <a:xfrm>
                <a:off x="1873" y="3405"/>
                <a:ext cx="533" cy="444"/>
              </a:xfrm>
              <a:custGeom>
                <a:avLst/>
                <a:gdLst/>
                <a:ahLst/>
                <a:cxnLst>
                  <a:cxn ang="0">
                    <a:pos x="2400" y="0"/>
                  </a:cxn>
                  <a:cxn ang="0">
                    <a:pos x="0" y="500"/>
                  </a:cxn>
                  <a:cxn ang="0">
                    <a:pos x="0" y="3500"/>
                  </a:cxn>
                  <a:cxn ang="0">
                    <a:pos x="2400" y="4000"/>
                  </a:cxn>
                  <a:cxn ang="0">
                    <a:pos x="4800" y="3500"/>
                  </a:cxn>
                  <a:cxn ang="0">
                    <a:pos x="4800" y="500"/>
                  </a:cxn>
                  <a:cxn ang="0">
                    <a:pos x="2400" y="0"/>
                  </a:cxn>
                </a:cxnLst>
                <a:rect l="0" t="0" r="r" b="b"/>
                <a:pathLst>
                  <a:path w="4800" h="4000">
                    <a:moveTo>
                      <a:pt x="2400" y="0"/>
                    </a:moveTo>
                    <a:cubicBezTo>
                      <a:pt x="1075" y="0"/>
                      <a:pt x="0" y="224"/>
                      <a:pt x="0" y="500"/>
                    </a:cubicBezTo>
                    <a:lnTo>
                      <a:pt x="0" y="3500"/>
                    </a:lnTo>
                    <a:cubicBezTo>
                      <a:pt x="0" y="3777"/>
                      <a:pt x="1075" y="4000"/>
                      <a:pt x="2400" y="4000"/>
                    </a:cubicBezTo>
                    <a:cubicBezTo>
                      <a:pt x="3726" y="4000"/>
                      <a:pt x="4800" y="3777"/>
                      <a:pt x="4800" y="3500"/>
                    </a:cubicBezTo>
                    <a:lnTo>
                      <a:pt x="4800" y="500"/>
                    </a:lnTo>
                    <a:cubicBezTo>
                      <a:pt x="4800" y="224"/>
                      <a:pt x="3726" y="0"/>
                      <a:pt x="2400" y="0"/>
                    </a:cubicBez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75" name="Oval 251"/>
              <p:cNvSpPr>
                <a:spLocks noChangeArrowheads="1"/>
              </p:cNvSpPr>
              <p:nvPr/>
            </p:nvSpPr>
            <p:spPr bwMode="auto">
              <a:xfrm>
                <a:off x="1873" y="3405"/>
                <a:ext cx="533" cy="111"/>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76" name="Freeform 252"/>
              <p:cNvSpPr>
                <a:spLocks/>
              </p:cNvSpPr>
              <p:nvPr/>
            </p:nvSpPr>
            <p:spPr bwMode="auto">
              <a:xfrm>
                <a:off x="1873" y="3405"/>
                <a:ext cx="533" cy="444"/>
              </a:xfrm>
              <a:custGeom>
                <a:avLst/>
                <a:gdLst/>
                <a:ahLst/>
                <a:cxnLst>
                  <a:cxn ang="0">
                    <a:pos x="2400" y="0"/>
                  </a:cxn>
                  <a:cxn ang="0">
                    <a:pos x="0" y="500"/>
                  </a:cxn>
                  <a:cxn ang="0">
                    <a:pos x="0" y="3500"/>
                  </a:cxn>
                  <a:cxn ang="0">
                    <a:pos x="2400" y="4000"/>
                  </a:cxn>
                  <a:cxn ang="0">
                    <a:pos x="4800" y="3500"/>
                  </a:cxn>
                  <a:cxn ang="0">
                    <a:pos x="4800" y="500"/>
                  </a:cxn>
                  <a:cxn ang="0">
                    <a:pos x="2400" y="0"/>
                  </a:cxn>
                </a:cxnLst>
                <a:rect l="0" t="0" r="r" b="b"/>
                <a:pathLst>
                  <a:path w="4800" h="4000">
                    <a:moveTo>
                      <a:pt x="2400" y="0"/>
                    </a:moveTo>
                    <a:cubicBezTo>
                      <a:pt x="1075" y="0"/>
                      <a:pt x="0" y="224"/>
                      <a:pt x="0" y="500"/>
                    </a:cubicBezTo>
                    <a:lnTo>
                      <a:pt x="0" y="3500"/>
                    </a:lnTo>
                    <a:cubicBezTo>
                      <a:pt x="0" y="3777"/>
                      <a:pt x="1075" y="4000"/>
                      <a:pt x="2400" y="4000"/>
                    </a:cubicBezTo>
                    <a:cubicBezTo>
                      <a:pt x="3726" y="4000"/>
                      <a:pt x="4800" y="3777"/>
                      <a:pt x="4800" y="3500"/>
                    </a:cubicBezTo>
                    <a:lnTo>
                      <a:pt x="4800" y="500"/>
                    </a:lnTo>
                    <a:cubicBezTo>
                      <a:pt x="4800" y="224"/>
                      <a:pt x="3726" y="0"/>
                      <a:pt x="2400" y="0"/>
                    </a:cubicBezTo>
                    <a:close/>
                  </a:path>
                </a:pathLst>
              </a:custGeom>
              <a:noFill/>
              <a:ln w="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77" name="Freeform 253"/>
              <p:cNvSpPr>
                <a:spLocks/>
              </p:cNvSpPr>
              <p:nvPr/>
            </p:nvSpPr>
            <p:spPr bwMode="auto">
              <a:xfrm>
                <a:off x="1873" y="3460"/>
                <a:ext cx="533" cy="56"/>
              </a:xfrm>
              <a:custGeom>
                <a:avLst/>
                <a:gdLst/>
                <a:ahLst/>
                <a:cxnLst>
                  <a:cxn ang="0">
                    <a:pos x="0" y="0"/>
                  </a:cxn>
                  <a:cxn ang="0">
                    <a:pos x="266" y="56"/>
                  </a:cxn>
                  <a:cxn ang="0">
                    <a:pos x="533" y="0"/>
                  </a:cxn>
                </a:cxnLst>
                <a:rect l="0" t="0" r="r" b="b"/>
                <a:pathLst>
                  <a:path w="533" h="56">
                    <a:moveTo>
                      <a:pt x="0" y="0"/>
                    </a:moveTo>
                    <a:cubicBezTo>
                      <a:pt x="0" y="31"/>
                      <a:pt x="119" y="56"/>
                      <a:pt x="266" y="56"/>
                    </a:cubicBezTo>
                    <a:cubicBezTo>
                      <a:pt x="414" y="56"/>
                      <a:pt x="533" y="31"/>
                      <a:pt x="533" y="0"/>
                    </a:cubicBezTo>
                  </a:path>
                </a:pathLst>
              </a:custGeom>
              <a:noFill/>
              <a:ln w="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279" name="Rectangle 255"/>
            <p:cNvSpPr>
              <a:spLocks noChangeArrowheads="1"/>
            </p:cNvSpPr>
            <p:nvPr/>
          </p:nvSpPr>
          <p:spPr bwMode="auto">
            <a:xfrm>
              <a:off x="1947" y="3582"/>
              <a:ext cx="453"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DBMS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80" name="Freeform 256"/>
            <p:cNvSpPr>
              <a:spLocks noEditPoints="1"/>
            </p:cNvSpPr>
            <p:nvPr/>
          </p:nvSpPr>
          <p:spPr bwMode="auto">
            <a:xfrm>
              <a:off x="2117" y="3138"/>
              <a:ext cx="45" cy="267"/>
            </a:xfrm>
            <a:custGeom>
              <a:avLst/>
              <a:gdLst/>
              <a:ahLst/>
              <a:cxnLst>
                <a:cxn ang="0">
                  <a:pos x="234" y="334"/>
                </a:cxn>
                <a:cxn ang="0">
                  <a:pos x="234" y="2067"/>
                </a:cxn>
                <a:cxn ang="0">
                  <a:pos x="200" y="2100"/>
                </a:cxn>
                <a:cxn ang="0">
                  <a:pos x="167" y="2067"/>
                </a:cxn>
                <a:cxn ang="0">
                  <a:pos x="167" y="334"/>
                </a:cxn>
                <a:cxn ang="0">
                  <a:pos x="200" y="300"/>
                </a:cxn>
                <a:cxn ang="0">
                  <a:pos x="234" y="334"/>
                </a:cxn>
                <a:cxn ang="0">
                  <a:pos x="0" y="400"/>
                </a:cxn>
                <a:cxn ang="0">
                  <a:pos x="200" y="0"/>
                </a:cxn>
                <a:cxn ang="0">
                  <a:pos x="400" y="400"/>
                </a:cxn>
                <a:cxn ang="0">
                  <a:pos x="0" y="400"/>
                </a:cxn>
                <a:cxn ang="0">
                  <a:pos x="400" y="2000"/>
                </a:cxn>
                <a:cxn ang="0">
                  <a:pos x="200" y="2400"/>
                </a:cxn>
                <a:cxn ang="0">
                  <a:pos x="0" y="2000"/>
                </a:cxn>
                <a:cxn ang="0">
                  <a:pos x="400" y="2000"/>
                </a:cxn>
              </a:cxnLst>
              <a:rect l="0" t="0" r="r" b="b"/>
              <a:pathLst>
                <a:path w="400" h="2400">
                  <a:moveTo>
                    <a:pt x="234" y="334"/>
                  </a:moveTo>
                  <a:lnTo>
                    <a:pt x="234" y="2067"/>
                  </a:lnTo>
                  <a:cubicBezTo>
                    <a:pt x="234" y="2086"/>
                    <a:pt x="219" y="2100"/>
                    <a:pt x="200" y="2100"/>
                  </a:cubicBezTo>
                  <a:cubicBezTo>
                    <a:pt x="182" y="2100"/>
                    <a:pt x="167" y="2086"/>
                    <a:pt x="167" y="2067"/>
                  </a:cubicBezTo>
                  <a:lnTo>
                    <a:pt x="167" y="334"/>
                  </a:lnTo>
                  <a:cubicBezTo>
                    <a:pt x="167" y="315"/>
                    <a:pt x="182" y="300"/>
                    <a:pt x="200" y="300"/>
                  </a:cubicBezTo>
                  <a:cubicBezTo>
                    <a:pt x="219" y="300"/>
                    <a:pt x="234" y="315"/>
                    <a:pt x="234" y="334"/>
                  </a:cubicBezTo>
                  <a:close/>
                  <a:moveTo>
                    <a:pt x="0" y="400"/>
                  </a:moveTo>
                  <a:lnTo>
                    <a:pt x="200" y="0"/>
                  </a:lnTo>
                  <a:lnTo>
                    <a:pt x="400" y="400"/>
                  </a:lnTo>
                  <a:lnTo>
                    <a:pt x="0" y="400"/>
                  </a:lnTo>
                  <a:close/>
                  <a:moveTo>
                    <a:pt x="400" y="2000"/>
                  </a:moveTo>
                  <a:lnTo>
                    <a:pt x="200" y="2400"/>
                  </a:lnTo>
                  <a:lnTo>
                    <a:pt x="0" y="2000"/>
                  </a:lnTo>
                  <a:lnTo>
                    <a:pt x="400" y="2000"/>
                  </a:lnTo>
                  <a:close/>
                </a:path>
              </a:pathLst>
            </a:custGeom>
            <a:solidFill>
              <a:srgbClr val="000000"/>
            </a:solidFill>
            <a:ln w="1"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nvGrpSpPr>
            <p:cNvPr id="1283" name="Group 259"/>
            <p:cNvGrpSpPr>
              <a:grpSpLocks/>
            </p:cNvGrpSpPr>
            <p:nvPr/>
          </p:nvGrpSpPr>
          <p:grpSpPr bwMode="auto">
            <a:xfrm>
              <a:off x="1517" y="1673"/>
              <a:ext cx="1156" cy="311"/>
              <a:chOff x="1517" y="1673"/>
              <a:chExt cx="1156" cy="311"/>
            </a:xfrm>
          </p:grpSpPr>
          <p:sp>
            <p:nvSpPr>
              <p:cNvPr id="1281" name="Rectangle 257"/>
              <p:cNvSpPr>
                <a:spLocks noChangeArrowheads="1"/>
              </p:cNvSpPr>
              <p:nvPr/>
            </p:nvSpPr>
            <p:spPr bwMode="auto">
              <a:xfrm>
                <a:off x="1517" y="1673"/>
                <a:ext cx="1156" cy="31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82" name="Rectangle 258"/>
              <p:cNvSpPr>
                <a:spLocks noChangeArrowheads="1"/>
              </p:cNvSpPr>
              <p:nvPr/>
            </p:nvSpPr>
            <p:spPr bwMode="auto">
              <a:xfrm>
                <a:off x="1517" y="1673"/>
                <a:ext cx="1156" cy="311"/>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284" name="Rectangle 260"/>
            <p:cNvSpPr>
              <a:spLocks noChangeArrowheads="1"/>
            </p:cNvSpPr>
            <p:nvPr/>
          </p:nvSpPr>
          <p:spPr bwMode="auto">
            <a:xfrm>
              <a:off x="1533" y="1746"/>
              <a:ext cx="1125" cy="16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Arial" pitchFamily="34" charset="0"/>
                  <a:cs typeface="Arial" pitchFamily="34" charset="0"/>
                </a:rPr>
                <a:t>web user interface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1287" name="Group 263"/>
            <p:cNvGrpSpPr>
              <a:grpSpLocks/>
            </p:cNvGrpSpPr>
            <p:nvPr/>
          </p:nvGrpSpPr>
          <p:grpSpPr bwMode="auto">
            <a:xfrm>
              <a:off x="2673" y="1673"/>
              <a:ext cx="577" cy="311"/>
              <a:chOff x="2673" y="1673"/>
              <a:chExt cx="577" cy="311"/>
            </a:xfrm>
          </p:grpSpPr>
          <p:sp>
            <p:nvSpPr>
              <p:cNvPr id="1285" name="Rectangle 261"/>
              <p:cNvSpPr>
                <a:spLocks noChangeArrowheads="1"/>
              </p:cNvSpPr>
              <p:nvPr/>
            </p:nvSpPr>
            <p:spPr bwMode="auto">
              <a:xfrm>
                <a:off x="2673" y="1673"/>
                <a:ext cx="577" cy="31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86" name="Rectangle 262"/>
              <p:cNvSpPr>
                <a:spLocks noChangeArrowheads="1"/>
              </p:cNvSpPr>
              <p:nvPr/>
            </p:nvSpPr>
            <p:spPr bwMode="auto">
              <a:xfrm>
                <a:off x="2673" y="1673"/>
                <a:ext cx="577" cy="311"/>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288" name="Rectangle 264"/>
            <p:cNvSpPr>
              <a:spLocks noChangeArrowheads="1"/>
            </p:cNvSpPr>
            <p:nvPr/>
          </p:nvSpPr>
          <p:spPr bwMode="auto">
            <a:xfrm>
              <a:off x="2759" y="1782"/>
              <a:ext cx="481"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REST API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291" name="Group 267"/>
            <p:cNvGrpSpPr>
              <a:grpSpLocks/>
            </p:cNvGrpSpPr>
            <p:nvPr/>
          </p:nvGrpSpPr>
          <p:grpSpPr bwMode="auto">
            <a:xfrm>
              <a:off x="3250" y="1673"/>
              <a:ext cx="578" cy="311"/>
              <a:chOff x="3250" y="1673"/>
              <a:chExt cx="578" cy="311"/>
            </a:xfrm>
          </p:grpSpPr>
          <p:sp>
            <p:nvSpPr>
              <p:cNvPr id="1289" name="Rectangle 265"/>
              <p:cNvSpPr>
                <a:spLocks noChangeArrowheads="1"/>
              </p:cNvSpPr>
              <p:nvPr/>
            </p:nvSpPr>
            <p:spPr bwMode="auto">
              <a:xfrm>
                <a:off x="3250" y="1673"/>
                <a:ext cx="578" cy="31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90" name="Rectangle 266"/>
              <p:cNvSpPr>
                <a:spLocks noChangeArrowheads="1"/>
              </p:cNvSpPr>
              <p:nvPr/>
            </p:nvSpPr>
            <p:spPr bwMode="auto">
              <a:xfrm>
                <a:off x="3250" y="1673"/>
                <a:ext cx="578" cy="311"/>
              </a:xfrm>
              <a:prstGeom prst="rect">
                <a:avLst/>
              </a:prstGeom>
              <a:noFill/>
              <a:ln w="5"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292" name="Rectangle 268"/>
            <p:cNvSpPr>
              <a:spLocks noChangeArrowheads="1"/>
            </p:cNvSpPr>
            <p:nvPr/>
          </p:nvSpPr>
          <p:spPr bwMode="auto">
            <a:xfrm>
              <a:off x="3332" y="1782"/>
              <a:ext cx="491" cy="12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SOAP API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325" name="Group 301"/>
            <p:cNvGrpSpPr>
              <a:grpSpLocks/>
            </p:cNvGrpSpPr>
            <p:nvPr/>
          </p:nvGrpSpPr>
          <p:grpSpPr bwMode="auto">
            <a:xfrm>
              <a:off x="1900" y="1009"/>
              <a:ext cx="392" cy="395"/>
              <a:chOff x="1900" y="1009"/>
              <a:chExt cx="392" cy="395"/>
            </a:xfrm>
          </p:grpSpPr>
          <p:sp>
            <p:nvSpPr>
              <p:cNvPr id="1293" name="Freeform 269"/>
              <p:cNvSpPr>
                <a:spLocks/>
              </p:cNvSpPr>
              <p:nvPr/>
            </p:nvSpPr>
            <p:spPr bwMode="auto">
              <a:xfrm>
                <a:off x="1900" y="1167"/>
                <a:ext cx="278" cy="162"/>
              </a:xfrm>
              <a:custGeom>
                <a:avLst/>
                <a:gdLst/>
                <a:ahLst/>
                <a:cxnLst>
                  <a:cxn ang="0">
                    <a:pos x="0" y="38"/>
                  </a:cxn>
                  <a:cxn ang="0">
                    <a:pos x="0" y="126"/>
                  </a:cxn>
                  <a:cxn ang="0">
                    <a:pos x="104" y="162"/>
                  </a:cxn>
                  <a:cxn ang="0">
                    <a:pos x="240" y="111"/>
                  </a:cxn>
                  <a:cxn ang="0">
                    <a:pos x="278" y="0"/>
                  </a:cxn>
                  <a:cxn ang="0">
                    <a:pos x="0" y="38"/>
                  </a:cxn>
                </a:cxnLst>
                <a:rect l="0" t="0" r="r" b="b"/>
                <a:pathLst>
                  <a:path w="278" h="162">
                    <a:moveTo>
                      <a:pt x="0" y="38"/>
                    </a:moveTo>
                    <a:lnTo>
                      <a:pt x="0" y="126"/>
                    </a:lnTo>
                    <a:lnTo>
                      <a:pt x="104" y="162"/>
                    </a:lnTo>
                    <a:lnTo>
                      <a:pt x="240" y="111"/>
                    </a:lnTo>
                    <a:lnTo>
                      <a:pt x="278" y="0"/>
                    </a:lnTo>
                    <a:lnTo>
                      <a:pt x="0" y="38"/>
                    </a:lnTo>
                    <a:close/>
                  </a:path>
                </a:pathLst>
              </a:custGeom>
              <a:solidFill>
                <a:srgbClr val="A5CEA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94" name="Freeform 270"/>
              <p:cNvSpPr>
                <a:spLocks/>
              </p:cNvSpPr>
              <p:nvPr/>
            </p:nvSpPr>
            <p:spPr bwMode="auto">
              <a:xfrm>
                <a:off x="2120" y="1041"/>
                <a:ext cx="117" cy="152"/>
              </a:xfrm>
              <a:custGeom>
                <a:avLst/>
                <a:gdLst/>
                <a:ahLst/>
                <a:cxnLst>
                  <a:cxn ang="0">
                    <a:pos x="92" y="75"/>
                  </a:cxn>
                  <a:cxn ang="0">
                    <a:pos x="94" y="64"/>
                  </a:cxn>
                  <a:cxn ang="0">
                    <a:pos x="94" y="52"/>
                  </a:cxn>
                  <a:cxn ang="0">
                    <a:pos x="92" y="41"/>
                  </a:cxn>
                  <a:cxn ang="0">
                    <a:pos x="89" y="31"/>
                  </a:cxn>
                  <a:cxn ang="0">
                    <a:pos x="84" y="22"/>
                  </a:cxn>
                  <a:cxn ang="0">
                    <a:pos x="77" y="14"/>
                  </a:cxn>
                  <a:cxn ang="0">
                    <a:pos x="70" y="7"/>
                  </a:cxn>
                  <a:cxn ang="0">
                    <a:pos x="61" y="3"/>
                  </a:cxn>
                  <a:cxn ang="0">
                    <a:pos x="52" y="1"/>
                  </a:cxn>
                  <a:cxn ang="0">
                    <a:pos x="43" y="1"/>
                  </a:cxn>
                  <a:cxn ang="0">
                    <a:pos x="33" y="3"/>
                  </a:cxn>
                  <a:cxn ang="0">
                    <a:pos x="25" y="7"/>
                  </a:cxn>
                  <a:cxn ang="0">
                    <a:pos x="17" y="14"/>
                  </a:cxn>
                  <a:cxn ang="0">
                    <a:pos x="11" y="22"/>
                  </a:cxn>
                  <a:cxn ang="0">
                    <a:pos x="6" y="31"/>
                  </a:cxn>
                  <a:cxn ang="0">
                    <a:pos x="3" y="41"/>
                  </a:cxn>
                  <a:cxn ang="0">
                    <a:pos x="1" y="52"/>
                  </a:cxn>
                  <a:cxn ang="0">
                    <a:pos x="1" y="64"/>
                  </a:cxn>
                  <a:cxn ang="0">
                    <a:pos x="2" y="76"/>
                  </a:cxn>
                  <a:cxn ang="0">
                    <a:pos x="6" y="86"/>
                  </a:cxn>
                  <a:cxn ang="0">
                    <a:pos x="10" y="95"/>
                  </a:cxn>
                  <a:cxn ang="0">
                    <a:pos x="16" y="103"/>
                  </a:cxn>
                  <a:cxn ang="0">
                    <a:pos x="23" y="109"/>
                  </a:cxn>
                  <a:cxn ang="0">
                    <a:pos x="31" y="114"/>
                  </a:cxn>
                  <a:cxn ang="0">
                    <a:pos x="40" y="116"/>
                  </a:cxn>
                  <a:cxn ang="0">
                    <a:pos x="46" y="116"/>
                  </a:cxn>
                  <a:cxn ang="0">
                    <a:pos x="48" y="116"/>
                  </a:cxn>
                  <a:cxn ang="0">
                    <a:pos x="51" y="116"/>
                  </a:cxn>
                  <a:cxn ang="0">
                    <a:pos x="53" y="115"/>
                  </a:cxn>
                  <a:cxn ang="0">
                    <a:pos x="48" y="135"/>
                  </a:cxn>
                  <a:cxn ang="0">
                    <a:pos x="50" y="137"/>
                  </a:cxn>
                  <a:cxn ang="0">
                    <a:pos x="55" y="140"/>
                  </a:cxn>
                  <a:cxn ang="0">
                    <a:pos x="62" y="145"/>
                  </a:cxn>
                  <a:cxn ang="0">
                    <a:pos x="71" y="150"/>
                  </a:cxn>
                  <a:cxn ang="0">
                    <a:pos x="77" y="152"/>
                  </a:cxn>
                  <a:cxn ang="0">
                    <a:pos x="82" y="152"/>
                  </a:cxn>
                  <a:cxn ang="0">
                    <a:pos x="87" y="151"/>
                  </a:cxn>
                  <a:cxn ang="0">
                    <a:pos x="92" y="149"/>
                  </a:cxn>
                  <a:cxn ang="0">
                    <a:pos x="97" y="147"/>
                  </a:cxn>
                  <a:cxn ang="0">
                    <a:pos x="101" y="145"/>
                  </a:cxn>
                  <a:cxn ang="0">
                    <a:pos x="105" y="143"/>
                  </a:cxn>
                  <a:cxn ang="0">
                    <a:pos x="107" y="142"/>
                  </a:cxn>
                  <a:cxn ang="0">
                    <a:pos x="111" y="139"/>
                  </a:cxn>
                  <a:cxn ang="0">
                    <a:pos x="114" y="134"/>
                  </a:cxn>
                  <a:cxn ang="0">
                    <a:pos x="117" y="129"/>
                  </a:cxn>
                  <a:cxn ang="0">
                    <a:pos x="117" y="127"/>
                  </a:cxn>
                </a:cxnLst>
                <a:rect l="0" t="0" r="r" b="b"/>
                <a:pathLst>
                  <a:path w="117" h="152">
                    <a:moveTo>
                      <a:pt x="91" y="81"/>
                    </a:moveTo>
                    <a:lnTo>
                      <a:pt x="92" y="75"/>
                    </a:lnTo>
                    <a:lnTo>
                      <a:pt x="94" y="70"/>
                    </a:lnTo>
                    <a:lnTo>
                      <a:pt x="94" y="64"/>
                    </a:lnTo>
                    <a:lnTo>
                      <a:pt x="94" y="58"/>
                    </a:lnTo>
                    <a:lnTo>
                      <a:pt x="94" y="52"/>
                    </a:lnTo>
                    <a:lnTo>
                      <a:pt x="93" y="47"/>
                    </a:lnTo>
                    <a:lnTo>
                      <a:pt x="92" y="41"/>
                    </a:lnTo>
                    <a:lnTo>
                      <a:pt x="91" y="36"/>
                    </a:lnTo>
                    <a:lnTo>
                      <a:pt x="89" y="31"/>
                    </a:lnTo>
                    <a:lnTo>
                      <a:pt x="86" y="26"/>
                    </a:lnTo>
                    <a:lnTo>
                      <a:pt x="84" y="22"/>
                    </a:lnTo>
                    <a:lnTo>
                      <a:pt x="81" y="17"/>
                    </a:lnTo>
                    <a:lnTo>
                      <a:pt x="77" y="14"/>
                    </a:lnTo>
                    <a:lnTo>
                      <a:pt x="74" y="10"/>
                    </a:lnTo>
                    <a:lnTo>
                      <a:pt x="70" y="7"/>
                    </a:lnTo>
                    <a:lnTo>
                      <a:pt x="66" y="5"/>
                    </a:lnTo>
                    <a:lnTo>
                      <a:pt x="61" y="3"/>
                    </a:lnTo>
                    <a:lnTo>
                      <a:pt x="57" y="2"/>
                    </a:lnTo>
                    <a:lnTo>
                      <a:pt x="52" y="1"/>
                    </a:lnTo>
                    <a:lnTo>
                      <a:pt x="47" y="0"/>
                    </a:lnTo>
                    <a:lnTo>
                      <a:pt x="43" y="1"/>
                    </a:lnTo>
                    <a:lnTo>
                      <a:pt x="38" y="2"/>
                    </a:lnTo>
                    <a:lnTo>
                      <a:pt x="33" y="3"/>
                    </a:lnTo>
                    <a:lnTo>
                      <a:pt x="29" y="5"/>
                    </a:lnTo>
                    <a:lnTo>
                      <a:pt x="25" y="7"/>
                    </a:lnTo>
                    <a:lnTo>
                      <a:pt x="21" y="10"/>
                    </a:lnTo>
                    <a:lnTo>
                      <a:pt x="17" y="14"/>
                    </a:lnTo>
                    <a:lnTo>
                      <a:pt x="14" y="17"/>
                    </a:lnTo>
                    <a:lnTo>
                      <a:pt x="11" y="22"/>
                    </a:lnTo>
                    <a:lnTo>
                      <a:pt x="8" y="26"/>
                    </a:lnTo>
                    <a:lnTo>
                      <a:pt x="6" y="31"/>
                    </a:lnTo>
                    <a:lnTo>
                      <a:pt x="4" y="36"/>
                    </a:lnTo>
                    <a:lnTo>
                      <a:pt x="3" y="41"/>
                    </a:lnTo>
                    <a:lnTo>
                      <a:pt x="1" y="47"/>
                    </a:lnTo>
                    <a:lnTo>
                      <a:pt x="1" y="52"/>
                    </a:lnTo>
                    <a:lnTo>
                      <a:pt x="0" y="58"/>
                    </a:lnTo>
                    <a:lnTo>
                      <a:pt x="1" y="64"/>
                    </a:lnTo>
                    <a:lnTo>
                      <a:pt x="1" y="70"/>
                    </a:lnTo>
                    <a:lnTo>
                      <a:pt x="2" y="76"/>
                    </a:lnTo>
                    <a:lnTo>
                      <a:pt x="4" y="81"/>
                    </a:lnTo>
                    <a:lnTo>
                      <a:pt x="6" y="86"/>
                    </a:lnTo>
                    <a:lnTo>
                      <a:pt x="8" y="91"/>
                    </a:lnTo>
                    <a:lnTo>
                      <a:pt x="10" y="95"/>
                    </a:lnTo>
                    <a:lnTo>
                      <a:pt x="13" y="99"/>
                    </a:lnTo>
                    <a:lnTo>
                      <a:pt x="16" y="103"/>
                    </a:lnTo>
                    <a:lnTo>
                      <a:pt x="20" y="106"/>
                    </a:lnTo>
                    <a:lnTo>
                      <a:pt x="23" y="109"/>
                    </a:lnTo>
                    <a:lnTo>
                      <a:pt x="27" y="112"/>
                    </a:lnTo>
                    <a:lnTo>
                      <a:pt x="31" y="114"/>
                    </a:lnTo>
                    <a:lnTo>
                      <a:pt x="36" y="115"/>
                    </a:lnTo>
                    <a:lnTo>
                      <a:pt x="40" y="116"/>
                    </a:lnTo>
                    <a:lnTo>
                      <a:pt x="45" y="116"/>
                    </a:lnTo>
                    <a:lnTo>
                      <a:pt x="46" y="116"/>
                    </a:lnTo>
                    <a:lnTo>
                      <a:pt x="47" y="116"/>
                    </a:lnTo>
                    <a:lnTo>
                      <a:pt x="48" y="116"/>
                    </a:lnTo>
                    <a:lnTo>
                      <a:pt x="49" y="116"/>
                    </a:lnTo>
                    <a:lnTo>
                      <a:pt x="51" y="116"/>
                    </a:lnTo>
                    <a:lnTo>
                      <a:pt x="52" y="116"/>
                    </a:lnTo>
                    <a:lnTo>
                      <a:pt x="53" y="115"/>
                    </a:lnTo>
                    <a:lnTo>
                      <a:pt x="54" y="115"/>
                    </a:lnTo>
                    <a:lnTo>
                      <a:pt x="48" y="135"/>
                    </a:lnTo>
                    <a:lnTo>
                      <a:pt x="49" y="136"/>
                    </a:lnTo>
                    <a:lnTo>
                      <a:pt x="50" y="137"/>
                    </a:lnTo>
                    <a:lnTo>
                      <a:pt x="52" y="138"/>
                    </a:lnTo>
                    <a:lnTo>
                      <a:pt x="55" y="140"/>
                    </a:lnTo>
                    <a:lnTo>
                      <a:pt x="58" y="143"/>
                    </a:lnTo>
                    <a:lnTo>
                      <a:pt x="62" y="145"/>
                    </a:lnTo>
                    <a:lnTo>
                      <a:pt x="66" y="148"/>
                    </a:lnTo>
                    <a:lnTo>
                      <a:pt x="71" y="150"/>
                    </a:lnTo>
                    <a:lnTo>
                      <a:pt x="74" y="151"/>
                    </a:lnTo>
                    <a:lnTo>
                      <a:pt x="77" y="152"/>
                    </a:lnTo>
                    <a:lnTo>
                      <a:pt x="79" y="152"/>
                    </a:lnTo>
                    <a:lnTo>
                      <a:pt x="82" y="152"/>
                    </a:lnTo>
                    <a:lnTo>
                      <a:pt x="85" y="151"/>
                    </a:lnTo>
                    <a:lnTo>
                      <a:pt x="87" y="151"/>
                    </a:lnTo>
                    <a:lnTo>
                      <a:pt x="90" y="150"/>
                    </a:lnTo>
                    <a:lnTo>
                      <a:pt x="92" y="149"/>
                    </a:lnTo>
                    <a:lnTo>
                      <a:pt x="95" y="148"/>
                    </a:lnTo>
                    <a:lnTo>
                      <a:pt x="97" y="147"/>
                    </a:lnTo>
                    <a:lnTo>
                      <a:pt x="99" y="146"/>
                    </a:lnTo>
                    <a:lnTo>
                      <a:pt x="101" y="145"/>
                    </a:lnTo>
                    <a:lnTo>
                      <a:pt x="103" y="144"/>
                    </a:lnTo>
                    <a:lnTo>
                      <a:pt x="105" y="143"/>
                    </a:lnTo>
                    <a:lnTo>
                      <a:pt x="106" y="142"/>
                    </a:lnTo>
                    <a:lnTo>
                      <a:pt x="107" y="142"/>
                    </a:lnTo>
                    <a:lnTo>
                      <a:pt x="109" y="140"/>
                    </a:lnTo>
                    <a:lnTo>
                      <a:pt x="111" y="139"/>
                    </a:lnTo>
                    <a:lnTo>
                      <a:pt x="113" y="136"/>
                    </a:lnTo>
                    <a:lnTo>
                      <a:pt x="114" y="134"/>
                    </a:lnTo>
                    <a:lnTo>
                      <a:pt x="116" y="131"/>
                    </a:lnTo>
                    <a:lnTo>
                      <a:pt x="117" y="129"/>
                    </a:lnTo>
                    <a:lnTo>
                      <a:pt x="117" y="128"/>
                    </a:lnTo>
                    <a:lnTo>
                      <a:pt x="117" y="127"/>
                    </a:lnTo>
                    <a:lnTo>
                      <a:pt x="91" y="81"/>
                    </a:lnTo>
                    <a:close/>
                  </a:path>
                </a:pathLst>
              </a:custGeom>
              <a:solidFill>
                <a:srgbClr val="F2CCB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95" name="Freeform 271"/>
              <p:cNvSpPr>
                <a:spLocks/>
              </p:cNvSpPr>
              <p:nvPr/>
            </p:nvSpPr>
            <p:spPr bwMode="auto">
              <a:xfrm>
                <a:off x="2121" y="1009"/>
                <a:ext cx="171" cy="137"/>
              </a:xfrm>
              <a:custGeom>
                <a:avLst/>
                <a:gdLst/>
                <a:ahLst/>
                <a:cxnLst>
                  <a:cxn ang="0">
                    <a:pos x="170" y="62"/>
                  </a:cxn>
                  <a:cxn ang="0">
                    <a:pos x="167" y="52"/>
                  </a:cxn>
                  <a:cxn ang="0">
                    <a:pos x="163" y="44"/>
                  </a:cxn>
                  <a:cxn ang="0">
                    <a:pos x="156" y="34"/>
                  </a:cxn>
                  <a:cxn ang="0">
                    <a:pos x="148" y="27"/>
                  </a:cxn>
                  <a:cxn ang="0">
                    <a:pos x="136" y="24"/>
                  </a:cxn>
                  <a:cxn ang="0">
                    <a:pos x="125" y="25"/>
                  </a:cxn>
                  <a:cxn ang="0">
                    <a:pos x="115" y="27"/>
                  </a:cxn>
                  <a:cxn ang="0">
                    <a:pos x="108" y="21"/>
                  </a:cxn>
                  <a:cxn ang="0">
                    <a:pos x="98" y="11"/>
                  </a:cxn>
                  <a:cxn ang="0">
                    <a:pos x="85" y="4"/>
                  </a:cxn>
                  <a:cxn ang="0">
                    <a:pos x="75" y="1"/>
                  </a:cxn>
                  <a:cxn ang="0">
                    <a:pos x="65" y="0"/>
                  </a:cxn>
                  <a:cxn ang="0">
                    <a:pos x="55" y="0"/>
                  </a:cxn>
                  <a:cxn ang="0">
                    <a:pos x="46" y="1"/>
                  </a:cxn>
                  <a:cxn ang="0">
                    <a:pos x="38" y="2"/>
                  </a:cxn>
                  <a:cxn ang="0">
                    <a:pos x="31" y="4"/>
                  </a:cxn>
                  <a:cxn ang="0">
                    <a:pos x="24" y="6"/>
                  </a:cxn>
                  <a:cxn ang="0">
                    <a:pos x="19" y="8"/>
                  </a:cxn>
                  <a:cxn ang="0">
                    <a:pos x="7" y="16"/>
                  </a:cxn>
                  <a:cxn ang="0">
                    <a:pos x="1" y="27"/>
                  </a:cxn>
                  <a:cxn ang="0">
                    <a:pos x="1" y="39"/>
                  </a:cxn>
                  <a:cxn ang="0">
                    <a:pos x="4" y="49"/>
                  </a:cxn>
                  <a:cxn ang="0">
                    <a:pos x="12" y="57"/>
                  </a:cxn>
                  <a:cxn ang="0">
                    <a:pos x="23" y="62"/>
                  </a:cxn>
                  <a:cxn ang="0">
                    <a:pos x="38" y="67"/>
                  </a:cxn>
                  <a:cxn ang="0">
                    <a:pos x="56" y="70"/>
                  </a:cxn>
                  <a:cxn ang="0">
                    <a:pos x="62" y="72"/>
                  </a:cxn>
                  <a:cxn ang="0">
                    <a:pos x="69" y="76"/>
                  </a:cxn>
                  <a:cxn ang="0">
                    <a:pos x="73" y="104"/>
                  </a:cxn>
                  <a:cxn ang="0">
                    <a:pos x="75" y="109"/>
                  </a:cxn>
                  <a:cxn ang="0">
                    <a:pos x="82" y="121"/>
                  </a:cxn>
                  <a:cxn ang="0">
                    <a:pos x="94" y="132"/>
                  </a:cxn>
                  <a:cxn ang="0">
                    <a:pos x="104" y="137"/>
                  </a:cxn>
                  <a:cxn ang="0">
                    <a:pos x="112" y="136"/>
                  </a:cxn>
                  <a:cxn ang="0">
                    <a:pos x="120" y="127"/>
                  </a:cxn>
                  <a:cxn ang="0">
                    <a:pos x="121" y="118"/>
                  </a:cxn>
                  <a:cxn ang="0">
                    <a:pos x="120" y="113"/>
                  </a:cxn>
                  <a:cxn ang="0">
                    <a:pos x="123" y="116"/>
                  </a:cxn>
                  <a:cxn ang="0">
                    <a:pos x="131" y="120"/>
                  </a:cxn>
                  <a:cxn ang="0">
                    <a:pos x="141" y="120"/>
                  </a:cxn>
                  <a:cxn ang="0">
                    <a:pos x="154" y="114"/>
                  </a:cxn>
                  <a:cxn ang="0">
                    <a:pos x="166" y="100"/>
                  </a:cxn>
                  <a:cxn ang="0">
                    <a:pos x="170" y="81"/>
                  </a:cxn>
                </a:cxnLst>
                <a:rect l="0" t="0" r="r" b="b"/>
                <a:pathLst>
                  <a:path w="171" h="137">
                    <a:moveTo>
                      <a:pt x="170" y="70"/>
                    </a:moveTo>
                    <a:lnTo>
                      <a:pt x="170" y="66"/>
                    </a:lnTo>
                    <a:lnTo>
                      <a:pt x="170" y="62"/>
                    </a:lnTo>
                    <a:lnTo>
                      <a:pt x="169" y="58"/>
                    </a:lnTo>
                    <a:lnTo>
                      <a:pt x="168" y="55"/>
                    </a:lnTo>
                    <a:lnTo>
                      <a:pt x="167" y="52"/>
                    </a:lnTo>
                    <a:lnTo>
                      <a:pt x="166" y="49"/>
                    </a:lnTo>
                    <a:lnTo>
                      <a:pt x="165" y="47"/>
                    </a:lnTo>
                    <a:lnTo>
                      <a:pt x="163" y="44"/>
                    </a:lnTo>
                    <a:lnTo>
                      <a:pt x="161" y="41"/>
                    </a:lnTo>
                    <a:lnTo>
                      <a:pt x="159" y="37"/>
                    </a:lnTo>
                    <a:lnTo>
                      <a:pt x="156" y="34"/>
                    </a:lnTo>
                    <a:lnTo>
                      <a:pt x="154" y="31"/>
                    </a:lnTo>
                    <a:lnTo>
                      <a:pt x="151" y="29"/>
                    </a:lnTo>
                    <a:lnTo>
                      <a:pt x="148" y="27"/>
                    </a:lnTo>
                    <a:lnTo>
                      <a:pt x="144" y="25"/>
                    </a:lnTo>
                    <a:lnTo>
                      <a:pt x="139" y="24"/>
                    </a:lnTo>
                    <a:lnTo>
                      <a:pt x="136" y="24"/>
                    </a:lnTo>
                    <a:lnTo>
                      <a:pt x="132" y="24"/>
                    </a:lnTo>
                    <a:lnTo>
                      <a:pt x="129" y="25"/>
                    </a:lnTo>
                    <a:lnTo>
                      <a:pt x="125" y="25"/>
                    </a:lnTo>
                    <a:lnTo>
                      <a:pt x="122" y="26"/>
                    </a:lnTo>
                    <a:lnTo>
                      <a:pt x="118" y="27"/>
                    </a:lnTo>
                    <a:lnTo>
                      <a:pt x="115" y="27"/>
                    </a:lnTo>
                    <a:lnTo>
                      <a:pt x="113" y="28"/>
                    </a:lnTo>
                    <a:lnTo>
                      <a:pt x="111" y="24"/>
                    </a:lnTo>
                    <a:lnTo>
                      <a:pt x="108" y="21"/>
                    </a:lnTo>
                    <a:lnTo>
                      <a:pt x="105" y="18"/>
                    </a:lnTo>
                    <a:lnTo>
                      <a:pt x="102" y="14"/>
                    </a:lnTo>
                    <a:lnTo>
                      <a:pt x="98" y="11"/>
                    </a:lnTo>
                    <a:lnTo>
                      <a:pt x="94" y="9"/>
                    </a:lnTo>
                    <a:lnTo>
                      <a:pt x="89" y="6"/>
                    </a:lnTo>
                    <a:lnTo>
                      <a:pt x="85" y="4"/>
                    </a:lnTo>
                    <a:lnTo>
                      <a:pt x="82" y="3"/>
                    </a:lnTo>
                    <a:lnTo>
                      <a:pt x="78" y="2"/>
                    </a:lnTo>
                    <a:lnTo>
                      <a:pt x="75" y="1"/>
                    </a:lnTo>
                    <a:lnTo>
                      <a:pt x="72" y="0"/>
                    </a:lnTo>
                    <a:lnTo>
                      <a:pt x="69" y="0"/>
                    </a:lnTo>
                    <a:lnTo>
                      <a:pt x="65" y="0"/>
                    </a:lnTo>
                    <a:lnTo>
                      <a:pt x="62" y="0"/>
                    </a:lnTo>
                    <a:lnTo>
                      <a:pt x="58" y="0"/>
                    </a:lnTo>
                    <a:lnTo>
                      <a:pt x="55" y="0"/>
                    </a:lnTo>
                    <a:lnTo>
                      <a:pt x="52" y="0"/>
                    </a:lnTo>
                    <a:lnTo>
                      <a:pt x="49" y="1"/>
                    </a:lnTo>
                    <a:lnTo>
                      <a:pt x="46" y="1"/>
                    </a:lnTo>
                    <a:lnTo>
                      <a:pt x="43" y="2"/>
                    </a:lnTo>
                    <a:lnTo>
                      <a:pt x="41" y="2"/>
                    </a:lnTo>
                    <a:lnTo>
                      <a:pt x="38" y="2"/>
                    </a:lnTo>
                    <a:lnTo>
                      <a:pt x="35" y="3"/>
                    </a:lnTo>
                    <a:lnTo>
                      <a:pt x="33" y="3"/>
                    </a:lnTo>
                    <a:lnTo>
                      <a:pt x="31" y="4"/>
                    </a:lnTo>
                    <a:lnTo>
                      <a:pt x="28" y="5"/>
                    </a:lnTo>
                    <a:lnTo>
                      <a:pt x="26" y="5"/>
                    </a:lnTo>
                    <a:lnTo>
                      <a:pt x="24" y="6"/>
                    </a:lnTo>
                    <a:lnTo>
                      <a:pt x="22" y="7"/>
                    </a:lnTo>
                    <a:lnTo>
                      <a:pt x="20" y="7"/>
                    </a:lnTo>
                    <a:lnTo>
                      <a:pt x="19" y="8"/>
                    </a:lnTo>
                    <a:lnTo>
                      <a:pt x="14" y="11"/>
                    </a:lnTo>
                    <a:lnTo>
                      <a:pt x="10" y="13"/>
                    </a:lnTo>
                    <a:lnTo>
                      <a:pt x="7" y="16"/>
                    </a:lnTo>
                    <a:lnTo>
                      <a:pt x="5" y="19"/>
                    </a:lnTo>
                    <a:lnTo>
                      <a:pt x="3" y="23"/>
                    </a:lnTo>
                    <a:lnTo>
                      <a:pt x="1" y="27"/>
                    </a:lnTo>
                    <a:lnTo>
                      <a:pt x="1" y="31"/>
                    </a:lnTo>
                    <a:lnTo>
                      <a:pt x="0" y="36"/>
                    </a:lnTo>
                    <a:lnTo>
                      <a:pt x="1" y="39"/>
                    </a:lnTo>
                    <a:lnTo>
                      <a:pt x="1" y="43"/>
                    </a:lnTo>
                    <a:lnTo>
                      <a:pt x="3" y="46"/>
                    </a:lnTo>
                    <a:lnTo>
                      <a:pt x="4" y="49"/>
                    </a:lnTo>
                    <a:lnTo>
                      <a:pt x="7" y="52"/>
                    </a:lnTo>
                    <a:lnTo>
                      <a:pt x="9" y="55"/>
                    </a:lnTo>
                    <a:lnTo>
                      <a:pt x="12" y="57"/>
                    </a:lnTo>
                    <a:lnTo>
                      <a:pt x="15" y="59"/>
                    </a:lnTo>
                    <a:lnTo>
                      <a:pt x="19" y="61"/>
                    </a:lnTo>
                    <a:lnTo>
                      <a:pt x="23" y="62"/>
                    </a:lnTo>
                    <a:lnTo>
                      <a:pt x="28" y="64"/>
                    </a:lnTo>
                    <a:lnTo>
                      <a:pt x="33" y="65"/>
                    </a:lnTo>
                    <a:lnTo>
                      <a:pt x="38" y="67"/>
                    </a:lnTo>
                    <a:lnTo>
                      <a:pt x="44" y="68"/>
                    </a:lnTo>
                    <a:lnTo>
                      <a:pt x="50" y="69"/>
                    </a:lnTo>
                    <a:lnTo>
                      <a:pt x="56" y="70"/>
                    </a:lnTo>
                    <a:lnTo>
                      <a:pt x="57" y="70"/>
                    </a:lnTo>
                    <a:lnTo>
                      <a:pt x="60" y="71"/>
                    </a:lnTo>
                    <a:lnTo>
                      <a:pt x="62" y="72"/>
                    </a:lnTo>
                    <a:lnTo>
                      <a:pt x="65" y="73"/>
                    </a:lnTo>
                    <a:lnTo>
                      <a:pt x="67" y="75"/>
                    </a:lnTo>
                    <a:lnTo>
                      <a:pt x="69" y="76"/>
                    </a:lnTo>
                    <a:lnTo>
                      <a:pt x="70" y="78"/>
                    </a:lnTo>
                    <a:lnTo>
                      <a:pt x="71" y="80"/>
                    </a:lnTo>
                    <a:lnTo>
                      <a:pt x="73" y="104"/>
                    </a:lnTo>
                    <a:lnTo>
                      <a:pt x="73" y="104"/>
                    </a:lnTo>
                    <a:lnTo>
                      <a:pt x="74" y="106"/>
                    </a:lnTo>
                    <a:lnTo>
                      <a:pt x="75" y="109"/>
                    </a:lnTo>
                    <a:lnTo>
                      <a:pt x="77" y="113"/>
                    </a:lnTo>
                    <a:lnTo>
                      <a:pt x="80" y="117"/>
                    </a:lnTo>
                    <a:lnTo>
                      <a:pt x="82" y="121"/>
                    </a:lnTo>
                    <a:lnTo>
                      <a:pt x="86" y="125"/>
                    </a:lnTo>
                    <a:lnTo>
                      <a:pt x="90" y="129"/>
                    </a:lnTo>
                    <a:lnTo>
                      <a:pt x="94" y="132"/>
                    </a:lnTo>
                    <a:lnTo>
                      <a:pt x="97" y="134"/>
                    </a:lnTo>
                    <a:lnTo>
                      <a:pt x="100" y="136"/>
                    </a:lnTo>
                    <a:lnTo>
                      <a:pt x="104" y="137"/>
                    </a:lnTo>
                    <a:lnTo>
                      <a:pt x="107" y="137"/>
                    </a:lnTo>
                    <a:lnTo>
                      <a:pt x="109" y="137"/>
                    </a:lnTo>
                    <a:lnTo>
                      <a:pt x="112" y="136"/>
                    </a:lnTo>
                    <a:lnTo>
                      <a:pt x="115" y="133"/>
                    </a:lnTo>
                    <a:lnTo>
                      <a:pt x="118" y="130"/>
                    </a:lnTo>
                    <a:lnTo>
                      <a:pt x="120" y="127"/>
                    </a:lnTo>
                    <a:lnTo>
                      <a:pt x="120" y="124"/>
                    </a:lnTo>
                    <a:lnTo>
                      <a:pt x="121" y="120"/>
                    </a:lnTo>
                    <a:lnTo>
                      <a:pt x="121" y="118"/>
                    </a:lnTo>
                    <a:lnTo>
                      <a:pt x="120" y="115"/>
                    </a:lnTo>
                    <a:lnTo>
                      <a:pt x="120" y="114"/>
                    </a:lnTo>
                    <a:lnTo>
                      <a:pt x="120" y="113"/>
                    </a:lnTo>
                    <a:lnTo>
                      <a:pt x="120" y="114"/>
                    </a:lnTo>
                    <a:lnTo>
                      <a:pt x="121" y="114"/>
                    </a:lnTo>
                    <a:lnTo>
                      <a:pt x="123" y="116"/>
                    </a:lnTo>
                    <a:lnTo>
                      <a:pt x="126" y="117"/>
                    </a:lnTo>
                    <a:lnTo>
                      <a:pt x="128" y="119"/>
                    </a:lnTo>
                    <a:lnTo>
                      <a:pt x="131" y="120"/>
                    </a:lnTo>
                    <a:lnTo>
                      <a:pt x="134" y="121"/>
                    </a:lnTo>
                    <a:lnTo>
                      <a:pt x="137" y="121"/>
                    </a:lnTo>
                    <a:lnTo>
                      <a:pt x="141" y="120"/>
                    </a:lnTo>
                    <a:lnTo>
                      <a:pt x="145" y="119"/>
                    </a:lnTo>
                    <a:lnTo>
                      <a:pt x="149" y="116"/>
                    </a:lnTo>
                    <a:lnTo>
                      <a:pt x="154" y="114"/>
                    </a:lnTo>
                    <a:lnTo>
                      <a:pt x="158" y="110"/>
                    </a:lnTo>
                    <a:lnTo>
                      <a:pt x="162" y="106"/>
                    </a:lnTo>
                    <a:lnTo>
                      <a:pt x="166" y="100"/>
                    </a:lnTo>
                    <a:lnTo>
                      <a:pt x="168" y="95"/>
                    </a:lnTo>
                    <a:lnTo>
                      <a:pt x="169" y="88"/>
                    </a:lnTo>
                    <a:lnTo>
                      <a:pt x="170" y="81"/>
                    </a:lnTo>
                    <a:lnTo>
                      <a:pt x="171" y="75"/>
                    </a:lnTo>
                    <a:lnTo>
                      <a:pt x="170" y="70"/>
                    </a:lnTo>
                    <a:close/>
                  </a:path>
                </a:pathLst>
              </a:custGeom>
              <a:solidFill>
                <a:srgbClr val="66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96" name="Freeform 272"/>
              <p:cNvSpPr>
                <a:spLocks/>
              </p:cNvSpPr>
              <p:nvPr/>
            </p:nvSpPr>
            <p:spPr bwMode="auto">
              <a:xfrm>
                <a:off x="1986" y="1324"/>
                <a:ext cx="234" cy="80"/>
              </a:xfrm>
              <a:custGeom>
                <a:avLst/>
                <a:gdLst/>
                <a:ahLst/>
                <a:cxnLst>
                  <a:cxn ang="0">
                    <a:pos x="3" y="80"/>
                  </a:cxn>
                  <a:cxn ang="0">
                    <a:pos x="234" y="80"/>
                  </a:cxn>
                  <a:cxn ang="0">
                    <a:pos x="183" y="14"/>
                  </a:cxn>
                  <a:cxn ang="0">
                    <a:pos x="183" y="14"/>
                  </a:cxn>
                  <a:cxn ang="0">
                    <a:pos x="182" y="14"/>
                  </a:cxn>
                  <a:cxn ang="0">
                    <a:pos x="181" y="14"/>
                  </a:cxn>
                  <a:cxn ang="0">
                    <a:pos x="179" y="14"/>
                  </a:cxn>
                  <a:cxn ang="0">
                    <a:pos x="176" y="13"/>
                  </a:cxn>
                  <a:cxn ang="0">
                    <a:pos x="174" y="13"/>
                  </a:cxn>
                  <a:cxn ang="0">
                    <a:pos x="171" y="12"/>
                  </a:cxn>
                  <a:cxn ang="0">
                    <a:pos x="167" y="11"/>
                  </a:cxn>
                  <a:cxn ang="0">
                    <a:pos x="163" y="11"/>
                  </a:cxn>
                  <a:cxn ang="0">
                    <a:pos x="159" y="10"/>
                  </a:cxn>
                  <a:cxn ang="0">
                    <a:pos x="154" y="9"/>
                  </a:cxn>
                  <a:cxn ang="0">
                    <a:pos x="150" y="8"/>
                  </a:cxn>
                  <a:cxn ang="0">
                    <a:pos x="145" y="7"/>
                  </a:cxn>
                  <a:cxn ang="0">
                    <a:pos x="140" y="7"/>
                  </a:cxn>
                  <a:cxn ang="0">
                    <a:pos x="134" y="6"/>
                  </a:cxn>
                  <a:cxn ang="0">
                    <a:pos x="129" y="5"/>
                  </a:cxn>
                  <a:cxn ang="0">
                    <a:pos x="123" y="4"/>
                  </a:cxn>
                  <a:cxn ang="0">
                    <a:pos x="118" y="3"/>
                  </a:cxn>
                  <a:cxn ang="0">
                    <a:pos x="112" y="3"/>
                  </a:cxn>
                  <a:cxn ang="0">
                    <a:pos x="107" y="2"/>
                  </a:cxn>
                  <a:cxn ang="0">
                    <a:pos x="101" y="2"/>
                  </a:cxn>
                  <a:cxn ang="0">
                    <a:pos x="95" y="1"/>
                  </a:cxn>
                  <a:cxn ang="0">
                    <a:pos x="90" y="1"/>
                  </a:cxn>
                  <a:cxn ang="0">
                    <a:pos x="85" y="0"/>
                  </a:cxn>
                  <a:cxn ang="0">
                    <a:pos x="80" y="0"/>
                  </a:cxn>
                  <a:cxn ang="0">
                    <a:pos x="75" y="0"/>
                  </a:cxn>
                  <a:cxn ang="0">
                    <a:pos x="70" y="0"/>
                  </a:cxn>
                  <a:cxn ang="0">
                    <a:pos x="65" y="0"/>
                  </a:cxn>
                  <a:cxn ang="0">
                    <a:pos x="61" y="1"/>
                  </a:cxn>
                  <a:cxn ang="0">
                    <a:pos x="57" y="1"/>
                  </a:cxn>
                  <a:cxn ang="0">
                    <a:pos x="54" y="2"/>
                  </a:cxn>
                  <a:cxn ang="0">
                    <a:pos x="50" y="2"/>
                  </a:cxn>
                  <a:cxn ang="0">
                    <a:pos x="48" y="3"/>
                  </a:cxn>
                  <a:cxn ang="0">
                    <a:pos x="46" y="4"/>
                  </a:cxn>
                  <a:cxn ang="0">
                    <a:pos x="43" y="5"/>
                  </a:cxn>
                  <a:cxn ang="0">
                    <a:pos x="40" y="6"/>
                  </a:cxn>
                  <a:cxn ang="0">
                    <a:pos x="37" y="7"/>
                  </a:cxn>
                  <a:cxn ang="0">
                    <a:pos x="34" y="9"/>
                  </a:cxn>
                  <a:cxn ang="0">
                    <a:pos x="32" y="10"/>
                  </a:cxn>
                  <a:cxn ang="0">
                    <a:pos x="29" y="12"/>
                  </a:cxn>
                  <a:cxn ang="0">
                    <a:pos x="26" y="14"/>
                  </a:cxn>
                  <a:cxn ang="0">
                    <a:pos x="23" y="16"/>
                  </a:cxn>
                  <a:cxn ang="0">
                    <a:pos x="20" y="18"/>
                  </a:cxn>
                  <a:cxn ang="0">
                    <a:pos x="17" y="20"/>
                  </a:cxn>
                  <a:cxn ang="0">
                    <a:pos x="15" y="22"/>
                  </a:cxn>
                  <a:cxn ang="0">
                    <a:pos x="12" y="25"/>
                  </a:cxn>
                  <a:cxn ang="0">
                    <a:pos x="10" y="27"/>
                  </a:cxn>
                  <a:cxn ang="0">
                    <a:pos x="8" y="30"/>
                  </a:cxn>
                  <a:cxn ang="0">
                    <a:pos x="3" y="38"/>
                  </a:cxn>
                  <a:cxn ang="0">
                    <a:pos x="1" y="47"/>
                  </a:cxn>
                  <a:cxn ang="0">
                    <a:pos x="0" y="55"/>
                  </a:cxn>
                  <a:cxn ang="0">
                    <a:pos x="0" y="63"/>
                  </a:cxn>
                  <a:cxn ang="0">
                    <a:pos x="1" y="70"/>
                  </a:cxn>
                  <a:cxn ang="0">
                    <a:pos x="2" y="75"/>
                  </a:cxn>
                  <a:cxn ang="0">
                    <a:pos x="3" y="78"/>
                  </a:cxn>
                  <a:cxn ang="0">
                    <a:pos x="3" y="80"/>
                  </a:cxn>
                </a:cxnLst>
                <a:rect l="0" t="0" r="r" b="b"/>
                <a:pathLst>
                  <a:path w="234" h="80">
                    <a:moveTo>
                      <a:pt x="3" y="80"/>
                    </a:moveTo>
                    <a:lnTo>
                      <a:pt x="234" y="80"/>
                    </a:lnTo>
                    <a:lnTo>
                      <a:pt x="183" y="14"/>
                    </a:lnTo>
                    <a:lnTo>
                      <a:pt x="183" y="14"/>
                    </a:lnTo>
                    <a:lnTo>
                      <a:pt x="182" y="14"/>
                    </a:lnTo>
                    <a:lnTo>
                      <a:pt x="181" y="14"/>
                    </a:lnTo>
                    <a:lnTo>
                      <a:pt x="179" y="14"/>
                    </a:lnTo>
                    <a:lnTo>
                      <a:pt x="176" y="13"/>
                    </a:lnTo>
                    <a:lnTo>
                      <a:pt x="174" y="13"/>
                    </a:lnTo>
                    <a:lnTo>
                      <a:pt x="171" y="12"/>
                    </a:lnTo>
                    <a:lnTo>
                      <a:pt x="167" y="11"/>
                    </a:lnTo>
                    <a:lnTo>
                      <a:pt x="163" y="11"/>
                    </a:lnTo>
                    <a:lnTo>
                      <a:pt x="159" y="10"/>
                    </a:lnTo>
                    <a:lnTo>
                      <a:pt x="154" y="9"/>
                    </a:lnTo>
                    <a:lnTo>
                      <a:pt x="150" y="8"/>
                    </a:lnTo>
                    <a:lnTo>
                      <a:pt x="145" y="7"/>
                    </a:lnTo>
                    <a:lnTo>
                      <a:pt x="140" y="7"/>
                    </a:lnTo>
                    <a:lnTo>
                      <a:pt x="134" y="6"/>
                    </a:lnTo>
                    <a:lnTo>
                      <a:pt x="129" y="5"/>
                    </a:lnTo>
                    <a:lnTo>
                      <a:pt x="123" y="4"/>
                    </a:lnTo>
                    <a:lnTo>
                      <a:pt x="118" y="3"/>
                    </a:lnTo>
                    <a:lnTo>
                      <a:pt x="112" y="3"/>
                    </a:lnTo>
                    <a:lnTo>
                      <a:pt x="107" y="2"/>
                    </a:lnTo>
                    <a:lnTo>
                      <a:pt x="101" y="2"/>
                    </a:lnTo>
                    <a:lnTo>
                      <a:pt x="95" y="1"/>
                    </a:lnTo>
                    <a:lnTo>
                      <a:pt x="90" y="1"/>
                    </a:lnTo>
                    <a:lnTo>
                      <a:pt x="85" y="0"/>
                    </a:lnTo>
                    <a:lnTo>
                      <a:pt x="80" y="0"/>
                    </a:lnTo>
                    <a:lnTo>
                      <a:pt x="75" y="0"/>
                    </a:lnTo>
                    <a:lnTo>
                      <a:pt x="70" y="0"/>
                    </a:lnTo>
                    <a:lnTo>
                      <a:pt x="65" y="0"/>
                    </a:lnTo>
                    <a:lnTo>
                      <a:pt x="61" y="1"/>
                    </a:lnTo>
                    <a:lnTo>
                      <a:pt x="57" y="1"/>
                    </a:lnTo>
                    <a:lnTo>
                      <a:pt x="54" y="2"/>
                    </a:lnTo>
                    <a:lnTo>
                      <a:pt x="50" y="2"/>
                    </a:lnTo>
                    <a:lnTo>
                      <a:pt x="48" y="3"/>
                    </a:lnTo>
                    <a:lnTo>
                      <a:pt x="46" y="4"/>
                    </a:lnTo>
                    <a:lnTo>
                      <a:pt x="43" y="5"/>
                    </a:lnTo>
                    <a:lnTo>
                      <a:pt x="40" y="6"/>
                    </a:lnTo>
                    <a:lnTo>
                      <a:pt x="37" y="7"/>
                    </a:lnTo>
                    <a:lnTo>
                      <a:pt x="34" y="9"/>
                    </a:lnTo>
                    <a:lnTo>
                      <a:pt x="32" y="10"/>
                    </a:lnTo>
                    <a:lnTo>
                      <a:pt x="29" y="12"/>
                    </a:lnTo>
                    <a:lnTo>
                      <a:pt x="26" y="14"/>
                    </a:lnTo>
                    <a:lnTo>
                      <a:pt x="23" y="16"/>
                    </a:lnTo>
                    <a:lnTo>
                      <a:pt x="20" y="18"/>
                    </a:lnTo>
                    <a:lnTo>
                      <a:pt x="17" y="20"/>
                    </a:lnTo>
                    <a:lnTo>
                      <a:pt x="15" y="22"/>
                    </a:lnTo>
                    <a:lnTo>
                      <a:pt x="12" y="25"/>
                    </a:lnTo>
                    <a:lnTo>
                      <a:pt x="10" y="27"/>
                    </a:lnTo>
                    <a:lnTo>
                      <a:pt x="8" y="30"/>
                    </a:lnTo>
                    <a:lnTo>
                      <a:pt x="3" y="38"/>
                    </a:lnTo>
                    <a:lnTo>
                      <a:pt x="1" y="47"/>
                    </a:lnTo>
                    <a:lnTo>
                      <a:pt x="0" y="55"/>
                    </a:lnTo>
                    <a:lnTo>
                      <a:pt x="0" y="63"/>
                    </a:lnTo>
                    <a:lnTo>
                      <a:pt x="1" y="70"/>
                    </a:lnTo>
                    <a:lnTo>
                      <a:pt x="2" y="75"/>
                    </a:lnTo>
                    <a:lnTo>
                      <a:pt x="3" y="78"/>
                    </a:lnTo>
                    <a:lnTo>
                      <a:pt x="3" y="80"/>
                    </a:lnTo>
                    <a:close/>
                  </a:path>
                </a:pathLst>
              </a:custGeom>
              <a:solidFill>
                <a:srgbClr val="0035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97" name="Freeform 273"/>
              <p:cNvSpPr>
                <a:spLocks/>
              </p:cNvSpPr>
              <p:nvPr/>
            </p:nvSpPr>
            <p:spPr bwMode="auto">
              <a:xfrm>
                <a:off x="2036" y="1163"/>
                <a:ext cx="238" cy="235"/>
              </a:xfrm>
              <a:custGeom>
                <a:avLst/>
                <a:gdLst/>
                <a:ahLst/>
                <a:cxnLst>
                  <a:cxn ang="0">
                    <a:pos x="132" y="8"/>
                  </a:cxn>
                  <a:cxn ang="0">
                    <a:pos x="125" y="10"/>
                  </a:cxn>
                  <a:cxn ang="0">
                    <a:pos x="114" y="13"/>
                  </a:cxn>
                  <a:cxn ang="0">
                    <a:pos x="102" y="19"/>
                  </a:cxn>
                  <a:cxn ang="0">
                    <a:pos x="91" y="28"/>
                  </a:cxn>
                  <a:cxn ang="0">
                    <a:pos x="82" y="41"/>
                  </a:cxn>
                  <a:cxn ang="0">
                    <a:pos x="75" y="58"/>
                  </a:cxn>
                  <a:cxn ang="0">
                    <a:pos x="71" y="79"/>
                  </a:cxn>
                  <a:cxn ang="0">
                    <a:pos x="68" y="108"/>
                  </a:cxn>
                  <a:cxn ang="0">
                    <a:pos x="64" y="131"/>
                  </a:cxn>
                  <a:cxn ang="0">
                    <a:pos x="55" y="142"/>
                  </a:cxn>
                  <a:cxn ang="0">
                    <a:pos x="40" y="134"/>
                  </a:cxn>
                  <a:cxn ang="0">
                    <a:pos x="32" y="118"/>
                  </a:cxn>
                  <a:cxn ang="0">
                    <a:pos x="0" y="129"/>
                  </a:cxn>
                  <a:cxn ang="0">
                    <a:pos x="1" y="134"/>
                  </a:cxn>
                  <a:cxn ang="0">
                    <a:pos x="5" y="147"/>
                  </a:cxn>
                  <a:cxn ang="0">
                    <a:pos x="11" y="162"/>
                  </a:cxn>
                  <a:cxn ang="0">
                    <a:pos x="17" y="172"/>
                  </a:cxn>
                  <a:cxn ang="0">
                    <a:pos x="25" y="181"/>
                  </a:cxn>
                  <a:cxn ang="0">
                    <a:pos x="34" y="189"/>
                  </a:cxn>
                  <a:cxn ang="0">
                    <a:pos x="42" y="195"/>
                  </a:cxn>
                  <a:cxn ang="0">
                    <a:pos x="49" y="197"/>
                  </a:cxn>
                  <a:cxn ang="0">
                    <a:pos x="57" y="198"/>
                  </a:cxn>
                  <a:cxn ang="0">
                    <a:pos x="63" y="197"/>
                  </a:cxn>
                  <a:cxn ang="0">
                    <a:pos x="73" y="195"/>
                  </a:cxn>
                  <a:cxn ang="0">
                    <a:pos x="76" y="198"/>
                  </a:cxn>
                  <a:cxn ang="0">
                    <a:pos x="79" y="203"/>
                  </a:cxn>
                  <a:cxn ang="0">
                    <a:pos x="83" y="211"/>
                  </a:cxn>
                  <a:cxn ang="0">
                    <a:pos x="91" y="219"/>
                  </a:cxn>
                  <a:cxn ang="0">
                    <a:pos x="105" y="227"/>
                  </a:cxn>
                  <a:cxn ang="0">
                    <a:pos x="127" y="234"/>
                  </a:cxn>
                  <a:cxn ang="0">
                    <a:pos x="148" y="235"/>
                  </a:cxn>
                  <a:cxn ang="0">
                    <a:pos x="166" y="233"/>
                  </a:cxn>
                  <a:cxn ang="0">
                    <a:pos x="179" y="230"/>
                  </a:cxn>
                  <a:cxn ang="0">
                    <a:pos x="186" y="227"/>
                  </a:cxn>
                  <a:cxn ang="0">
                    <a:pos x="190" y="221"/>
                  </a:cxn>
                  <a:cxn ang="0">
                    <a:pos x="200" y="195"/>
                  </a:cxn>
                  <a:cxn ang="0">
                    <a:pos x="213" y="157"/>
                  </a:cxn>
                  <a:cxn ang="0">
                    <a:pos x="227" y="119"/>
                  </a:cxn>
                  <a:cxn ang="0">
                    <a:pos x="236" y="88"/>
                  </a:cxn>
                  <a:cxn ang="0">
                    <a:pos x="238" y="71"/>
                  </a:cxn>
                  <a:cxn ang="0">
                    <a:pos x="237" y="50"/>
                  </a:cxn>
                  <a:cxn ang="0">
                    <a:pos x="231" y="33"/>
                  </a:cxn>
                  <a:cxn ang="0">
                    <a:pos x="223" y="20"/>
                  </a:cxn>
                  <a:cxn ang="0">
                    <a:pos x="208" y="5"/>
                  </a:cxn>
                  <a:cxn ang="0">
                    <a:pos x="198" y="0"/>
                  </a:cxn>
                  <a:cxn ang="0">
                    <a:pos x="183" y="17"/>
                  </a:cxn>
                  <a:cxn ang="0">
                    <a:pos x="167" y="21"/>
                  </a:cxn>
                  <a:cxn ang="0">
                    <a:pos x="152" y="18"/>
                  </a:cxn>
                  <a:cxn ang="0">
                    <a:pos x="140" y="12"/>
                  </a:cxn>
                  <a:cxn ang="0">
                    <a:pos x="134" y="8"/>
                  </a:cxn>
                </a:cxnLst>
                <a:rect l="0" t="0" r="r" b="b"/>
                <a:pathLst>
                  <a:path w="238" h="235">
                    <a:moveTo>
                      <a:pt x="134" y="8"/>
                    </a:moveTo>
                    <a:lnTo>
                      <a:pt x="133" y="8"/>
                    </a:lnTo>
                    <a:lnTo>
                      <a:pt x="132" y="8"/>
                    </a:lnTo>
                    <a:lnTo>
                      <a:pt x="130" y="8"/>
                    </a:lnTo>
                    <a:lnTo>
                      <a:pt x="128" y="9"/>
                    </a:lnTo>
                    <a:lnTo>
                      <a:pt x="125" y="10"/>
                    </a:lnTo>
                    <a:lnTo>
                      <a:pt x="122" y="11"/>
                    </a:lnTo>
                    <a:lnTo>
                      <a:pt x="118" y="12"/>
                    </a:lnTo>
                    <a:lnTo>
                      <a:pt x="114" y="13"/>
                    </a:lnTo>
                    <a:lnTo>
                      <a:pt x="110" y="15"/>
                    </a:lnTo>
                    <a:lnTo>
                      <a:pt x="106" y="17"/>
                    </a:lnTo>
                    <a:lnTo>
                      <a:pt x="102" y="19"/>
                    </a:lnTo>
                    <a:lnTo>
                      <a:pt x="98" y="22"/>
                    </a:lnTo>
                    <a:lnTo>
                      <a:pt x="94" y="25"/>
                    </a:lnTo>
                    <a:lnTo>
                      <a:pt x="91" y="28"/>
                    </a:lnTo>
                    <a:lnTo>
                      <a:pt x="88" y="31"/>
                    </a:lnTo>
                    <a:lnTo>
                      <a:pt x="85" y="35"/>
                    </a:lnTo>
                    <a:lnTo>
                      <a:pt x="82" y="41"/>
                    </a:lnTo>
                    <a:lnTo>
                      <a:pt x="79" y="47"/>
                    </a:lnTo>
                    <a:lnTo>
                      <a:pt x="77" y="53"/>
                    </a:lnTo>
                    <a:lnTo>
                      <a:pt x="75" y="58"/>
                    </a:lnTo>
                    <a:lnTo>
                      <a:pt x="74" y="65"/>
                    </a:lnTo>
                    <a:lnTo>
                      <a:pt x="72" y="71"/>
                    </a:lnTo>
                    <a:lnTo>
                      <a:pt x="71" y="79"/>
                    </a:lnTo>
                    <a:lnTo>
                      <a:pt x="70" y="89"/>
                    </a:lnTo>
                    <a:lnTo>
                      <a:pt x="68" y="99"/>
                    </a:lnTo>
                    <a:lnTo>
                      <a:pt x="68" y="108"/>
                    </a:lnTo>
                    <a:lnTo>
                      <a:pt x="67" y="117"/>
                    </a:lnTo>
                    <a:lnTo>
                      <a:pt x="66" y="125"/>
                    </a:lnTo>
                    <a:lnTo>
                      <a:pt x="64" y="131"/>
                    </a:lnTo>
                    <a:lnTo>
                      <a:pt x="62" y="137"/>
                    </a:lnTo>
                    <a:lnTo>
                      <a:pt x="59" y="140"/>
                    </a:lnTo>
                    <a:lnTo>
                      <a:pt x="55" y="142"/>
                    </a:lnTo>
                    <a:lnTo>
                      <a:pt x="50" y="142"/>
                    </a:lnTo>
                    <a:lnTo>
                      <a:pt x="45" y="139"/>
                    </a:lnTo>
                    <a:lnTo>
                      <a:pt x="40" y="134"/>
                    </a:lnTo>
                    <a:lnTo>
                      <a:pt x="37" y="129"/>
                    </a:lnTo>
                    <a:lnTo>
                      <a:pt x="34" y="123"/>
                    </a:lnTo>
                    <a:lnTo>
                      <a:pt x="32" y="118"/>
                    </a:lnTo>
                    <a:lnTo>
                      <a:pt x="30" y="115"/>
                    </a:lnTo>
                    <a:lnTo>
                      <a:pt x="30" y="114"/>
                    </a:lnTo>
                    <a:lnTo>
                      <a:pt x="0" y="129"/>
                    </a:lnTo>
                    <a:lnTo>
                      <a:pt x="0" y="130"/>
                    </a:lnTo>
                    <a:lnTo>
                      <a:pt x="1" y="131"/>
                    </a:lnTo>
                    <a:lnTo>
                      <a:pt x="1" y="134"/>
                    </a:lnTo>
                    <a:lnTo>
                      <a:pt x="3" y="138"/>
                    </a:lnTo>
                    <a:lnTo>
                      <a:pt x="4" y="142"/>
                    </a:lnTo>
                    <a:lnTo>
                      <a:pt x="5" y="147"/>
                    </a:lnTo>
                    <a:lnTo>
                      <a:pt x="7" y="153"/>
                    </a:lnTo>
                    <a:lnTo>
                      <a:pt x="10" y="159"/>
                    </a:lnTo>
                    <a:lnTo>
                      <a:pt x="11" y="162"/>
                    </a:lnTo>
                    <a:lnTo>
                      <a:pt x="13" y="165"/>
                    </a:lnTo>
                    <a:lnTo>
                      <a:pt x="15" y="168"/>
                    </a:lnTo>
                    <a:lnTo>
                      <a:pt x="17" y="172"/>
                    </a:lnTo>
                    <a:lnTo>
                      <a:pt x="19" y="175"/>
                    </a:lnTo>
                    <a:lnTo>
                      <a:pt x="22" y="178"/>
                    </a:lnTo>
                    <a:lnTo>
                      <a:pt x="25" y="181"/>
                    </a:lnTo>
                    <a:lnTo>
                      <a:pt x="28" y="184"/>
                    </a:lnTo>
                    <a:lnTo>
                      <a:pt x="31" y="186"/>
                    </a:lnTo>
                    <a:lnTo>
                      <a:pt x="34" y="189"/>
                    </a:lnTo>
                    <a:lnTo>
                      <a:pt x="36" y="191"/>
                    </a:lnTo>
                    <a:lnTo>
                      <a:pt x="39" y="193"/>
                    </a:lnTo>
                    <a:lnTo>
                      <a:pt x="42" y="195"/>
                    </a:lnTo>
                    <a:lnTo>
                      <a:pt x="45" y="196"/>
                    </a:lnTo>
                    <a:lnTo>
                      <a:pt x="47" y="197"/>
                    </a:lnTo>
                    <a:lnTo>
                      <a:pt x="49" y="197"/>
                    </a:lnTo>
                    <a:lnTo>
                      <a:pt x="53" y="198"/>
                    </a:lnTo>
                    <a:lnTo>
                      <a:pt x="55" y="198"/>
                    </a:lnTo>
                    <a:lnTo>
                      <a:pt x="57" y="198"/>
                    </a:lnTo>
                    <a:lnTo>
                      <a:pt x="59" y="198"/>
                    </a:lnTo>
                    <a:lnTo>
                      <a:pt x="60" y="198"/>
                    </a:lnTo>
                    <a:lnTo>
                      <a:pt x="63" y="197"/>
                    </a:lnTo>
                    <a:lnTo>
                      <a:pt x="66" y="197"/>
                    </a:lnTo>
                    <a:lnTo>
                      <a:pt x="71" y="196"/>
                    </a:lnTo>
                    <a:lnTo>
                      <a:pt x="73" y="195"/>
                    </a:lnTo>
                    <a:lnTo>
                      <a:pt x="74" y="196"/>
                    </a:lnTo>
                    <a:lnTo>
                      <a:pt x="75" y="197"/>
                    </a:lnTo>
                    <a:lnTo>
                      <a:pt x="76" y="198"/>
                    </a:lnTo>
                    <a:lnTo>
                      <a:pt x="77" y="199"/>
                    </a:lnTo>
                    <a:lnTo>
                      <a:pt x="78" y="201"/>
                    </a:lnTo>
                    <a:lnTo>
                      <a:pt x="79" y="203"/>
                    </a:lnTo>
                    <a:lnTo>
                      <a:pt x="80" y="205"/>
                    </a:lnTo>
                    <a:lnTo>
                      <a:pt x="81" y="208"/>
                    </a:lnTo>
                    <a:lnTo>
                      <a:pt x="83" y="211"/>
                    </a:lnTo>
                    <a:lnTo>
                      <a:pt x="85" y="213"/>
                    </a:lnTo>
                    <a:lnTo>
                      <a:pt x="87" y="216"/>
                    </a:lnTo>
                    <a:lnTo>
                      <a:pt x="91" y="219"/>
                    </a:lnTo>
                    <a:lnTo>
                      <a:pt x="94" y="222"/>
                    </a:lnTo>
                    <a:lnTo>
                      <a:pt x="99" y="224"/>
                    </a:lnTo>
                    <a:lnTo>
                      <a:pt x="105" y="227"/>
                    </a:lnTo>
                    <a:lnTo>
                      <a:pt x="112" y="230"/>
                    </a:lnTo>
                    <a:lnTo>
                      <a:pt x="120" y="232"/>
                    </a:lnTo>
                    <a:lnTo>
                      <a:pt x="127" y="234"/>
                    </a:lnTo>
                    <a:lnTo>
                      <a:pt x="135" y="235"/>
                    </a:lnTo>
                    <a:lnTo>
                      <a:pt x="142" y="235"/>
                    </a:lnTo>
                    <a:lnTo>
                      <a:pt x="148" y="235"/>
                    </a:lnTo>
                    <a:lnTo>
                      <a:pt x="154" y="235"/>
                    </a:lnTo>
                    <a:lnTo>
                      <a:pt x="160" y="234"/>
                    </a:lnTo>
                    <a:lnTo>
                      <a:pt x="166" y="233"/>
                    </a:lnTo>
                    <a:lnTo>
                      <a:pt x="171" y="232"/>
                    </a:lnTo>
                    <a:lnTo>
                      <a:pt x="175" y="231"/>
                    </a:lnTo>
                    <a:lnTo>
                      <a:pt x="179" y="230"/>
                    </a:lnTo>
                    <a:lnTo>
                      <a:pt x="182" y="229"/>
                    </a:lnTo>
                    <a:lnTo>
                      <a:pt x="184" y="228"/>
                    </a:lnTo>
                    <a:lnTo>
                      <a:pt x="186" y="227"/>
                    </a:lnTo>
                    <a:lnTo>
                      <a:pt x="187" y="227"/>
                    </a:lnTo>
                    <a:lnTo>
                      <a:pt x="188" y="225"/>
                    </a:lnTo>
                    <a:lnTo>
                      <a:pt x="190" y="221"/>
                    </a:lnTo>
                    <a:lnTo>
                      <a:pt x="192" y="214"/>
                    </a:lnTo>
                    <a:lnTo>
                      <a:pt x="196" y="205"/>
                    </a:lnTo>
                    <a:lnTo>
                      <a:pt x="200" y="195"/>
                    </a:lnTo>
                    <a:lnTo>
                      <a:pt x="204" y="183"/>
                    </a:lnTo>
                    <a:lnTo>
                      <a:pt x="209" y="171"/>
                    </a:lnTo>
                    <a:lnTo>
                      <a:pt x="213" y="157"/>
                    </a:lnTo>
                    <a:lnTo>
                      <a:pt x="218" y="144"/>
                    </a:lnTo>
                    <a:lnTo>
                      <a:pt x="222" y="131"/>
                    </a:lnTo>
                    <a:lnTo>
                      <a:pt x="227" y="119"/>
                    </a:lnTo>
                    <a:lnTo>
                      <a:pt x="230" y="107"/>
                    </a:lnTo>
                    <a:lnTo>
                      <a:pt x="233" y="97"/>
                    </a:lnTo>
                    <a:lnTo>
                      <a:pt x="236" y="88"/>
                    </a:lnTo>
                    <a:lnTo>
                      <a:pt x="238" y="81"/>
                    </a:lnTo>
                    <a:lnTo>
                      <a:pt x="238" y="77"/>
                    </a:lnTo>
                    <a:lnTo>
                      <a:pt x="238" y="71"/>
                    </a:lnTo>
                    <a:lnTo>
                      <a:pt x="238" y="64"/>
                    </a:lnTo>
                    <a:lnTo>
                      <a:pt x="238" y="57"/>
                    </a:lnTo>
                    <a:lnTo>
                      <a:pt x="237" y="50"/>
                    </a:lnTo>
                    <a:lnTo>
                      <a:pt x="235" y="44"/>
                    </a:lnTo>
                    <a:lnTo>
                      <a:pt x="233" y="38"/>
                    </a:lnTo>
                    <a:lnTo>
                      <a:pt x="231" y="33"/>
                    </a:lnTo>
                    <a:lnTo>
                      <a:pt x="229" y="28"/>
                    </a:lnTo>
                    <a:lnTo>
                      <a:pt x="227" y="25"/>
                    </a:lnTo>
                    <a:lnTo>
                      <a:pt x="223" y="20"/>
                    </a:lnTo>
                    <a:lnTo>
                      <a:pt x="218" y="15"/>
                    </a:lnTo>
                    <a:lnTo>
                      <a:pt x="213" y="10"/>
                    </a:lnTo>
                    <a:lnTo>
                      <a:pt x="208" y="5"/>
                    </a:lnTo>
                    <a:lnTo>
                      <a:pt x="204" y="2"/>
                    </a:lnTo>
                    <a:lnTo>
                      <a:pt x="200" y="0"/>
                    </a:lnTo>
                    <a:lnTo>
                      <a:pt x="198" y="0"/>
                    </a:lnTo>
                    <a:lnTo>
                      <a:pt x="193" y="7"/>
                    </a:lnTo>
                    <a:lnTo>
                      <a:pt x="188" y="13"/>
                    </a:lnTo>
                    <a:lnTo>
                      <a:pt x="183" y="17"/>
                    </a:lnTo>
                    <a:lnTo>
                      <a:pt x="177" y="19"/>
                    </a:lnTo>
                    <a:lnTo>
                      <a:pt x="172" y="21"/>
                    </a:lnTo>
                    <a:lnTo>
                      <a:pt x="167" y="21"/>
                    </a:lnTo>
                    <a:lnTo>
                      <a:pt x="161" y="21"/>
                    </a:lnTo>
                    <a:lnTo>
                      <a:pt x="156" y="20"/>
                    </a:lnTo>
                    <a:lnTo>
                      <a:pt x="152" y="18"/>
                    </a:lnTo>
                    <a:lnTo>
                      <a:pt x="147" y="16"/>
                    </a:lnTo>
                    <a:lnTo>
                      <a:pt x="144" y="14"/>
                    </a:lnTo>
                    <a:lnTo>
                      <a:pt x="140" y="12"/>
                    </a:lnTo>
                    <a:lnTo>
                      <a:pt x="138" y="11"/>
                    </a:lnTo>
                    <a:lnTo>
                      <a:pt x="136" y="9"/>
                    </a:lnTo>
                    <a:lnTo>
                      <a:pt x="134" y="8"/>
                    </a:lnTo>
                    <a:lnTo>
                      <a:pt x="134" y="8"/>
                    </a:lnTo>
                    <a:close/>
                  </a:path>
                </a:pathLst>
              </a:custGeom>
              <a:solidFill>
                <a:srgbClr val="D87C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98" name="Freeform 274"/>
              <p:cNvSpPr>
                <a:spLocks/>
              </p:cNvSpPr>
              <p:nvPr/>
            </p:nvSpPr>
            <p:spPr bwMode="auto">
              <a:xfrm>
                <a:off x="1922" y="1022"/>
                <a:ext cx="187" cy="230"/>
              </a:xfrm>
              <a:custGeom>
                <a:avLst/>
                <a:gdLst/>
                <a:ahLst/>
                <a:cxnLst>
                  <a:cxn ang="0">
                    <a:pos x="4" y="33"/>
                  </a:cxn>
                  <a:cxn ang="0">
                    <a:pos x="12" y="184"/>
                  </a:cxn>
                  <a:cxn ang="0">
                    <a:pos x="57" y="185"/>
                  </a:cxn>
                  <a:cxn ang="0">
                    <a:pos x="57" y="189"/>
                  </a:cxn>
                  <a:cxn ang="0">
                    <a:pos x="0" y="195"/>
                  </a:cxn>
                  <a:cxn ang="0">
                    <a:pos x="0" y="211"/>
                  </a:cxn>
                  <a:cxn ang="0">
                    <a:pos x="47" y="230"/>
                  </a:cxn>
                  <a:cxn ang="0">
                    <a:pos x="176" y="202"/>
                  </a:cxn>
                  <a:cxn ang="0">
                    <a:pos x="176" y="192"/>
                  </a:cxn>
                  <a:cxn ang="0">
                    <a:pos x="136" y="185"/>
                  </a:cxn>
                  <a:cxn ang="0">
                    <a:pos x="136" y="176"/>
                  </a:cxn>
                  <a:cxn ang="0">
                    <a:pos x="183" y="160"/>
                  </a:cxn>
                  <a:cxn ang="0">
                    <a:pos x="187" y="4"/>
                  </a:cxn>
                  <a:cxn ang="0">
                    <a:pos x="33" y="0"/>
                  </a:cxn>
                  <a:cxn ang="0">
                    <a:pos x="4" y="33"/>
                  </a:cxn>
                </a:cxnLst>
                <a:rect l="0" t="0" r="r" b="b"/>
                <a:pathLst>
                  <a:path w="187" h="230">
                    <a:moveTo>
                      <a:pt x="4" y="33"/>
                    </a:moveTo>
                    <a:lnTo>
                      <a:pt x="12" y="184"/>
                    </a:lnTo>
                    <a:lnTo>
                      <a:pt x="57" y="185"/>
                    </a:lnTo>
                    <a:lnTo>
                      <a:pt x="57" y="189"/>
                    </a:lnTo>
                    <a:lnTo>
                      <a:pt x="0" y="195"/>
                    </a:lnTo>
                    <a:lnTo>
                      <a:pt x="0" y="211"/>
                    </a:lnTo>
                    <a:lnTo>
                      <a:pt x="47" y="230"/>
                    </a:lnTo>
                    <a:lnTo>
                      <a:pt x="176" y="202"/>
                    </a:lnTo>
                    <a:lnTo>
                      <a:pt x="176" y="192"/>
                    </a:lnTo>
                    <a:lnTo>
                      <a:pt x="136" y="185"/>
                    </a:lnTo>
                    <a:lnTo>
                      <a:pt x="136" y="176"/>
                    </a:lnTo>
                    <a:lnTo>
                      <a:pt x="183" y="160"/>
                    </a:lnTo>
                    <a:lnTo>
                      <a:pt x="187" y="4"/>
                    </a:lnTo>
                    <a:lnTo>
                      <a:pt x="33" y="0"/>
                    </a:lnTo>
                    <a:lnTo>
                      <a:pt x="4" y="33"/>
                    </a:lnTo>
                    <a:close/>
                  </a:path>
                </a:pathLst>
              </a:custGeom>
              <a:solidFill>
                <a:srgbClr val="D8D8D8"/>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99" name="Freeform 275"/>
              <p:cNvSpPr>
                <a:spLocks/>
              </p:cNvSpPr>
              <p:nvPr/>
            </p:nvSpPr>
            <p:spPr bwMode="auto">
              <a:xfrm>
                <a:off x="1951" y="1221"/>
                <a:ext cx="165" cy="65"/>
              </a:xfrm>
              <a:custGeom>
                <a:avLst/>
                <a:gdLst/>
                <a:ahLst/>
                <a:cxnLst>
                  <a:cxn ang="0">
                    <a:pos x="0" y="25"/>
                  </a:cxn>
                  <a:cxn ang="0">
                    <a:pos x="0" y="38"/>
                  </a:cxn>
                  <a:cxn ang="0">
                    <a:pos x="63" y="65"/>
                  </a:cxn>
                  <a:cxn ang="0">
                    <a:pos x="161" y="36"/>
                  </a:cxn>
                  <a:cxn ang="0">
                    <a:pos x="165" y="7"/>
                  </a:cxn>
                  <a:cxn ang="0">
                    <a:pos x="143" y="0"/>
                  </a:cxn>
                  <a:cxn ang="0">
                    <a:pos x="0" y="25"/>
                  </a:cxn>
                </a:cxnLst>
                <a:rect l="0" t="0" r="r" b="b"/>
                <a:pathLst>
                  <a:path w="165" h="65">
                    <a:moveTo>
                      <a:pt x="0" y="25"/>
                    </a:moveTo>
                    <a:lnTo>
                      <a:pt x="0" y="38"/>
                    </a:lnTo>
                    <a:lnTo>
                      <a:pt x="63" y="65"/>
                    </a:lnTo>
                    <a:lnTo>
                      <a:pt x="161" y="36"/>
                    </a:lnTo>
                    <a:lnTo>
                      <a:pt x="165" y="7"/>
                    </a:lnTo>
                    <a:lnTo>
                      <a:pt x="143" y="0"/>
                    </a:lnTo>
                    <a:lnTo>
                      <a:pt x="0" y="25"/>
                    </a:lnTo>
                    <a:close/>
                  </a:path>
                </a:pathLst>
              </a:custGeom>
              <a:solidFill>
                <a:srgbClr val="BFBFB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00" name="Freeform 276"/>
              <p:cNvSpPr>
                <a:spLocks/>
              </p:cNvSpPr>
              <p:nvPr/>
            </p:nvSpPr>
            <p:spPr bwMode="auto">
              <a:xfrm>
                <a:off x="2084" y="1225"/>
                <a:ext cx="32" cy="43"/>
              </a:xfrm>
              <a:custGeom>
                <a:avLst/>
                <a:gdLst/>
                <a:ahLst/>
                <a:cxnLst>
                  <a:cxn ang="0">
                    <a:pos x="1" y="12"/>
                  </a:cxn>
                  <a:cxn ang="0">
                    <a:pos x="1" y="13"/>
                  </a:cxn>
                  <a:cxn ang="0">
                    <a:pos x="1" y="15"/>
                  </a:cxn>
                  <a:cxn ang="0">
                    <a:pos x="0" y="16"/>
                  </a:cxn>
                  <a:cxn ang="0">
                    <a:pos x="1" y="18"/>
                  </a:cxn>
                  <a:cxn ang="0">
                    <a:pos x="3" y="20"/>
                  </a:cxn>
                  <a:cxn ang="0">
                    <a:pos x="5" y="22"/>
                  </a:cxn>
                  <a:cxn ang="0">
                    <a:pos x="7" y="24"/>
                  </a:cxn>
                  <a:cxn ang="0">
                    <a:pos x="10" y="26"/>
                  </a:cxn>
                  <a:cxn ang="0">
                    <a:pos x="12" y="27"/>
                  </a:cxn>
                  <a:cxn ang="0">
                    <a:pos x="13" y="29"/>
                  </a:cxn>
                  <a:cxn ang="0">
                    <a:pos x="15" y="29"/>
                  </a:cxn>
                  <a:cxn ang="0">
                    <a:pos x="15" y="30"/>
                  </a:cxn>
                  <a:cxn ang="0">
                    <a:pos x="24" y="43"/>
                  </a:cxn>
                  <a:cxn ang="0">
                    <a:pos x="32" y="8"/>
                  </a:cxn>
                  <a:cxn ang="0">
                    <a:pos x="12" y="0"/>
                  </a:cxn>
                  <a:cxn ang="0">
                    <a:pos x="12" y="0"/>
                  </a:cxn>
                  <a:cxn ang="0">
                    <a:pos x="10" y="1"/>
                  </a:cxn>
                  <a:cxn ang="0">
                    <a:pos x="7" y="2"/>
                  </a:cxn>
                  <a:cxn ang="0">
                    <a:pos x="5" y="4"/>
                  </a:cxn>
                  <a:cxn ang="0">
                    <a:pos x="2" y="5"/>
                  </a:cxn>
                  <a:cxn ang="0">
                    <a:pos x="1" y="7"/>
                  </a:cxn>
                  <a:cxn ang="0">
                    <a:pos x="0" y="10"/>
                  </a:cxn>
                  <a:cxn ang="0">
                    <a:pos x="1" y="12"/>
                  </a:cxn>
                </a:cxnLst>
                <a:rect l="0" t="0" r="r" b="b"/>
                <a:pathLst>
                  <a:path w="32" h="43">
                    <a:moveTo>
                      <a:pt x="1" y="12"/>
                    </a:moveTo>
                    <a:lnTo>
                      <a:pt x="1" y="13"/>
                    </a:lnTo>
                    <a:lnTo>
                      <a:pt x="1" y="15"/>
                    </a:lnTo>
                    <a:lnTo>
                      <a:pt x="0" y="16"/>
                    </a:lnTo>
                    <a:lnTo>
                      <a:pt x="1" y="18"/>
                    </a:lnTo>
                    <a:lnTo>
                      <a:pt x="3" y="20"/>
                    </a:lnTo>
                    <a:lnTo>
                      <a:pt x="5" y="22"/>
                    </a:lnTo>
                    <a:lnTo>
                      <a:pt x="7" y="24"/>
                    </a:lnTo>
                    <a:lnTo>
                      <a:pt x="10" y="26"/>
                    </a:lnTo>
                    <a:lnTo>
                      <a:pt x="12" y="27"/>
                    </a:lnTo>
                    <a:lnTo>
                      <a:pt x="13" y="29"/>
                    </a:lnTo>
                    <a:lnTo>
                      <a:pt x="15" y="29"/>
                    </a:lnTo>
                    <a:lnTo>
                      <a:pt x="15" y="30"/>
                    </a:lnTo>
                    <a:lnTo>
                      <a:pt x="24" y="43"/>
                    </a:lnTo>
                    <a:lnTo>
                      <a:pt x="32" y="8"/>
                    </a:lnTo>
                    <a:lnTo>
                      <a:pt x="12" y="0"/>
                    </a:lnTo>
                    <a:lnTo>
                      <a:pt x="12" y="0"/>
                    </a:lnTo>
                    <a:lnTo>
                      <a:pt x="10" y="1"/>
                    </a:lnTo>
                    <a:lnTo>
                      <a:pt x="7" y="2"/>
                    </a:lnTo>
                    <a:lnTo>
                      <a:pt x="5" y="4"/>
                    </a:lnTo>
                    <a:lnTo>
                      <a:pt x="2" y="5"/>
                    </a:lnTo>
                    <a:lnTo>
                      <a:pt x="1" y="7"/>
                    </a:lnTo>
                    <a:lnTo>
                      <a:pt x="0" y="10"/>
                    </a:lnTo>
                    <a:lnTo>
                      <a:pt x="1" y="12"/>
                    </a:lnTo>
                    <a:close/>
                  </a:path>
                </a:pathLst>
              </a:custGeom>
              <a:solidFill>
                <a:srgbClr val="F2CCB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01" name="Freeform 277"/>
              <p:cNvSpPr>
                <a:spLocks/>
              </p:cNvSpPr>
              <p:nvPr/>
            </p:nvSpPr>
            <p:spPr bwMode="auto">
              <a:xfrm>
                <a:off x="2025" y="1235"/>
                <a:ext cx="50" cy="55"/>
              </a:xfrm>
              <a:custGeom>
                <a:avLst/>
                <a:gdLst/>
                <a:ahLst/>
                <a:cxnLst>
                  <a:cxn ang="0">
                    <a:pos x="2" y="13"/>
                  </a:cxn>
                  <a:cxn ang="0">
                    <a:pos x="5" y="21"/>
                  </a:cxn>
                  <a:cxn ang="0">
                    <a:pos x="6" y="29"/>
                  </a:cxn>
                  <a:cxn ang="0">
                    <a:pos x="6" y="37"/>
                  </a:cxn>
                  <a:cxn ang="0">
                    <a:pos x="6" y="45"/>
                  </a:cxn>
                  <a:cxn ang="0">
                    <a:pos x="9" y="52"/>
                  </a:cxn>
                  <a:cxn ang="0">
                    <a:pos x="15" y="55"/>
                  </a:cxn>
                  <a:cxn ang="0">
                    <a:pos x="24" y="52"/>
                  </a:cxn>
                  <a:cxn ang="0">
                    <a:pos x="33" y="46"/>
                  </a:cxn>
                  <a:cxn ang="0">
                    <a:pos x="39" y="42"/>
                  </a:cxn>
                  <a:cxn ang="0">
                    <a:pos x="40" y="40"/>
                  </a:cxn>
                  <a:cxn ang="0">
                    <a:pos x="43" y="36"/>
                  </a:cxn>
                  <a:cxn ang="0">
                    <a:pos x="47" y="29"/>
                  </a:cxn>
                  <a:cxn ang="0">
                    <a:pos x="50" y="24"/>
                  </a:cxn>
                  <a:cxn ang="0">
                    <a:pos x="50" y="18"/>
                  </a:cxn>
                  <a:cxn ang="0">
                    <a:pos x="48" y="3"/>
                  </a:cxn>
                  <a:cxn ang="0">
                    <a:pos x="43" y="0"/>
                  </a:cxn>
                  <a:cxn ang="0">
                    <a:pos x="40" y="3"/>
                  </a:cxn>
                  <a:cxn ang="0">
                    <a:pos x="39" y="7"/>
                  </a:cxn>
                  <a:cxn ang="0">
                    <a:pos x="38" y="11"/>
                  </a:cxn>
                  <a:cxn ang="0">
                    <a:pos x="38" y="11"/>
                  </a:cxn>
                  <a:cxn ang="0">
                    <a:pos x="36" y="8"/>
                  </a:cxn>
                  <a:cxn ang="0">
                    <a:pos x="34" y="4"/>
                  </a:cxn>
                  <a:cxn ang="0">
                    <a:pos x="32" y="1"/>
                  </a:cxn>
                  <a:cxn ang="0">
                    <a:pos x="31" y="0"/>
                  </a:cxn>
                  <a:cxn ang="0">
                    <a:pos x="28" y="0"/>
                  </a:cxn>
                  <a:cxn ang="0">
                    <a:pos x="23" y="0"/>
                  </a:cxn>
                  <a:cxn ang="0">
                    <a:pos x="17" y="2"/>
                  </a:cxn>
                  <a:cxn ang="0">
                    <a:pos x="12" y="3"/>
                  </a:cxn>
                  <a:cxn ang="0">
                    <a:pos x="6" y="5"/>
                  </a:cxn>
                  <a:cxn ang="0">
                    <a:pos x="2" y="7"/>
                  </a:cxn>
                  <a:cxn ang="0">
                    <a:pos x="0" y="9"/>
                  </a:cxn>
                </a:cxnLst>
                <a:rect l="0" t="0" r="r" b="b"/>
                <a:pathLst>
                  <a:path w="50" h="55">
                    <a:moveTo>
                      <a:pt x="0" y="9"/>
                    </a:moveTo>
                    <a:lnTo>
                      <a:pt x="2" y="13"/>
                    </a:lnTo>
                    <a:lnTo>
                      <a:pt x="4" y="17"/>
                    </a:lnTo>
                    <a:lnTo>
                      <a:pt x="5" y="21"/>
                    </a:lnTo>
                    <a:lnTo>
                      <a:pt x="6" y="26"/>
                    </a:lnTo>
                    <a:lnTo>
                      <a:pt x="6" y="29"/>
                    </a:lnTo>
                    <a:lnTo>
                      <a:pt x="6" y="33"/>
                    </a:lnTo>
                    <a:lnTo>
                      <a:pt x="6" y="37"/>
                    </a:lnTo>
                    <a:lnTo>
                      <a:pt x="6" y="41"/>
                    </a:lnTo>
                    <a:lnTo>
                      <a:pt x="6" y="45"/>
                    </a:lnTo>
                    <a:lnTo>
                      <a:pt x="7" y="49"/>
                    </a:lnTo>
                    <a:lnTo>
                      <a:pt x="9" y="52"/>
                    </a:lnTo>
                    <a:lnTo>
                      <a:pt x="11" y="55"/>
                    </a:lnTo>
                    <a:lnTo>
                      <a:pt x="15" y="55"/>
                    </a:lnTo>
                    <a:lnTo>
                      <a:pt x="19" y="54"/>
                    </a:lnTo>
                    <a:lnTo>
                      <a:pt x="24" y="52"/>
                    </a:lnTo>
                    <a:lnTo>
                      <a:pt x="29" y="49"/>
                    </a:lnTo>
                    <a:lnTo>
                      <a:pt x="33" y="46"/>
                    </a:lnTo>
                    <a:lnTo>
                      <a:pt x="37" y="44"/>
                    </a:lnTo>
                    <a:lnTo>
                      <a:pt x="39" y="42"/>
                    </a:lnTo>
                    <a:lnTo>
                      <a:pt x="40" y="41"/>
                    </a:lnTo>
                    <a:lnTo>
                      <a:pt x="40" y="40"/>
                    </a:lnTo>
                    <a:lnTo>
                      <a:pt x="42" y="38"/>
                    </a:lnTo>
                    <a:lnTo>
                      <a:pt x="43" y="36"/>
                    </a:lnTo>
                    <a:lnTo>
                      <a:pt x="45" y="33"/>
                    </a:lnTo>
                    <a:lnTo>
                      <a:pt x="47" y="29"/>
                    </a:lnTo>
                    <a:lnTo>
                      <a:pt x="49" y="26"/>
                    </a:lnTo>
                    <a:lnTo>
                      <a:pt x="50" y="24"/>
                    </a:lnTo>
                    <a:lnTo>
                      <a:pt x="50" y="22"/>
                    </a:lnTo>
                    <a:lnTo>
                      <a:pt x="50" y="18"/>
                    </a:lnTo>
                    <a:lnTo>
                      <a:pt x="50" y="10"/>
                    </a:lnTo>
                    <a:lnTo>
                      <a:pt x="48" y="3"/>
                    </a:lnTo>
                    <a:lnTo>
                      <a:pt x="45" y="0"/>
                    </a:lnTo>
                    <a:lnTo>
                      <a:pt x="43" y="0"/>
                    </a:lnTo>
                    <a:lnTo>
                      <a:pt x="41" y="1"/>
                    </a:lnTo>
                    <a:lnTo>
                      <a:pt x="40" y="3"/>
                    </a:lnTo>
                    <a:lnTo>
                      <a:pt x="39" y="5"/>
                    </a:lnTo>
                    <a:lnTo>
                      <a:pt x="39" y="7"/>
                    </a:lnTo>
                    <a:lnTo>
                      <a:pt x="38" y="9"/>
                    </a:lnTo>
                    <a:lnTo>
                      <a:pt x="38" y="11"/>
                    </a:lnTo>
                    <a:lnTo>
                      <a:pt x="38" y="11"/>
                    </a:lnTo>
                    <a:lnTo>
                      <a:pt x="38" y="11"/>
                    </a:lnTo>
                    <a:lnTo>
                      <a:pt x="37" y="10"/>
                    </a:lnTo>
                    <a:lnTo>
                      <a:pt x="36" y="8"/>
                    </a:lnTo>
                    <a:lnTo>
                      <a:pt x="35" y="6"/>
                    </a:lnTo>
                    <a:lnTo>
                      <a:pt x="34" y="4"/>
                    </a:lnTo>
                    <a:lnTo>
                      <a:pt x="33" y="3"/>
                    </a:lnTo>
                    <a:lnTo>
                      <a:pt x="32" y="1"/>
                    </a:lnTo>
                    <a:lnTo>
                      <a:pt x="32" y="0"/>
                    </a:lnTo>
                    <a:lnTo>
                      <a:pt x="31" y="0"/>
                    </a:lnTo>
                    <a:lnTo>
                      <a:pt x="30" y="0"/>
                    </a:lnTo>
                    <a:lnTo>
                      <a:pt x="28" y="0"/>
                    </a:lnTo>
                    <a:lnTo>
                      <a:pt x="26" y="0"/>
                    </a:lnTo>
                    <a:lnTo>
                      <a:pt x="23" y="0"/>
                    </a:lnTo>
                    <a:lnTo>
                      <a:pt x="20" y="1"/>
                    </a:lnTo>
                    <a:lnTo>
                      <a:pt x="17" y="2"/>
                    </a:lnTo>
                    <a:lnTo>
                      <a:pt x="15" y="2"/>
                    </a:lnTo>
                    <a:lnTo>
                      <a:pt x="12" y="3"/>
                    </a:lnTo>
                    <a:lnTo>
                      <a:pt x="9" y="4"/>
                    </a:lnTo>
                    <a:lnTo>
                      <a:pt x="6" y="5"/>
                    </a:lnTo>
                    <a:lnTo>
                      <a:pt x="4" y="6"/>
                    </a:lnTo>
                    <a:lnTo>
                      <a:pt x="2" y="7"/>
                    </a:lnTo>
                    <a:lnTo>
                      <a:pt x="1" y="8"/>
                    </a:lnTo>
                    <a:lnTo>
                      <a:pt x="0" y="9"/>
                    </a:lnTo>
                    <a:lnTo>
                      <a:pt x="0" y="9"/>
                    </a:lnTo>
                    <a:close/>
                  </a:path>
                </a:pathLst>
              </a:custGeom>
              <a:solidFill>
                <a:srgbClr val="F2CCB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02" name="Freeform 278"/>
              <p:cNvSpPr>
                <a:spLocks/>
              </p:cNvSpPr>
              <p:nvPr/>
            </p:nvSpPr>
            <p:spPr bwMode="auto">
              <a:xfrm>
                <a:off x="2150" y="1244"/>
                <a:ext cx="137" cy="131"/>
              </a:xfrm>
              <a:custGeom>
                <a:avLst/>
                <a:gdLst/>
                <a:ahLst/>
                <a:cxnLst>
                  <a:cxn ang="0">
                    <a:pos x="20" y="18"/>
                  </a:cxn>
                  <a:cxn ang="0">
                    <a:pos x="14" y="25"/>
                  </a:cxn>
                  <a:cxn ang="0">
                    <a:pos x="9" y="35"/>
                  </a:cxn>
                  <a:cxn ang="0">
                    <a:pos x="6" y="45"/>
                  </a:cxn>
                  <a:cxn ang="0">
                    <a:pos x="3" y="66"/>
                  </a:cxn>
                  <a:cxn ang="0">
                    <a:pos x="1" y="95"/>
                  </a:cxn>
                  <a:cxn ang="0">
                    <a:pos x="1" y="101"/>
                  </a:cxn>
                  <a:cxn ang="0">
                    <a:pos x="2" y="107"/>
                  </a:cxn>
                  <a:cxn ang="0">
                    <a:pos x="7" y="116"/>
                  </a:cxn>
                  <a:cxn ang="0">
                    <a:pos x="15" y="124"/>
                  </a:cxn>
                  <a:cxn ang="0">
                    <a:pos x="26" y="129"/>
                  </a:cxn>
                  <a:cxn ang="0">
                    <a:pos x="35" y="131"/>
                  </a:cxn>
                  <a:cxn ang="0">
                    <a:pos x="43" y="131"/>
                  </a:cxn>
                  <a:cxn ang="0">
                    <a:pos x="50" y="131"/>
                  </a:cxn>
                  <a:cxn ang="0">
                    <a:pos x="56" y="130"/>
                  </a:cxn>
                  <a:cxn ang="0">
                    <a:pos x="61" y="129"/>
                  </a:cxn>
                  <a:cxn ang="0">
                    <a:pos x="64" y="127"/>
                  </a:cxn>
                  <a:cxn ang="0">
                    <a:pos x="66" y="127"/>
                  </a:cxn>
                  <a:cxn ang="0">
                    <a:pos x="67" y="126"/>
                  </a:cxn>
                  <a:cxn ang="0">
                    <a:pos x="72" y="125"/>
                  </a:cxn>
                  <a:cxn ang="0">
                    <a:pos x="80" y="122"/>
                  </a:cxn>
                  <a:cxn ang="0">
                    <a:pos x="90" y="118"/>
                  </a:cxn>
                  <a:cxn ang="0">
                    <a:pos x="101" y="114"/>
                  </a:cxn>
                  <a:cxn ang="0">
                    <a:pos x="112" y="110"/>
                  </a:cxn>
                  <a:cxn ang="0">
                    <a:pos x="120" y="106"/>
                  </a:cxn>
                  <a:cxn ang="0">
                    <a:pos x="126" y="103"/>
                  </a:cxn>
                  <a:cxn ang="0">
                    <a:pos x="130" y="94"/>
                  </a:cxn>
                  <a:cxn ang="0">
                    <a:pos x="135" y="70"/>
                  </a:cxn>
                  <a:cxn ang="0">
                    <a:pos x="137" y="43"/>
                  </a:cxn>
                  <a:cxn ang="0">
                    <a:pos x="135" y="20"/>
                  </a:cxn>
                  <a:cxn ang="0">
                    <a:pos x="127" y="9"/>
                  </a:cxn>
                  <a:cxn ang="0">
                    <a:pos x="120" y="3"/>
                  </a:cxn>
                  <a:cxn ang="0">
                    <a:pos x="113" y="0"/>
                  </a:cxn>
                  <a:cxn ang="0">
                    <a:pos x="110" y="0"/>
                  </a:cxn>
                  <a:cxn ang="0">
                    <a:pos x="109" y="0"/>
                  </a:cxn>
                  <a:cxn ang="0">
                    <a:pos x="106" y="0"/>
                  </a:cxn>
                  <a:cxn ang="0">
                    <a:pos x="101" y="0"/>
                  </a:cxn>
                  <a:cxn ang="0">
                    <a:pos x="95" y="0"/>
                  </a:cxn>
                  <a:cxn ang="0">
                    <a:pos x="87" y="1"/>
                  </a:cxn>
                  <a:cxn ang="0">
                    <a:pos x="78" y="2"/>
                  </a:cxn>
                  <a:cxn ang="0">
                    <a:pos x="68" y="3"/>
                  </a:cxn>
                  <a:cxn ang="0">
                    <a:pos x="59" y="5"/>
                  </a:cxn>
                  <a:cxn ang="0">
                    <a:pos x="49" y="7"/>
                  </a:cxn>
                  <a:cxn ang="0">
                    <a:pos x="39" y="10"/>
                  </a:cxn>
                  <a:cxn ang="0">
                    <a:pos x="32" y="12"/>
                  </a:cxn>
                  <a:cxn ang="0">
                    <a:pos x="26" y="15"/>
                  </a:cxn>
                </a:cxnLst>
                <a:rect l="0" t="0" r="r" b="b"/>
                <a:pathLst>
                  <a:path w="137" h="131">
                    <a:moveTo>
                      <a:pt x="23" y="16"/>
                    </a:moveTo>
                    <a:lnTo>
                      <a:pt x="20" y="18"/>
                    </a:lnTo>
                    <a:lnTo>
                      <a:pt x="17" y="21"/>
                    </a:lnTo>
                    <a:lnTo>
                      <a:pt x="14" y="25"/>
                    </a:lnTo>
                    <a:lnTo>
                      <a:pt x="12" y="30"/>
                    </a:lnTo>
                    <a:lnTo>
                      <a:pt x="9" y="35"/>
                    </a:lnTo>
                    <a:lnTo>
                      <a:pt x="7" y="40"/>
                    </a:lnTo>
                    <a:lnTo>
                      <a:pt x="6" y="45"/>
                    </a:lnTo>
                    <a:lnTo>
                      <a:pt x="5" y="49"/>
                    </a:lnTo>
                    <a:lnTo>
                      <a:pt x="3" y="66"/>
                    </a:lnTo>
                    <a:lnTo>
                      <a:pt x="2" y="82"/>
                    </a:lnTo>
                    <a:lnTo>
                      <a:pt x="1" y="95"/>
                    </a:lnTo>
                    <a:lnTo>
                      <a:pt x="0" y="100"/>
                    </a:lnTo>
                    <a:lnTo>
                      <a:pt x="1" y="101"/>
                    </a:lnTo>
                    <a:lnTo>
                      <a:pt x="1" y="103"/>
                    </a:lnTo>
                    <a:lnTo>
                      <a:pt x="2" y="107"/>
                    </a:lnTo>
                    <a:lnTo>
                      <a:pt x="4" y="111"/>
                    </a:lnTo>
                    <a:lnTo>
                      <a:pt x="7" y="116"/>
                    </a:lnTo>
                    <a:lnTo>
                      <a:pt x="10" y="121"/>
                    </a:lnTo>
                    <a:lnTo>
                      <a:pt x="15" y="124"/>
                    </a:lnTo>
                    <a:lnTo>
                      <a:pt x="21" y="127"/>
                    </a:lnTo>
                    <a:lnTo>
                      <a:pt x="26" y="129"/>
                    </a:lnTo>
                    <a:lnTo>
                      <a:pt x="30" y="130"/>
                    </a:lnTo>
                    <a:lnTo>
                      <a:pt x="35" y="131"/>
                    </a:lnTo>
                    <a:lnTo>
                      <a:pt x="39" y="131"/>
                    </a:lnTo>
                    <a:lnTo>
                      <a:pt x="43" y="131"/>
                    </a:lnTo>
                    <a:lnTo>
                      <a:pt x="46" y="131"/>
                    </a:lnTo>
                    <a:lnTo>
                      <a:pt x="50" y="131"/>
                    </a:lnTo>
                    <a:lnTo>
                      <a:pt x="53" y="130"/>
                    </a:lnTo>
                    <a:lnTo>
                      <a:pt x="56" y="130"/>
                    </a:lnTo>
                    <a:lnTo>
                      <a:pt x="59" y="129"/>
                    </a:lnTo>
                    <a:lnTo>
                      <a:pt x="61" y="129"/>
                    </a:lnTo>
                    <a:lnTo>
                      <a:pt x="63" y="128"/>
                    </a:lnTo>
                    <a:lnTo>
                      <a:pt x="64" y="127"/>
                    </a:lnTo>
                    <a:lnTo>
                      <a:pt x="65" y="127"/>
                    </a:lnTo>
                    <a:lnTo>
                      <a:pt x="66" y="127"/>
                    </a:lnTo>
                    <a:lnTo>
                      <a:pt x="66" y="127"/>
                    </a:lnTo>
                    <a:lnTo>
                      <a:pt x="67" y="126"/>
                    </a:lnTo>
                    <a:lnTo>
                      <a:pt x="69" y="126"/>
                    </a:lnTo>
                    <a:lnTo>
                      <a:pt x="72" y="125"/>
                    </a:lnTo>
                    <a:lnTo>
                      <a:pt x="75" y="124"/>
                    </a:lnTo>
                    <a:lnTo>
                      <a:pt x="80" y="122"/>
                    </a:lnTo>
                    <a:lnTo>
                      <a:pt x="85" y="120"/>
                    </a:lnTo>
                    <a:lnTo>
                      <a:pt x="90" y="118"/>
                    </a:lnTo>
                    <a:lnTo>
                      <a:pt x="95" y="116"/>
                    </a:lnTo>
                    <a:lnTo>
                      <a:pt x="101" y="114"/>
                    </a:lnTo>
                    <a:lnTo>
                      <a:pt x="106" y="112"/>
                    </a:lnTo>
                    <a:lnTo>
                      <a:pt x="112" y="110"/>
                    </a:lnTo>
                    <a:lnTo>
                      <a:pt x="116" y="108"/>
                    </a:lnTo>
                    <a:lnTo>
                      <a:pt x="120" y="106"/>
                    </a:lnTo>
                    <a:lnTo>
                      <a:pt x="124" y="104"/>
                    </a:lnTo>
                    <a:lnTo>
                      <a:pt x="126" y="103"/>
                    </a:lnTo>
                    <a:lnTo>
                      <a:pt x="127" y="102"/>
                    </a:lnTo>
                    <a:lnTo>
                      <a:pt x="130" y="94"/>
                    </a:lnTo>
                    <a:lnTo>
                      <a:pt x="133" y="83"/>
                    </a:lnTo>
                    <a:lnTo>
                      <a:pt x="135" y="70"/>
                    </a:lnTo>
                    <a:lnTo>
                      <a:pt x="137" y="56"/>
                    </a:lnTo>
                    <a:lnTo>
                      <a:pt x="137" y="43"/>
                    </a:lnTo>
                    <a:lnTo>
                      <a:pt x="136" y="30"/>
                    </a:lnTo>
                    <a:lnTo>
                      <a:pt x="135" y="20"/>
                    </a:lnTo>
                    <a:lnTo>
                      <a:pt x="132" y="13"/>
                    </a:lnTo>
                    <a:lnTo>
                      <a:pt x="127" y="9"/>
                    </a:lnTo>
                    <a:lnTo>
                      <a:pt x="123" y="5"/>
                    </a:lnTo>
                    <a:lnTo>
                      <a:pt x="120" y="3"/>
                    </a:lnTo>
                    <a:lnTo>
                      <a:pt x="116" y="1"/>
                    </a:lnTo>
                    <a:lnTo>
                      <a:pt x="113" y="0"/>
                    </a:lnTo>
                    <a:lnTo>
                      <a:pt x="111" y="0"/>
                    </a:lnTo>
                    <a:lnTo>
                      <a:pt x="110" y="0"/>
                    </a:lnTo>
                    <a:lnTo>
                      <a:pt x="109" y="0"/>
                    </a:lnTo>
                    <a:lnTo>
                      <a:pt x="109" y="0"/>
                    </a:lnTo>
                    <a:lnTo>
                      <a:pt x="108" y="0"/>
                    </a:lnTo>
                    <a:lnTo>
                      <a:pt x="106" y="0"/>
                    </a:lnTo>
                    <a:lnTo>
                      <a:pt x="104" y="0"/>
                    </a:lnTo>
                    <a:lnTo>
                      <a:pt x="101" y="0"/>
                    </a:lnTo>
                    <a:lnTo>
                      <a:pt x="98" y="0"/>
                    </a:lnTo>
                    <a:lnTo>
                      <a:pt x="95" y="0"/>
                    </a:lnTo>
                    <a:lnTo>
                      <a:pt x="91" y="0"/>
                    </a:lnTo>
                    <a:lnTo>
                      <a:pt x="87" y="1"/>
                    </a:lnTo>
                    <a:lnTo>
                      <a:pt x="82" y="1"/>
                    </a:lnTo>
                    <a:lnTo>
                      <a:pt x="78" y="2"/>
                    </a:lnTo>
                    <a:lnTo>
                      <a:pt x="73" y="2"/>
                    </a:lnTo>
                    <a:lnTo>
                      <a:pt x="68" y="3"/>
                    </a:lnTo>
                    <a:lnTo>
                      <a:pt x="64" y="4"/>
                    </a:lnTo>
                    <a:lnTo>
                      <a:pt x="59" y="5"/>
                    </a:lnTo>
                    <a:lnTo>
                      <a:pt x="54" y="6"/>
                    </a:lnTo>
                    <a:lnTo>
                      <a:pt x="49" y="7"/>
                    </a:lnTo>
                    <a:lnTo>
                      <a:pt x="43" y="9"/>
                    </a:lnTo>
                    <a:lnTo>
                      <a:pt x="39" y="10"/>
                    </a:lnTo>
                    <a:lnTo>
                      <a:pt x="35" y="11"/>
                    </a:lnTo>
                    <a:lnTo>
                      <a:pt x="32" y="12"/>
                    </a:lnTo>
                    <a:lnTo>
                      <a:pt x="29" y="14"/>
                    </a:lnTo>
                    <a:lnTo>
                      <a:pt x="26" y="15"/>
                    </a:lnTo>
                    <a:lnTo>
                      <a:pt x="23" y="16"/>
                    </a:lnTo>
                    <a:close/>
                  </a:path>
                </a:pathLst>
              </a:custGeom>
              <a:solidFill>
                <a:srgbClr val="59A359"/>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03" name="Freeform 279"/>
              <p:cNvSpPr>
                <a:spLocks/>
              </p:cNvSpPr>
              <p:nvPr/>
            </p:nvSpPr>
            <p:spPr bwMode="auto">
              <a:xfrm>
                <a:off x="2208" y="1277"/>
                <a:ext cx="58" cy="127"/>
              </a:xfrm>
              <a:custGeom>
                <a:avLst/>
                <a:gdLst/>
                <a:ahLst/>
                <a:cxnLst>
                  <a:cxn ang="0">
                    <a:pos x="17" y="8"/>
                  </a:cxn>
                  <a:cxn ang="0">
                    <a:pos x="0" y="127"/>
                  </a:cxn>
                  <a:cxn ang="0">
                    <a:pos x="39" y="127"/>
                  </a:cxn>
                  <a:cxn ang="0">
                    <a:pos x="58" y="5"/>
                  </a:cxn>
                  <a:cxn ang="0">
                    <a:pos x="58" y="5"/>
                  </a:cxn>
                  <a:cxn ang="0">
                    <a:pos x="58" y="4"/>
                  </a:cxn>
                  <a:cxn ang="0">
                    <a:pos x="58" y="4"/>
                  </a:cxn>
                  <a:cxn ang="0">
                    <a:pos x="57" y="3"/>
                  </a:cxn>
                  <a:cxn ang="0">
                    <a:pos x="55" y="2"/>
                  </a:cxn>
                  <a:cxn ang="0">
                    <a:pos x="53" y="1"/>
                  </a:cxn>
                  <a:cxn ang="0">
                    <a:pos x="50" y="0"/>
                  </a:cxn>
                  <a:cxn ang="0">
                    <a:pos x="45" y="0"/>
                  </a:cxn>
                  <a:cxn ang="0">
                    <a:pos x="39" y="0"/>
                  </a:cxn>
                  <a:cxn ang="0">
                    <a:pos x="34" y="1"/>
                  </a:cxn>
                  <a:cxn ang="0">
                    <a:pos x="29" y="2"/>
                  </a:cxn>
                  <a:cxn ang="0">
                    <a:pos x="25" y="4"/>
                  </a:cxn>
                  <a:cxn ang="0">
                    <a:pos x="22" y="6"/>
                  </a:cxn>
                  <a:cxn ang="0">
                    <a:pos x="19" y="7"/>
                  </a:cxn>
                  <a:cxn ang="0">
                    <a:pos x="17" y="8"/>
                  </a:cxn>
                  <a:cxn ang="0">
                    <a:pos x="17" y="8"/>
                  </a:cxn>
                </a:cxnLst>
                <a:rect l="0" t="0" r="r" b="b"/>
                <a:pathLst>
                  <a:path w="58" h="127">
                    <a:moveTo>
                      <a:pt x="17" y="8"/>
                    </a:moveTo>
                    <a:lnTo>
                      <a:pt x="0" y="127"/>
                    </a:lnTo>
                    <a:lnTo>
                      <a:pt x="39" y="127"/>
                    </a:lnTo>
                    <a:lnTo>
                      <a:pt x="58" y="5"/>
                    </a:lnTo>
                    <a:lnTo>
                      <a:pt x="58" y="5"/>
                    </a:lnTo>
                    <a:lnTo>
                      <a:pt x="58" y="4"/>
                    </a:lnTo>
                    <a:lnTo>
                      <a:pt x="58" y="4"/>
                    </a:lnTo>
                    <a:lnTo>
                      <a:pt x="57" y="3"/>
                    </a:lnTo>
                    <a:lnTo>
                      <a:pt x="55" y="2"/>
                    </a:lnTo>
                    <a:lnTo>
                      <a:pt x="53" y="1"/>
                    </a:lnTo>
                    <a:lnTo>
                      <a:pt x="50" y="0"/>
                    </a:lnTo>
                    <a:lnTo>
                      <a:pt x="45" y="0"/>
                    </a:lnTo>
                    <a:lnTo>
                      <a:pt x="39" y="0"/>
                    </a:lnTo>
                    <a:lnTo>
                      <a:pt x="34" y="1"/>
                    </a:lnTo>
                    <a:lnTo>
                      <a:pt x="29" y="2"/>
                    </a:lnTo>
                    <a:lnTo>
                      <a:pt x="25" y="4"/>
                    </a:lnTo>
                    <a:lnTo>
                      <a:pt x="22" y="6"/>
                    </a:lnTo>
                    <a:lnTo>
                      <a:pt x="19" y="7"/>
                    </a:lnTo>
                    <a:lnTo>
                      <a:pt x="17" y="8"/>
                    </a:lnTo>
                    <a:lnTo>
                      <a:pt x="17" y="8"/>
                    </a:lnTo>
                    <a:close/>
                  </a:path>
                </a:pathLst>
              </a:custGeom>
              <a:solidFill>
                <a:srgbClr val="A5A5A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04" name="Freeform 280"/>
              <p:cNvSpPr>
                <a:spLocks/>
              </p:cNvSpPr>
              <p:nvPr/>
            </p:nvSpPr>
            <p:spPr bwMode="auto">
              <a:xfrm>
                <a:off x="1924" y="1143"/>
                <a:ext cx="343" cy="173"/>
              </a:xfrm>
              <a:custGeom>
                <a:avLst/>
                <a:gdLst/>
                <a:ahLst/>
                <a:cxnLst>
                  <a:cxn ang="0">
                    <a:pos x="174" y="161"/>
                  </a:cxn>
                  <a:cxn ang="0">
                    <a:pos x="154" y="158"/>
                  </a:cxn>
                  <a:cxn ang="0">
                    <a:pos x="145" y="143"/>
                  </a:cxn>
                  <a:cxn ang="0">
                    <a:pos x="162" y="134"/>
                  </a:cxn>
                  <a:cxn ang="0">
                    <a:pos x="138" y="131"/>
                  </a:cxn>
                  <a:cxn ang="0">
                    <a:pos x="147" y="159"/>
                  </a:cxn>
                  <a:cxn ang="0">
                    <a:pos x="172" y="173"/>
                  </a:cxn>
                  <a:cxn ang="0">
                    <a:pos x="185" y="157"/>
                  </a:cxn>
                  <a:cxn ang="0">
                    <a:pos x="196" y="84"/>
                  </a:cxn>
                  <a:cxn ang="0">
                    <a:pos x="213" y="55"/>
                  </a:cxn>
                  <a:cxn ang="0">
                    <a:pos x="243" y="37"/>
                  </a:cxn>
                  <a:cxn ang="0">
                    <a:pos x="266" y="51"/>
                  </a:cxn>
                  <a:cxn ang="0">
                    <a:pos x="289" y="52"/>
                  </a:cxn>
                  <a:cxn ang="0">
                    <a:pos x="307" y="42"/>
                  </a:cxn>
                  <a:cxn ang="0">
                    <a:pos x="337" y="79"/>
                  </a:cxn>
                  <a:cxn ang="0">
                    <a:pos x="343" y="75"/>
                  </a:cxn>
                  <a:cxn ang="0">
                    <a:pos x="331" y="46"/>
                  </a:cxn>
                  <a:cxn ang="0">
                    <a:pos x="311" y="30"/>
                  </a:cxn>
                  <a:cxn ang="0">
                    <a:pos x="304" y="32"/>
                  </a:cxn>
                  <a:cxn ang="0">
                    <a:pos x="289" y="44"/>
                  </a:cxn>
                  <a:cxn ang="0">
                    <a:pos x="272" y="44"/>
                  </a:cxn>
                  <a:cxn ang="0">
                    <a:pos x="257" y="38"/>
                  </a:cxn>
                  <a:cxn ang="0">
                    <a:pos x="260" y="20"/>
                  </a:cxn>
                  <a:cxn ang="0">
                    <a:pos x="253" y="9"/>
                  </a:cxn>
                  <a:cxn ang="0">
                    <a:pos x="234" y="32"/>
                  </a:cxn>
                  <a:cxn ang="0">
                    <a:pos x="207" y="47"/>
                  </a:cxn>
                  <a:cxn ang="0">
                    <a:pos x="191" y="71"/>
                  </a:cxn>
                  <a:cxn ang="0">
                    <a:pos x="180" y="85"/>
                  </a:cxn>
                  <a:cxn ang="0">
                    <a:pos x="153" y="82"/>
                  </a:cxn>
                  <a:cxn ang="0">
                    <a:pos x="72" y="95"/>
                  </a:cxn>
                  <a:cxn ang="0">
                    <a:pos x="38" y="97"/>
                  </a:cxn>
                  <a:cxn ang="0">
                    <a:pos x="16" y="89"/>
                  </a:cxn>
                  <a:cxn ang="0">
                    <a:pos x="2" y="88"/>
                  </a:cxn>
                  <a:cxn ang="0">
                    <a:pos x="26" y="97"/>
                  </a:cxn>
                  <a:cxn ang="0">
                    <a:pos x="37" y="102"/>
                  </a:cxn>
                  <a:cxn ang="0">
                    <a:pos x="87" y="129"/>
                  </a:cxn>
                  <a:cxn ang="0">
                    <a:pos x="67" y="101"/>
                  </a:cxn>
                  <a:cxn ang="0">
                    <a:pos x="150" y="86"/>
                  </a:cxn>
                  <a:cxn ang="0">
                    <a:pos x="178" y="88"/>
                  </a:cxn>
                  <a:cxn ang="0">
                    <a:pos x="183" y="113"/>
                  </a:cxn>
                  <a:cxn ang="0">
                    <a:pos x="171" y="101"/>
                  </a:cxn>
                  <a:cxn ang="0">
                    <a:pos x="183" y="104"/>
                  </a:cxn>
                  <a:cxn ang="0">
                    <a:pos x="166" y="90"/>
                  </a:cxn>
                  <a:cxn ang="0">
                    <a:pos x="178" y="93"/>
                  </a:cxn>
                  <a:cxn ang="0">
                    <a:pos x="185" y="95"/>
                  </a:cxn>
                  <a:cxn ang="0">
                    <a:pos x="170" y="87"/>
                  </a:cxn>
                  <a:cxn ang="0">
                    <a:pos x="166" y="90"/>
                  </a:cxn>
                  <a:cxn ang="0">
                    <a:pos x="168" y="94"/>
                  </a:cxn>
                  <a:cxn ang="0">
                    <a:pos x="169" y="97"/>
                  </a:cxn>
                  <a:cxn ang="0">
                    <a:pos x="168" y="104"/>
                  </a:cxn>
                  <a:cxn ang="0">
                    <a:pos x="161" y="115"/>
                  </a:cxn>
                  <a:cxn ang="0">
                    <a:pos x="148" y="99"/>
                  </a:cxn>
                  <a:cxn ang="0">
                    <a:pos x="139" y="106"/>
                  </a:cxn>
                  <a:cxn ang="0">
                    <a:pos x="135" y="108"/>
                  </a:cxn>
                  <a:cxn ang="0">
                    <a:pos x="143" y="110"/>
                  </a:cxn>
                  <a:cxn ang="0">
                    <a:pos x="142" y="120"/>
                  </a:cxn>
                  <a:cxn ang="0">
                    <a:pos x="147" y="125"/>
                  </a:cxn>
                  <a:cxn ang="0">
                    <a:pos x="174" y="117"/>
                  </a:cxn>
                  <a:cxn ang="0">
                    <a:pos x="165" y="133"/>
                  </a:cxn>
                  <a:cxn ang="0">
                    <a:pos x="180" y="137"/>
                  </a:cxn>
                </a:cxnLst>
                <a:rect l="0" t="0" r="r" b="b"/>
                <a:pathLst>
                  <a:path w="343" h="173">
                    <a:moveTo>
                      <a:pt x="165" y="148"/>
                    </a:moveTo>
                    <a:lnTo>
                      <a:pt x="178" y="143"/>
                    </a:lnTo>
                    <a:lnTo>
                      <a:pt x="178" y="146"/>
                    </a:lnTo>
                    <a:lnTo>
                      <a:pt x="178" y="149"/>
                    </a:lnTo>
                    <a:lnTo>
                      <a:pt x="177" y="152"/>
                    </a:lnTo>
                    <a:lnTo>
                      <a:pt x="177" y="155"/>
                    </a:lnTo>
                    <a:lnTo>
                      <a:pt x="175" y="158"/>
                    </a:lnTo>
                    <a:lnTo>
                      <a:pt x="174" y="161"/>
                    </a:lnTo>
                    <a:lnTo>
                      <a:pt x="172" y="163"/>
                    </a:lnTo>
                    <a:lnTo>
                      <a:pt x="169" y="165"/>
                    </a:lnTo>
                    <a:lnTo>
                      <a:pt x="167" y="165"/>
                    </a:lnTo>
                    <a:lnTo>
                      <a:pt x="164" y="165"/>
                    </a:lnTo>
                    <a:lnTo>
                      <a:pt x="161" y="164"/>
                    </a:lnTo>
                    <a:lnTo>
                      <a:pt x="159" y="162"/>
                    </a:lnTo>
                    <a:lnTo>
                      <a:pt x="156" y="160"/>
                    </a:lnTo>
                    <a:lnTo>
                      <a:pt x="154" y="158"/>
                    </a:lnTo>
                    <a:lnTo>
                      <a:pt x="152" y="155"/>
                    </a:lnTo>
                    <a:lnTo>
                      <a:pt x="151" y="153"/>
                    </a:lnTo>
                    <a:lnTo>
                      <a:pt x="165" y="148"/>
                    </a:lnTo>
                    <a:lnTo>
                      <a:pt x="164" y="143"/>
                    </a:lnTo>
                    <a:lnTo>
                      <a:pt x="149" y="148"/>
                    </a:lnTo>
                    <a:lnTo>
                      <a:pt x="147" y="147"/>
                    </a:lnTo>
                    <a:lnTo>
                      <a:pt x="146" y="145"/>
                    </a:lnTo>
                    <a:lnTo>
                      <a:pt x="145" y="143"/>
                    </a:lnTo>
                    <a:lnTo>
                      <a:pt x="144" y="141"/>
                    </a:lnTo>
                    <a:lnTo>
                      <a:pt x="146" y="140"/>
                    </a:lnTo>
                    <a:lnTo>
                      <a:pt x="149" y="139"/>
                    </a:lnTo>
                    <a:lnTo>
                      <a:pt x="152" y="138"/>
                    </a:lnTo>
                    <a:lnTo>
                      <a:pt x="154" y="137"/>
                    </a:lnTo>
                    <a:lnTo>
                      <a:pt x="157" y="136"/>
                    </a:lnTo>
                    <a:lnTo>
                      <a:pt x="160" y="135"/>
                    </a:lnTo>
                    <a:lnTo>
                      <a:pt x="162" y="134"/>
                    </a:lnTo>
                    <a:lnTo>
                      <a:pt x="165" y="134"/>
                    </a:lnTo>
                    <a:lnTo>
                      <a:pt x="163" y="128"/>
                    </a:lnTo>
                    <a:lnTo>
                      <a:pt x="145" y="134"/>
                    </a:lnTo>
                    <a:lnTo>
                      <a:pt x="145" y="134"/>
                    </a:lnTo>
                    <a:lnTo>
                      <a:pt x="145" y="133"/>
                    </a:lnTo>
                    <a:lnTo>
                      <a:pt x="145" y="133"/>
                    </a:lnTo>
                    <a:lnTo>
                      <a:pt x="145" y="132"/>
                    </a:lnTo>
                    <a:lnTo>
                      <a:pt x="138" y="131"/>
                    </a:lnTo>
                    <a:lnTo>
                      <a:pt x="138" y="135"/>
                    </a:lnTo>
                    <a:lnTo>
                      <a:pt x="138" y="139"/>
                    </a:lnTo>
                    <a:lnTo>
                      <a:pt x="139" y="143"/>
                    </a:lnTo>
                    <a:lnTo>
                      <a:pt x="140" y="146"/>
                    </a:lnTo>
                    <a:lnTo>
                      <a:pt x="141" y="149"/>
                    </a:lnTo>
                    <a:lnTo>
                      <a:pt x="143" y="153"/>
                    </a:lnTo>
                    <a:lnTo>
                      <a:pt x="145" y="156"/>
                    </a:lnTo>
                    <a:lnTo>
                      <a:pt x="147" y="159"/>
                    </a:lnTo>
                    <a:lnTo>
                      <a:pt x="149" y="162"/>
                    </a:lnTo>
                    <a:lnTo>
                      <a:pt x="152" y="165"/>
                    </a:lnTo>
                    <a:lnTo>
                      <a:pt x="155" y="168"/>
                    </a:lnTo>
                    <a:lnTo>
                      <a:pt x="158" y="170"/>
                    </a:lnTo>
                    <a:lnTo>
                      <a:pt x="161" y="172"/>
                    </a:lnTo>
                    <a:lnTo>
                      <a:pt x="164" y="173"/>
                    </a:lnTo>
                    <a:lnTo>
                      <a:pt x="168" y="173"/>
                    </a:lnTo>
                    <a:lnTo>
                      <a:pt x="172" y="173"/>
                    </a:lnTo>
                    <a:lnTo>
                      <a:pt x="175" y="172"/>
                    </a:lnTo>
                    <a:lnTo>
                      <a:pt x="177" y="171"/>
                    </a:lnTo>
                    <a:lnTo>
                      <a:pt x="179" y="169"/>
                    </a:lnTo>
                    <a:lnTo>
                      <a:pt x="181" y="167"/>
                    </a:lnTo>
                    <a:lnTo>
                      <a:pt x="182" y="165"/>
                    </a:lnTo>
                    <a:lnTo>
                      <a:pt x="183" y="163"/>
                    </a:lnTo>
                    <a:lnTo>
                      <a:pt x="184" y="160"/>
                    </a:lnTo>
                    <a:lnTo>
                      <a:pt x="185" y="157"/>
                    </a:lnTo>
                    <a:lnTo>
                      <a:pt x="191" y="109"/>
                    </a:lnTo>
                    <a:lnTo>
                      <a:pt x="191" y="106"/>
                    </a:lnTo>
                    <a:lnTo>
                      <a:pt x="192" y="102"/>
                    </a:lnTo>
                    <a:lnTo>
                      <a:pt x="192" y="98"/>
                    </a:lnTo>
                    <a:lnTo>
                      <a:pt x="193" y="95"/>
                    </a:lnTo>
                    <a:lnTo>
                      <a:pt x="194" y="91"/>
                    </a:lnTo>
                    <a:lnTo>
                      <a:pt x="195" y="88"/>
                    </a:lnTo>
                    <a:lnTo>
                      <a:pt x="196" y="84"/>
                    </a:lnTo>
                    <a:lnTo>
                      <a:pt x="197" y="81"/>
                    </a:lnTo>
                    <a:lnTo>
                      <a:pt x="199" y="77"/>
                    </a:lnTo>
                    <a:lnTo>
                      <a:pt x="200" y="73"/>
                    </a:lnTo>
                    <a:lnTo>
                      <a:pt x="202" y="69"/>
                    </a:lnTo>
                    <a:lnTo>
                      <a:pt x="205" y="65"/>
                    </a:lnTo>
                    <a:lnTo>
                      <a:pt x="207" y="62"/>
                    </a:lnTo>
                    <a:lnTo>
                      <a:pt x="210" y="58"/>
                    </a:lnTo>
                    <a:lnTo>
                      <a:pt x="213" y="55"/>
                    </a:lnTo>
                    <a:lnTo>
                      <a:pt x="216" y="52"/>
                    </a:lnTo>
                    <a:lnTo>
                      <a:pt x="219" y="49"/>
                    </a:lnTo>
                    <a:lnTo>
                      <a:pt x="223" y="46"/>
                    </a:lnTo>
                    <a:lnTo>
                      <a:pt x="227" y="44"/>
                    </a:lnTo>
                    <a:lnTo>
                      <a:pt x="230" y="42"/>
                    </a:lnTo>
                    <a:lnTo>
                      <a:pt x="234" y="40"/>
                    </a:lnTo>
                    <a:lnTo>
                      <a:pt x="238" y="38"/>
                    </a:lnTo>
                    <a:lnTo>
                      <a:pt x="243" y="37"/>
                    </a:lnTo>
                    <a:lnTo>
                      <a:pt x="247" y="37"/>
                    </a:lnTo>
                    <a:lnTo>
                      <a:pt x="249" y="39"/>
                    </a:lnTo>
                    <a:lnTo>
                      <a:pt x="252" y="42"/>
                    </a:lnTo>
                    <a:lnTo>
                      <a:pt x="254" y="44"/>
                    </a:lnTo>
                    <a:lnTo>
                      <a:pt x="256" y="46"/>
                    </a:lnTo>
                    <a:lnTo>
                      <a:pt x="259" y="48"/>
                    </a:lnTo>
                    <a:lnTo>
                      <a:pt x="262" y="50"/>
                    </a:lnTo>
                    <a:lnTo>
                      <a:pt x="266" y="51"/>
                    </a:lnTo>
                    <a:lnTo>
                      <a:pt x="271" y="53"/>
                    </a:lnTo>
                    <a:lnTo>
                      <a:pt x="274" y="53"/>
                    </a:lnTo>
                    <a:lnTo>
                      <a:pt x="276" y="53"/>
                    </a:lnTo>
                    <a:lnTo>
                      <a:pt x="279" y="54"/>
                    </a:lnTo>
                    <a:lnTo>
                      <a:pt x="282" y="54"/>
                    </a:lnTo>
                    <a:lnTo>
                      <a:pt x="284" y="53"/>
                    </a:lnTo>
                    <a:lnTo>
                      <a:pt x="287" y="53"/>
                    </a:lnTo>
                    <a:lnTo>
                      <a:pt x="289" y="52"/>
                    </a:lnTo>
                    <a:lnTo>
                      <a:pt x="292" y="51"/>
                    </a:lnTo>
                    <a:lnTo>
                      <a:pt x="294" y="50"/>
                    </a:lnTo>
                    <a:lnTo>
                      <a:pt x="296" y="49"/>
                    </a:lnTo>
                    <a:lnTo>
                      <a:pt x="299" y="48"/>
                    </a:lnTo>
                    <a:lnTo>
                      <a:pt x="301" y="47"/>
                    </a:lnTo>
                    <a:lnTo>
                      <a:pt x="303" y="45"/>
                    </a:lnTo>
                    <a:lnTo>
                      <a:pt x="305" y="43"/>
                    </a:lnTo>
                    <a:lnTo>
                      <a:pt x="307" y="42"/>
                    </a:lnTo>
                    <a:lnTo>
                      <a:pt x="309" y="40"/>
                    </a:lnTo>
                    <a:lnTo>
                      <a:pt x="315" y="43"/>
                    </a:lnTo>
                    <a:lnTo>
                      <a:pt x="321" y="48"/>
                    </a:lnTo>
                    <a:lnTo>
                      <a:pt x="326" y="53"/>
                    </a:lnTo>
                    <a:lnTo>
                      <a:pt x="330" y="59"/>
                    </a:lnTo>
                    <a:lnTo>
                      <a:pt x="333" y="65"/>
                    </a:lnTo>
                    <a:lnTo>
                      <a:pt x="336" y="72"/>
                    </a:lnTo>
                    <a:lnTo>
                      <a:pt x="337" y="79"/>
                    </a:lnTo>
                    <a:lnTo>
                      <a:pt x="338" y="87"/>
                    </a:lnTo>
                    <a:lnTo>
                      <a:pt x="338" y="92"/>
                    </a:lnTo>
                    <a:lnTo>
                      <a:pt x="339" y="97"/>
                    </a:lnTo>
                    <a:lnTo>
                      <a:pt x="339" y="101"/>
                    </a:lnTo>
                    <a:lnTo>
                      <a:pt x="340" y="103"/>
                    </a:lnTo>
                    <a:lnTo>
                      <a:pt x="342" y="94"/>
                    </a:lnTo>
                    <a:lnTo>
                      <a:pt x="343" y="84"/>
                    </a:lnTo>
                    <a:lnTo>
                      <a:pt x="343" y="75"/>
                    </a:lnTo>
                    <a:lnTo>
                      <a:pt x="341" y="66"/>
                    </a:lnTo>
                    <a:lnTo>
                      <a:pt x="340" y="63"/>
                    </a:lnTo>
                    <a:lnTo>
                      <a:pt x="339" y="60"/>
                    </a:lnTo>
                    <a:lnTo>
                      <a:pt x="338" y="57"/>
                    </a:lnTo>
                    <a:lnTo>
                      <a:pt x="337" y="54"/>
                    </a:lnTo>
                    <a:lnTo>
                      <a:pt x="335" y="51"/>
                    </a:lnTo>
                    <a:lnTo>
                      <a:pt x="333" y="49"/>
                    </a:lnTo>
                    <a:lnTo>
                      <a:pt x="331" y="46"/>
                    </a:lnTo>
                    <a:lnTo>
                      <a:pt x="329" y="44"/>
                    </a:lnTo>
                    <a:lnTo>
                      <a:pt x="327" y="42"/>
                    </a:lnTo>
                    <a:lnTo>
                      <a:pt x="324" y="39"/>
                    </a:lnTo>
                    <a:lnTo>
                      <a:pt x="322" y="37"/>
                    </a:lnTo>
                    <a:lnTo>
                      <a:pt x="319" y="35"/>
                    </a:lnTo>
                    <a:lnTo>
                      <a:pt x="317" y="33"/>
                    </a:lnTo>
                    <a:lnTo>
                      <a:pt x="314" y="32"/>
                    </a:lnTo>
                    <a:lnTo>
                      <a:pt x="311" y="30"/>
                    </a:lnTo>
                    <a:lnTo>
                      <a:pt x="309" y="28"/>
                    </a:lnTo>
                    <a:lnTo>
                      <a:pt x="308" y="29"/>
                    </a:lnTo>
                    <a:lnTo>
                      <a:pt x="308" y="29"/>
                    </a:lnTo>
                    <a:lnTo>
                      <a:pt x="307" y="29"/>
                    </a:lnTo>
                    <a:lnTo>
                      <a:pt x="307" y="29"/>
                    </a:lnTo>
                    <a:lnTo>
                      <a:pt x="306" y="30"/>
                    </a:lnTo>
                    <a:lnTo>
                      <a:pt x="305" y="31"/>
                    </a:lnTo>
                    <a:lnTo>
                      <a:pt x="304" y="32"/>
                    </a:lnTo>
                    <a:lnTo>
                      <a:pt x="302" y="34"/>
                    </a:lnTo>
                    <a:lnTo>
                      <a:pt x="300" y="36"/>
                    </a:lnTo>
                    <a:lnTo>
                      <a:pt x="298" y="38"/>
                    </a:lnTo>
                    <a:lnTo>
                      <a:pt x="296" y="40"/>
                    </a:lnTo>
                    <a:lnTo>
                      <a:pt x="294" y="41"/>
                    </a:lnTo>
                    <a:lnTo>
                      <a:pt x="292" y="42"/>
                    </a:lnTo>
                    <a:lnTo>
                      <a:pt x="290" y="43"/>
                    </a:lnTo>
                    <a:lnTo>
                      <a:pt x="289" y="44"/>
                    </a:lnTo>
                    <a:lnTo>
                      <a:pt x="287" y="44"/>
                    </a:lnTo>
                    <a:lnTo>
                      <a:pt x="285" y="44"/>
                    </a:lnTo>
                    <a:lnTo>
                      <a:pt x="283" y="45"/>
                    </a:lnTo>
                    <a:lnTo>
                      <a:pt x="282" y="45"/>
                    </a:lnTo>
                    <a:lnTo>
                      <a:pt x="280" y="45"/>
                    </a:lnTo>
                    <a:lnTo>
                      <a:pt x="277" y="45"/>
                    </a:lnTo>
                    <a:lnTo>
                      <a:pt x="275" y="45"/>
                    </a:lnTo>
                    <a:lnTo>
                      <a:pt x="272" y="44"/>
                    </a:lnTo>
                    <a:lnTo>
                      <a:pt x="270" y="44"/>
                    </a:lnTo>
                    <a:lnTo>
                      <a:pt x="268" y="43"/>
                    </a:lnTo>
                    <a:lnTo>
                      <a:pt x="266" y="43"/>
                    </a:lnTo>
                    <a:lnTo>
                      <a:pt x="264" y="42"/>
                    </a:lnTo>
                    <a:lnTo>
                      <a:pt x="262" y="41"/>
                    </a:lnTo>
                    <a:lnTo>
                      <a:pt x="260" y="40"/>
                    </a:lnTo>
                    <a:lnTo>
                      <a:pt x="258" y="39"/>
                    </a:lnTo>
                    <a:lnTo>
                      <a:pt x="257" y="38"/>
                    </a:lnTo>
                    <a:lnTo>
                      <a:pt x="256" y="36"/>
                    </a:lnTo>
                    <a:lnTo>
                      <a:pt x="256" y="36"/>
                    </a:lnTo>
                    <a:lnTo>
                      <a:pt x="257" y="35"/>
                    </a:lnTo>
                    <a:lnTo>
                      <a:pt x="257" y="34"/>
                    </a:lnTo>
                    <a:lnTo>
                      <a:pt x="258" y="33"/>
                    </a:lnTo>
                    <a:lnTo>
                      <a:pt x="259" y="29"/>
                    </a:lnTo>
                    <a:lnTo>
                      <a:pt x="260" y="25"/>
                    </a:lnTo>
                    <a:lnTo>
                      <a:pt x="260" y="20"/>
                    </a:lnTo>
                    <a:lnTo>
                      <a:pt x="259" y="16"/>
                    </a:lnTo>
                    <a:lnTo>
                      <a:pt x="258" y="12"/>
                    </a:lnTo>
                    <a:lnTo>
                      <a:pt x="257" y="8"/>
                    </a:lnTo>
                    <a:lnTo>
                      <a:pt x="255" y="4"/>
                    </a:lnTo>
                    <a:lnTo>
                      <a:pt x="252" y="0"/>
                    </a:lnTo>
                    <a:lnTo>
                      <a:pt x="252" y="1"/>
                    </a:lnTo>
                    <a:lnTo>
                      <a:pt x="252" y="5"/>
                    </a:lnTo>
                    <a:lnTo>
                      <a:pt x="253" y="9"/>
                    </a:lnTo>
                    <a:lnTo>
                      <a:pt x="253" y="14"/>
                    </a:lnTo>
                    <a:lnTo>
                      <a:pt x="253" y="20"/>
                    </a:lnTo>
                    <a:lnTo>
                      <a:pt x="252" y="25"/>
                    </a:lnTo>
                    <a:lnTo>
                      <a:pt x="249" y="29"/>
                    </a:lnTo>
                    <a:lnTo>
                      <a:pt x="246" y="31"/>
                    </a:lnTo>
                    <a:lnTo>
                      <a:pt x="242" y="31"/>
                    </a:lnTo>
                    <a:lnTo>
                      <a:pt x="238" y="32"/>
                    </a:lnTo>
                    <a:lnTo>
                      <a:pt x="234" y="32"/>
                    </a:lnTo>
                    <a:lnTo>
                      <a:pt x="230" y="33"/>
                    </a:lnTo>
                    <a:lnTo>
                      <a:pt x="227" y="35"/>
                    </a:lnTo>
                    <a:lnTo>
                      <a:pt x="223" y="36"/>
                    </a:lnTo>
                    <a:lnTo>
                      <a:pt x="220" y="38"/>
                    </a:lnTo>
                    <a:lnTo>
                      <a:pt x="216" y="40"/>
                    </a:lnTo>
                    <a:lnTo>
                      <a:pt x="213" y="42"/>
                    </a:lnTo>
                    <a:lnTo>
                      <a:pt x="210" y="44"/>
                    </a:lnTo>
                    <a:lnTo>
                      <a:pt x="207" y="47"/>
                    </a:lnTo>
                    <a:lnTo>
                      <a:pt x="204" y="50"/>
                    </a:lnTo>
                    <a:lnTo>
                      <a:pt x="202" y="52"/>
                    </a:lnTo>
                    <a:lnTo>
                      <a:pt x="199" y="56"/>
                    </a:lnTo>
                    <a:lnTo>
                      <a:pt x="197" y="59"/>
                    </a:lnTo>
                    <a:lnTo>
                      <a:pt x="195" y="62"/>
                    </a:lnTo>
                    <a:lnTo>
                      <a:pt x="193" y="65"/>
                    </a:lnTo>
                    <a:lnTo>
                      <a:pt x="192" y="68"/>
                    </a:lnTo>
                    <a:lnTo>
                      <a:pt x="191" y="71"/>
                    </a:lnTo>
                    <a:lnTo>
                      <a:pt x="190" y="75"/>
                    </a:lnTo>
                    <a:lnTo>
                      <a:pt x="189" y="78"/>
                    </a:lnTo>
                    <a:lnTo>
                      <a:pt x="189" y="81"/>
                    </a:lnTo>
                    <a:lnTo>
                      <a:pt x="188" y="84"/>
                    </a:lnTo>
                    <a:lnTo>
                      <a:pt x="187" y="88"/>
                    </a:lnTo>
                    <a:lnTo>
                      <a:pt x="185" y="87"/>
                    </a:lnTo>
                    <a:lnTo>
                      <a:pt x="183" y="86"/>
                    </a:lnTo>
                    <a:lnTo>
                      <a:pt x="180" y="85"/>
                    </a:lnTo>
                    <a:lnTo>
                      <a:pt x="178" y="84"/>
                    </a:lnTo>
                    <a:lnTo>
                      <a:pt x="175" y="83"/>
                    </a:lnTo>
                    <a:lnTo>
                      <a:pt x="172" y="82"/>
                    </a:lnTo>
                    <a:lnTo>
                      <a:pt x="170" y="81"/>
                    </a:lnTo>
                    <a:lnTo>
                      <a:pt x="170" y="79"/>
                    </a:lnTo>
                    <a:lnTo>
                      <a:pt x="166" y="80"/>
                    </a:lnTo>
                    <a:lnTo>
                      <a:pt x="160" y="81"/>
                    </a:lnTo>
                    <a:lnTo>
                      <a:pt x="153" y="82"/>
                    </a:lnTo>
                    <a:lnTo>
                      <a:pt x="145" y="83"/>
                    </a:lnTo>
                    <a:lnTo>
                      <a:pt x="135" y="85"/>
                    </a:lnTo>
                    <a:lnTo>
                      <a:pt x="125" y="87"/>
                    </a:lnTo>
                    <a:lnTo>
                      <a:pt x="114" y="88"/>
                    </a:lnTo>
                    <a:lnTo>
                      <a:pt x="103" y="90"/>
                    </a:lnTo>
                    <a:lnTo>
                      <a:pt x="92" y="92"/>
                    </a:lnTo>
                    <a:lnTo>
                      <a:pt x="82" y="94"/>
                    </a:lnTo>
                    <a:lnTo>
                      <a:pt x="72" y="95"/>
                    </a:lnTo>
                    <a:lnTo>
                      <a:pt x="64" y="97"/>
                    </a:lnTo>
                    <a:lnTo>
                      <a:pt x="57" y="98"/>
                    </a:lnTo>
                    <a:lnTo>
                      <a:pt x="51" y="99"/>
                    </a:lnTo>
                    <a:lnTo>
                      <a:pt x="48" y="99"/>
                    </a:lnTo>
                    <a:lnTo>
                      <a:pt x="46" y="99"/>
                    </a:lnTo>
                    <a:lnTo>
                      <a:pt x="44" y="99"/>
                    </a:lnTo>
                    <a:lnTo>
                      <a:pt x="41" y="98"/>
                    </a:lnTo>
                    <a:lnTo>
                      <a:pt x="38" y="97"/>
                    </a:lnTo>
                    <a:lnTo>
                      <a:pt x="35" y="96"/>
                    </a:lnTo>
                    <a:lnTo>
                      <a:pt x="33" y="95"/>
                    </a:lnTo>
                    <a:lnTo>
                      <a:pt x="30" y="94"/>
                    </a:lnTo>
                    <a:lnTo>
                      <a:pt x="27" y="93"/>
                    </a:lnTo>
                    <a:lnTo>
                      <a:pt x="25" y="92"/>
                    </a:lnTo>
                    <a:lnTo>
                      <a:pt x="22" y="91"/>
                    </a:lnTo>
                    <a:lnTo>
                      <a:pt x="19" y="90"/>
                    </a:lnTo>
                    <a:lnTo>
                      <a:pt x="16" y="89"/>
                    </a:lnTo>
                    <a:lnTo>
                      <a:pt x="14" y="89"/>
                    </a:lnTo>
                    <a:lnTo>
                      <a:pt x="11" y="88"/>
                    </a:lnTo>
                    <a:lnTo>
                      <a:pt x="8" y="87"/>
                    </a:lnTo>
                    <a:lnTo>
                      <a:pt x="5" y="86"/>
                    </a:lnTo>
                    <a:lnTo>
                      <a:pt x="2" y="85"/>
                    </a:lnTo>
                    <a:lnTo>
                      <a:pt x="0" y="87"/>
                    </a:lnTo>
                    <a:lnTo>
                      <a:pt x="1" y="88"/>
                    </a:lnTo>
                    <a:lnTo>
                      <a:pt x="2" y="88"/>
                    </a:lnTo>
                    <a:lnTo>
                      <a:pt x="4" y="89"/>
                    </a:lnTo>
                    <a:lnTo>
                      <a:pt x="7" y="90"/>
                    </a:lnTo>
                    <a:lnTo>
                      <a:pt x="10" y="91"/>
                    </a:lnTo>
                    <a:lnTo>
                      <a:pt x="13" y="92"/>
                    </a:lnTo>
                    <a:lnTo>
                      <a:pt x="16" y="94"/>
                    </a:lnTo>
                    <a:lnTo>
                      <a:pt x="20" y="95"/>
                    </a:lnTo>
                    <a:lnTo>
                      <a:pt x="23" y="96"/>
                    </a:lnTo>
                    <a:lnTo>
                      <a:pt x="26" y="97"/>
                    </a:lnTo>
                    <a:lnTo>
                      <a:pt x="29" y="99"/>
                    </a:lnTo>
                    <a:lnTo>
                      <a:pt x="32" y="100"/>
                    </a:lnTo>
                    <a:lnTo>
                      <a:pt x="35" y="101"/>
                    </a:lnTo>
                    <a:lnTo>
                      <a:pt x="36" y="101"/>
                    </a:lnTo>
                    <a:lnTo>
                      <a:pt x="38" y="102"/>
                    </a:lnTo>
                    <a:lnTo>
                      <a:pt x="38" y="102"/>
                    </a:lnTo>
                    <a:lnTo>
                      <a:pt x="38" y="102"/>
                    </a:lnTo>
                    <a:lnTo>
                      <a:pt x="37" y="102"/>
                    </a:lnTo>
                    <a:lnTo>
                      <a:pt x="36" y="102"/>
                    </a:lnTo>
                    <a:lnTo>
                      <a:pt x="35" y="103"/>
                    </a:lnTo>
                    <a:lnTo>
                      <a:pt x="34" y="103"/>
                    </a:lnTo>
                    <a:lnTo>
                      <a:pt x="33" y="104"/>
                    </a:lnTo>
                    <a:lnTo>
                      <a:pt x="32" y="104"/>
                    </a:lnTo>
                    <a:lnTo>
                      <a:pt x="31" y="105"/>
                    </a:lnTo>
                    <a:lnTo>
                      <a:pt x="86" y="129"/>
                    </a:lnTo>
                    <a:lnTo>
                      <a:pt x="87" y="129"/>
                    </a:lnTo>
                    <a:lnTo>
                      <a:pt x="88" y="129"/>
                    </a:lnTo>
                    <a:lnTo>
                      <a:pt x="89" y="129"/>
                    </a:lnTo>
                    <a:lnTo>
                      <a:pt x="90" y="128"/>
                    </a:lnTo>
                    <a:lnTo>
                      <a:pt x="43" y="106"/>
                    </a:lnTo>
                    <a:lnTo>
                      <a:pt x="46" y="105"/>
                    </a:lnTo>
                    <a:lnTo>
                      <a:pt x="52" y="104"/>
                    </a:lnTo>
                    <a:lnTo>
                      <a:pt x="59" y="103"/>
                    </a:lnTo>
                    <a:lnTo>
                      <a:pt x="67" y="101"/>
                    </a:lnTo>
                    <a:lnTo>
                      <a:pt x="77" y="99"/>
                    </a:lnTo>
                    <a:lnTo>
                      <a:pt x="88" y="97"/>
                    </a:lnTo>
                    <a:lnTo>
                      <a:pt x="99" y="95"/>
                    </a:lnTo>
                    <a:lnTo>
                      <a:pt x="110" y="93"/>
                    </a:lnTo>
                    <a:lnTo>
                      <a:pt x="121" y="91"/>
                    </a:lnTo>
                    <a:lnTo>
                      <a:pt x="132" y="89"/>
                    </a:lnTo>
                    <a:lnTo>
                      <a:pt x="142" y="88"/>
                    </a:lnTo>
                    <a:lnTo>
                      <a:pt x="150" y="86"/>
                    </a:lnTo>
                    <a:lnTo>
                      <a:pt x="158" y="85"/>
                    </a:lnTo>
                    <a:lnTo>
                      <a:pt x="164" y="83"/>
                    </a:lnTo>
                    <a:lnTo>
                      <a:pt x="167" y="83"/>
                    </a:lnTo>
                    <a:lnTo>
                      <a:pt x="169" y="83"/>
                    </a:lnTo>
                    <a:lnTo>
                      <a:pt x="171" y="84"/>
                    </a:lnTo>
                    <a:lnTo>
                      <a:pt x="173" y="85"/>
                    </a:lnTo>
                    <a:lnTo>
                      <a:pt x="175" y="86"/>
                    </a:lnTo>
                    <a:lnTo>
                      <a:pt x="178" y="88"/>
                    </a:lnTo>
                    <a:lnTo>
                      <a:pt x="180" y="89"/>
                    </a:lnTo>
                    <a:lnTo>
                      <a:pt x="182" y="90"/>
                    </a:lnTo>
                    <a:lnTo>
                      <a:pt x="184" y="92"/>
                    </a:lnTo>
                    <a:lnTo>
                      <a:pt x="186" y="93"/>
                    </a:lnTo>
                    <a:lnTo>
                      <a:pt x="186" y="98"/>
                    </a:lnTo>
                    <a:lnTo>
                      <a:pt x="185" y="103"/>
                    </a:lnTo>
                    <a:lnTo>
                      <a:pt x="184" y="108"/>
                    </a:lnTo>
                    <a:lnTo>
                      <a:pt x="183" y="113"/>
                    </a:lnTo>
                    <a:lnTo>
                      <a:pt x="182" y="111"/>
                    </a:lnTo>
                    <a:lnTo>
                      <a:pt x="180" y="110"/>
                    </a:lnTo>
                    <a:lnTo>
                      <a:pt x="179" y="108"/>
                    </a:lnTo>
                    <a:lnTo>
                      <a:pt x="178" y="107"/>
                    </a:lnTo>
                    <a:lnTo>
                      <a:pt x="176" y="105"/>
                    </a:lnTo>
                    <a:lnTo>
                      <a:pt x="175" y="104"/>
                    </a:lnTo>
                    <a:lnTo>
                      <a:pt x="173" y="102"/>
                    </a:lnTo>
                    <a:lnTo>
                      <a:pt x="171" y="101"/>
                    </a:lnTo>
                    <a:lnTo>
                      <a:pt x="173" y="101"/>
                    </a:lnTo>
                    <a:lnTo>
                      <a:pt x="174" y="102"/>
                    </a:lnTo>
                    <a:lnTo>
                      <a:pt x="176" y="103"/>
                    </a:lnTo>
                    <a:lnTo>
                      <a:pt x="177" y="104"/>
                    </a:lnTo>
                    <a:lnTo>
                      <a:pt x="178" y="105"/>
                    </a:lnTo>
                    <a:lnTo>
                      <a:pt x="180" y="105"/>
                    </a:lnTo>
                    <a:lnTo>
                      <a:pt x="181" y="105"/>
                    </a:lnTo>
                    <a:lnTo>
                      <a:pt x="183" y="104"/>
                    </a:lnTo>
                    <a:lnTo>
                      <a:pt x="181" y="102"/>
                    </a:lnTo>
                    <a:lnTo>
                      <a:pt x="179" y="100"/>
                    </a:lnTo>
                    <a:lnTo>
                      <a:pt x="178" y="98"/>
                    </a:lnTo>
                    <a:lnTo>
                      <a:pt x="175" y="96"/>
                    </a:lnTo>
                    <a:lnTo>
                      <a:pt x="173" y="94"/>
                    </a:lnTo>
                    <a:lnTo>
                      <a:pt x="171" y="92"/>
                    </a:lnTo>
                    <a:lnTo>
                      <a:pt x="168" y="91"/>
                    </a:lnTo>
                    <a:lnTo>
                      <a:pt x="166" y="90"/>
                    </a:lnTo>
                    <a:lnTo>
                      <a:pt x="168" y="90"/>
                    </a:lnTo>
                    <a:lnTo>
                      <a:pt x="169" y="90"/>
                    </a:lnTo>
                    <a:lnTo>
                      <a:pt x="171" y="91"/>
                    </a:lnTo>
                    <a:lnTo>
                      <a:pt x="172" y="91"/>
                    </a:lnTo>
                    <a:lnTo>
                      <a:pt x="174" y="91"/>
                    </a:lnTo>
                    <a:lnTo>
                      <a:pt x="176" y="92"/>
                    </a:lnTo>
                    <a:lnTo>
                      <a:pt x="177" y="92"/>
                    </a:lnTo>
                    <a:lnTo>
                      <a:pt x="178" y="93"/>
                    </a:lnTo>
                    <a:lnTo>
                      <a:pt x="179" y="93"/>
                    </a:lnTo>
                    <a:lnTo>
                      <a:pt x="180" y="94"/>
                    </a:lnTo>
                    <a:lnTo>
                      <a:pt x="181" y="95"/>
                    </a:lnTo>
                    <a:lnTo>
                      <a:pt x="181" y="95"/>
                    </a:lnTo>
                    <a:lnTo>
                      <a:pt x="182" y="96"/>
                    </a:lnTo>
                    <a:lnTo>
                      <a:pt x="183" y="96"/>
                    </a:lnTo>
                    <a:lnTo>
                      <a:pt x="184" y="96"/>
                    </a:lnTo>
                    <a:lnTo>
                      <a:pt x="185" y="95"/>
                    </a:lnTo>
                    <a:lnTo>
                      <a:pt x="183" y="94"/>
                    </a:lnTo>
                    <a:lnTo>
                      <a:pt x="182" y="92"/>
                    </a:lnTo>
                    <a:lnTo>
                      <a:pt x="180" y="91"/>
                    </a:lnTo>
                    <a:lnTo>
                      <a:pt x="178" y="90"/>
                    </a:lnTo>
                    <a:lnTo>
                      <a:pt x="176" y="89"/>
                    </a:lnTo>
                    <a:lnTo>
                      <a:pt x="174" y="89"/>
                    </a:lnTo>
                    <a:lnTo>
                      <a:pt x="172" y="88"/>
                    </a:lnTo>
                    <a:lnTo>
                      <a:pt x="170" y="87"/>
                    </a:lnTo>
                    <a:lnTo>
                      <a:pt x="169" y="87"/>
                    </a:lnTo>
                    <a:lnTo>
                      <a:pt x="167" y="87"/>
                    </a:lnTo>
                    <a:lnTo>
                      <a:pt x="166" y="87"/>
                    </a:lnTo>
                    <a:lnTo>
                      <a:pt x="165" y="88"/>
                    </a:lnTo>
                    <a:lnTo>
                      <a:pt x="165" y="88"/>
                    </a:lnTo>
                    <a:lnTo>
                      <a:pt x="165" y="89"/>
                    </a:lnTo>
                    <a:lnTo>
                      <a:pt x="166" y="89"/>
                    </a:lnTo>
                    <a:lnTo>
                      <a:pt x="166" y="90"/>
                    </a:lnTo>
                    <a:lnTo>
                      <a:pt x="165" y="90"/>
                    </a:lnTo>
                    <a:lnTo>
                      <a:pt x="163" y="90"/>
                    </a:lnTo>
                    <a:lnTo>
                      <a:pt x="162" y="91"/>
                    </a:lnTo>
                    <a:lnTo>
                      <a:pt x="162" y="92"/>
                    </a:lnTo>
                    <a:lnTo>
                      <a:pt x="163" y="93"/>
                    </a:lnTo>
                    <a:lnTo>
                      <a:pt x="165" y="93"/>
                    </a:lnTo>
                    <a:lnTo>
                      <a:pt x="166" y="94"/>
                    </a:lnTo>
                    <a:lnTo>
                      <a:pt x="168" y="94"/>
                    </a:lnTo>
                    <a:lnTo>
                      <a:pt x="170" y="95"/>
                    </a:lnTo>
                    <a:lnTo>
                      <a:pt x="171" y="96"/>
                    </a:lnTo>
                    <a:lnTo>
                      <a:pt x="173" y="97"/>
                    </a:lnTo>
                    <a:lnTo>
                      <a:pt x="174" y="98"/>
                    </a:lnTo>
                    <a:lnTo>
                      <a:pt x="173" y="98"/>
                    </a:lnTo>
                    <a:lnTo>
                      <a:pt x="171" y="98"/>
                    </a:lnTo>
                    <a:lnTo>
                      <a:pt x="170" y="98"/>
                    </a:lnTo>
                    <a:lnTo>
                      <a:pt x="169" y="97"/>
                    </a:lnTo>
                    <a:lnTo>
                      <a:pt x="167" y="97"/>
                    </a:lnTo>
                    <a:lnTo>
                      <a:pt x="166" y="97"/>
                    </a:lnTo>
                    <a:lnTo>
                      <a:pt x="165" y="97"/>
                    </a:lnTo>
                    <a:lnTo>
                      <a:pt x="163" y="98"/>
                    </a:lnTo>
                    <a:lnTo>
                      <a:pt x="164" y="100"/>
                    </a:lnTo>
                    <a:lnTo>
                      <a:pt x="165" y="102"/>
                    </a:lnTo>
                    <a:lnTo>
                      <a:pt x="167" y="103"/>
                    </a:lnTo>
                    <a:lnTo>
                      <a:pt x="168" y="104"/>
                    </a:lnTo>
                    <a:lnTo>
                      <a:pt x="170" y="106"/>
                    </a:lnTo>
                    <a:lnTo>
                      <a:pt x="172" y="107"/>
                    </a:lnTo>
                    <a:lnTo>
                      <a:pt x="173" y="109"/>
                    </a:lnTo>
                    <a:lnTo>
                      <a:pt x="174" y="112"/>
                    </a:lnTo>
                    <a:lnTo>
                      <a:pt x="171" y="112"/>
                    </a:lnTo>
                    <a:lnTo>
                      <a:pt x="168" y="113"/>
                    </a:lnTo>
                    <a:lnTo>
                      <a:pt x="165" y="114"/>
                    </a:lnTo>
                    <a:lnTo>
                      <a:pt x="161" y="115"/>
                    </a:lnTo>
                    <a:lnTo>
                      <a:pt x="158" y="116"/>
                    </a:lnTo>
                    <a:lnTo>
                      <a:pt x="155" y="117"/>
                    </a:lnTo>
                    <a:lnTo>
                      <a:pt x="152" y="117"/>
                    </a:lnTo>
                    <a:lnTo>
                      <a:pt x="148" y="118"/>
                    </a:lnTo>
                    <a:lnTo>
                      <a:pt x="149" y="113"/>
                    </a:lnTo>
                    <a:lnTo>
                      <a:pt x="149" y="108"/>
                    </a:lnTo>
                    <a:lnTo>
                      <a:pt x="149" y="104"/>
                    </a:lnTo>
                    <a:lnTo>
                      <a:pt x="148" y="99"/>
                    </a:lnTo>
                    <a:lnTo>
                      <a:pt x="147" y="98"/>
                    </a:lnTo>
                    <a:lnTo>
                      <a:pt x="147" y="96"/>
                    </a:lnTo>
                    <a:lnTo>
                      <a:pt x="146" y="95"/>
                    </a:lnTo>
                    <a:lnTo>
                      <a:pt x="144" y="95"/>
                    </a:lnTo>
                    <a:lnTo>
                      <a:pt x="142" y="97"/>
                    </a:lnTo>
                    <a:lnTo>
                      <a:pt x="141" y="100"/>
                    </a:lnTo>
                    <a:lnTo>
                      <a:pt x="140" y="103"/>
                    </a:lnTo>
                    <a:lnTo>
                      <a:pt x="139" y="106"/>
                    </a:lnTo>
                    <a:lnTo>
                      <a:pt x="132" y="95"/>
                    </a:lnTo>
                    <a:lnTo>
                      <a:pt x="130" y="95"/>
                    </a:lnTo>
                    <a:lnTo>
                      <a:pt x="130" y="96"/>
                    </a:lnTo>
                    <a:lnTo>
                      <a:pt x="131" y="99"/>
                    </a:lnTo>
                    <a:lnTo>
                      <a:pt x="132" y="101"/>
                    </a:lnTo>
                    <a:lnTo>
                      <a:pt x="133" y="103"/>
                    </a:lnTo>
                    <a:lnTo>
                      <a:pt x="134" y="105"/>
                    </a:lnTo>
                    <a:lnTo>
                      <a:pt x="135" y="108"/>
                    </a:lnTo>
                    <a:lnTo>
                      <a:pt x="136" y="110"/>
                    </a:lnTo>
                    <a:lnTo>
                      <a:pt x="137" y="113"/>
                    </a:lnTo>
                    <a:lnTo>
                      <a:pt x="137" y="115"/>
                    </a:lnTo>
                    <a:lnTo>
                      <a:pt x="139" y="115"/>
                    </a:lnTo>
                    <a:lnTo>
                      <a:pt x="140" y="114"/>
                    </a:lnTo>
                    <a:lnTo>
                      <a:pt x="141" y="113"/>
                    </a:lnTo>
                    <a:lnTo>
                      <a:pt x="142" y="111"/>
                    </a:lnTo>
                    <a:lnTo>
                      <a:pt x="143" y="110"/>
                    </a:lnTo>
                    <a:lnTo>
                      <a:pt x="144" y="108"/>
                    </a:lnTo>
                    <a:lnTo>
                      <a:pt x="144" y="107"/>
                    </a:lnTo>
                    <a:lnTo>
                      <a:pt x="145" y="106"/>
                    </a:lnTo>
                    <a:lnTo>
                      <a:pt x="146" y="107"/>
                    </a:lnTo>
                    <a:lnTo>
                      <a:pt x="145" y="110"/>
                    </a:lnTo>
                    <a:lnTo>
                      <a:pt x="144" y="113"/>
                    </a:lnTo>
                    <a:lnTo>
                      <a:pt x="144" y="116"/>
                    </a:lnTo>
                    <a:lnTo>
                      <a:pt x="142" y="120"/>
                    </a:lnTo>
                    <a:lnTo>
                      <a:pt x="141" y="123"/>
                    </a:lnTo>
                    <a:lnTo>
                      <a:pt x="140" y="126"/>
                    </a:lnTo>
                    <a:lnTo>
                      <a:pt x="139" y="129"/>
                    </a:lnTo>
                    <a:lnTo>
                      <a:pt x="138" y="131"/>
                    </a:lnTo>
                    <a:lnTo>
                      <a:pt x="145" y="132"/>
                    </a:lnTo>
                    <a:lnTo>
                      <a:pt x="146" y="130"/>
                    </a:lnTo>
                    <a:lnTo>
                      <a:pt x="146" y="128"/>
                    </a:lnTo>
                    <a:lnTo>
                      <a:pt x="147" y="125"/>
                    </a:lnTo>
                    <a:lnTo>
                      <a:pt x="147" y="123"/>
                    </a:lnTo>
                    <a:lnTo>
                      <a:pt x="151" y="123"/>
                    </a:lnTo>
                    <a:lnTo>
                      <a:pt x="155" y="122"/>
                    </a:lnTo>
                    <a:lnTo>
                      <a:pt x="159" y="121"/>
                    </a:lnTo>
                    <a:lnTo>
                      <a:pt x="163" y="120"/>
                    </a:lnTo>
                    <a:lnTo>
                      <a:pt x="166" y="119"/>
                    </a:lnTo>
                    <a:lnTo>
                      <a:pt x="170" y="118"/>
                    </a:lnTo>
                    <a:lnTo>
                      <a:pt x="174" y="117"/>
                    </a:lnTo>
                    <a:lnTo>
                      <a:pt x="178" y="116"/>
                    </a:lnTo>
                    <a:lnTo>
                      <a:pt x="179" y="118"/>
                    </a:lnTo>
                    <a:lnTo>
                      <a:pt x="180" y="119"/>
                    </a:lnTo>
                    <a:lnTo>
                      <a:pt x="181" y="121"/>
                    </a:lnTo>
                    <a:lnTo>
                      <a:pt x="182" y="123"/>
                    </a:lnTo>
                    <a:lnTo>
                      <a:pt x="163" y="128"/>
                    </a:lnTo>
                    <a:lnTo>
                      <a:pt x="165" y="134"/>
                    </a:lnTo>
                    <a:lnTo>
                      <a:pt x="165" y="133"/>
                    </a:lnTo>
                    <a:lnTo>
                      <a:pt x="167" y="133"/>
                    </a:lnTo>
                    <a:lnTo>
                      <a:pt x="168" y="132"/>
                    </a:lnTo>
                    <a:lnTo>
                      <a:pt x="171" y="132"/>
                    </a:lnTo>
                    <a:lnTo>
                      <a:pt x="173" y="131"/>
                    </a:lnTo>
                    <a:lnTo>
                      <a:pt x="176" y="130"/>
                    </a:lnTo>
                    <a:lnTo>
                      <a:pt x="178" y="129"/>
                    </a:lnTo>
                    <a:lnTo>
                      <a:pt x="181" y="128"/>
                    </a:lnTo>
                    <a:lnTo>
                      <a:pt x="180" y="137"/>
                    </a:lnTo>
                    <a:lnTo>
                      <a:pt x="164" y="143"/>
                    </a:lnTo>
                    <a:lnTo>
                      <a:pt x="165" y="1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05" name="Freeform 281"/>
              <p:cNvSpPr>
                <a:spLocks/>
              </p:cNvSpPr>
              <p:nvPr/>
            </p:nvSpPr>
            <p:spPr bwMode="auto">
              <a:xfrm>
                <a:off x="2147" y="1013"/>
                <a:ext cx="88" cy="27"/>
              </a:xfrm>
              <a:custGeom>
                <a:avLst/>
                <a:gdLst/>
                <a:ahLst/>
                <a:cxnLst>
                  <a:cxn ang="0">
                    <a:pos x="88" y="27"/>
                  </a:cxn>
                  <a:cxn ang="0">
                    <a:pos x="87" y="27"/>
                  </a:cxn>
                  <a:cxn ang="0">
                    <a:pos x="86" y="26"/>
                  </a:cxn>
                  <a:cxn ang="0">
                    <a:pos x="84" y="25"/>
                  </a:cxn>
                  <a:cxn ang="0">
                    <a:pos x="83" y="24"/>
                  </a:cxn>
                  <a:cxn ang="0">
                    <a:pos x="79" y="21"/>
                  </a:cxn>
                  <a:cxn ang="0">
                    <a:pos x="75" y="18"/>
                  </a:cxn>
                  <a:cxn ang="0">
                    <a:pos x="70" y="15"/>
                  </a:cxn>
                  <a:cxn ang="0">
                    <a:pos x="65" y="13"/>
                  </a:cxn>
                  <a:cxn ang="0">
                    <a:pos x="60" y="11"/>
                  </a:cxn>
                  <a:cxn ang="0">
                    <a:pos x="55" y="10"/>
                  </a:cxn>
                  <a:cxn ang="0">
                    <a:pos x="50" y="9"/>
                  </a:cxn>
                  <a:cxn ang="0">
                    <a:pos x="44" y="8"/>
                  </a:cxn>
                  <a:cxn ang="0">
                    <a:pos x="39" y="8"/>
                  </a:cxn>
                  <a:cxn ang="0">
                    <a:pos x="33" y="8"/>
                  </a:cxn>
                  <a:cxn ang="0">
                    <a:pos x="27" y="9"/>
                  </a:cxn>
                  <a:cxn ang="0">
                    <a:pos x="22" y="10"/>
                  </a:cxn>
                  <a:cxn ang="0">
                    <a:pos x="17" y="11"/>
                  </a:cxn>
                  <a:cxn ang="0">
                    <a:pos x="11" y="12"/>
                  </a:cxn>
                  <a:cxn ang="0">
                    <a:pos x="6" y="13"/>
                  </a:cxn>
                  <a:cxn ang="0">
                    <a:pos x="1" y="15"/>
                  </a:cxn>
                  <a:cxn ang="0">
                    <a:pos x="1" y="14"/>
                  </a:cxn>
                  <a:cxn ang="0">
                    <a:pos x="0" y="14"/>
                  </a:cxn>
                  <a:cxn ang="0">
                    <a:pos x="0" y="12"/>
                  </a:cxn>
                  <a:cxn ang="0">
                    <a:pos x="0" y="11"/>
                  </a:cxn>
                  <a:cxn ang="0">
                    <a:pos x="2" y="9"/>
                  </a:cxn>
                  <a:cxn ang="0">
                    <a:pos x="5" y="7"/>
                  </a:cxn>
                  <a:cxn ang="0">
                    <a:pos x="8" y="6"/>
                  </a:cxn>
                  <a:cxn ang="0">
                    <a:pos x="11" y="4"/>
                  </a:cxn>
                  <a:cxn ang="0">
                    <a:pos x="14" y="3"/>
                  </a:cxn>
                  <a:cxn ang="0">
                    <a:pos x="17" y="2"/>
                  </a:cxn>
                  <a:cxn ang="0">
                    <a:pos x="20" y="1"/>
                  </a:cxn>
                  <a:cxn ang="0">
                    <a:pos x="23" y="1"/>
                  </a:cxn>
                  <a:cxn ang="0">
                    <a:pos x="27" y="0"/>
                  </a:cxn>
                  <a:cxn ang="0">
                    <a:pos x="30" y="0"/>
                  </a:cxn>
                  <a:cxn ang="0">
                    <a:pos x="33" y="0"/>
                  </a:cxn>
                  <a:cxn ang="0">
                    <a:pos x="37" y="0"/>
                  </a:cxn>
                  <a:cxn ang="0">
                    <a:pos x="40" y="0"/>
                  </a:cxn>
                  <a:cxn ang="0">
                    <a:pos x="44" y="1"/>
                  </a:cxn>
                  <a:cxn ang="0">
                    <a:pos x="47" y="1"/>
                  </a:cxn>
                  <a:cxn ang="0">
                    <a:pos x="50" y="2"/>
                  </a:cxn>
                  <a:cxn ang="0">
                    <a:pos x="53" y="2"/>
                  </a:cxn>
                  <a:cxn ang="0">
                    <a:pos x="56" y="3"/>
                  </a:cxn>
                  <a:cxn ang="0">
                    <a:pos x="59" y="4"/>
                  </a:cxn>
                  <a:cxn ang="0">
                    <a:pos x="61" y="5"/>
                  </a:cxn>
                  <a:cxn ang="0">
                    <a:pos x="64" y="6"/>
                  </a:cxn>
                  <a:cxn ang="0">
                    <a:pos x="67" y="7"/>
                  </a:cxn>
                  <a:cxn ang="0">
                    <a:pos x="69" y="8"/>
                  </a:cxn>
                  <a:cxn ang="0">
                    <a:pos x="72" y="10"/>
                  </a:cxn>
                  <a:cxn ang="0">
                    <a:pos x="74" y="12"/>
                  </a:cxn>
                  <a:cxn ang="0">
                    <a:pos x="77" y="13"/>
                  </a:cxn>
                  <a:cxn ang="0">
                    <a:pos x="79" y="15"/>
                  </a:cxn>
                  <a:cxn ang="0">
                    <a:pos x="81" y="17"/>
                  </a:cxn>
                  <a:cxn ang="0">
                    <a:pos x="83" y="19"/>
                  </a:cxn>
                  <a:cxn ang="0">
                    <a:pos x="85" y="22"/>
                  </a:cxn>
                  <a:cxn ang="0">
                    <a:pos x="87" y="24"/>
                  </a:cxn>
                  <a:cxn ang="0">
                    <a:pos x="88" y="27"/>
                  </a:cxn>
                </a:cxnLst>
                <a:rect l="0" t="0" r="r" b="b"/>
                <a:pathLst>
                  <a:path w="88" h="27">
                    <a:moveTo>
                      <a:pt x="88" y="27"/>
                    </a:moveTo>
                    <a:lnTo>
                      <a:pt x="87" y="27"/>
                    </a:lnTo>
                    <a:lnTo>
                      <a:pt x="86" y="26"/>
                    </a:lnTo>
                    <a:lnTo>
                      <a:pt x="84" y="25"/>
                    </a:lnTo>
                    <a:lnTo>
                      <a:pt x="83" y="24"/>
                    </a:lnTo>
                    <a:lnTo>
                      <a:pt x="79" y="21"/>
                    </a:lnTo>
                    <a:lnTo>
                      <a:pt x="75" y="18"/>
                    </a:lnTo>
                    <a:lnTo>
                      <a:pt x="70" y="15"/>
                    </a:lnTo>
                    <a:lnTo>
                      <a:pt x="65" y="13"/>
                    </a:lnTo>
                    <a:lnTo>
                      <a:pt x="60" y="11"/>
                    </a:lnTo>
                    <a:lnTo>
                      <a:pt x="55" y="10"/>
                    </a:lnTo>
                    <a:lnTo>
                      <a:pt x="50" y="9"/>
                    </a:lnTo>
                    <a:lnTo>
                      <a:pt x="44" y="8"/>
                    </a:lnTo>
                    <a:lnTo>
                      <a:pt x="39" y="8"/>
                    </a:lnTo>
                    <a:lnTo>
                      <a:pt x="33" y="8"/>
                    </a:lnTo>
                    <a:lnTo>
                      <a:pt x="27" y="9"/>
                    </a:lnTo>
                    <a:lnTo>
                      <a:pt x="22" y="10"/>
                    </a:lnTo>
                    <a:lnTo>
                      <a:pt x="17" y="11"/>
                    </a:lnTo>
                    <a:lnTo>
                      <a:pt x="11" y="12"/>
                    </a:lnTo>
                    <a:lnTo>
                      <a:pt x="6" y="13"/>
                    </a:lnTo>
                    <a:lnTo>
                      <a:pt x="1" y="15"/>
                    </a:lnTo>
                    <a:lnTo>
                      <a:pt x="1" y="14"/>
                    </a:lnTo>
                    <a:lnTo>
                      <a:pt x="0" y="14"/>
                    </a:lnTo>
                    <a:lnTo>
                      <a:pt x="0" y="12"/>
                    </a:lnTo>
                    <a:lnTo>
                      <a:pt x="0" y="11"/>
                    </a:lnTo>
                    <a:lnTo>
                      <a:pt x="2" y="9"/>
                    </a:lnTo>
                    <a:lnTo>
                      <a:pt x="5" y="7"/>
                    </a:lnTo>
                    <a:lnTo>
                      <a:pt x="8" y="6"/>
                    </a:lnTo>
                    <a:lnTo>
                      <a:pt x="11" y="4"/>
                    </a:lnTo>
                    <a:lnTo>
                      <a:pt x="14" y="3"/>
                    </a:lnTo>
                    <a:lnTo>
                      <a:pt x="17" y="2"/>
                    </a:lnTo>
                    <a:lnTo>
                      <a:pt x="20" y="1"/>
                    </a:lnTo>
                    <a:lnTo>
                      <a:pt x="23" y="1"/>
                    </a:lnTo>
                    <a:lnTo>
                      <a:pt x="27" y="0"/>
                    </a:lnTo>
                    <a:lnTo>
                      <a:pt x="30" y="0"/>
                    </a:lnTo>
                    <a:lnTo>
                      <a:pt x="33" y="0"/>
                    </a:lnTo>
                    <a:lnTo>
                      <a:pt x="37" y="0"/>
                    </a:lnTo>
                    <a:lnTo>
                      <a:pt x="40" y="0"/>
                    </a:lnTo>
                    <a:lnTo>
                      <a:pt x="44" y="1"/>
                    </a:lnTo>
                    <a:lnTo>
                      <a:pt x="47" y="1"/>
                    </a:lnTo>
                    <a:lnTo>
                      <a:pt x="50" y="2"/>
                    </a:lnTo>
                    <a:lnTo>
                      <a:pt x="53" y="2"/>
                    </a:lnTo>
                    <a:lnTo>
                      <a:pt x="56" y="3"/>
                    </a:lnTo>
                    <a:lnTo>
                      <a:pt x="59" y="4"/>
                    </a:lnTo>
                    <a:lnTo>
                      <a:pt x="61" y="5"/>
                    </a:lnTo>
                    <a:lnTo>
                      <a:pt x="64" y="6"/>
                    </a:lnTo>
                    <a:lnTo>
                      <a:pt x="67" y="7"/>
                    </a:lnTo>
                    <a:lnTo>
                      <a:pt x="69" y="8"/>
                    </a:lnTo>
                    <a:lnTo>
                      <a:pt x="72" y="10"/>
                    </a:lnTo>
                    <a:lnTo>
                      <a:pt x="74" y="12"/>
                    </a:lnTo>
                    <a:lnTo>
                      <a:pt x="77" y="13"/>
                    </a:lnTo>
                    <a:lnTo>
                      <a:pt x="79" y="15"/>
                    </a:lnTo>
                    <a:lnTo>
                      <a:pt x="81" y="17"/>
                    </a:lnTo>
                    <a:lnTo>
                      <a:pt x="83" y="19"/>
                    </a:lnTo>
                    <a:lnTo>
                      <a:pt x="85" y="22"/>
                    </a:lnTo>
                    <a:lnTo>
                      <a:pt x="87" y="24"/>
                    </a:lnTo>
                    <a:lnTo>
                      <a:pt x="88" y="2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06" name="Freeform 282"/>
              <p:cNvSpPr>
                <a:spLocks/>
              </p:cNvSpPr>
              <p:nvPr/>
            </p:nvSpPr>
            <p:spPr bwMode="auto">
              <a:xfrm>
                <a:off x="1933" y="1028"/>
                <a:ext cx="172" cy="172"/>
              </a:xfrm>
              <a:custGeom>
                <a:avLst/>
                <a:gdLst/>
                <a:ahLst/>
                <a:cxnLst>
                  <a:cxn ang="0">
                    <a:pos x="162" y="141"/>
                  </a:cxn>
                  <a:cxn ang="0">
                    <a:pos x="167" y="8"/>
                  </a:cxn>
                  <a:cxn ang="0">
                    <a:pos x="31" y="6"/>
                  </a:cxn>
                  <a:cxn ang="0">
                    <a:pos x="35" y="151"/>
                  </a:cxn>
                  <a:cxn ang="0">
                    <a:pos x="34" y="152"/>
                  </a:cxn>
                  <a:cxn ang="0">
                    <a:pos x="32" y="152"/>
                  </a:cxn>
                  <a:cxn ang="0">
                    <a:pos x="31" y="152"/>
                  </a:cxn>
                  <a:cxn ang="0">
                    <a:pos x="30" y="152"/>
                  </a:cxn>
                  <a:cxn ang="0">
                    <a:pos x="24" y="10"/>
                  </a:cxn>
                  <a:cxn ang="0">
                    <a:pos x="4" y="28"/>
                  </a:cxn>
                  <a:cxn ang="0">
                    <a:pos x="4" y="50"/>
                  </a:cxn>
                  <a:cxn ang="0">
                    <a:pos x="6" y="97"/>
                  </a:cxn>
                  <a:cxn ang="0">
                    <a:pos x="8" y="144"/>
                  </a:cxn>
                  <a:cxn ang="0">
                    <a:pos x="9" y="166"/>
                  </a:cxn>
                  <a:cxn ang="0">
                    <a:pos x="12" y="165"/>
                  </a:cxn>
                  <a:cxn ang="0">
                    <a:pos x="15" y="164"/>
                  </a:cxn>
                  <a:cxn ang="0">
                    <a:pos x="18" y="162"/>
                  </a:cxn>
                  <a:cxn ang="0">
                    <a:pos x="22" y="161"/>
                  </a:cxn>
                  <a:cxn ang="0">
                    <a:pos x="25" y="160"/>
                  </a:cxn>
                  <a:cxn ang="0">
                    <a:pos x="27" y="159"/>
                  </a:cxn>
                  <a:cxn ang="0">
                    <a:pos x="29" y="158"/>
                  </a:cxn>
                  <a:cxn ang="0">
                    <a:pos x="30" y="158"/>
                  </a:cxn>
                  <a:cxn ang="0">
                    <a:pos x="27" y="160"/>
                  </a:cxn>
                  <a:cxn ang="0">
                    <a:pos x="24" y="162"/>
                  </a:cxn>
                  <a:cxn ang="0">
                    <a:pos x="21" y="164"/>
                  </a:cxn>
                  <a:cxn ang="0">
                    <a:pos x="18" y="165"/>
                  </a:cxn>
                  <a:cxn ang="0">
                    <a:pos x="14" y="167"/>
                  </a:cxn>
                  <a:cxn ang="0">
                    <a:pos x="11" y="169"/>
                  </a:cxn>
                  <a:cxn ang="0">
                    <a:pos x="8" y="171"/>
                  </a:cxn>
                  <a:cxn ang="0">
                    <a:pos x="5" y="172"/>
                  </a:cxn>
                  <a:cxn ang="0">
                    <a:pos x="4" y="166"/>
                  </a:cxn>
                  <a:cxn ang="0">
                    <a:pos x="3" y="150"/>
                  </a:cxn>
                  <a:cxn ang="0">
                    <a:pos x="2" y="128"/>
                  </a:cxn>
                  <a:cxn ang="0">
                    <a:pos x="1" y="102"/>
                  </a:cxn>
                  <a:cxn ang="0">
                    <a:pos x="0" y="75"/>
                  </a:cxn>
                  <a:cxn ang="0">
                    <a:pos x="0" y="51"/>
                  </a:cxn>
                  <a:cxn ang="0">
                    <a:pos x="0" y="34"/>
                  </a:cxn>
                  <a:cxn ang="0">
                    <a:pos x="0" y="25"/>
                  </a:cxn>
                  <a:cxn ang="0">
                    <a:pos x="25" y="0"/>
                  </a:cxn>
                  <a:cxn ang="0">
                    <a:pos x="172" y="3"/>
                  </a:cxn>
                  <a:cxn ang="0">
                    <a:pos x="172" y="9"/>
                  </a:cxn>
                  <a:cxn ang="0">
                    <a:pos x="171" y="25"/>
                  </a:cxn>
                  <a:cxn ang="0">
                    <a:pos x="170" y="48"/>
                  </a:cxn>
                  <a:cxn ang="0">
                    <a:pos x="169" y="74"/>
                  </a:cxn>
                  <a:cxn ang="0">
                    <a:pos x="168" y="99"/>
                  </a:cxn>
                  <a:cxn ang="0">
                    <a:pos x="167" y="122"/>
                  </a:cxn>
                  <a:cxn ang="0">
                    <a:pos x="166" y="138"/>
                  </a:cxn>
                  <a:cxn ang="0">
                    <a:pos x="166" y="143"/>
                  </a:cxn>
                  <a:cxn ang="0">
                    <a:pos x="162" y="141"/>
                  </a:cxn>
                </a:cxnLst>
                <a:rect l="0" t="0" r="r" b="b"/>
                <a:pathLst>
                  <a:path w="172" h="172">
                    <a:moveTo>
                      <a:pt x="162" y="141"/>
                    </a:moveTo>
                    <a:lnTo>
                      <a:pt x="167" y="8"/>
                    </a:lnTo>
                    <a:lnTo>
                      <a:pt x="31" y="6"/>
                    </a:lnTo>
                    <a:lnTo>
                      <a:pt x="35" y="151"/>
                    </a:lnTo>
                    <a:lnTo>
                      <a:pt x="34" y="152"/>
                    </a:lnTo>
                    <a:lnTo>
                      <a:pt x="32" y="152"/>
                    </a:lnTo>
                    <a:lnTo>
                      <a:pt x="31" y="152"/>
                    </a:lnTo>
                    <a:lnTo>
                      <a:pt x="30" y="152"/>
                    </a:lnTo>
                    <a:lnTo>
                      <a:pt x="24" y="10"/>
                    </a:lnTo>
                    <a:lnTo>
                      <a:pt x="4" y="28"/>
                    </a:lnTo>
                    <a:lnTo>
                      <a:pt x="4" y="50"/>
                    </a:lnTo>
                    <a:lnTo>
                      <a:pt x="6" y="97"/>
                    </a:lnTo>
                    <a:lnTo>
                      <a:pt x="8" y="144"/>
                    </a:lnTo>
                    <a:lnTo>
                      <a:pt x="9" y="166"/>
                    </a:lnTo>
                    <a:lnTo>
                      <a:pt x="12" y="165"/>
                    </a:lnTo>
                    <a:lnTo>
                      <a:pt x="15" y="164"/>
                    </a:lnTo>
                    <a:lnTo>
                      <a:pt x="18" y="162"/>
                    </a:lnTo>
                    <a:lnTo>
                      <a:pt x="22" y="161"/>
                    </a:lnTo>
                    <a:lnTo>
                      <a:pt x="25" y="160"/>
                    </a:lnTo>
                    <a:lnTo>
                      <a:pt x="27" y="159"/>
                    </a:lnTo>
                    <a:lnTo>
                      <a:pt x="29" y="158"/>
                    </a:lnTo>
                    <a:lnTo>
                      <a:pt x="30" y="158"/>
                    </a:lnTo>
                    <a:lnTo>
                      <a:pt x="27" y="160"/>
                    </a:lnTo>
                    <a:lnTo>
                      <a:pt x="24" y="162"/>
                    </a:lnTo>
                    <a:lnTo>
                      <a:pt x="21" y="164"/>
                    </a:lnTo>
                    <a:lnTo>
                      <a:pt x="18" y="165"/>
                    </a:lnTo>
                    <a:lnTo>
                      <a:pt x="14" y="167"/>
                    </a:lnTo>
                    <a:lnTo>
                      <a:pt x="11" y="169"/>
                    </a:lnTo>
                    <a:lnTo>
                      <a:pt x="8" y="171"/>
                    </a:lnTo>
                    <a:lnTo>
                      <a:pt x="5" y="172"/>
                    </a:lnTo>
                    <a:lnTo>
                      <a:pt x="4" y="166"/>
                    </a:lnTo>
                    <a:lnTo>
                      <a:pt x="3" y="150"/>
                    </a:lnTo>
                    <a:lnTo>
                      <a:pt x="2" y="128"/>
                    </a:lnTo>
                    <a:lnTo>
                      <a:pt x="1" y="102"/>
                    </a:lnTo>
                    <a:lnTo>
                      <a:pt x="0" y="75"/>
                    </a:lnTo>
                    <a:lnTo>
                      <a:pt x="0" y="51"/>
                    </a:lnTo>
                    <a:lnTo>
                      <a:pt x="0" y="34"/>
                    </a:lnTo>
                    <a:lnTo>
                      <a:pt x="0" y="25"/>
                    </a:lnTo>
                    <a:lnTo>
                      <a:pt x="25" y="0"/>
                    </a:lnTo>
                    <a:lnTo>
                      <a:pt x="172" y="3"/>
                    </a:lnTo>
                    <a:lnTo>
                      <a:pt x="172" y="9"/>
                    </a:lnTo>
                    <a:lnTo>
                      <a:pt x="171" y="25"/>
                    </a:lnTo>
                    <a:lnTo>
                      <a:pt x="170" y="48"/>
                    </a:lnTo>
                    <a:lnTo>
                      <a:pt x="169" y="74"/>
                    </a:lnTo>
                    <a:lnTo>
                      <a:pt x="168" y="99"/>
                    </a:lnTo>
                    <a:lnTo>
                      <a:pt x="167" y="122"/>
                    </a:lnTo>
                    <a:lnTo>
                      <a:pt x="166" y="138"/>
                    </a:lnTo>
                    <a:lnTo>
                      <a:pt x="166" y="143"/>
                    </a:lnTo>
                    <a:lnTo>
                      <a:pt x="162" y="1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07" name="Freeform 283"/>
              <p:cNvSpPr>
                <a:spLocks/>
              </p:cNvSpPr>
              <p:nvPr/>
            </p:nvSpPr>
            <p:spPr bwMode="auto">
              <a:xfrm>
                <a:off x="2118" y="1029"/>
                <a:ext cx="117" cy="144"/>
              </a:xfrm>
              <a:custGeom>
                <a:avLst/>
                <a:gdLst/>
                <a:ahLst/>
                <a:cxnLst>
                  <a:cxn ang="0">
                    <a:pos x="103" y="140"/>
                  </a:cxn>
                  <a:cxn ang="0">
                    <a:pos x="98" y="132"/>
                  </a:cxn>
                  <a:cxn ang="0">
                    <a:pos x="91" y="111"/>
                  </a:cxn>
                  <a:cxn ang="0">
                    <a:pos x="83" y="97"/>
                  </a:cxn>
                  <a:cxn ang="0">
                    <a:pos x="73" y="87"/>
                  </a:cxn>
                  <a:cxn ang="0">
                    <a:pos x="62" y="83"/>
                  </a:cxn>
                  <a:cxn ang="0">
                    <a:pos x="61" y="80"/>
                  </a:cxn>
                  <a:cxn ang="0">
                    <a:pos x="66" y="80"/>
                  </a:cxn>
                  <a:cxn ang="0">
                    <a:pos x="73" y="69"/>
                  </a:cxn>
                  <a:cxn ang="0">
                    <a:pos x="71" y="59"/>
                  </a:cxn>
                  <a:cxn ang="0">
                    <a:pos x="61" y="54"/>
                  </a:cxn>
                  <a:cxn ang="0">
                    <a:pos x="46" y="51"/>
                  </a:cxn>
                  <a:cxn ang="0">
                    <a:pos x="32" y="47"/>
                  </a:cxn>
                  <a:cxn ang="0">
                    <a:pos x="20" y="48"/>
                  </a:cxn>
                  <a:cxn ang="0">
                    <a:pos x="18" y="84"/>
                  </a:cxn>
                  <a:cxn ang="0">
                    <a:pos x="27" y="110"/>
                  </a:cxn>
                  <a:cxn ang="0">
                    <a:pos x="43" y="123"/>
                  </a:cxn>
                  <a:cxn ang="0">
                    <a:pos x="49" y="121"/>
                  </a:cxn>
                  <a:cxn ang="0">
                    <a:pos x="48" y="124"/>
                  </a:cxn>
                  <a:cxn ang="0">
                    <a:pos x="42" y="125"/>
                  </a:cxn>
                  <a:cxn ang="0">
                    <a:pos x="26" y="116"/>
                  </a:cxn>
                  <a:cxn ang="0">
                    <a:pos x="15" y="100"/>
                  </a:cxn>
                  <a:cxn ang="0">
                    <a:pos x="10" y="80"/>
                  </a:cxn>
                  <a:cxn ang="0">
                    <a:pos x="7" y="57"/>
                  </a:cxn>
                  <a:cxn ang="0">
                    <a:pos x="1" y="55"/>
                  </a:cxn>
                  <a:cxn ang="0">
                    <a:pos x="12" y="38"/>
                  </a:cxn>
                  <a:cxn ang="0">
                    <a:pos x="10" y="24"/>
                  </a:cxn>
                  <a:cxn ang="0">
                    <a:pos x="12" y="11"/>
                  </a:cxn>
                  <a:cxn ang="0">
                    <a:pos x="20" y="2"/>
                  </a:cxn>
                  <a:cxn ang="0">
                    <a:pos x="24" y="4"/>
                  </a:cxn>
                  <a:cxn ang="0">
                    <a:pos x="19" y="10"/>
                  </a:cxn>
                  <a:cxn ang="0">
                    <a:pos x="24" y="32"/>
                  </a:cxn>
                  <a:cxn ang="0">
                    <a:pos x="40" y="42"/>
                  </a:cxn>
                  <a:cxn ang="0">
                    <a:pos x="59" y="47"/>
                  </a:cxn>
                  <a:cxn ang="0">
                    <a:pos x="77" y="54"/>
                  </a:cxn>
                  <a:cxn ang="0">
                    <a:pos x="89" y="60"/>
                  </a:cxn>
                  <a:cxn ang="0">
                    <a:pos x="94" y="71"/>
                  </a:cxn>
                  <a:cxn ang="0">
                    <a:pos x="87" y="73"/>
                  </a:cxn>
                  <a:cxn ang="0">
                    <a:pos x="83" y="69"/>
                  </a:cxn>
                  <a:cxn ang="0">
                    <a:pos x="89" y="71"/>
                  </a:cxn>
                  <a:cxn ang="0">
                    <a:pos x="87" y="65"/>
                  </a:cxn>
                  <a:cxn ang="0">
                    <a:pos x="79" y="60"/>
                  </a:cxn>
                  <a:cxn ang="0">
                    <a:pos x="80" y="76"/>
                  </a:cxn>
                  <a:cxn ang="0">
                    <a:pos x="88" y="94"/>
                  </a:cxn>
                  <a:cxn ang="0">
                    <a:pos x="102" y="105"/>
                  </a:cxn>
                  <a:cxn ang="0">
                    <a:pos x="112" y="104"/>
                  </a:cxn>
                  <a:cxn ang="0">
                    <a:pos x="110" y="101"/>
                  </a:cxn>
                  <a:cxn ang="0">
                    <a:pos x="116" y="101"/>
                  </a:cxn>
                  <a:cxn ang="0">
                    <a:pos x="116" y="109"/>
                  </a:cxn>
                  <a:cxn ang="0">
                    <a:pos x="104" y="111"/>
                  </a:cxn>
                  <a:cxn ang="0">
                    <a:pos x="95" y="106"/>
                  </a:cxn>
                  <a:cxn ang="0">
                    <a:pos x="103" y="125"/>
                  </a:cxn>
                </a:cxnLst>
                <a:rect l="0" t="0" r="r" b="b"/>
                <a:pathLst>
                  <a:path w="117" h="144">
                    <a:moveTo>
                      <a:pt x="106" y="144"/>
                    </a:moveTo>
                    <a:lnTo>
                      <a:pt x="105" y="143"/>
                    </a:lnTo>
                    <a:lnTo>
                      <a:pt x="104" y="143"/>
                    </a:lnTo>
                    <a:lnTo>
                      <a:pt x="103" y="142"/>
                    </a:lnTo>
                    <a:lnTo>
                      <a:pt x="103" y="140"/>
                    </a:lnTo>
                    <a:lnTo>
                      <a:pt x="102" y="139"/>
                    </a:lnTo>
                    <a:lnTo>
                      <a:pt x="101" y="138"/>
                    </a:lnTo>
                    <a:lnTo>
                      <a:pt x="100" y="137"/>
                    </a:lnTo>
                    <a:lnTo>
                      <a:pt x="100" y="136"/>
                    </a:lnTo>
                    <a:lnTo>
                      <a:pt x="98" y="132"/>
                    </a:lnTo>
                    <a:lnTo>
                      <a:pt x="96" y="128"/>
                    </a:lnTo>
                    <a:lnTo>
                      <a:pt x="95" y="124"/>
                    </a:lnTo>
                    <a:lnTo>
                      <a:pt x="93" y="120"/>
                    </a:lnTo>
                    <a:lnTo>
                      <a:pt x="92" y="115"/>
                    </a:lnTo>
                    <a:lnTo>
                      <a:pt x="91" y="111"/>
                    </a:lnTo>
                    <a:lnTo>
                      <a:pt x="91" y="106"/>
                    </a:lnTo>
                    <a:lnTo>
                      <a:pt x="90" y="102"/>
                    </a:lnTo>
                    <a:lnTo>
                      <a:pt x="88" y="100"/>
                    </a:lnTo>
                    <a:lnTo>
                      <a:pt x="85" y="99"/>
                    </a:lnTo>
                    <a:lnTo>
                      <a:pt x="83" y="97"/>
                    </a:lnTo>
                    <a:lnTo>
                      <a:pt x="81" y="95"/>
                    </a:lnTo>
                    <a:lnTo>
                      <a:pt x="79" y="93"/>
                    </a:lnTo>
                    <a:lnTo>
                      <a:pt x="76" y="91"/>
                    </a:lnTo>
                    <a:lnTo>
                      <a:pt x="75" y="89"/>
                    </a:lnTo>
                    <a:lnTo>
                      <a:pt x="73" y="87"/>
                    </a:lnTo>
                    <a:lnTo>
                      <a:pt x="71" y="87"/>
                    </a:lnTo>
                    <a:lnTo>
                      <a:pt x="69" y="86"/>
                    </a:lnTo>
                    <a:lnTo>
                      <a:pt x="66" y="85"/>
                    </a:lnTo>
                    <a:lnTo>
                      <a:pt x="64" y="84"/>
                    </a:lnTo>
                    <a:lnTo>
                      <a:pt x="62" y="83"/>
                    </a:lnTo>
                    <a:lnTo>
                      <a:pt x="61" y="81"/>
                    </a:lnTo>
                    <a:lnTo>
                      <a:pt x="60" y="80"/>
                    </a:lnTo>
                    <a:lnTo>
                      <a:pt x="59" y="80"/>
                    </a:lnTo>
                    <a:lnTo>
                      <a:pt x="60" y="80"/>
                    </a:lnTo>
                    <a:lnTo>
                      <a:pt x="61" y="80"/>
                    </a:lnTo>
                    <a:lnTo>
                      <a:pt x="62" y="80"/>
                    </a:lnTo>
                    <a:lnTo>
                      <a:pt x="63" y="80"/>
                    </a:lnTo>
                    <a:lnTo>
                      <a:pt x="64" y="80"/>
                    </a:lnTo>
                    <a:lnTo>
                      <a:pt x="65" y="81"/>
                    </a:lnTo>
                    <a:lnTo>
                      <a:pt x="66" y="80"/>
                    </a:lnTo>
                    <a:lnTo>
                      <a:pt x="68" y="80"/>
                    </a:lnTo>
                    <a:lnTo>
                      <a:pt x="70" y="78"/>
                    </a:lnTo>
                    <a:lnTo>
                      <a:pt x="72" y="75"/>
                    </a:lnTo>
                    <a:lnTo>
                      <a:pt x="73" y="72"/>
                    </a:lnTo>
                    <a:lnTo>
                      <a:pt x="73" y="69"/>
                    </a:lnTo>
                    <a:lnTo>
                      <a:pt x="73" y="67"/>
                    </a:lnTo>
                    <a:lnTo>
                      <a:pt x="73" y="65"/>
                    </a:lnTo>
                    <a:lnTo>
                      <a:pt x="72" y="63"/>
                    </a:lnTo>
                    <a:lnTo>
                      <a:pt x="72" y="61"/>
                    </a:lnTo>
                    <a:lnTo>
                      <a:pt x="71" y="59"/>
                    </a:lnTo>
                    <a:lnTo>
                      <a:pt x="70" y="58"/>
                    </a:lnTo>
                    <a:lnTo>
                      <a:pt x="69" y="56"/>
                    </a:lnTo>
                    <a:lnTo>
                      <a:pt x="67" y="55"/>
                    </a:lnTo>
                    <a:lnTo>
                      <a:pt x="64" y="55"/>
                    </a:lnTo>
                    <a:lnTo>
                      <a:pt x="61" y="54"/>
                    </a:lnTo>
                    <a:lnTo>
                      <a:pt x="58" y="53"/>
                    </a:lnTo>
                    <a:lnTo>
                      <a:pt x="55" y="53"/>
                    </a:lnTo>
                    <a:lnTo>
                      <a:pt x="52" y="52"/>
                    </a:lnTo>
                    <a:lnTo>
                      <a:pt x="49" y="52"/>
                    </a:lnTo>
                    <a:lnTo>
                      <a:pt x="46" y="51"/>
                    </a:lnTo>
                    <a:lnTo>
                      <a:pt x="43" y="51"/>
                    </a:lnTo>
                    <a:lnTo>
                      <a:pt x="40" y="50"/>
                    </a:lnTo>
                    <a:lnTo>
                      <a:pt x="38" y="49"/>
                    </a:lnTo>
                    <a:lnTo>
                      <a:pt x="35" y="48"/>
                    </a:lnTo>
                    <a:lnTo>
                      <a:pt x="32" y="47"/>
                    </a:lnTo>
                    <a:lnTo>
                      <a:pt x="29" y="46"/>
                    </a:lnTo>
                    <a:lnTo>
                      <a:pt x="27" y="44"/>
                    </a:lnTo>
                    <a:lnTo>
                      <a:pt x="24" y="43"/>
                    </a:lnTo>
                    <a:lnTo>
                      <a:pt x="22" y="41"/>
                    </a:lnTo>
                    <a:lnTo>
                      <a:pt x="20" y="48"/>
                    </a:lnTo>
                    <a:lnTo>
                      <a:pt x="18" y="55"/>
                    </a:lnTo>
                    <a:lnTo>
                      <a:pt x="17" y="62"/>
                    </a:lnTo>
                    <a:lnTo>
                      <a:pt x="17" y="69"/>
                    </a:lnTo>
                    <a:lnTo>
                      <a:pt x="17" y="77"/>
                    </a:lnTo>
                    <a:lnTo>
                      <a:pt x="18" y="84"/>
                    </a:lnTo>
                    <a:lnTo>
                      <a:pt x="19" y="92"/>
                    </a:lnTo>
                    <a:lnTo>
                      <a:pt x="21" y="99"/>
                    </a:lnTo>
                    <a:lnTo>
                      <a:pt x="23" y="102"/>
                    </a:lnTo>
                    <a:lnTo>
                      <a:pt x="25" y="106"/>
                    </a:lnTo>
                    <a:lnTo>
                      <a:pt x="27" y="110"/>
                    </a:lnTo>
                    <a:lnTo>
                      <a:pt x="30" y="113"/>
                    </a:lnTo>
                    <a:lnTo>
                      <a:pt x="33" y="116"/>
                    </a:lnTo>
                    <a:lnTo>
                      <a:pt x="36" y="119"/>
                    </a:lnTo>
                    <a:lnTo>
                      <a:pt x="39" y="121"/>
                    </a:lnTo>
                    <a:lnTo>
                      <a:pt x="43" y="123"/>
                    </a:lnTo>
                    <a:lnTo>
                      <a:pt x="44" y="123"/>
                    </a:lnTo>
                    <a:lnTo>
                      <a:pt x="45" y="123"/>
                    </a:lnTo>
                    <a:lnTo>
                      <a:pt x="47" y="122"/>
                    </a:lnTo>
                    <a:lnTo>
                      <a:pt x="48" y="122"/>
                    </a:lnTo>
                    <a:lnTo>
                      <a:pt x="49" y="121"/>
                    </a:lnTo>
                    <a:lnTo>
                      <a:pt x="50" y="121"/>
                    </a:lnTo>
                    <a:lnTo>
                      <a:pt x="50" y="122"/>
                    </a:lnTo>
                    <a:lnTo>
                      <a:pt x="51" y="122"/>
                    </a:lnTo>
                    <a:lnTo>
                      <a:pt x="50" y="123"/>
                    </a:lnTo>
                    <a:lnTo>
                      <a:pt x="48" y="124"/>
                    </a:lnTo>
                    <a:lnTo>
                      <a:pt x="47" y="124"/>
                    </a:lnTo>
                    <a:lnTo>
                      <a:pt x="46" y="125"/>
                    </a:lnTo>
                    <a:lnTo>
                      <a:pt x="45" y="125"/>
                    </a:lnTo>
                    <a:lnTo>
                      <a:pt x="43" y="125"/>
                    </a:lnTo>
                    <a:lnTo>
                      <a:pt x="42" y="125"/>
                    </a:lnTo>
                    <a:lnTo>
                      <a:pt x="41" y="125"/>
                    </a:lnTo>
                    <a:lnTo>
                      <a:pt x="37" y="123"/>
                    </a:lnTo>
                    <a:lnTo>
                      <a:pt x="33" y="121"/>
                    </a:lnTo>
                    <a:lnTo>
                      <a:pt x="30" y="119"/>
                    </a:lnTo>
                    <a:lnTo>
                      <a:pt x="26" y="116"/>
                    </a:lnTo>
                    <a:lnTo>
                      <a:pt x="24" y="113"/>
                    </a:lnTo>
                    <a:lnTo>
                      <a:pt x="21" y="110"/>
                    </a:lnTo>
                    <a:lnTo>
                      <a:pt x="19" y="107"/>
                    </a:lnTo>
                    <a:lnTo>
                      <a:pt x="17" y="103"/>
                    </a:lnTo>
                    <a:lnTo>
                      <a:pt x="15" y="100"/>
                    </a:lnTo>
                    <a:lnTo>
                      <a:pt x="13" y="96"/>
                    </a:lnTo>
                    <a:lnTo>
                      <a:pt x="12" y="92"/>
                    </a:lnTo>
                    <a:lnTo>
                      <a:pt x="11" y="88"/>
                    </a:lnTo>
                    <a:lnTo>
                      <a:pt x="10" y="84"/>
                    </a:lnTo>
                    <a:lnTo>
                      <a:pt x="10" y="80"/>
                    </a:lnTo>
                    <a:lnTo>
                      <a:pt x="9" y="76"/>
                    </a:lnTo>
                    <a:lnTo>
                      <a:pt x="9" y="71"/>
                    </a:lnTo>
                    <a:lnTo>
                      <a:pt x="9" y="57"/>
                    </a:lnTo>
                    <a:lnTo>
                      <a:pt x="8" y="57"/>
                    </a:lnTo>
                    <a:lnTo>
                      <a:pt x="7" y="57"/>
                    </a:lnTo>
                    <a:lnTo>
                      <a:pt x="5" y="57"/>
                    </a:lnTo>
                    <a:lnTo>
                      <a:pt x="4" y="57"/>
                    </a:lnTo>
                    <a:lnTo>
                      <a:pt x="3" y="56"/>
                    </a:lnTo>
                    <a:lnTo>
                      <a:pt x="2" y="56"/>
                    </a:lnTo>
                    <a:lnTo>
                      <a:pt x="1" y="55"/>
                    </a:lnTo>
                    <a:lnTo>
                      <a:pt x="0" y="54"/>
                    </a:lnTo>
                    <a:lnTo>
                      <a:pt x="10" y="51"/>
                    </a:lnTo>
                    <a:lnTo>
                      <a:pt x="10" y="46"/>
                    </a:lnTo>
                    <a:lnTo>
                      <a:pt x="11" y="42"/>
                    </a:lnTo>
                    <a:lnTo>
                      <a:pt x="12" y="38"/>
                    </a:lnTo>
                    <a:lnTo>
                      <a:pt x="15" y="34"/>
                    </a:lnTo>
                    <a:lnTo>
                      <a:pt x="13" y="32"/>
                    </a:lnTo>
                    <a:lnTo>
                      <a:pt x="12" y="30"/>
                    </a:lnTo>
                    <a:lnTo>
                      <a:pt x="11" y="27"/>
                    </a:lnTo>
                    <a:lnTo>
                      <a:pt x="10" y="24"/>
                    </a:lnTo>
                    <a:lnTo>
                      <a:pt x="10" y="22"/>
                    </a:lnTo>
                    <a:lnTo>
                      <a:pt x="10" y="19"/>
                    </a:lnTo>
                    <a:lnTo>
                      <a:pt x="10" y="16"/>
                    </a:lnTo>
                    <a:lnTo>
                      <a:pt x="11" y="13"/>
                    </a:lnTo>
                    <a:lnTo>
                      <a:pt x="12" y="11"/>
                    </a:lnTo>
                    <a:lnTo>
                      <a:pt x="13" y="9"/>
                    </a:lnTo>
                    <a:lnTo>
                      <a:pt x="15" y="7"/>
                    </a:lnTo>
                    <a:lnTo>
                      <a:pt x="16" y="5"/>
                    </a:lnTo>
                    <a:lnTo>
                      <a:pt x="18" y="4"/>
                    </a:lnTo>
                    <a:lnTo>
                      <a:pt x="20" y="2"/>
                    </a:lnTo>
                    <a:lnTo>
                      <a:pt x="22" y="1"/>
                    </a:lnTo>
                    <a:lnTo>
                      <a:pt x="24" y="0"/>
                    </a:lnTo>
                    <a:lnTo>
                      <a:pt x="25" y="1"/>
                    </a:lnTo>
                    <a:lnTo>
                      <a:pt x="25" y="3"/>
                    </a:lnTo>
                    <a:lnTo>
                      <a:pt x="24" y="4"/>
                    </a:lnTo>
                    <a:lnTo>
                      <a:pt x="23" y="5"/>
                    </a:lnTo>
                    <a:lnTo>
                      <a:pt x="22" y="6"/>
                    </a:lnTo>
                    <a:lnTo>
                      <a:pt x="21" y="7"/>
                    </a:lnTo>
                    <a:lnTo>
                      <a:pt x="19" y="8"/>
                    </a:lnTo>
                    <a:lnTo>
                      <a:pt x="19" y="10"/>
                    </a:lnTo>
                    <a:lnTo>
                      <a:pt x="18" y="14"/>
                    </a:lnTo>
                    <a:lnTo>
                      <a:pt x="18" y="20"/>
                    </a:lnTo>
                    <a:lnTo>
                      <a:pt x="19" y="24"/>
                    </a:lnTo>
                    <a:lnTo>
                      <a:pt x="21" y="29"/>
                    </a:lnTo>
                    <a:lnTo>
                      <a:pt x="24" y="32"/>
                    </a:lnTo>
                    <a:lnTo>
                      <a:pt x="27" y="35"/>
                    </a:lnTo>
                    <a:lnTo>
                      <a:pt x="30" y="37"/>
                    </a:lnTo>
                    <a:lnTo>
                      <a:pt x="33" y="39"/>
                    </a:lnTo>
                    <a:lnTo>
                      <a:pt x="37" y="41"/>
                    </a:lnTo>
                    <a:lnTo>
                      <a:pt x="40" y="42"/>
                    </a:lnTo>
                    <a:lnTo>
                      <a:pt x="44" y="43"/>
                    </a:lnTo>
                    <a:lnTo>
                      <a:pt x="48" y="44"/>
                    </a:lnTo>
                    <a:lnTo>
                      <a:pt x="52" y="45"/>
                    </a:lnTo>
                    <a:lnTo>
                      <a:pt x="55" y="46"/>
                    </a:lnTo>
                    <a:lnTo>
                      <a:pt x="59" y="47"/>
                    </a:lnTo>
                    <a:lnTo>
                      <a:pt x="63" y="48"/>
                    </a:lnTo>
                    <a:lnTo>
                      <a:pt x="67" y="49"/>
                    </a:lnTo>
                    <a:lnTo>
                      <a:pt x="70" y="51"/>
                    </a:lnTo>
                    <a:lnTo>
                      <a:pt x="74" y="52"/>
                    </a:lnTo>
                    <a:lnTo>
                      <a:pt x="77" y="54"/>
                    </a:lnTo>
                    <a:lnTo>
                      <a:pt x="80" y="55"/>
                    </a:lnTo>
                    <a:lnTo>
                      <a:pt x="82" y="56"/>
                    </a:lnTo>
                    <a:lnTo>
                      <a:pt x="85" y="57"/>
                    </a:lnTo>
                    <a:lnTo>
                      <a:pt x="87" y="58"/>
                    </a:lnTo>
                    <a:lnTo>
                      <a:pt x="89" y="60"/>
                    </a:lnTo>
                    <a:lnTo>
                      <a:pt x="91" y="62"/>
                    </a:lnTo>
                    <a:lnTo>
                      <a:pt x="92" y="64"/>
                    </a:lnTo>
                    <a:lnTo>
                      <a:pt x="93" y="66"/>
                    </a:lnTo>
                    <a:lnTo>
                      <a:pt x="94" y="69"/>
                    </a:lnTo>
                    <a:lnTo>
                      <a:pt x="94" y="71"/>
                    </a:lnTo>
                    <a:lnTo>
                      <a:pt x="93" y="73"/>
                    </a:lnTo>
                    <a:lnTo>
                      <a:pt x="91" y="74"/>
                    </a:lnTo>
                    <a:lnTo>
                      <a:pt x="90" y="74"/>
                    </a:lnTo>
                    <a:lnTo>
                      <a:pt x="88" y="74"/>
                    </a:lnTo>
                    <a:lnTo>
                      <a:pt x="87" y="73"/>
                    </a:lnTo>
                    <a:lnTo>
                      <a:pt x="86" y="72"/>
                    </a:lnTo>
                    <a:lnTo>
                      <a:pt x="85" y="71"/>
                    </a:lnTo>
                    <a:lnTo>
                      <a:pt x="84" y="70"/>
                    </a:lnTo>
                    <a:lnTo>
                      <a:pt x="83" y="70"/>
                    </a:lnTo>
                    <a:lnTo>
                      <a:pt x="83" y="69"/>
                    </a:lnTo>
                    <a:lnTo>
                      <a:pt x="84" y="70"/>
                    </a:lnTo>
                    <a:lnTo>
                      <a:pt x="85" y="71"/>
                    </a:lnTo>
                    <a:lnTo>
                      <a:pt x="86" y="71"/>
                    </a:lnTo>
                    <a:lnTo>
                      <a:pt x="88" y="72"/>
                    </a:lnTo>
                    <a:lnTo>
                      <a:pt x="89" y="71"/>
                    </a:lnTo>
                    <a:lnTo>
                      <a:pt x="89" y="70"/>
                    </a:lnTo>
                    <a:lnTo>
                      <a:pt x="89" y="69"/>
                    </a:lnTo>
                    <a:lnTo>
                      <a:pt x="89" y="67"/>
                    </a:lnTo>
                    <a:lnTo>
                      <a:pt x="88" y="66"/>
                    </a:lnTo>
                    <a:lnTo>
                      <a:pt x="87" y="65"/>
                    </a:lnTo>
                    <a:lnTo>
                      <a:pt x="85" y="64"/>
                    </a:lnTo>
                    <a:lnTo>
                      <a:pt x="84" y="62"/>
                    </a:lnTo>
                    <a:lnTo>
                      <a:pt x="82" y="61"/>
                    </a:lnTo>
                    <a:lnTo>
                      <a:pt x="81" y="60"/>
                    </a:lnTo>
                    <a:lnTo>
                      <a:pt x="79" y="60"/>
                    </a:lnTo>
                    <a:lnTo>
                      <a:pt x="77" y="60"/>
                    </a:lnTo>
                    <a:lnTo>
                      <a:pt x="79" y="64"/>
                    </a:lnTo>
                    <a:lnTo>
                      <a:pt x="79" y="68"/>
                    </a:lnTo>
                    <a:lnTo>
                      <a:pt x="79" y="72"/>
                    </a:lnTo>
                    <a:lnTo>
                      <a:pt x="80" y="76"/>
                    </a:lnTo>
                    <a:lnTo>
                      <a:pt x="80" y="80"/>
                    </a:lnTo>
                    <a:lnTo>
                      <a:pt x="81" y="84"/>
                    </a:lnTo>
                    <a:lnTo>
                      <a:pt x="83" y="88"/>
                    </a:lnTo>
                    <a:lnTo>
                      <a:pt x="86" y="92"/>
                    </a:lnTo>
                    <a:lnTo>
                      <a:pt x="88" y="94"/>
                    </a:lnTo>
                    <a:lnTo>
                      <a:pt x="91" y="97"/>
                    </a:lnTo>
                    <a:lnTo>
                      <a:pt x="93" y="99"/>
                    </a:lnTo>
                    <a:lnTo>
                      <a:pt x="96" y="102"/>
                    </a:lnTo>
                    <a:lnTo>
                      <a:pt x="99" y="104"/>
                    </a:lnTo>
                    <a:lnTo>
                      <a:pt x="102" y="105"/>
                    </a:lnTo>
                    <a:lnTo>
                      <a:pt x="106" y="106"/>
                    </a:lnTo>
                    <a:lnTo>
                      <a:pt x="110" y="106"/>
                    </a:lnTo>
                    <a:lnTo>
                      <a:pt x="110" y="105"/>
                    </a:lnTo>
                    <a:lnTo>
                      <a:pt x="111" y="104"/>
                    </a:lnTo>
                    <a:lnTo>
                      <a:pt x="112" y="104"/>
                    </a:lnTo>
                    <a:lnTo>
                      <a:pt x="112" y="103"/>
                    </a:lnTo>
                    <a:lnTo>
                      <a:pt x="112" y="103"/>
                    </a:lnTo>
                    <a:lnTo>
                      <a:pt x="111" y="102"/>
                    </a:lnTo>
                    <a:lnTo>
                      <a:pt x="110" y="102"/>
                    </a:lnTo>
                    <a:lnTo>
                      <a:pt x="110" y="101"/>
                    </a:lnTo>
                    <a:lnTo>
                      <a:pt x="111" y="100"/>
                    </a:lnTo>
                    <a:lnTo>
                      <a:pt x="112" y="100"/>
                    </a:lnTo>
                    <a:lnTo>
                      <a:pt x="114" y="99"/>
                    </a:lnTo>
                    <a:lnTo>
                      <a:pt x="115" y="100"/>
                    </a:lnTo>
                    <a:lnTo>
                      <a:pt x="116" y="101"/>
                    </a:lnTo>
                    <a:lnTo>
                      <a:pt x="117" y="102"/>
                    </a:lnTo>
                    <a:lnTo>
                      <a:pt x="117" y="104"/>
                    </a:lnTo>
                    <a:lnTo>
                      <a:pt x="117" y="105"/>
                    </a:lnTo>
                    <a:lnTo>
                      <a:pt x="117" y="107"/>
                    </a:lnTo>
                    <a:lnTo>
                      <a:pt x="116" y="109"/>
                    </a:lnTo>
                    <a:lnTo>
                      <a:pt x="114" y="110"/>
                    </a:lnTo>
                    <a:lnTo>
                      <a:pt x="112" y="111"/>
                    </a:lnTo>
                    <a:lnTo>
                      <a:pt x="109" y="111"/>
                    </a:lnTo>
                    <a:lnTo>
                      <a:pt x="107" y="111"/>
                    </a:lnTo>
                    <a:lnTo>
                      <a:pt x="104" y="111"/>
                    </a:lnTo>
                    <a:lnTo>
                      <a:pt x="102" y="110"/>
                    </a:lnTo>
                    <a:lnTo>
                      <a:pt x="100" y="109"/>
                    </a:lnTo>
                    <a:lnTo>
                      <a:pt x="98" y="108"/>
                    </a:lnTo>
                    <a:lnTo>
                      <a:pt x="96" y="107"/>
                    </a:lnTo>
                    <a:lnTo>
                      <a:pt x="95" y="106"/>
                    </a:lnTo>
                    <a:lnTo>
                      <a:pt x="96" y="110"/>
                    </a:lnTo>
                    <a:lnTo>
                      <a:pt x="97" y="114"/>
                    </a:lnTo>
                    <a:lnTo>
                      <a:pt x="99" y="117"/>
                    </a:lnTo>
                    <a:lnTo>
                      <a:pt x="101" y="121"/>
                    </a:lnTo>
                    <a:lnTo>
                      <a:pt x="103" y="125"/>
                    </a:lnTo>
                    <a:lnTo>
                      <a:pt x="105" y="129"/>
                    </a:lnTo>
                    <a:lnTo>
                      <a:pt x="107" y="132"/>
                    </a:lnTo>
                    <a:lnTo>
                      <a:pt x="109" y="136"/>
                    </a:lnTo>
                    <a:lnTo>
                      <a:pt x="106" y="14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08" name="Freeform 284"/>
              <p:cNvSpPr>
                <a:spLocks/>
              </p:cNvSpPr>
              <p:nvPr/>
            </p:nvSpPr>
            <p:spPr bwMode="auto">
              <a:xfrm>
                <a:off x="2241" y="1038"/>
                <a:ext cx="45" cy="87"/>
              </a:xfrm>
              <a:custGeom>
                <a:avLst/>
                <a:gdLst/>
                <a:ahLst/>
                <a:cxnLst>
                  <a:cxn ang="0">
                    <a:pos x="43" y="27"/>
                  </a:cxn>
                  <a:cxn ang="0">
                    <a:pos x="45" y="43"/>
                  </a:cxn>
                  <a:cxn ang="0">
                    <a:pos x="43" y="59"/>
                  </a:cxn>
                  <a:cxn ang="0">
                    <a:pos x="37" y="74"/>
                  </a:cxn>
                  <a:cxn ang="0">
                    <a:pos x="30" y="82"/>
                  </a:cxn>
                  <a:cxn ang="0">
                    <a:pos x="25" y="84"/>
                  </a:cxn>
                  <a:cxn ang="0">
                    <a:pos x="19" y="86"/>
                  </a:cxn>
                  <a:cxn ang="0">
                    <a:pos x="15" y="87"/>
                  </a:cxn>
                  <a:cxn ang="0">
                    <a:pos x="15" y="85"/>
                  </a:cxn>
                  <a:cxn ang="0">
                    <a:pos x="18" y="82"/>
                  </a:cxn>
                  <a:cxn ang="0">
                    <a:pos x="24" y="79"/>
                  </a:cxn>
                  <a:cxn ang="0">
                    <a:pos x="29" y="75"/>
                  </a:cxn>
                  <a:cxn ang="0">
                    <a:pos x="32" y="67"/>
                  </a:cxn>
                  <a:cxn ang="0">
                    <a:pos x="35" y="55"/>
                  </a:cxn>
                  <a:cxn ang="0">
                    <a:pos x="36" y="43"/>
                  </a:cxn>
                  <a:cxn ang="0">
                    <a:pos x="35" y="30"/>
                  </a:cxn>
                  <a:cxn ang="0">
                    <a:pos x="34" y="23"/>
                  </a:cxn>
                  <a:cxn ang="0">
                    <a:pos x="33" y="19"/>
                  </a:cxn>
                  <a:cxn ang="0">
                    <a:pos x="31" y="16"/>
                  </a:cxn>
                  <a:cxn ang="0">
                    <a:pos x="29" y="14"/>
                  </a:cxn>
                  <a:cxn ang="0">
                    <a:pos x="24" y="9"/>
                  </a:cxn>
                  <a:cxn ang="0">
                    <a:pos x="15" y="6"/>
                  </a:cxn>
                  <a:cxn ang="0">
                    <a:pos x="6" y="4"/>
                  </a:cxn>
                  <a:cxn ang="0">
                    <a:pos x="0" y="4"/>
                  </a:cxn>
                  <a:cxn ang="0">
                    <a:pos x="2" y="2"/>
                  </a:cxn>
                  <a:cxn ang="0">
                    <a:pos x="9" y="0"/>
                  </a:cxn>
                  <a:cxn ang="0">
                    <a:pos x="16" y="1"/>
                  </a:cxn>
                  <a:cxn ang="0">
                    <a:pos x="22" y="2"/>
                  </a:cxn>
                  <a:cxn ang="0">
                    <a:pos x="27" y="5"/>
                  </a:cxn>
                  <a:cxn ang="0">
                    <a:pos x="32" y="8"/>
                  </a:cxn>
                  <a:cxn ang="0">
                    <a:pos x="35" y="13"/>
                  </a:cxn>
                  <a:cxn ang="0">
                    <a:pos x="39" y="17"/>
                  </a:cxn>
                </a:cxnLst>
                <a:rect l="0" t="0" r="r" b="b"/>
                <a:pathLst>
                  <a:path w="45" h="87">
                    <a:moveTo>
                      <a:pt x="40" y="19"/>
                    </a:moveTo>
                    <a:lnTo>
                      <a:pt x="43" y="27"/>
                    </a:lnTo>
                    <a:lnTo>
                      <a:pt x="44" y="34"/>
                    </a:lnTo>
                    <a:lnTo>
                      <a:pt x="45" y="43"/>
                    </a:lnTo>
                    <a:lnTo>
                      <a:pt x="44" y="51"/>
                    </a:lnTo>
                    <a:lnTo>
                      <a:pt x="43" y="59"/>
                    </a:lnTo>
                    <a:lnTo>
                      <a:pt x="40" y="67"/>
                    </a:lnTo>
                    <a:lnTo>
                      <a:pt x="37" y="74"/>
                    </a:lnTo>
                    <a:lnTo>
                      <a:pt x="32" y="80"/>
                    </a:lnTo>
                    <a:lnTo>
                      <a:pt x="30" y="82"/>
                    </a:lnTo>
                    <a:lnTo>
                      <a:pt x="27" y="83"/>
                    </a:lnTo>
                    <a:lnTo>
                      <a:pt x="25" y="84"/>
                    </a:lnTo>
                    <a:lnTo>
                      <a:pt x="22" y="85"/>
                    </a:lnTo>
                    <a:lnTo>
                      <a:pt x="19" y="86"/>
                    </a:lnTo>
                    <a:lnTo>
                      <a:pt x="16" y="87"/>
                    </a:lnTo>
                    <a:lnTo>
                      <a:pt x="15" y="87"/>
                    </a:lnTo>
                    <a:lnTo>
                      <a:pt x="14" y="86"/>
                    </a:lnTo>
                    <a:lnTo>
                      <a:pt x="15" y="85"/>
                    </a:lnTo>
                    <a:lnTo>
                      <a:pt x="16" y="84"/>
                    </a:lnTo>
                    <a:lnTo>
                      <a:pt x="18" y="82"/>
                    </a:lnTo>
                    <a:lnTo>
                      <a:pt x="21" y="81"/>
                    </a:lnTo>
                    <a:lnTo>
                      <a:pt x="24" y="79"/>
                    </a:lnTo>
                    <a:lnTo>
                      <a:pt x="26" y="77"/>
                    </a:lnTo>
                    <a:lnTo>
                      <a:pt x="29" y="75"/>
                    </a:lnTo>
                    <a:lnTo>
                      <a:pt x="30" y="73"/>
                    </a:lnTo>
                    <a:lnTo>
                      <a:pt x="32" y="67"/>
                    </a:lnTo>
                    <a:lnTo>
                      <a:pt x="34" y="62"/>
                    </a:lnTo>
                    <a:lnTo>
                      <a:pt x="35" y="55"/>
                    </a:lnTo>
                    <a:lnTo>
                      <a:pt x="36" y="49"/>
                    </a:lnTo>
                    <a:lnTo>
                      <a:pt x="36" y="43"/>
                    </a:lnTo>
                    <a:lnTo>
                      <a:pt x="36" y="36"/>
                    </a:lnTo>
                    <a:lnTo>
                      <a:pt x="35" y="30"/>
                    </a:lnTo>
                    <a:lnTo>
                      <a:pt x="34" y="24"/>
                    </a:lnTo>
                    <a:lnTo>
                      <a:pt x="34" y="23"/>
                    </a:lnTo>
                    <a:lnTo>
                      <a:pt x="33" y="21"/>
                    </a:lnTo>
                    <a:lnTo>
                      <a:pt x="33" y="19"/>
                    </a:lnTo>
                    <a:lnTo>
                      <a:pt x="32" y="18"/>
                    </a:lnTo>
                    <a:lnTo>
                      <a:pt x="31" y="16"/>
                    </a:lnTo>
                    <a:lnTo>
                      <a:pt x="30" y="15"/>
                    </a:lnTo>
                    <a:lnTo>
                      <a:pt x="29" y="14"/>
                    </a:lnTo>
                    <a:lnTo>
                      <a:pt x="28" y="12"/>
                    </a:lnTo>
                    <a:lnTo>
                      <a:pt x="24" y="9"/>
                    </a:lnTo>
                    <a:lnTo>
                      <a:pt x="19" y="7"/>
                    </a:lnTo>
                    <a:lnTo>
                      <a:pt x="15" y="6"/>
                    </a:lnTo>
                    <a:lnTo>
                      <a:pt x="10" y="5"/>
                    </a:lnTo>
                    <a:lnTo>
                      <a:pt x="6" y="4"/>
                    </a:lnTo>
                    <a:lnTo>
                      <a:pt x="3" y="4"/>
                    </a:lnTo>
                    <a:lnTo>
                      <a:pt x="0" y="4"/>
                    </a:lnTo>
                    <a:lnTo>
                      <a:pt x="0" y="4"/>
                    </a:lnTo>
                    <a:lnTo>
                      <a:pt x="2" y="2"/>
                    </a:lnTo>
                    <a:lnTo>
                      <a:pt x="5" y="1"/>
                    </a:lnTo>
                    <a:lnTo>
                      <a:pt x="9" y="0"/>
                    </a:lnTo>
                    <a:lnTo>
                      <a:pt x="12" y="0"/>
                    </a:lnTo>
                    <a:lnTo>
                      <a:pt x="16" y="1"/>
                    </a:lnTo>
                    <a:lnTo>
                      <a:pt x="19" y="1"/>
                    </a:lnTo>
                    <a:lnTo>
                      <a:pt x="22" y="2"/>
                    </a:lnTo>
                    <a:lnTo>
                      <a:pt x="25" y="3"/>
                    </a:lnTo>
                    <a:lnTo>
                      <a:pt x="27" y="5"/>
                    </a:lnTo>
                    <a:lnTo>
                      <a:pt x="30" y="7"/>
                    </a:lnTo>
                    <a:lnTo>
                      <a:pt x="32" y="8"/>
                    </a:lnTo>
                    <a:lnTo>
                      <a:pt x="34" y="10"/>
                    </a:lnTo>
                    <a:lnTo>
                      <a:pt x="35" y="13"/>
                    </a:lnTo>
                    <a:lnTo>
                      <a:pt x="37" y="15"/>
                    </a:lnTo>
                    <a:lnTo>
                      <a:pt x="39" y="17"/>
                    </a:lnTo>
                    <a:lnTo>
                      <a:pt x="40" y="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09" name="Freeform 285"/>
              <p:cNvSpPr>
                <a:spLocks/>
              </p:cNvSpPr>
              <p:nvPr/>
            </p:nvSpPr>
            <p:spPr bwMode="auto">
              <a:xfrm>
                <a:off x="1976" y="1048"/>
                <a:ext cx="111" cy="121"/>
              </a:xfrm>
              <a:custGeom>
                <a:avLst/>
                <a:gdLst/>
                <a:ahLst/>
                <a:cxnLst>
                  <a:cxn ang="0">
                    <a:pos x="111" y="1"/>
                  </a:cxn>
                  <a:cxn ang="0">
                    <a:pos x="111" y="19"/>
                  </a:cxn>
                  <a:cxn ang="0">
                    <a:pos x="111" y="58"/>
                  </a:cxn>
                  <a:cxn ang="0">
                    <a:pos x="110" y="98"/>
                  </a:cxn>
                  <a:cxn ang="0">
                    <a:pos x="109" y="116"/>
                  </a:cxn>
                  <a:cxn ang="0">
                    <a:pos x="108" y="116"/>
                  </a:cxn>
                  <a:cxn ang="0">
                    <a:pos x="105" y="116"/>
                  </a:cxn>
                  <a:cxn ang="0">
                    <a:pos x="101" y="117"/>
                  </a:cxn>
                  <a:cxn ang="0">
                    <a:pos x="95" y="117"/>
                  </a:cxn>
                  <a:cxn ang="0">
                    <a:pos x="88" y="117"/>
                  </a:cxn>
                  <a:cxn ang="0">
                    <a:pos x="81" y="118"/>
                  </a:cxn>
                  <a:cxn ang="0">
                    <a:pos x="72" y="118"/>
                  </a:cxn>
                  <a:cxn ang="0">
                    <a:pos x="64" y="119"/>
                  </a:cxn>
                  <a:cxn ang="0">
                    <a:pos x="55" y="119"/>
                  </a:cxn>
                  <a:cxn ang="0">
                    <a:pos x="46" y="120"/>
                  </a:cxn>
                  <a:cxn ang="0">
                    <a:pos x="37" y="120"/>
                  </a:cxn>
                  <a:cxn ang="0">
                    <a:pos x="29" y="121"/>
                  </a:cxn>
                  <a:cxn ang="0">
                    <a:pos x="22" y="121"/>
                  </a:cxn>
                  <a:cxn ang="0">
                    <a:pos x="15" y="121"/>
                  </a:cxn>
                  <a:cxn ang="0">
                    <a:pos x="10" y="121"/>
                  </a:cxn>
                  <a:cxn ang="0">
                    <a:pos x="6" y="121"/>
                  </a:cxn>
                  <a:cxn ang="0">
                    <a:pos x="0" y="0"/>
                  </a:cxn>
                  <a:cxn ang="0">
                    <a:pos x="111" y="1"/>
                  </a:cxn>
                </a:cxnLst>
                <a:rect l="0" t="0" r="r" b="b"/>
                <a:pathLst>
                  <a:path w="111" h="121">
                    <a:moveTo>
                      <a:pt x="111" y="1"/>
                    </a:moveTo>
                    <a:lnTo>
                      <a:pt x="111" y="19"/>
                    </a:lnTo>
                    <a:lnTo>
                      <a:pt x="111" y="58"/>
                    </a:lnTo>
                    <a:lnTo>
                      <a:pt x="110" y="98"/>
                    </a:lnTo>
                    <a:lnTo>
                      <a:pt x="109" y="116"/>
                    </a:lnTo>
                    <a:lnTo>
                      <a:pt x="108" y="116"/>
                    </a:lnTo>
                    <a:lnTo>
                      <a:pt x="105" y="116"/>
                    </a:lnTo>
                    <a:lnTo>
                      <a:pt x="101" y="117"/>
                    </a:lnTo>
                    <a:lnTo>
                      <a:pt x="95" y="117"/>
                    </a:lnTo>
                    <a:lnTo>
                      <a:pt x="88" y="117"/>
                    </a:lnTo>
                    <a:lnTo>
                      <a:pt x="81" y="118"/>
                    </a:lnTo>
                    <a:lnTo>
                      <a:pt x="72" y="118"/>
                    </a:lnTo>
                    <a:lnTo>
                      <a:pt x="64" y="119"/>
                    </a:lnTo>
                    <a:lnTo>
                      <a:pt x="55" y="119"/>
                    </a:lnTo>
                    <a:lnTo>
                      <a:pt x="46" y="120"/>
                    </a:lnTo>
                    <a:lnTo>
                      <a:pt x="37" y="120"/>
                    </a:lnTo>
                    <a:lnTo>
                      <a:pt x="29" y="121"/>
                    </a:lnTo>
                    <a:lnTo>
                      <a:pt x="22" y="121"/>
                    </a:lnTo>
                    <a:lnTo>
                      <a:pt x="15" y="121"/>
                    </a:lnTo>
                    <a:lnTo>
                      <a:pt x="10" y="121"/>
                    </a:lnTo>
                    <a:lnTo>
                      <a:pt x="6" y="121"/>
                    </a:lnTo>
                    <a:lnTo>
                      <a:pt x="0" y="0"/>
                    </a:lnTo>
                    <a:lnTo>
                      <a:pt x="111"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10" name="Freeform 286"/>
              <p:cNvSpPr>
                <a:spLocks/>
              </p:cNvSpPr>
              <p:nvPr/>
            </p:nvSpPr>
            <p:spPr bwMode="auto">
              <a:xfrm>
                <a:off x="2222" y="1047"/>
                <a:ext cx="40" cy="75"/>
              </a:xfrm>
              <a:custGeom>
                <a:avLst/>
                <a:gdLst/>
                <a:ahLst/>
                <a:cxnLst>
                  <a:cxn ang="0">
                    <a:pos x="24" y="31"/>
                  </a:cxn>
                  <a:cxn ang="0">
                    <a:pos x="21" y="39"/>
                  </a:cxn>
                  <a:cxn ang="0">
                    <a:pos x="16" y="46"/>
                  </a:cxn>
                  <a:cxn ang="0">
                    <a:pos x="13" y="48"/>
                  </a:cxn>
                  <a:cxn ang="0">
                    <a:pos x="9" y="48"/>
                  </a:cxn>
                  <a:cxn ang="0">
                    <a:pos x="6" y="48"/>
                  </a:cxn>
                  <a:cxn ang="0">
                    <a:pos x="9" y="51"/>
                  </a:cxn>
                  <a:cxn ang="0">
                    <a:pos x="12" y="52"/>
                  </a:cxn>
                  <a:cxn ang="0">
                    <a:pos x="17" y="51"/>
                  </a:cxn>
                  <a:cxn ang="0">
                    <a:pos x="22" y="51"/>
                  </a:cxn>
                  <a:cxn ang="0">
                    <a:pos x="25" y="52"/>
                  </a:cxn>
                  <a:cxn ang="0">
                    <a:pos x="24" y="60"/>
                  </a:cxn>
                  <a:cxn ang="0">
                    <a:pos x="19" y="66"/>
                  </a:cxn>
                  <a:cxn ang="0">
                    <a:pos x="17" y="69"/>
                  </a:cxn>
                  <a:cxn ang="0">
                    <a:pos x="22" y="69"/>
                  </a:cxn>
                  <a:cxn ang="0">
                    <a:pos x="27" y="68"/>
                  </a:cxn>
                  <a:cxn ang="0">
                    <a:pos x="31" y="65"/>
                  </a:cxn>
                  <a:cxn ang="0">
                    <a:pos x="34" y="60"/>
                  </a:cxn>
                  <a:cxn ang="0">
                    <a:pos x="39" y="57"/>
                  </a:cxn>
                  <a:cxn ang="0">
                    <a:pos x="40" y="62"/>
                  </a:cxn>
                  <a:cxn ang="0">
                    <a:pos x="36" y="69"/>
                  </a:cxn>
                  <a:cxn ang="0">
                    <a:pos x="28" y="73"/>
                  </a:cxn>
                  <a:cxn ang="0">
                    <a:pos x="19" y="75"/>
                  </a:cxn>
                  <a:cxn ang="0">
                    <a:pos x="15" y="74"/>
                  </a:cxn>
                  <a:cxn ang="0">
                    <a:pos x="10" y="71"/>
                  </a:cxn>
                  <a:cxn ang="0">
                    <a:pos x="8" y="68"/>
                  </a:cxn>
                  <a:cxn ang="0">
                    <a:pos x="10" y="67"/>
                  </a:cxn>
                  <a:cxn ang="0">
                    <a:pos x="13" y="67"/>
                  </a:cxn>
                  <a:cxn ang="0">
                    <a:pos x="18" y="62"/>
                  </a:cxn>
                  <a:cxn ang="0">
                    <a:pos x="18" y="58"/>
                  </a:cxn>
                  <a:cxn ang="0">
                    <a:pos x="12" y="57"/>
                  </a:cxn>
                  <a:cxn ang="0">
                    <a:pos x="6" y="54"/>
                  </a:cxn>
                  <a:cxn ang="0">
                    <a:pos x="0" y="45"/>
                  </a:cxn>
                  <a:cxn ang="0">
                    <a:pos x="2" y="38"/>
                  </a:cxn>
                  <a:cxn ang="0">
                    <a:pos x="3" y="41"/>
                  </a:cxn>
                  <a:cxn ang="0">
                    <a:pos x="6" y="44"/>
                  </a:cxn>
                  <a:cxn ang="0">
                    <a:pos x="9" y="45"/>
                  </a:cxn>
                  <a:cxn ang="0">
                    <a:pos x="12" y="44"/>
                  </a:cxn>
                  <a:cxn ang="0">
                    <a:pos x="14" y="43"/>
                  </a:cxn>
                  <a:cxn ang="0">
                    <a:pos x="15" y="26"/>
                  </a:cxn>
                  <a:cxn ang="0">
                    <a:pos x="11" y="9"/>
                  </a:cxn>
                  <a:cxn ang="0">
                    <a:pos x="20" y="3"/>
                  </a:cxn>
                  <a:cxn ang="0">
                    <a:pos x="23" y="26"/>
                  </a:cxn>
                </a:cxnLst>
                <a:rect l="0" t="0" r="r" b="b"/>
                <a:pathLst>
                  <a:path w="40" h="75">
                    <a:moveTo>
                      <a:pt x="23" y="26"/>
                    </a:moveTo>
                    <a:lnTo>
                      <a:pt x="24" y="28"/>
                    </a:lnTo>
                    <a:lnTo>
                      <a:pt x="24" y="31"/>
                    </a:lnTo>
                    <a:lnTo>
                      <a:pt x="23" y="34"/>
                    </a:lnTo>
                    <a:lnTo>
                      <a:pt x="22" y="37"/>
                    </a:lnTo>
                    <a:lnTo>
                      <a:pt x="21" y="39"/>
                    </a:lnTo>
                    <a:lnTo>
                      <a:pt x="20" y="42"/>
                    </a:lnTo>
                    <a:lnTo>
                      <a:pt x="18" y="44"/>
                    </a:lnTo>
                    <a:lnTo>
                      <a:pt x="16" y="46"/>
                    </a:lnTo>
                    <a:lnTo>
                      <a:pt x="15" y="47"/>
                    </a:lnTo>
                    <a:lnTo>
                      <a:pt x="14" y="47"/>
                    </a:lnTo>
                    <a:lnTo>
                      <a:pt x="13" y="48"/>
                    </a:lnTo>
                    <a:lnTo>
                      <a:pt x="11" y="48"/>
                    </a:lnTo>
                    <a:lnTo>
                      <a:pt x="10" y="48"/>
                    </a:lnTo>
                    <a:lnTo>
                      <a:pt x="9" y="48"/>
                    </a:lnTo>
                    <a:lnTo>
                      <a:pt x="7" y="48"/>
                    </a:lnTo>
                    <a:lnTo>
                      <a:pt x="5" y="47"/>
                    </a:lnTo>
                    <a:lnTo>
                      <a:pt x="6" y="48"/>
                    </a:lnTo>
                    <a:lnTo>
                      <a:pt x="7" y="49"/>
                    </a:lnTo>
                    <a:lnTo>
                      <a:pt x="8" y="50"/>
                    </a:lnTo>
                    <a:lnTo>
                      <a:pt x="9" y="51"/>
                    </a:lnTo>
                    <a:lnTo>
                      <a:pt x="10" y="51"/>
                    </a:lnTo>
                    <a:lnTo>
                      <a:pt x="11" y="52"/>
                    </a:lnTo>
                    <a:lnTo>
                      <a:pt x="12" y="52"/>
                    </a:lnTo>
                    <a:lnTo>
                      <a:pt x="14" y="52"/>
                    </a:lnTo>
                    <a:lnTo>
                      <a:pt x="15" y="52"/>
                    </a:lnTo>
                    <a:lnTo>
                      <a:pt x="17" y="51"/>
                    </a:lnTo>
                    <a:lnTo>
                      <a:pt x="18" y="51"/>
                    </a:lnTo>
                    <a:lnTo>
                      <a:pt x="20" y="51"/>
                    </a:lnTo>
                    <a:lnTo>
                      <a:pt x="22" y="51"/>
                    </a:lnTo>
                    <a:lnTo>
                      <a:pt x="23" y="51"/>
                    </a:lnTo>
                    <a:lnTo>
                      <a:pt x="25" y="52"/>
                    </a:lnTo>
                    <a:lnTo>
                      <a:pt x="25" y="52"/>
                    </a:lnTo>
                    <a:lnTo>
                      <a:pt x="25" y="55"/>
                    </a:lnTo>
                    <a:lnTo>
                      <a:pt x="25" y="57"/>
                    </a:lnTo>
                    <a:lnTo>
                      <a:pt x="24" y="60"/>
                    </a:lnTo>
                    <a:lnTo>
                      <a:pt x="23" y="62"/>
                    </a:lnTo>
                    <a:lnTo>
                      <a:pt x="21" y="64"/>
                    </a:lnTo>
                    <a:lnTo>
                      <a:pt x="19" y="66"/>
                    </a:lnTo>
                    <a:lnTo>
                      <a:pt x="17" y="67"/>
                    </a:lnTo>
                    <a:lnTo>
                      <a:pt x="15" y="69"/>
                    </a:lnTo>
                    <a:lnTo>
                      <a:pt x="17" y="69"/>
                    </a:lnTo>
                    <a:lnTo>
                      <a:pt x="19" y="70"/>
                    </a:lnTo>
                    <a:lnTo>
                      <a:pt x="21" y="70"/>
                    </a:lnTo>
                    <a:lnTo>
                      <a:pt x="22" y="69"/>
                    </a:lnTo>
                    <a:lnTo>
                      <a:pt x="24" y="69"/>
                    </a:lnTo>
                    <a:lnTo>
                      <a:pt x="26" y="68"/>
                    </a:lnTo>
                    <a:lnTo>
                      <a:pt x="27" y="68"/>
                    </a:lnTo>
                    <a:lnTo>
                      <a:pt x="29" y="67"/>
                    </a:lnTo>
                    <a:lnTo>
                      <a:pt x="30" y="66"/>
                    </a:lnTo>
                    <a:lnTo>
                      <a:pt x="31" y="65"/>
                    </a:lnTo>
                    <a:lnTo>
                      <a:pt x="32" y="63"/>
                    </a:lnTo>
                    <a:lnTo>
                      <a:pt x="33" y="62"/>
                    </a:lnTo>
                    <a:lnTo>
                      <a:pt x="34" y="60"/>
                    </a:lnTo>
                    <a:lnTo>
                      <a:pt x="36" y="59"/>
                    </a:lnTo>
                    <a:lnTo>
                      <a:pt x="37" y="58"/>
                    </a:lnTo>
                    <a:lnTo>
                      <a:pt x="39" y="57"/>
                    </a:lnTo>
                    <a:lnTo>
                      <a:pt x="40" y="59"/>
                    </a:lnTo>
                    <a:lnTo>
                      <a:pt x="40" y="61"/>
                    </a:lnTo>
                    <a:lnTo>
                      <a:pt x="40" y="62"/>
                    </a:lnTo>
                    <a:lnTo>
                      <a:pt x="40" y="64"/>
                    </a:lnTo>
                    <a:lnTo>
                      <a:pt x="38" y="67"/>
                    </a:lnTo>
                    <a:lnTo>
                      <a:pt x="36" y="69"/>
                    </a:lnTo>
                    <a:lnTo>
                      <a:pt x="33" y="71"/>
                    </a:lnTo>
                    <a:lnTo>
                      <a:pt x="31" y="72"/>
                    </a:lnTo>
                    <a:lnTo>
                      <a:pt x="28" y="73"/>
                    </a:lnTo>
                    <a:lnTo>
                      <a:pt x="25" y="74"/>
                    </a:lnTo>
                    <a:lnTo>
                      <a:pt x="22" y="75"/>
                    </a:lnTo>
                    <a:lnTo>
                      <a:pt x="19" y="75"/>
                    </a:lnTo>
                    <a:lnTo>
                      <a:pt x="17" y="75"/>
                    </a:lnTo>
                    <a:lnTo>
                      <a:pt x="16" y="74"/>
                    </a:lnTo>
                    <a:lnTo>
                      <a:pt x="15" y="74"/>
                    </a:lnTo>
                    <a:lnTo>
                      <a:pt x="13" y="73"/>
                    </a:lnTo>
                    <a:lnTo>
                      <a:pt x="12" y="72"/>
                    </a:lnTo>
                    <a:lnTo>
                      <a:pt x="10" y="71"/>
                    </a:lnTo>
                    <a:lnTo>
                      <a:pt x="9" y="70"/>
                    </a:lnTo>
                    <a:lnTo>
                      <a:pt x="8" y="69"/>
                    </a:lnTo>
                    <a:lnTo>
                      <a:pt x="8" y="68"/>
                    </a:lnTo>
                    <a:lnTo>
                      <a:pt x="9" y="68"/>
                    </a:lnTo>
                    <a:lnTo>
                      <a:pt x="10" y="67"/>
                    </a:lnTo>
                    <a:lnTo>
                      <a:pt x="10" y="67"/>
                    </a:lnTo>
                    <a:lnTo>
                      <a:pt x="11" y="67"/>
                    </a:lnTo>
                    <a:lnTo>
                      <a:pt x="12" y="67"/>
                    </a:lnTo>
                    <a:lnTo>
                      <a:pt x="13" y="67"/>
                    </a:lnTo>
                    <a:lnTo>
                      <a:pt x="14" y="66"/>
                    </a:lnTo>
                    <a:lnTo>
                      <a:pt x="16" y="64"/>
                    </a:lnTo>
                    <a:lnTo>
                      <a:pt x="18" y="62"/>
                    </a:lnTo>
                    <a:lnTo>
                      <a:pt x="19" y="60"/>
                    </a:lnTo>
                    <a:lnTo>
                      <a:pt x="20" y="58"/>
                    </a:lnTo>
                    <a:lnTo>
                      <a:pt x="18" y="58"/>
                    </a:lnTo>
                    <a:lnTo>
                      <a:pt x="16" y="58"/>
                    </a:lnTo>
                    <a:lnTo>
                      <a:pt x="14" y="58"/>
                    </a:lnTo>
                    <a:lnTo>
                      <a:pt x="12" y="57"/>
                    </a:lnTo>
                    <a:lnTo>
                      <a:pt x="10" y="56"/>
                    </a:lnTo>
                    <a:lnTo>
                      <a:pt x="8" y="55"/>
                    </a:lnTo>
                    <a:lnTo>
                      <a:pt x="6" y="54"/>
                    </a:lnTo>
                    <a:lnTo>
                      <a:pt x="4" y="52"/>
                    </a:lnTo>
                    <a:lnTo>
                      <a:pt x="2" y="49"/>
                    </a:lnTo>
                    <a:lnTo>
                      <a:pt x="0" y="45"/>
                    </a:lnTo>
                    <a:lnTo>
                      <a:pt x="0" y="41"/>
                    </a:lnTo>
                    <a:lnTo>
                      <a:pt x="1" y="37"/>
                    </a:lnTo>
                    <a:lnTo>
                      <a:pt x="2" y="38"/>
                    </a:lnTo>
                    <a:lnTo>
                      <a:pt x="3" y="39"/>
                    </a:lnTo>
                    <a:lnTo>
                      <a:pt x="3" y="40"/>
                    </a:lnTo>
                    <a:lnTo>
                      <a:pt x="3" y="41"/>
                    </a:lnTo>
                    <a:lnTo>
                      <a:pt x="4" y="43"/>
                    </a:lnTo>
                    <a:lnTo>
                      <a:pt x="5" y="44"/>
                    </a:lnTo>
                    <a:lnTo>
                      <a:pt x="6" y="44"/>
                    </a:lnTo>
                    <a:lnTo>
                      <a:pt x="7" y="45"/>
                    </a:lnTo>
                    <a:lnTo>
                      <a:pt x="8" y="45"/>
                    </a:lnTo>
                    <a:lnTo>
                      <a:pt x="9" y="45"/>
                    </a:lnTo>
                    <a:lnTo>
                      <a:pt x="10" y="45"/>
                    </a:lnTo>
                    <a:lnTo>
                      <a:pt x="11" y="45"/>
                    </a:lnTo>
                    <a:lnTo>
                      <a:pt x="12" y="44"/>
                    </a:lnTo>
                    <a:lnTo>
                      <a:pt x="13" y="44"/>
                    </a:lnTo>
                    <a:lnTo>
                      <a:pt x="13" y="44"/>
                    </a:lnTo>
                    <a:lnTo>
                      <a:pt x="14" y="43"/>
                    </a:lnTo>
                    <a:lnTo>
                      <a:pt x="17" y="37"/>
                    </a:lnTo>
                    <a:lnTo>
                      <a:pt x="17" y="32"/>
                    </a:lnTo>
                    <a:lnTo>
                      <a:pt x="15" y="26"/>
                    </a:lnTo>
                    <a:lnTo>
                      <a:pt x="13" y="20"/>
                    </a:lnTo>
                    <a:lnTo>
                      <a:pt x="11" y="14"/>
                    </a:lnTo>
                    <a:lnTo>
                      <a:pt x="11" y="9"/>
                    </a:lnTo>
                    <a:lnTo>
                      <a:pt x="14" y="4"/>
                    </a:lnTo>
                    <a:lnTo>
                      <a:pt x="20" y="0"/>
                    </a:lnTo>
                    <a:lnTo>
                      <a:pt x="20" y="3"/>
                    </a:lnTo>
                    <a:lnTo>
                      <a:pt x="21" y="10"/>
                    </a:lnTo>
                    <a:lnTo>
                      <a:pt x="22" y="18"/>
                    </a:lnTo>
                    <a:lnTo>
                      <a:pt x="23"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11" name="Freeform 287"/>
              <p:cNvSpPr>
                <a:spLocks/>
              </p:cNvSpPr>
              <p:nvPr/>
            </p:nvSpPr>
            <p:spPr bwMode="auto">
              <a:xfrm>
                <a:off x="1982" y="1052"/>
                <a:ext cx="100" cy="113"/>
              </a:xfrm>
              <a:custGeom>
                <a:avLst/>
                <a:gdLst/>
                <a:ahLst/>
                <a:cxnLst>
                  <a:cxn ang="0">
                    <a:pos x="99" y="108"/>
                  </a:cxn>
                  <a:cxn ang="0">
                    <a:pos x="95" y="108"/>
                  </a:cxn>
                  <a:cxn ang="0">
                    <a:pos x="90" y="108"/>
                  </a:cxn>
                  <a:cxn ang="0">
                    <a:pos x="83" y="109"/>
                  </a:cxn>
                  <a:cxn ang="0">
                    <a:pos x="76" y="109"/>
                  </a:cxn>
                  <a:cxn ang="0">
                    <a:pos x="69" y="110"/>
                  </a:cxn>
                  <a:cxn ang="0">
                    <a:pos x="61" y="110"/>
                  </a:cxn>
                  <a:cxn ang="0">
                    <a:pos x="53" y="111"/>
                  </a:cxn>
                  <a:cxn ang="0">
                    <a:pos x="45" y="111"/>
                  </a:cxn>
                  <a:cxn ang="0">
                    <a:pos x="37" y="111"/>
                  </a:cxn>
                  <a:cxn ang="0">
                    <a:pos x="29" y="112"/>
                  </a:cxn>
                  <a:cxn ang="0">
                    <a:pos x="22" y="112"/>
                  </a:cxn>
                  <a:cxn ang="0">
                    <a:pos x="16" y="113"/>
                  </a:cxn>
                  <a:cxn ang="0">
                    <a:pos x="11" y="113"/>
                  </a:cxn>
                  <a:cxn ang="0">
                    <a:pos x="7" y="113"/>
                  </a:cxn>
                  <a:cxn ang="0">
                    <a:pos x="5" y="113"/>
                  </a:cxn>
                  <a:cxn ang="0">
                    <a:pos x="4" y="113"/>
                  </a:cxn>
                  <a:cxn ang="0">
                    <a:pos x="0" y="0"/>
                  </a:cxn>
                  <a:cxn ang="0">
                    <a:pos x="100" y="1"/>
                  </a:cxn>
                  <a:cxn ang="0">
                    <a:pos x="99" y="108"/>
                  </a:cxn>
                </a:cxnLst>
                <a:rect l="0" t="0" r="r" b="b"/>
                <a:pathLst>
                  <a:path w="100" h="113">
                    <a:moveTo>
                      <a:pt x="99" y="108"/>
                    </a:moveTo>
                    <a:lnTo>
                      <a:pt x="95" y="108"/>
                    </a:lnTo>
                    <a:lnTo>
                      <a:pt x="90" y="108"/>
                    </a:lnTo>
                    <a:lnTo>
                      <a:pt x="83" y="109"/>
                    </a:lnTo>
                    <a:lnTo>
                      <a:pt x="76" y="109"/>
                    </a:lnTo>
                    <a:lnTo>
                      <a:pt x="69" y="110"/>
                    </a:lnTo>
                    <a:lnTo>
                      <a:pt x="61" y="110"/>
                    </a:lnTo>
                    <a:lnTo>
                      <a:pt x="53" y="111"/>
                    </a:lnTo>
                    <a:lnTo>
                      <a:pt x="45" y="111"/>
                    </a:lnTo>
                    <a:lnTo>
                      <a:pt x="37" y="111"/>
                    </a:lnTo>
                    <a:lnTo>
                      <a:pt x="29" y="112"/>
                    </a:lnTo>
                    <a:lnTo>
                      <a:pt x="22" y="112"/>
                    </a:lnTo>
                    <a:lnTo>
                      <a:pt x="16" y="113"/>
                    </a:lnTo>
                    <a:lnTo>
                      <a:pt x="11" y="113"/>
                    </a:lnTo>
                    <a:lnTo>
                      <a:pt x="7" y="113"/>
                    </a:lnTo>
                    <a:lnTo>
                      <a:pt x="5" y="113"/>
                    </a:lnTo>
                    <a:lnTo>
                      <a:pt x="4" y="113"/>
                    </a:lnTo>
                    <a:lnTo>
                      <a:pt x="0" y="0"/>
                    </a:lnTo>
                    <a:lnTo>
                      <a:pt x="100" y="1"/>
                    </a:lnTo>
                    <a:lnTo>
                      <a:pt x="99" y="108"/>
                    </a:lnTo>
                    <a:close/>
                  </a:path>
                </a:pathLst>
              </a:custGeom>
              <a:solidFill>
                <a:srgbClr val="26ADE8"/>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12" name="Freeform 288"/>
              <p:cNvSpPr>
                <a:spLocks/>
              </p:cNvSpPr>
              <p:nvPr/>
            </p:nvSpPr>
            <p:spPr bwMode="auto">
              <a:xfrm>
                <a:off x="1967" y="1178"/>
                <a:ext cx="131" cy="39"/>
              </a:xfrm>
              <a:custGeom>
                <a:avLst/>
                <a:gdLst/>
                <a:ahLst/>
                <a:cxnLst>
                  <a:cxn ang="0">
                    <a:pos x="131" y="1"/>
                  </a:cxn>
                  <a:cxn ang="0">
                    <a:pos x="129" y="3"/>
                  </a:cxn>
                  <a:cxn ang="0">
                    <a:pos x="124" y="5"/>
                  </a:cxn>
                  <a:cxn ang="0">
                    <a:pos x="119" y="8"/>
                  </a:cxn>
                  <a:cxn ang="0">
                    <a:pos x="112" y="10"/>
                  </a:cxn>
                  <a:cxn ang="0">
                    <a:pos x="105" y="13"/>
                  </a:cxn>
                  <a:cxn ang="0">
                    <a:pos x="97" y="15"/>
                  </a:cxn>
                  <a:cxn ang="0">
                    <a:pos x="90" y="16"/>
                  </a:cxn>
                  <a:cxn ang="0">
                    <a:pos x="85" y="22"/>
                  </a:cxn>
                  <a:cxn ang="0">
                    <a:pos x="83" y="37"/>
                  </a:cxn>
                  <a:cxn ang="0">
                    <a:pos x="80" y="36"/>
                  </a:cxn>
                  <a:cxn ang="0">
                    <a:pos x="79" y="26"/>
                  </a:cxn>
                  <a:cxn ang="0">
                    <a:pos x="80" y="20"/>
                  </a:cxn>
                  <a:cxn ang="0">
                    <a:pos x="81" y="18"/>
                  </a:cxn>
                  <a:cxn ang="0">
                    <a:pos x="83" y="16"/>
                  </a:cxn>
                  <a:cxn ang="0">
                    <a:pos x="85" y="14"/>
                  </a:cxn>
                  <a:cxn ang="0">
                    <a:pos x="88" y="14"/>
                  </a:cxn>
                  <a:cxn ang="0">
                    <a:pos x="94" y="12"/>
                  </a:cxn>
                  <a:cxn ang="0">
                    <a:pos x="103" y="10"/>
                  </a:cxn>
                  <a:cxn ang="0">
                    <a:pos x="111" y="7"/>
                  </a:cxn>
                  <a:cxn ang="0">
                    <a:pos x="111" y="6"/>
                  </a:cxn>
                  <a:cxn ang="0">
                    <a:pos x="100" y="6"/>
                  </a:cxn>
                  <a:cxn ang="0">
                    <a:pos x="84" y="7"/>
                  </a:cxn>
                  <a:cxn ang="0">
                    <a:pos x="66" y="8"/>
                  </a:cxn>
                  <a:cxn ang="0">
                    <a:pos x="46" y="10"/>
                  </a:cxn>
                  <a:cxn ang="0">
                    <a:pos x="28" y="11"/>
                  </a:cxn>
                  <a:cxn ang="0">
                    <a:pos x="13" y="13"/>
                  </a:cxn>
                  <a:cxn ang="0">
                    <a:pos x="3" y="13"/>
                  </a:cxn>
                  <a:cxn ang="0">
                    <a:pos x="1" y="12"/>
                  </a:cxn>
                  <a:cxn ang="0">
                    <a:pos x="1" y="10"/>
                  </a:cxn>
                  <a:cxn ang="0">
                    <a:pos x="3" y="9"/>
                  </a:cxn>
                  <a:cxn ang="0">
                    <a:pos x="7" y="9"/>
                  </a:cxn>
                  <a:cxn ang="0">
                    <a:pos x="13" y="8"/>
                  </a:cxn>
                  <a:cxn ang="0">
                    <a:pos x="20" y="7"/>
                  </a:cxn>
                  <a:cxn ang="0">
                    <a:pos x="29" y="7"/>
                  </a:cxn>
                  <a:cxn ang="0">
                    <a:pos x="39" y="6"/>
                  </a:cxn>
                  <a:cxn ang="0">
                    <a:pos x="50" y="5"/>
                  </a:cxn>
                  <a:cxn ang="0">
                    <a:pos x="62" y="4"/>
                  </a:cxn>
                  <a:cxn ang="0">
                    <a:pos x="73" y="3"/>
                  </a:cxn>
                  <a:cxn ang="0">
                    <a:pos x="84" y="2"/>
                  </a:cxn>
                  <a:cxn ang="0">
                    <a:pos x="95" y="1"/>
                  </a:cxn>
                  <a:cxn ang="0">
                    <a:pos x="105" y="1"/>
                  </a:cxn>
                  <a:cxn ang="0">
                    <a:pos x="114" y="0"/>
                  </a:cxn>
                  <a:cxn ang="0">
                    <a:pos x="121" y="0"/>
                  </a:cxn>
                  <a:cxn ang="0">
                    <a:pos x="127" y="0"/>
                  </a:cxn>
                  <a:cxn ang="0">
                    <a:pos x="131" y="1"/>
                  </a:cxn>
                </a:cxnLst>
                <a:rect l="0" t="0" r="r" b="b"/>
                <a:pathLst>
                  <a:path w="131" h="39">
                    <a:moveTo>
                      <a:pt x="131" y="1"/>
                    </a:moveTo>
                    <a:lnTo>
                      <a:pt x="131" y="1"/>
                    </a:lnTo>
                    <a:lnTo>
                      <a:pt x="130" y="2"/>
                    </a:lnTo>
                    <a:lnTo>
                      <a:pt x="129" y="3"/>
                    </a:lnTo>
                    <a:lnTo>
                      <a:pt x="127" y="4"/>
                    </a:lnTo>
                    <a:lnTo>
                      <a:pt x="124" y="5"/>
                    </a:lnTo>
                    <a:lnTo>
                      <a:pt x="122" y="6"/>
                    </a:lnTo>
                    <a:lnTo>
                      <a:pt x="119" y="8"/>
                    </a:lnTo>
                    <a:lnTo>
                      <a:pt x="115" y="9"/>
                    </a:lnTo>
                    <a:lnTo>
                      <a:pt x="112" y="10"/>
                    </a:lnTo>
                    <a:lnTo>
                      <a:pt x="108" y="12"/>
                    </a:lnTo>
                    <a:lnTo>
                      <a:pt x="105" y="13"/>
                    </a:lnTo>
                    <a:lnTo>
                      <a:pt x="101" y="14"/>
                    </a:lnTo>
                    <a:lnTo>
                      <a:pt x="97" y="15"/>
                    </a:lnTo>
                    <a:lnTo>
                      <a:pt x="94" y="16"/>
                    </a:lnTo>
                    <a:lnTo>
                      <a:pt x="90" y="16"/>
                    </a:lnTo>
                    <a:lnTo>
                      <a:pt x="87" y="16"/>
                    </a:lnTo>
                    <a:lnTo>
                      <a:pt x="85" y="22"/>
                    </a:lnTo>
                    <a:lnTo>
                      <a:pt x="83" y="30"/>
                    </a:lnTo>
                    <a:lnTo>
                      <a:pt x="83" y="37"/>
                    </a:lnTo>
                    <a:lnTo>
                      <a:pt x="83" y="39"/>
                    </a:lnTo>
                    <a:lnTo>
                      <a:pt x="80" y="36"/>
                    </a:lnTo>
                    <a:lnTo>
                      <a:pt x="79" y="31"/>
                    </a:lnTo>
                    <a:lnTo>
                      <a:pt x="79" y="26"/>
                    </a:lnTo>
                    <a:lnTo>
                      <a:pt x="80" y="22"/>
                    </a:lnTo>
                    <a:lnTo>
                      <a:pt x="80" y="20"/>
                    </a:lnTo>
                    <a:lnTo>
                      <a:pt x="81" y="19"/>
                    </a:lnTo>
                    <a:lnTo>
                      <a:pt x="81" y="18"/>
                    </a:lnTo>
                    <a:lnTo>
                      <a:pt x="82" y="17"/>
                    </a:lnTo>
                    <a:lnTo>
                      <a:pt x="83" y="16"/>
                    </a:lnTo>
                    <a:lnTo>
                      <a:pt x="84" y="15"/>
                    </a:lnTo>
                    <a:lnTo>
                      <a:pt x="85" y="14"/>
                    </a:lnTo>
                    <a:lnTo>
                      <a:pt x="86" y="14"/>
                    </a:lnTo>
                    <a:lnTo>
                      <a:pt x="88" y="14"/>
                    </a:lnTo>
                    <a:lnTo>
                      <a:pt x="90" y="13"/>
                    </a:lnTo>
                    <a:lnTo>
                      <a:pt x="94" y="12"/>
                    </a:lnTo>
                    <a:lnTo>
                      <a:pt x="98" y="11"/>
                    </a:lnTo>
                    <a:lnTo>
                      <a:pt x="103" y="10"/>
                    </a:lnTo>
                    <a:lnTo>
                      <a:pt x="107" y="8"/>
                    </a:lnTo>
                    <a:lnTo>
                      <a:pt x="111" y="7"/>
                    </a:lnTo>
                    <a:lnTo>
                      <a:pt x="114" y="6"/>
                    </a:lnTo>
                    <a:lnTo>
                      <a:pt x="111" y="6"/>
                    </a:lnTo>
                    <a:lnTo>
                      <a:pt x="106" y="6"/>
                    </a:lnTo>
                    <a:lnTo>
                      <a:pt x="100" y="6"/>
                    </a:lnTo>
                    <a:lnTo>
                      <a:pt x="92" y="7"/>
                    </a:lnTo>
                    <a:lnTo>
                      <a:pt x="84" y="7"/>
                    </a:lnTo>
                    <a:lnTo>
                      <a:pt x="75" y="8"/>
                    </a:lnTo>
                    <a:lnTo>
                      <a:pt x="66" y="8"/>
                    </a:lnTo>
                    <a:lnTo>
                      <a:pt x="56" y="9"/>
                    </a:lnTo>
                    <a:lnTo>
                      <a:pt x="46" y="10"/>
                    </a:lnTo>
                    <a:lnTo>
                      <a:pt x="37" y="11"/>
                    </a:lnTo>
                    <a:lnTo>
                      <a:pt x="28" y="11"/>
                    </a:lnTo>
                    <a:lnTo>
                      <a:pt x="20" y="12"/>
                    </a:lnTo>
                    <a:lnTo>
                      <a:pt x="13" y="13"/>
                    </a:lnTo>
                    <a:lnTo>
                      <a:pt x="7" y="13"/>
                    </a:lnTo>
                    <a:lnTo>
                      <a:pt x="3" y="13"/>
                    </a:lnTo>
                    <a:lnTo>
                      <a:pt x="0" y="13"/>
                    </a:lnTo>
                    <a:lnTo>
                      <a:pt x="1" y="12"/>
                    </a:lnTo>
                    <a:lnTo>
                      <a:pt x="1" y="11"/>
                    </a:lnTo>
                    <a:lnTo>
                      <a:pt x="1" y="10"/>
                    </a:lnTo>
                    <a:lnTo>
                      <a:pt x="2" y="9"/>
                    </a:lnTo>
                    <a:lnTo>
                      <a:pt x="3" y="9"/>
                    </a:lnTo>
                    <a:lnTo>
                      <a:pt x="4" y="9"/>
                    </a:lnTo>
                    <a:lnTo>
                      <a:pt x="7" y="9"/>
                    </a:lnTo>
                    <a:lnTo>
                      <a:pt x="9" y="8"/>
                    </a:lnTo>
                    <a:lnTo>
                      <a:pt x="13" y="8"/>
                    </a:lnTo>
                    <a:lnTo>
                      <a:pt x="16" y="8"/>
                    </a:lnTo>
                    <a:lnTo>
                      <a:pt x="20" y="7"/>
                    </a:lnTo>
                    <a:lnTo>
                      <a:pt x="25" y="7"/>
                    </a:lnTo>
                    <a:lnTo>
                      <a:pt x="29" y="7"/>
                    </a:lnTo>
                    <a:lnTo>
                      <a:pt x="34" y="6"/>
                    </a:lnTo>
                    <a:lnTo>
                      <a:pt x="39" y="6"/>
                    </a:lnTo>
                    <a:lnTo>
                      <a:pt x="45" y="5"/>
                    </a:lnTo>
                    <a:lnTo>
                      <a:pt x="50" y="5"/>
                    </a:lnTo>
                    <a:lnTo>
                      <a:pt x="56" y="4"/>
                    </a:lnTo>
                    <a:lnTo>
                      <a:pt x="62" y="4"/>
                    </a:lnTo>
                    <a:lnTo>
                      <a:pt x="68" y="3"/>
                    </a:lnTo>
                    <a:lnTo>
                      <a:pt x="73" y="3"/>
                    </a:lnTo>
                    <a:lnTo>
                      <a:pt x="79" y="2"/>
                    </a:lnTo>
                    <a:lnTo>
                      <a:pt x="84" y="2"/>
                    </a:lnTo>
                    <a:lnTo>
                      <a:pt x="90" y="2"/>
                    </a:lnTo>
                    <a:lnTo>
                      <a:pt x="95" y="1"/>
                    </a:lnTo>
                    <a:lnTo>
                      <a:pt x="100" y="1"/>
                    </a:lnTo>
                    <a:lnTo>
                      <a:pt x="105" y="1"/>
                    </a:lnTo>
                    <a:lnTo>
                      <a:pt x="110" y="1"/>
                    </a:lnTo>
                    <a:lnTo>
                      <a:pt x="114" y="0"/>
                    </a:lnTo>
                    <a:lnTo>
                      <a:pt x="118" y="0"/>
                    </a:lnTo>
                    <a:lnTo>
                      <a:pt x="121" y="0"/>
                    </a:lnTo>
                    <a:lnTo>
                      <a:pt x="124" y="0"/>
                    </a:lnTo>
                    <a:lnTo>
                      <a:pt x="127" y="0"/>
                    </a:lnTo>
                    <a:lnTo>
                      <a:pt x="129" y="1"/>
                    </a:lnTo>
                    <a:lnTo>
                      <a:pt x="131" y="1"/>
                    </a:lnTo>
                    <a:lnTo>
                      <a:pt x="131"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13" name="Freeform 289"/>
              <p:cNvSpPr>
                <a:spLocks/>
              </p:cNvSpPr>
              <p:nvPr/>
            </p:nvSpPr>
            <p:spPr bwMode="auto">
              <a:xfrm>
                <a:off x="1924" y="1199"/>
                <a:ext cx="172" cy="39"/>
              </a:xfrm>
              <a:custGeom>
                <a:avLst/>
                <a:gdLst/>
                <a:ahLst/>
                <a:cxnLst>
                  <a:cxn ang="0">
                    <a:pos x="50" y="38"/>
                  </a:cxn>
                  <a:cxn ang="0">
                    <a:pos x="41" y="36"/>
                  </a:cxn>
                  <a:cxn ang="0">
                    <a:pos x="27" y="33"/>
                  </a:cxn>
                  <a:cxn ang="0">
                    <a:pos x="14" y="29"/>
                  </a:cxn>
                  <a:cxn ang="0">
                    <a:pos x="3" y="26"/>
                  </a:cxn>
                  <a:cxn ang="0">
                    <a:pos x="1" y="24"/>
                  </a:cxn>
                  <a:cxn ang="0">
                    <a:pos x="3" y="22"/>
                  </a:cxn>
                  <a:cxn ang="0">
                    <a:pos x="58" y="12"/>
                  </a:cxn>
                  <a:cxn ang="0">
                    <a:pos x="57" y="4"/>
                  </a:cxn>
                  <a:cxn ang="0">
                    <a:pos x="53" y="4"/>
                  </a:cxn>
                  <a:cxn ang="0">
                    <a:pos x="45" y="5"/>
                  </a:cxn>
                  <a:cxn ang="0">
                    <a:pos x="34" y="6"/>
                  </a:cxn>
                  <a:cxn ang="0">
                    <a:pos x="25" y="7"/>
                  </a:cxn>
                  <a:cxn ang="0">
                    <a:pos x="18" y="8"/>
                  </a:cxn>
                  <a:cxn ang="0">
                    <a:pos x="17" y="7"/>
                  </a:cxn>
                  <a:cxn ang="0">
                    <a:pos x="20" y="5"/>
                  </a:cxn>
                  <a:cxn ang="0">
                    <a:pos x="28" y="4"/>
                  </a:cxn>
                  <a:cxn ang="0">
                    <a:pos x="36" y="3"/>
                  </a:cxn>
                  <a:cxn ang="0">
                    <a:pos x="44" y="2"/>
                  </a:cxn>
                  <a:cxn ang="0">
                    <a:pos x="52" y="1"/>
                  </a:cxn>
                  <a:cxn ang="0">
                    <a:pos x="60" y="0"/>
                  </a:cxn>
                  <a:cxn ang="0">
                    <a:pos x="64" y="8"/>
                  </a:cxn>
                  <a:cxn ang="0">
                    <a:pos x="64" y="16"/>
                  </a:cxn>
                  <a:cxn ang="0">
                    <a:pos x="57" y="22"/>
                  </a:cxn>
                  <a:cxn ang="0">
                    <a:pos x="51" y="20"/>
                  </a:cxn>
                  <a:cxn ang="0">
                    <a:pos x="43" y="20"/>
                  </a:cxn>
                  <a:cxn ang="0">
                    <a:pos x="35" y="22"/>
                  </a:cxn>
                  <a:cxn ang="0">
                    <a:pos x="27" y="23"/>
                  </a:cxn>
                  <a:cxn ang="0">
                    <a:pos x="19" y="24"/>
                  </a:cxn>
                  <a:cxn ang="0">
                    <a:pos x="16" y="26"/>
                  </a:cxn>
                  <a:cxn ang="0">
                    <a:pos x="24" y="27"/>
                  </a:cxn>
                  <a:cxn ang="0">
                    <a:pos x="31" y="29"/>
                  </a:cxn>
                  <a:cxn ang="0">
                    <a:pos x="38" y="31"/>
                  </a:cxn>
                  <a:cxn ang="0">
                    <a:pos x="46" y="33"/>
                  </a:cxn>
                  <a:cxn ang="0">
                    <a:pos x="54" y="34"/>
                  </a:cxn>
                  <a:cxn ang="0">
                    <a:pos x="61" y="33"/>
                  </a:cxn>
                  <a:cxn ang="0">
                    <a:pos x="81" y="30"/>
                  </a:cxn>
                  <a:cxn ang="0">
                    <a:pos x="106" y="26"/>
                  </a:cxn>
                  <a:cxn ang="0">
                    <a:pos x="131" y="22"/>
                  </a:cxn>
                  <a:cxn ang="0">
                    <a:pos x="151" y="19"/>
                  </a:cxn>
                  <a:cxn ang="0">
                    <a:pos x="129" y="14"/>
                  </a:cxn>
                  <a:cxn ang="0">
                    <a:pos x="131" y="11"/>
                  </a:cxn>
                </a:cxnLst>
                <a:rect l="0" t="0" r="r" b="b"/>
                <a:pathLst>
                  <a:path w="172" h="39">
                    <a:moveTo>
                      <a:pt x="53" y="39"/>
                    </a:moveTo>
                    <a:lnTo>
                      <a:pt x="52" y="38"/>
                    </a:lnTo>
                    <a:lnTo>
                      <a:pt x="50" y="38"/>
                    </a:lnTo>
                    <a:lnTo>
                      <a:pt x="48" y="37"/>
                    </a:lnTo>
                    <a:lnTo>
                      <a:pt x="45" y="37"/>
                    </a:lnTo>
                    <a:lnTo>
                      <a:pt x="41" y="36"/>
                    </a:lnTo>
                    <a:lnTo>
                      <a:pt x="37" y="35"/>
                    </a:lnTo>
                    <a:lnTo>
                      <a:pt x="32" y="34"/>
                    </a:lnTo>
                    <a:lnTo>
                      <a:pt x="27" y="33"/>
                    </a:lnTo>
                    <a:lnTo>
                      <a:pt x="23" y="31"/>
                    </a:lnTo>
                    <a:lnTo>
                      <a:pt x="18" y="30"/>
                    </a:lnTo>
                    <a:lnTo>
                      <a:pt x="14" y="29"/>
                    </a:lnTo>
                    <a:lnTo>
                      <a:pt x="10" y="28"/>
                    </a:lnTo>
                    <a:lnTo>
                      <a:pt x="6" y="27"/>
                    </a:lnTo>
                    <a:lnTo>
                      <a:pt x="3" y="26"/>
                    </a:lnTo>
                    <a:lnTo>
                      <a:pt x="1" y="25"/>
                    </a:lnTo>
                    <a:lnTo>
                      <a:pt x="0" y="25"/>
                    </a:lnTo>
                    <a:lnTo>
                      <a:pt x="1" y="24"/>
                    </a:lnTo>
                    <a:lnTo>
                      <a:pt x="1" y="23"/>
                    </a:lnTo>
                    <a:lnTo>
                      <a:pt x="2" y="23"/>
                    </a:lnTo>
                    <a:lnTo>
                      <a:pt x="3" y="22"/>
                    </a:lnTo>
                    <a:lnTo>
                      <a:pt x="58" y="14"/>
                    </a:lnTo>
                    <a:lnTo>
                      <a:pt x="58" y="14"/>
                    </a:lnTo>
                    <a:lnTo>
                      <a:pt x="58" y="12"/>
                    </a:lnTo>
                    <a:lnTo>
                      <a:pt x="59" y="9"/>
                    </a:lnTo>
                    <a:lnTo>
                      <a:pt x="58" y="6"/>
                    </a:lnTo>
                    <a:lnTo>
                      <a:pt x="57" y="4"/>
                    </a:lnTo>
                    <a:lnTo>
                      <a:pt x="57" y="4"/>
                    </a:lnTo>
                    <a:lnTo>
                      <a:pt x="55" y="4"/>
                    </a:lnTo>
                    <a:lnTo>
                      <a:pt x="53" y="4"/>
                    </a:lnTo>
                    <a:lnTo>
                      <a:pt x="51" y="4"/>
                    </a:lnTo>
                    <a:lnTo>
                      <a:pt x="48" y="5"/>
                    </a:lnTo>
                    <a:lnTo>
                      <a:pt x="45" y="5"/>
                    </a:lnTo>
                    <a:lnTo>
                      <a:pt x="41" y="5"/>
                    </a:lnTo>
                    <a:lnTo>
                      <a:pt x="38" y="6"/>
                    </a:lnTo>
                    <a:lnTo>
                      <a:pt x="34" y="6"/>
                    </a:lnTo>
                    <a:lnTo>
                      <a:pt x="31" y="6"/>
                    </a:lnTo>
                    <a:lnTo>
                      <a:pt x="27" y="7"/>
                    </a:lnTo>
                    <a:lnTo>
                      <a:pt x="25" y="7"/>
                    </a:lnTo>
                    <a:lnTo>
                      <a:pt x="22" y="7"/>
                    </a:lnTo>
                    <a:lnTo>
                      <a:pt x="20" y="7"/>
                    </a:lnTo>
                    <a:lnTo>
                      <a:pt x="18" y="8"/>
                    </a:lnTo>
                    <a:lnTo>
                      <a:pt x="18" y="8"/>
                    </a:lnTo>
                    <a:lnTo>
                      <a:pt x="17" y="7"/>
                    </a:lnTo>
                    <a:lnTo>
                      <a:pt x="17" y="7"/>
                    </a:lnTo>
                    <a:lnTo>
                      <a:pt x="17" y="6"/>
                    </a:lnTo>
                    <a:lnTo>
                      <a:pt x="17" y="5"/>
                    </a:lnTo>
                    <a:lnTo>
                      <a:pt x="20" y="5"/>
                    </a:lnTo>
                    <a:lnTo>
                      <a:pt x="23" y="4"/>
                    </a:lnTo>
                    <a:lnTo>
                      <a:pt x="25" y="4"/>
                    </a:lnTo>
                    <a:lnTo>
                      <a:pt x="28" y="4"/>
                    </a:lnTo>
                    <a:lnTo>
                      <a:pt x="30" y="3"/>
                    </a:lnTo>
                    <a:lnTo>
                      <a:pt x="33" y="3"/>
                    </a:lnTo>
                    <a:lnTo>
                      <a:pt x="36" y="3"/>
                    </a:lnTo>
                    <a:lnTo>
                      <a:pt x="38" y="2"/>
                    </a:lnTo>
                    <a:lnTo>
                      <a:pt x="41" y="2"/>
                    </a:lnTo>
                    <a:lnTo>
                      <a:pt x="44" y="2"/>
                    </a:lnTo>
                    <a:lnTo>
                      <a:pt x="46" y="1"/>
                    </a:lnTo>
                    <a:lnTo>
                      <a:pt x="49" y="1"/>
                    </a:lnTo>
                    <a:lnTo>
                      <a:pt x="52" y="1"/>
                    </a:lnTo>
                    <a:lnTo>
                      <a:pt x="54" y="0"/>
                    </a:lnTo>
                    <a:lnTo>
                      <a:pt x="57" y="0"/>
                    </a:lnTo>
                    <a:lnTo>
                      <a:pt x="60" y="0"/>
                    </a:lnTo>
                    <a:lnTo>
                      <a:pt x="62" y="2"/>
                    </a:lnTo>
                    <a:lnTo>
                      <a:pt x="63" y="5"/>
                    </a:lnTo>
                    <a:lnTo>
                      <a:pt x="64" y="8"/>
                    </a:lnTo>
                    <a:lnTo>
                      <a:pt x="64" y="10"/>
                    </a:lnTo>
                    <a:lnTo>
                      <a:pt x="65" y="13"/>
                    </a:lnTo>
                    <a:lnTo>
                      <a:pt x="64" y="16"/>
                    </a:lnTo>
                    <a:lnTo>
                      <a:pt x="63" y="19"/>
                    </a:lnTo>
                    <a:lnTo>
                      <a:pt x="61" y="22"/>
                    </a:lnTo>
                    <a:lnTo>
                      <a:pt x="57" y="22"/>
                    </a:lnTo>
                    <a:lnTo>
                      <a:pt x="57" y="19"/>
                    </a:lnTo>
                    <a:lnTo>
                      <a:pt x="54" y="19"/>
                    </a:lnTo>
                    <a:lnTo>
                      <a:pt x="51" y="20"/>
                    </a:lnTo>
                    <a:lnTo>
                      <a:pt x="48" y="20"/>
                    </a:lnTo>
                    <a:lnTo>
                      <a:pt x="46" y="20"/>
                    </a:lnTo>
                    <a:lnTo>
                      <a:pt x="43" y="20"/>
                    </a:lnTo>
                    <a:lnTo>
                      <a:pt x="40" y="21"/>
                    </a:lnTo>
                    <a:lnTo>
                      <a:pt x="37" y="21"/>
                    </a:lnTo>
                    <a:lnTo>
                      <a:pt x="35" y="22"/>
                    </a:lnTo>
                    <a:lnTo>
                      <a:pt x="32" y="22"/>
                    </a:lnTo>
                    <a:lnTo>
                      <a:pt x="29" y="22"/>
                    </a:lnTo>
                    <a:lnTo>
                      <a:pt x="27" y="23"/>
                    </a:lnTo>
                    <a:lnTo>
                      <a:pt x="24" y="23"/>
                    </a:lnTo>
                    <a:lnTo>
                      <a:pt x="21" y="24"/>
                    </a:lnTo>
                    <a:lnTo>
                      <a:pt x="19" y="24"/>
                    </a:lnTo>
                    <a:lnTo>
                      <a:pt x="16" y="25"/>
                    </a:lnTo>
                    <a:lnTo>
                      <a:pt x="13" y="25"/>
                    </a:lnTo>
                    <a:lnTo>
                      <a:pt x="16" y="26"/>
                    </a:lnTo>
                    <a:lnTo>
                      <a:pt x="18" y="26"/>
                    </a:lnTo>
                    <a:lnTo>
                      <a:pt x="21" y="27"/>
                    </a:lnTo>
                    <a:lnTo>
                      <a:pt x="24" y="27"/>
                    </a:lnTo>
                    <a:lnTo>
                      <a:pt x="26" y="28"/>
                    </a:lnTo>
                    <a:lnTo>
                      <a:pt x="28" y="29"/>
                    </a:lnTo>
                    <a:lnTo>
                      <a:pt x="31" y="29"/>
                    </a:lnTo>
                    <a:lnTo>
                      <a:pt x="33" y="30"/>
                    </a:lnTo>
                    <a:lnTo>
                      <a:pt x="36" y="30"/>
                    </a:lnTo>
                    <a:lnTo>
                      <a:pt x="38" y="31"/>
                    </a:lnTo>
                    <a:lnTo>
                      <a:pt x="41" y="32"/>
                    </a:lnTo>
                    <a:lnTo>
                      <a:pt x="43" y="32"/>
                    </a:lnTo>
                    <a:lnTo>
                      <a:pt x="46" y="33"/>
                    </a:lnTo>
                    <a:lnTo>
                      <a:pt x="48" y="33"/>
                    </a:lnTo>
                    <a:lnTo>
                      <a:pt x="51" y="34"/>
                    </a:lnTo>
                    <a:lnTo>
                      <a:pt x="54" y="34"/>
                    </a:lnTo>
                    <a:lnTo>
                      <a:pt x="55" y="34"/>
                    </a:lnTo>
                    <a:lnTo>
                      <a:pt x="57" y="34"/>
                    </a:lnTo>
                    <a:lnTo>
                      <a:pt x="61" y="33"/>
                    </a:lnTo>
                    <a:lnTo>
                      <a:pt x="67" y="32"/>
                    </a:lnTo>
                    <a:lnTo>
                      <a:pt x="73" y="31"/>
                    </a:lnTo>
                    <a:lnTo>
                      <a:pt x="81" y="30"/>
                    </a:lnTo>
                    <a:lnTo>
                      <a:pt x="89" y="29"/>
                    </a:lnTo>
                    <a:lnTo>
                      <a:pt x="97" y="27"/>
                    </a:lnTo>
                    <a:lnTo>
                      <a:pt x="106" y="26"/>
                    </a:lnTo>
                    <a:lnTo>
                      <a:pt x="115" y="25"/>
                    </a:lnTo>
                    <a:lnTo>
                      <a:pt x="123" y="23"/>
                    </a:lnTo>
                    <a:lnTo>
                      <a:pt x="131" y="22"/>
                    </a:lnTo>
                    <a:lnTo>
                      <a:pt x="139" y="21"/>
                    </a:lnTo>
                    <a:lnTo>
                      <a:pt x="145" y="20"/>
                    </a:lnTo>
                    <a:lnTo>
                      <a:pt x="151" y="19"/>
                    </a:lnTo>
                    <a:lnTo>
                      <a:pt x="155" y="18"/>
                    </a:lnTo>
                    <a:lnTo>
                      <a:pt x="129" y="15"/>
                    </a:lnTo>
                    <a:lnTo>
                      <a:pt x="129" y="14"/>
                    </a:lnTo>
                    <a:lnTo>
                      <a:pt x="129" y="13"/>
                    </a:lnTo>
                    <a:lnTo>
                      <a:pt x="130" y="12"/>
                    </a:lnTo>
                    <a:lnTo>
                      <a:pt x="131" y="11"/>
                    </a:lnTo>
                    <a:lnTo>
                      <a:pt x="172" y="18"/>
                    </a:lnTo>
                    <a:lnTo>
                      <a:pt x="53" y="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14" name="Freeform 290"/>
              <p:cNvSpPr>
                <a:spLocks/>
              </p:cNvSpPr>
              <p:nvPr/>
            </p:nvSpPr>
            <p:spPr bwMode="auto">
              <a:xfrm>
                <a:off x="2048" y="1237"/>
                <a:ext cx="9" cy="22"/>
              </a:xfrm>
              <a:custGeom>
                <a:avLst/>
                <a:gdLst/>
                <a:ahLst/>
                <a:cxnLst>
                  <a:cxn ang="0">
                    <a:pos x="3" y="1"/>
                  </a:cxn>
                  <a:cxn ang="0">
                    <a:pos x="4" y="3"/>
                  </a:cxn>
                  <a:cxn ang="0">
                    <a:pos x="5" y="6"/>
                  </a:cxn>
                  <a:cxn ang="0">
                    <a:pos x="5" y="8"/>
                  </a:cxn>
                  <a:cxn ang="0">
                    <a:pos x="6" y="10"/>
                  </a:cxn>
                  <a:cxn ang="0">
                    <a:pos x="7" y="13"/>
                  </a:cxn>
                  <a:cxn ang="0">
                    <a:pos x="8" y="16"/>
                  </a:cxn>
                  <a:cxn ang="0">
                    <a:pos x="8" y="18"/>
                  </a:cxn>
                  <a:cxn ang="0">
                    <a:pos x="9" y="21"/>
                  </a:cxn>
                  <a:cxn ang="0">
                    <a:pos x="7" y="22"/>
                  </a:cxn>
                  <a:cxn ang="0">
                    <a:pos x="5" y="20"/>
                  </a:cxn>
                  <a:cxn ang="0">
                    <a:pos x="5" y="17"/>
                  </a:cxn>
                  <a:cxn ang="0">
                    <a:pos x="5" y="14"/>
                  </a:cxn>
                  <a:cxn ang="0">
                    <a:pos x="4" y="12"/>
                  </a:cxn>
                  <a:cxn ang="0">
                    <a:pos x="0" y="1"/>
                  </a:cxn>
                  <a:cxn ang="0">
                    <a:pos x="0" y="1"/>
                  </a:cxn>
                  <a:cxn ang="0">
                    <a:pos x="1" y="0"/>
                  </a:cxn>
                  <a:cxn ang="0">
                    <a:pos x="2" y="0"/>
                  </a:cxn>
                  <a:cxn ang="0">
                    <a:pos x="3" y="1"/>
                  </a:cxn>
                </a:cxnLst>
                <a:rect l="0" t="0" r="r" b="b"/>
                <a:pathLst>
                  <a:path w="9" h="22">
                    <a:moveTo>
                      <a:pt x="3" y="1"/>
                    </a:moveTo>
                    <a:lnTo>
                      <a:pt x="4" y="3"/>
                    </a:lnTo>
                    <a:lnTo>
                      <a:pt x="5" y="6"/>
                    </a:lnTo>
                    <a:lnTo>
                      <a:pt x="5" y="8"/>
                    </a:lnTo>
                    <a:lnTo>
                      <a:pt x="6" y="10"/>
                    </a:lnTo>
                    <a:lnTo>
                      <a:pt x="7" y="13"/>
                    </a:lnTo>
                    <a:lnTo>
                      <a:pt x="8" y="16"/>
                    </a:lnTo>
                    <a:lnTo>
                      <a:pt x="8" y="18"/>
                    </a:lnTo>
                    <a:lnTo>
                      <a:pt x="9" y="21"/>
                    </a:lnTo>
                    <a:lnTo>
                      <a:pt x="7" y="22"/>
                    </a:lnTo>
                    <a:lnTo>
                      <a:pt x="5" y="20"/>
                    </a:lnTo>
                    <a:lnTo>
                      <a:pt x="5" y="17"/>
                    </a:lnTo>
                    <a:lnTo>
                      <a:pt x="5" y="14"/>
                    </a:lnTo>
                    <a:lnTo>
                      <a:pt x="4" y="12"/>
                    </a:lnTo>
                    <a:lnTo>
                      <a:pt x="0" y="1"/>
                    </a:lnTo>
                    <a:lnTo>
                      <a:pt x="0" y="1"/>
                    </a:lnTo>
                    <a:lnTo>
                      <a:pt x="1" y="0"/>
                    </a:lnTo>
                    <a:lnTo>
                      <a:pt x="2" y="0"/>
                    </a:lnTo>
                    <a:lnTo>
                      <a:pt x="3"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15" name="Freeform 291"/>
              <p:cNvSpPr>
                <a:spLocks/>
              </p:cNvSpPr>
              <p:nvPr/>
            </p:nvSpPr>
            <p:spPr bwMode="auto">
              <a:xfrm>
                <a:off x="2040" y="1238"/>
                <a:ext cx="10" cy="19"/>
              </a:xfrm>
              <a:custGeom>
                <a:avLst/>
                <a:gdLst/>
                <a:ahLst/>
                <a:cxnLst>
                  <a:cxn ang="0">
                    <a:pos x="3" y="0"/>
                  </a:cxn>
                  <a:cxn ang="0">
                    <a:pos x="4" y="2"/>
                  </a:cxn>
                  <a:cxn ang="0">
                    <a:pos x="5" y="4"/>
                  </a:cxn>
                  <a:cxn ang="0">
                    <a:pos x="6" y="6"/>
                  </a:cxn>
                  <a:cxn ang="0">
                    <a:pos x="7" y="8"/>
                  </a:cxn>
                  <a:cxn ang="0">
                    <a:pos x="8" y="11"/>
                  </a:cxn>
                  <a:cxn ang="0">
                    <a:pos x="9" y="13"/>
                  </a:cxn>
                  <a:cxn ang="0">
                    <a:pos x="10" y="15"/>
                  </a:cxn>
                  <a:cxn ang="0">
                    <a:pos x="10" y="18"/>
                  </a:cxn>
                  <a:cxn ang="0">
                    <a:pos x="10" y="18"/>
                  </a:cxn>
                  <a:cxn ang="0">
                    <a:pos x="9" y="18"/>
                  </a:cxn>
                  <a:cxn ang="0">
                    <a:pos x="9" y="19"/>
                  </a:cxn>
                  <a:cxn ang="0">
                    <a:pos x="8" y="19"/>
                  </a:cxn>
                  <a:cxn ang="0">
                    <a:pos x="7" y="17"/>
                  </a:cxn>
                  <a:cxn ang="0">
                    <a:pos x="6" y="14"/>
                  </a:cxn>
                  <a:cxn ang="0">
                    <a:pos x="6" y="12"/>
                  </a:cxn>
                  <a:cxn ang="0">
                    <a:pos x="5" y="10"/>
                  </a:cxn>
                  <a:cxn ang="0">
                    <a:pos x="4" y="7"/>
                  </a:cxn>
                  <a:cxn ang="0">
                    <a:pos x="3" y="5"/>
                  </a:cxn>
                  <a:cxn ang="0">
                    <a:pos x="2" y="3"/>
                  </a:cxn>
                  <a:cxn ang="0">
                    <a:pos x="0" y="1"/>
                  </a:cxn>
                  <a:cxn ang="0">
                    <a:pos x="1" y="1"/>
                  </a:cxn>
                  <a:cxn ang="0">
                    <a:pos x="1" y="0"/>
                  </a:cxn>
                  <a:cxn ang="0">
                    <a:pos x="2" y="0"/>
                  </a:cxn>
                  <a:cxn ang="0">
                    <a:pos x="3" y="0"/>
                  </a:cxn>
                </a:cxnLst>
                <a:rect l="0" t="0" r="r" b="b"/>
                <a:pathLst>
                  <a:path w="10" h="19">
                    <a:moveTo>
                      <a:pt x="3" y="0"/>
                    </a:moveTo>
                    <a:lnTo>
                      <a:pt x="4" y="2"/>
                    </a:lnTo>
                    <a:lnTo>
                      <a:pt x="5" y="4"/>
                    </a:lnTo>
                    <a:lnTo>
                      <a:pt x="6" y="6"/>
                    </a:lnTo>
                    <a:lnTo>
                      <a:pt x="7" y="8"/>
                    </a:lnTo>
                    <a:lnTo>
                      <a:pt x="8" y="11"/>
                    </a:lnTo>
                    <a:lnTo>
                      <a:pt x="9" y="13"/>
                    </a:lnTo>
                    <a:lnTo>
                      <a:pt x="10" y="15"/>
                    </a:lnTo>
                    <a:lnTo>
                      <a:pt x="10" y="18"/>
                    </a:lnTo>
                    <a:lnTo>
                      <a:pt x="10" y="18"/>
                    </a:lnTo>
                    <a:lnTo>
                      <a:pt x="9" y="18"/>
                    </a:lnTo>
                    <a:lnTo>
                      <a:pt x="9" y="19"/>
                    </a:lnTo>
                    <a:lnTo>
                      <a:pt x="8" y="19"/>
                    </a:lnTo>
                    <a:lnTo>
                      <a:pt x="7" y="17"/>
                    </a:lnTo>
                    <a:lnTo>
                      <a:pt x="6" y="14"/>
                    </a:lnTo>
                    <a:lnTo>
                      <a:pt x="6" y="12"/>
                    </a:lnTo>
                    <a:lnTo>
                      <a:pt x="5" y="10"/>
                    </a:lnTo>
                    <a:lnTo>
                      <a:pt x="4" y="7"/>
                    </a:lnTo>
                    <a:lnTo>
                      <a:pt x="3" y="5"/>
                    </a:lnTo>
                    <a:lnTo>
                      <a:pt x="2" y="3"/>
                    </a:lnTo>
                    <a:lnTo>
                      <a:pt x="0" y="1"/>
                    </a:lnTo>
                    <a:lnTo>
                      <a:pt x="1" y="1"/>
                    </a:lnTo>
                    <a:lnTo>
                      <a:pt x="1" y="0"/>
                    </a:lnTo>
                    <a:lnTo>
                      <a:pt x="2"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16" name="Freeform 292"/>
              <p:cNvSpPr>
                <a:spLocks/>
              </p:cNvSpPr>
              <p:nvPr/>
            </p:nvSpPr>
            <p:spPr bwMode="auto">
              <a:xfrm>
                <a:off x="2033" y="1239"/>
                <a:ext cx="11" cy="19"/>
              </a:xfrm>
              <a:custGeom>
                <a:avLst/>
                <a:gdLst/>
                <a:ahLst/>
                <a:cxnLst>
                  <a:cxn ang="0">
                    <a:pos x="2" y="0"/>
                  </a:cxn>
                  <a:cxn ang="0">
                    <a:pos x="4" y="2"/>
                  </a:cxn>
                  <a:cxn ang="0">
                    <a:pos x="6" y="4"/>
                  </a:cxn>
                  <a:cxn ang="0">
                    <a:pos x="7" y="7"/>
                  </a:cxn>
                  <a:cxn ang="0">
                    <a:pos x="9" y="9"/>
                  </a:cxn>
                  <a:cxn ang="0">
                    <a:pos x="10" y="11"/>
                  </a:cxn>
                  <a:cxn ang="0">
                    <a:pos x="10" y="14"/>
                  </a:cxn>
                  <a:cxn ang="0">
                    <a:pos x="11" y="16"/>
                  </a:cxn>
                  <a:cxn ang="0">
                    <a:pos x="11" y="19"/>
                  </a:cxn>
                  <a:cxn ang="0">
                    <a:pos x="10" y="19"/>
                  </a:cxn>
                  <a:cxn ang="0">
                    <a:pos x="10" y="19"/>
                  </a:cxn>
                  <a:cxn ang="0">
                    <a:pos x="9" y="19"/>
                  </a:cxn>
                  <a:cxn ang="0">
                    <a:pos x="9" y="19"/>
                  </a:cxn>
                  <a:cxn ang="0">
                    <a:pos x="8" y="17"/>
                  </a:cxn>
                  <a:cxn ang="0">
                    <a:pos x="7" y="15"/>
                  </a:cxn>
                  <a:cxn ang="0">
                    <a:pos x="6" y="12"/>
                  </a:cxn>
                  <a:cxn ang="0">
                    <a:pos x="6" y="10"/>
                  </a:cxn>
                  <a:cxn ang="0">
                    <a:pos x="5" y="7"/>
                  </a:cxn>
                  <a:cxn ang="0">
                    <a:pos x="3" y="5"/>
                  </a:cxn>
                  <a:cxn ang="0">
                    <a:pos x="2" y="3"/>
                  </a:cxn>
                  <a:cxn ang="0">
                    <a:pos x="0" y="2"/>
                  </a:cxn>
                  <a:cxn ang="0">
                    <a:pos x="0" y="0"/>
                  </a:cxn>
                  <a:cxn ang="0">
                    <a:pos x="2" y="0"/>
                  </a:cxn>
                </a:cxnLst>
                <a:rect l="0" t="0" r="r" b="b"/>
                <a:pathLst>
                  <a:path w="11" h="19">
                    <a:moveTo>
                      <a:pt x="2" y="0"/>
                    </a:moveTo>
                    <a:lnTo>
                      <a:pt x="4" y="2"/>
                    </a:lnTo>
                    <a:lnTo>
                      <a:pt x="6" y="4"/>
                    </a:lnTo>
                    <a:lnTo>
                      <a:pt x="7" y="7"/>
                    </a:lnTo>
                    <a:lnTo>
                      <a:pt x="9" y="9"/>
                    </a:lnTo>
                    <a:lnTo>
                      <a:pt x="10" y="11"/>
                    </a:lnTo>
                    <a:lnTo>
                      <a:pt x="10" y="14"/>
                    </a:lnTo>
                    <a:lnTo>
                      <a:pt x="11" y="16"/>
                    </a:lnTo>
                    <a:lnTo>
                      <a:pt x="11" y="19"/>
                    </a:lnTo>
                    <a:lnTo>
                      <a:pt x="10" y="19"/>
                    </a:lnTo>
                    <a:lnTo>
                      <a:pt x="10" y="19"/>
                    </a:lnTo>
                    <a:lnTo>
                      <a:pt x="9" y="19"/>
                    </a:lnTo>
                    <a:lnTo>
                      <a:pt x="9" y="19"/>
                    </a:lnTo>
                    <a:lnTo>
                      <a:pt x="8" y="17"/>
                    </a:lnTo>
                    <a:lnTo>
                      <a:pt x="7" y="15"/>
                    </a:lnTo>
                    <a:lnTo>
                      <a:pt x="6" y="12"/>
                    </a:lnTo>
                    <a:lnTo>
                      <a:pt x="6" y="10"/>
                    </a:lnTo>
                    <a:lnTo>
                      <a:pt x="5" y="7"/>
                    </a:lnTo>
                    <a:lnTo>
                      <a:pt x="3" y="5"/>
                    </a:lnTo>
                    <a:lnTo>
                      <a:pt x="2" y="3"/>
                    </a:lnTo>
                    <a:lnTo>
                      <a:pt x="0" y="2"/>
                    </a:lnTo>
                    <a:lnTo>
                      <a:pt x="0" y="0"/>
                    </a:lnTo>
                    <a:lnTo>
                      <a:pt x="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17" name="Freeform 293"/>
              <p:cNvSpPr>
                <a:spLocks/>
              </p:cNvSpPr>
              <p:nvPr/>
            </p:nvSpPr>
            <p:spPr bwMode="auto">
              <a:xfrm>
                <a:off x="1955" y="1243"/>
                <a:ext cx="88" cy="42"/>
              </a:xfrm>
              <a:custGeom>
                <a:avLst/>
                <a:gdLst/>
                <a:ahLst/>
                <a:cxnLst>
                  <a:cxn ang="0">
                    <a:pos x="80" y="7"/>
                  </a:cxn>
                  <a:cxn ang="0">
                    <a:pos x="82" y="11"/>
                  </a:cxn>
                  <a:cxn ang="0">
                    <a:pos x="83" y="15"/>
                  </a:cxn>
                  <a:cxn ang="0">
                    <a:pos x="85" y="20"/>
                  </a:cxn>
                  <a:cxn ang="0">
                    <a:pos x="86" y="24"/>
                  </a:cxn>
                  <a:cxn ang="0">
                    <a:pos x="86" y="28"/>
                  </a:cxn>
                  <a:cxn ang="0">
                    <a:pos x="87" y="32"/>
                  </a:cxn>
                  <a:cxn ang="0">
                    <a:pos x="88" y="37"/>
                  </a:cxn>
                  <a:cxn ang="0">
                    <a:pos x="88" y="41"/>
                  </a:cxn>
                  <a:cxn ang="0">
                    <a:pos x="87" y="42"/>
                  </a:cxn>
                  <a:cxn ang="0">
                    <a:pos x="86" y="42"/>
                  </a:cxn>
                  <a:cxn ang="0">
                    <a:pos x="85" y="42"/>
                  </a:cxn>
                  <a:cxn ang="0">
                    <a:pos x="84" y="42"/>
                  </a:cxn>
                  <a:cxn ang="0">
                    <a:pos x="83" y="41"/>
                  </a:cxn>
                  <a:cxn ang="0">
                    <a:pos x="82" y="40"/>
                  </a:cxn>
                  <a:cxn ang="0">
                    <a:pos x="82" y="39"/>
                  </a:cxn>
                  <a:cxn ang="0">
                    <a:pos x="81" y="38"/>
                  </a:cxn>
                  <a:cxn ang="0">
                    <a:pos x="81" y="37"/>
                  </a:cxn>
                  <a:cxn ang="0">
                    <a:pos x="80" y="36"/>
                  </a:cxn>
                  <a:cxn ang="0">
                    <a:pos x="80" y="35"/>
                  </a:cxn>
                  <a:cxn ang="0">
                    <a:pos x="80" y="33"/>
                  </a:cxn>
                  <a:cxn ang="0">
                    <a:pos x="78" y="33"/>
                  </a:cxn>
                  <a:cxn ang="0">
                    <a:pos x="75" y="34"/>
                  </a:cxn>
                  <a:cxn ang="0">
                    <a:pos x="72" y="34"/>
                  </a:cxn>
                  <a:cxn ang="0">
                    <a:pos x="69" y="35"/>
                  </a:cxn>
                  <a:cxn ang="0">
                    <a:pos x="66" y="36"/>
                  </a:cxn>
                  <a:cxn ang="0">
                    <a:pos x="63" y="36"/>
                  </a:cxn>
                  <a:cxn ang="0">
                    <a:pos x="60" y="37"/>
                  </a:cxn>
                  <a:cxn ang="0">
                    <a:pos x="56" y="38"/>
                  </a:cxn>
                  <a:cxn ang="0">
                    <a:pos x="0" y="14"/>
                  </a:cxn>
                  <a:cxn ang="0">
                    <a:pos x="1" y="14"/>
                  </a:cxn>
                  <a:cxn ang="0">
                    <a:pos x="1" y="12"/>
                  </a:cxn>
                  <a:cxn ang="0">
                    <a:pos x="1" y="11"/>
                  </a:cxn>
                  <a:cxn ang="0">
                    <a:pos x="1" y="11"/>
                  </a:cxn>
                  <a:cxn ang="0">
                    <a:pos x="57" y="34"/>
                  </a:cxn>
                  <a:cxn ang="0">
                    <a:pos x="60" y="33"/>
                  </a:cxn>
                  <a:cxn ang="0">
                    <a:pos x="63" y="32"/>
                  </a:cxn>
                  <a:cxn ang="0">
                    <a:pos x="66" y="32"/>
                  </a:cxn>
                  <a:cxn ang="0">
                    <a:pos x="69" y="31"/>
                  </a:cxn>
                  <a:cxn ang="0">
                    <a:pos x="72" y="30"/>
                  </a:cxn>
                  <a:cxn ang="0">
                    <a:pos x="75" y="29"/>
                  </a:cxn>
                  <a:cxn ang="0">
                    <a:pos x="78" y="29"/>
                  </a:cxn>
                  <a:cxn ang="0">
                    <a:pos x="80" y="27"/>
                  </a:cxn>
                  <a:cxn ang="0">
                    <a:pos x="80" y="24"/>
                  </a:cxn>
                  <a:cxn ang="0">
                    <a:pos x="79" y="19"/>
                  </a:cxn>
                  <a:cxn ang="0">
                    <a:pos x="78" y="15"/>
                  </a:cxn>
                  <a:cxn ang="0">
                    <a:pos x="77" y="10"/>
                  </a:cxn>
                  <a:cxn ang="0">
                    <a:pos x="76" y="6"/>
                  </a:cxn>
                  <a:cxn ang="0">
                    <a:pos x="75" y="3"/>
                  </a:cxn>
                  <a:cxn ang="0">
                    <a:pos x="74" y="1"/>
                  </a:cxn>
                  <a:cxn ang="0">
                    <a:pos x="74" y="0"/>
                  </a:cxn>
                  <a:cxn ang="0">
                    <a:pos x="75" y="1"/>
                  </a:cxn>
                  <a:cxn ang="0">
                    <a:pos x="76" y="1"/>
                  </a:cxn>
                  <a:cxn ang="0">
                    <a:pos x="77" y="2"/>
                  </a:cxn>
                  <a:cxn ang="0">
                    <a:pos x="78" y="3"/>
                  </a:cxn>
                  <a:cxn ang="0">
                    <a:pos x="78" y="4"/>
                  </a:cxn>
                  <a:cxn ang="0">
                    <a:pos x="79" y="5"/>
                  </a:cxn>
                  <a:cxn ang="0">
                    <a:pos x="80" y="6"/>
                  </a:cxn>
                  <a:cxn ang="0">
                    <a:pos x="80" y="7"/>
                  </a:cxn>
                </a:cxnLst>
                <a:rect l="0" t="0" r="r" b="b"/>
                <a:pathLst>
                  <a:path w="88" h="42">
                    <a:moveTo>
                      <a:pt x="80" y="7"/>
                    </a:moveTo>
                    <a:lnTo>
                      <a:pt x="82" y="11"/>
                    </a:lnTo>
                    <a:lnTo>
                      <a:pt x="83" y="15"/>
                    </a:lnTo>
                    <a:lnTo>
                      <a:pt x="85" y="20"/>
                    </a:lnTo>
                    <a:lnTo>
                      <a:pt x="86" y="24"/>
                    </a:lnTo>
                    <a:lnTo>
                      <a:pt x="86" y="28"/>
                    </a:lnTo>
                    <a:lnTo>
                      <a:pt x="87" y="32"/>
                    </a:lnTo>
                    <a:lnTo>
                      <a:pt x="88" y="37"/>
                    </a:lnTo>
                    <a:lnTo>
                      <a:pt x="88" y="41"/>
                    </a:lnTo>
                    <a:lnTo>
                      <a:pt x="87" y="42"/>
                    </a:lnTo>
                    <a:lnTo>
                      <a:pt x="86" y="42"/>
                    </a:lnTo>
                    <a:lnTo>
                      <a:pt x="85" y="42"/>
                    </a:lnTo>
                    <a:lnTo>
                      <a:pt x="84" y="42"/>
                    </a:lnTo>
                    <a:lnTo>
                      <a:pt x="83" y="41"/>
                    </a:lnTo>
                    <a:lnTo>
                      <a:pt x="82" y="40"/>
                    </a:lnTo>
                    <a:lnTo>
                      <a:pt x="82" y="39"/>
                    </a:lnTo>
                    <a:lnTo>
                      <a:pt x="81" y="38"/>
                    </a:lnTo>
                    <a:lnTo>
                      <a:pt x="81" y="37"/>
                    </a:lnTo>
                    <a:lnTo>
                      <a:pt x="80" y="36"/>
                    </a:lnTo>
                    <a:lnTo>
                      <a:pt x="80" y="35"/>
                    </a:lnTo>
                    <a:lnTo>
                      <a:pt x="80" y="33"/>
                    </a:lnTo>
                    <a:lnTo>
                      <a:pt x="78" y="33"/>
                    </a:lnTo>
                    <a:lnTo>
                      <a:pt x="75" y="34"/>
                    </a:lnTo>
                    <a:lnTo>
                      <a:pt x="72" y="34"/>
                    </a:lnTo>
                    <a:lnTo>
                      <a:pt x="69" y="35"/>
                    </a:lnTo>
                    <a:lnTo>
                      <a:pt x="66" y="36"/>
                    </a:lnTo>
                    <a:lnTo>
                      <a:pt x="63" y="36"/>
                    </a:lnTo>
                    <a:lnTo>
                      <a:pt x="60" y="37"/>
                    </a:lnTo>
                    <a:lnTo>
                      <a:pt x="56" y="38"/>
                    </a:lnTo>
                    <a:lnTo>
                      <a:pt x="0" y="14"/>
                    </a:lnTo>
                    <a:lnTo>
                      <a:pt x="1" y="14"/>
                    </a:lnTo>
                    <a:lnTo>
                      <a:pt x="1" y="12"/>
                    </a:lnTo>
                    <a:lnTo>
                      <a:pt x="1" y="11"/>
                    </a:lnTo>
                    <a:lnTo>
                      <a:pt x="1" y="11"/>
                    </a:lnTo>
                    <a:lnTo>
                      <a:pt x="57" y="34"/>
                    </a:lnTo>
                    <a:lnTo>
                      <a:pt x="60" y="33"/>
                    </a:lnTo>
                    <a:lnTo>
                      <a:pt x="63" y="32"/>
                    </a:lnTo>
                    <a:lnTo>
                      <a:pt x="66" y="32"/>
                    </a:lnTo>
                    <a:lnTo>
                      <a:pt x="69" y="31"/>
                    </a:lnTo>
                    <a:lnTo>
                      <a:pt x="72" y="30"/>
                    </a:lnTo>
                    <a:lnTo>
                      <a:pt x="75" y="29"/>
                    </a:lnTo>
                    <a:lnTo>
                      <a:pt x="78" y="29"/>
                    </a:lnTo>
                    <a:lnTo>
                      <a:pt x="80" y="27"/>
                    </a:lnTo>
                    <a:lnTo>
                      <a:pt x="80" y="24"/>
                    </a:lnTo>
                    <a:lnTo>
                      <a:pt x="79" y="19"/>
                    </a:lnTo>
                    <a:lnTo>
                      <a:pt x="78" y="15"/>
                    </a:lnTo>
                    <a:lnTo>
                      <a:pt x="77" y="10"/>
                    </a:lnTo>
                    <a:lnTo>
                      <a:pt x="76" y="6"/>
                    </a:lnTo>
                    <a:lnTo>
                      <a:pt x="75" y="3"/>
                    </a:lnTo>
                    <a:lnTo>
                      <a:pt x="74" y="1"/>
                    </a:lnTo>
                    <a:lnTo>
                      <a:pt x="74" y="0"/>
                    </a:lnTo>
                    <a:lnTo>
                      <a:pt x="75" y="1"/>
                    </a:lnTo>
                    <a:lnTo>
                      <a:pt x="76" y="1"/>
                    </a:lnTo>
                    <a:lnTo>
                      <a:pt x="77" y="2"/>
                    </a:lnTo>
                    <a:lnTo>
                      <a:pt x="78" y="3"/>
                    </a:lnTo>
                    <a:lnTo>
                      <a:pt x="78" y="4"/>
                    </a:lnTo>
                    <a:lnTo>
                      <a:pt x="79" y="5"/>
                    </a:lnTo>
                    <a:lnTo>
                      <a:pt x="80" y="6"/>
                    </a:lnTo>
                    <a:lnTo>
                      <a:pt x="8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18" name="Freeform 294"/>
              <p:cNvSpPr>
                <a:spLocks/>
              </p:cNvSpPr>
              <p:nvPr/>
            </p:nvSpPr>
            <p:spPr bwMode="auto">
              <a:xfrm>
                <a:off x="1902" y="1247"/>
                <a:ext cx="302" cy="145"/>
              </a:xfrm>
              <a:custGeom>
                <a:avLst/>
                <a:gdLst/>
                <a:ahLst/>
                <a:cxnLst>
                  <a:cxn ang="0">
                    <a:pos x="257" y="6"/>
                  </a:cxn>
                  <a:cxn ang="0">
                    <a:pos x="237" y="66"/>
                  </a:cxn>
                  <a:cxn ang="0">
                    <a:pos x="238" y="78"/>
                  </a:cxn>
                  <a:cxn ang="0">
                    <a:pos x="240" y="92"/>
                  </a:cxn>
                  <a:cxn ang="0">
                    <a:pos x="234" y="94"/>
                  </a:cxn>
                  <a:cxn ang="0">
                    <a:pos x="235" y="85"/>
                  </a:cxn>
                  <a:cxn ang="0">
                    <a:pos x="229" y="83"/>
                  </a:cxn>
                  <a:cxn ang="0">
                    <a:pos x="221" y="95"/>
                  </a:cxn>
                  <a:cxn ang="0">
                    <a:pos x="226" y="111"/>
                  </a:cxn>
                  <a:cxn ang="0">
                    <a:pos x="244" y="127"/>
                  </a:cxn>
                  <a:cxn ang="0">
                    <a:pos x="266" y="138"/>
                  </a:cxn>
                  <a:cxn ang="0">
                    <a:pos x="285" y="141"/>
                  </a:cxn>
                  <a:cxn ang="0">
                    <a:pos x="299" y="140"/>
                  </a:cxn>
                  <a:cxn ang="0">
                    <a:pos x="299" y="142"/>
                  </a:cxn>
                  <a:cxn ang="0">
                    <a:pos x="287" y="145"/>
                  </a:cxn>
                  <a:cxn ang="0">
                    <a:pos x="253" y="141"/>
                  </a:cxn>
                  <a:cxn ang="0">
                    <a:pos x="228" y="127"/>
                  </a:cxn>
                  <a:cxn ang="0">
                    <a:pos x="212" y="105"/>
                  </a:cxn>
                  <a:cxn ang="0">
                    <a:pos x="206" y="105"/>
                  </a:cxn>
                  <a:cxn ang="0">
                    <a:pos x="194" y="108"/>
                  </a:cxn>
                  <a:cxn ang="0">
                    <a:pos x="180" y="121"/>
                  </a:cxn>
                  <a:cxn ang="0">
                    <a:pos x="184" y="106"/>
                  </a:cxn>
                  <a:cxn ang="0">
                    <a:pos x="165" y="95"/>
                  </a:cxn>
                  <a:cxn ang="0">
                    <a:pos x="147" y="87"/>
                  </a:cxn>
                  <a:cxn ang="0">
                    <a:pos x="131" y="93"/>
                  </a:cxn>
                  <a:cxn ang="0">
                    <a:pos x="115" y="104"/>
                  </a:cxn>
                  <a:cxn ang="0">
                    <a:pos x="104" y="118"/>
                  </a:cxn>
                  <a:cxn ang="0">
                    <a:pos x="98" y="130"/>
                  </a:cxn>
                  <a:cxn ang="0">
                    <a:pos x="94" y="130"/>
                  </a:cxn>
                  <a:cxn ang="0">
                    <a:pos x="99" y="107"/>
                  </a:cxn>
                  <a:cxn ang="0">
                    <a:pos x="118" y="91"/>
                  </a:cxn>
                  <a:cxn ang="0">
                    <a:pos x="129" y="86"/>
                  </a:cxn>
                  <a:cxn ang="0">
                    <a:pos x="140" y="83"/>
                  </a:cxn>
                  <a:cxn ang="0">
                    <a:pos x="151" y="80"/>
                  </a:cxn>
                  <a:cxn ang="0">
                    <a:pos x="145" y="68"/>
                  </a:cxn>
                  <a:cxn ang="0">
                    <a:pos x="99" y="74"/>
                  </a:cxn>
                  <a:cxn ang="0">
                    <a:pos x="68" y="62"/>
                  </a:cxn>
                  <a:cxn ang="0">
                    <a:pos x="23" y="47"/>
                  </a:cxn>
                  <a:cxn ang="0">
                    <a:pos x="0" y="39"/>
                  </a:cxn>
                  <a:cxn ang="0">
                    <a:pos x="140" y="50"/>
                  </a:cxn>
                  <a:cxn ang="0">
                    <a:pos x="96" y="58"/>
                  </a:cxn>
                  <a:cxn ang="0">
                    <a:pos x="60" y="48"/>
                  </a:cxn>
                  <a:cxn ang="0">
                    <a:pos x="17" y="35"/>
                  </a:cxn>
                  <a:cxn ang="0">
                    <a:pos x="2" y="30"/>
                  </a:cxn>
                  <a:cxn ang="0">
                    <a:pos x="99" y="54"/>
                  </a:cxn>
                  <a:cxn ang="0">
                    <a:pos x="145" y="37"/>
                  </a:cxn>
                  <a:cxn ang="0">
                    <a:pos x="155" y="33"/>
                  </a:cxn>
                  <a:cxn ang="0">
                    <a:pos x="151" y="39"/>
                  </a:cxn>
                  <a:cxn ang="0">
                    <a:pos x="146" y="49"/>
                  </a:cxn>
                  <a:cxn ang="0">
                    <a:pos x="154" y="65"/>
                  </a:cxn>
                  <a:cxn ang="0">
                    <a:pos x="168" y="85"/>
                  </a:cxn>
                  <a:cxn ang="0">
                    <a:pos x="183" y="97"/>
                  </a:cxn>
                  <a:cxn ang="0">
                    <a:pos x="196" y="99"/>
                  </a:cxn>
                  <a:cxn ang="0">
                    <a:pos x="213" y="89"/>
                  </a:cxn>
                  <a:cxn ang="0">
                    <a:pos x="247" y="6"/>
                  </a:cxn>
                  <a:cxn ang="0">
                    <a:pos x="254" y="0"/>
                  </a:cxn>
                </a:cxnLst>
                <a:rect l="0" t="0" r="r" b="b"/>
                <a:pathLst>
                  <a:path w="302" h="145">
                    <a:moveTo>
                      <a:pt x="259" y="1"/>
                    </a:moveTo>
                    <a:lnTo>
                      <a:pt x="259" y="2"/>
                    </a:lnTo>
                    <a:lnTo>
                      <a:pt x="259" y="3"/>
                    </a:lnTo>
                    <a:lnTo>
                      <a:pt x="258" y="5"/>
                    </a:lnTo>
                    <a:lnTo>
                      <a:pt x="257" y="6"/>
                    </a:lnTo>
                    <a:lnTo>
                      <a:pt x="256" y="8"/>
                    </a:lnTo>
                    <a:lnTo>
                      <a:pt x="255" y="9"/>
                    </a:lnTo>
                    <a:lnTo>
                      <a:pt x="254" y="10"/>
                    </a:lnTo>
                    <a:lnTo>
                      <a:pt x="254" y="10"/>
                    </a:lnTo>
                    <a:lnTo>
                      <a:pt x="237" y="66"/>
                    </a:lnTo>
                    <a:lnTo>
                      <a:pt x="235" y="68"/>
                    </a:lnTo>
                    <a:lnTo>
                      <a:pt x="235" y="71"/>
                    </a:lnTo>
                    <a:lnTo>
                      <a:pt x="236" y="73"/>
                    </a:lnTo>
                    <a:lnTo>
                      <a:pt x="236" y="75"/>
                    </a:lnTo>
                    <a:lnTo>
                      <a:pt x="238" y="78"/>
                    </a:lnTo>
                    <a:lnTo>
                      <a:pt x="239" y="80"/>
                    </a:lnTo>
                    <a:lnTo>
                      <a:pt x="240" y="82"/>
                    </a:lnTo>
                    <a:lnTo>
                      <a:pt x="240" y="85"/>
                    </a:lnTo>
                    <a:lnTo>
                      <a:pt x="241" y="89"/>
                    </a:lnTo>
                    <a:lnTo>
                      <a:pt x="240" y="92"/>
                    </a:lnTo>
                    <a:lnTo>
                      <a:pt x="239" y="95"/>
                    </a:lnTo>
                    <a:lnTo>
                      <a:pt x="236" y="97"/>
                    </a:lnTo>
                    <a:lnTo>
                      <a:pt x="235" y="97"/>
                    </a:lnTo>
                    <a:lnTo>
                      <a:pt x="234" y="95"/>
                    </a:lnTo>
                    <a:lnTo>
                      <a:pt x="234" y="94"/>
                    </a:lnTo>
                    <a:lnTo>
                      <a:pt x="234" y="93"/>
                    </a:lnTo>
                    <a:lnTo>
                      <a:pt x="236" y="91"/>
                    </a:lnTo>
                    <a:lnTo>
                      <a:pt x="236" y="89"/>
                    </a:lnTo>
                    <a:lnTo>
                      <a:pt x="236" y="87"/>
                    </a:lnTo>
                    <a:lnTo>
                      <a:pt x="235" y="85"/>
                    </a:lnTo>
                    <a:lnTo>
                      <a:pt x="234" y="84"/>
                    </a:lnTo>
                    <a:lnTo>
                      <a:pt x="233" y="82"/>
                    </a:lnTo>
                    <a:lnTo>
                      <a:pt x="232" y="81"/>
                    </a:lnTo>
                    <a:lnTo>
                      <a:pt x="230" y="80"/>
                    </a:lnTo>
                    <a:lnTo>
                      <a:pt x="229" y="83"/>
                    </a:lnTo>
                    <a:lnTo>
                      <a:pt x="228" y="85"/>
                    </a:lnTo>
                    <a:lnTo>
                      <a:pt x="226" y="88"/>
                    </a:lnTo>
                    <a:lnTo>
                      <a:pt x="225" y="90"/>
                    </a:lnTo>
                    <a:lnTo>
                      <a:pt x="223" y="92"/>
                    </a:lnTo>
                    <a:lnTo>
                      <a:pt x="221" y="95"/>
                    </a:lnTo>
                    <a:lnTo>
                      <a:pt x="219" y="97"/>
                    </a:lnTo>
                    <a:lnTo>
                      <a:pt x="217" y="99"/>
                    </a:lnTo>
                    <a:lnTo>
                      <a:pt x="220" y="103"/>
                    </a:lnTo>
                    <a:lnTo>
                      <a:pt x="223" y="107"/>
                    </a:lnTo>
                    <a:lnTo>
                      <a:pt x="226" y="111"/>
                    </a:lnTo>
                    <a:lnTo>
                      <a:pt x="229" y="114"/>
                    </a:lnTo>
                    <a:lnTo>
                      <a:pt x="233" y="118"/>
                    </a:lnTo>
                    <a:lnTo>
                      <a:pt x="236" y="121"/>
                    </a:lnTo>
                    <a:lnTo>
                      <a:pt x="240" y="124"/>
                    </a:lnTo>
                    <a:lnTo>
                      <a:pt x="244" y="127"/>
                    </a:lnTo>
                    <a:lnTo>
                      <a:pt x="248" y="130"/>
                    </a:lnTo>
                    <a:lnTo>
                      <a:pt x="252" y="132"/>
                    </a:lnTo>
                    <a:lnTo>
                      <a:pt x="257" y="134"/>
                    </a:lnTo>
                    <a:lnTo>
                      <a:pt x="261" y="136"/>
                    </a:lnTo>
                    <a:lnTo>
                      <a:pt x="266" y="138"/>
                    </a:lnTo>
                    <a:lnTo>
                      <a:pt x="270" y="139"/>
                    </a:lnTo>
                    <a:lnTo>
                      <a:pt x="275" y="140"/>
                    </a:lnTo>
                    <a:lnTo>
                      <a:pt x="280" y="141"/>
                    </a:lnTo>
                    <a:lnTo>
                      <a:pt x="283" y="141"/>
                    </a:lnTo>
                    <a:lnTo>
                      <a:pt x="285" y="141"/>
                    </a:lnTo>
                    <a:lnTo>
                      <a:pt x="288" y="141"/>
                    </a:lnTo>
                    <a:lnTo>
                      <a:pt x="291" y="141"/>
                    </a:lnTo>
                    <a:lnTo>
                      <a:pt x="294" y="141"/>
                    </a:lnTo>
                    <a:lnTo>
                      <a:pt x="297" y="140"/>
                    </a:lnTo>
                    <a:lnTo>
                      <a:pt x="299" y="140"/>
                    </a:lnTo>
                    <a:lnTo>
                      <a:pt x="302" y="140"/>
                    </a:lnTo>
                    <a:lnTo>
                      <a:pt x="302" y="141"/>
                    </a:lnTo>
                    <a:lnTo>
                      <a:pt x="301" y="142"/>
                    </a:lnTo>
                    <a:lnTo>
                      <a:pt x="300" y="142"/>
                    </a:lnTo>
                    <a:lnTo>
                      <a:pt x="299" y="142"/>
                    </a:lnTo>
                    <a:lnTo>
                      <a:pt x="298" y="143"/>
                    </a:lnTo>
                    <a:lnTo>
                      <a:pt x="297" y="143"/>
                    </a:lnTo>
                    <a:lnTo>
                      <a:pt x="296" y="143"/>
                    </a:lnTo>
                    <a:lnTo>
                      <a:pt x="296" y="144"/>
                    </a:lnTo>
                    <a:lnTo>
                      <a:pt x="287" y="145"/>
                    </a:lnTo>
                    <a:lnTo>
                      <a:pt x="280" y="145"/>
                    </a:lnTo>
                    <a:lnTo>
                      <a:pt x="272" y="145"/>
                    </a:lnTo>
                    <a:lnTo>
                      <a:pt x="265" y="144"/>
                    </a:lnTo>
                    <a:lnTo>
                      <a:pt x="259" y="143"/>
                    </a:lnTo>
                    <a:lnTo>
                      <a:pt x="253" y="141"/>
                    </a:lnTo>
                    <a:lnTo>
                      <a:pt x="247" y="139"/>
                    </a:lnTo>
                    <a:lnTo>
                      <a:pt x="242" y="137"/>
                    </a:lnTo>
                    <a:lnTo>
                      <a:pt x="237" y="134"/>
                    </a:lnTo>
                    <a:lnTo>
                      <a:pt x="232" y="130"/>
                    </a:lnTo>
                    <a:lnTo>
                      <a:pt x="228" y="127"/>
                    </a:lnTo>
                    <a:lnTo>
                      <a:pt x="225" y="123"/>
                    </a:lnTo>
                    <a:lnTo>
                      <a:pt x="221" y="119"/>
                    </a:lnTo>
                    <a:lnTo>
                      <a:pt x="218" y="114"/>
                    </a:lnTo>
                    <a:lnTo>
                      <a:pt x="215" y="110"/>
                    </a:lnTo>
                    <a:lnTo>
                      <a:pt x="212" y="105"/>
                    </a:lnTo>
                    <a:lnTo>
                      <a:pt x="211" y="104"/>
                    </a:lnTo>
                    <a:lnTo>
                      <a:pt x="210" y="103"/>
                    </a:lnTo>
                    <a:lnTo>
                      <a:pt x="209" y="103"/>
                    </a:lnTo>
                    <a:lnTo>
                      <a:pt x="207" y="104"/>
                    </a:lnTo>
                    <a:lnTo>
                      <a:pt x="206" y="105"/>
                    </a:lnTo>
                    <a:lnTo>
                      <a:pt x="204" y="105"/>
                    </a:lnTo>
                    <a:lnTo>
                      <a:pt x="203" y="106"/>
                    </a:lnTo>
                    <a:lnTo>
                      <a:pt x="201" y="106"/>
                    </a:lnTo>
                    <a:lnTo>
                      <a:pt x="198" y="107"/>
                    </a:lnTo>
                    <a:lnTo>
                      <a:pt x="194" y="108"/>
                    </a:lnTo>
                    <a:lnTo>
                      <a:pt x="191" y="110"/>
                    </a:lnTo>
                    <a:lnTo>
                      <a:pt x="188" y="113"/>
                    </a:lnTo>
                    <a:lnTo>
                      <a:pt x="185" y="115"/>
                    </a:lnTo>
                    <a:lnTo>
                      <a:pt x="183" y="118"/>
                    </a:lnTo>
                    <a:lnTo>
                      <a:pt x="180" y="121"/>
                    </a:lnTo>
                    <a:lnTo>
                      <a:pt x="179" y="124"/>
                    </a:lnTo>
                    <a:lnTo>
                      <a:pt x="179" y="123"/>
                    </a:lnTo>
                    <a:lnTo>
                      <a:pt x="179" y="117"/>
                    </a:lnTo>
                    <a:lnTo>
                      <a:pt x="181" y="111"/>
                    </a:lnTo>
                    <a:lnTo>
                      <a:pt x="184" y="106"/>
                    </a:lnTo>
                    <a:lnTo>
                      <a:pt x="180" y="105"/>
                    </a:lnTo>
                    <a:lnTo>
                      <a:pt x="176" y="103"/>
                    </a:lnTo>
                    <a:lnTo>
                      <a:pt x="172" y="100"/>
                    </a:lnTo>
                    <a:lnTo>
                      <a:pt x="168" y="98"/>
                    </a:lnTo>
                    <a:lnTo>
                      <a:pt x="165" y="95"/>
                    </a:lnTo>
                    <a:lnTo>
                      <a:pt x="161" y="91"/>
                    </a:lnTo>
                    <a:lnTo>
                      <a:pt x="158" y="88"/>
                    </a:lnTo>
                    <a:lnTo>
                      <a:pt x="155" y="85"/>
                    </a:lnTo>
                    <a:lnTo>
                      <a:pt x="151" y="86"/>
                    </a:lnTo>
                    <a:lnTo>
                      <a:pt x="147" y="87"/>
                    </a:lnTo>
                    <a:lnTo>
                      <a:pt x="144" y="88"/>
                    </a:lnTo>
                    <a:lnTo>
                      <a:pt x="140" y="89"/>
                    </a:lnTo>
                    <a:lnTo>
                      <a:pt x="137" y="90"/>
                    </a:lnTo>
                    <a:lnTo>
                      <a:pt x="134" y="92"/>
                    </a:lnTo>
                    <a:lnTo>
                      <a:pt x="131" y="93"/>
                    </a:lnTo>
                    <a:lnTo>
                      <a:pt x="127" y="95"/>
                    </a:lnTo>
                    <a:lnTo>
                      <a:pt x="124" y="97"/>
                    </a:lnTo>
                    <a:lnTo>
                      <a:pt x="121" y="99"/>
                    </a:lnTo>
                    <a:lnTo>
                      <a:pt x="118" y="102"/>
                    </a:lnTo>
                    <a:lnTo>
                      <a:pt x="115" y="104"/>
                    </a:lnTo>
                    <a:lnTo>
                      <a:pt x="113" y="107"/>
                    </a:lnTo>
                    <a:lnTo>
                      <a:pt x="110" y="110"/>
                    </a:lnTo>
                    <a:lnTo>
                      <a:pt x="107" y="113"/>
                    </a:lnTo>
                    <a:lnTo>
                      <a:pt x="105" y="116"/>
                    </a:lnTo>
                    <a:lnTo>
                      <a:pt x="104" y="118"/>
                    </a:lnTo>
                    <a:lnTo>
                      <a:pt x="102" y="120"/>
                    </a:lnTo>
                    <a:lnTo>
                      <a:pt x="101" y="123"/>
                    </a:lnTo>
                    <a:lnTo>
                      <a:pt x="100" y="125"/>
                    </a:lnTo>
                    <a:lnTo>
                      <a:pt x="99" y="127"/>
                    </a:lnTo>
                    <a:lnTo>
                      <a:pt x="98" y="130"/>
                    </a:lnTo>
                    <a:lnTo>
                      <a:pt x="97" y="132"/>
                    </a:lnTo>
                    <a:lnTo>
                      <a:pt x="96" y="135"/>
                    </a:lnTo>
                    <a:lnTo>
                      <a:pt x="95" y="134"/>
                    </a:lnTo>
                    <a:lnTo>
                      <a:pt x="94" y="132"/>
                    </a:lnTo>
                    <a:lnTo>
                      <a:pt x="94" y="130"/>
                    </a:lnTo>
                    <a:lnTo>
                      <a:pt x="93" y="129"/>
                    </a:lnTo>
                    <a:lnTo>
                      <a:pt x="93" y="123"/>
                    </a:lnTo>
                    <a:lnTo>
                      <a:pt x="94" y="117"/>
                    </a:lnTo>
                    <a:lnTo>
                      <a:pt x="96" y="112"/>
                    </a:lnTo>
                    <a:lnTo>
                      <a:pt x="99" y="107"/>
                    </a:lnTo>
                    <a:lnTo>
                      <a:pt x="103" y="103"/>
                    </a:lnTo>
                    <a:lnTo>
                      <a:pt x="107" y="99"/>
                    </a:lnTo>
                    <a:lnTo>
                      <a:pt x="111" y="95"/>
                    </a:lnTo>
                    <a:lnTo>
                      <a:pt x="116" y="92"/>
                    </a:lnTo>
                    <a:lnTo>
                      <a:pt x="118" y="91"/>
                    </a:lnTo>
                    <a:lnTo>
                      <a:pt x="120" y="90"/>
                    </a:lnTo>
                    <a:lnTo>
                      <a:pt x="122" y="89"/>
                    </a:lnTo>
                    <a:lnTo>
                      <a:pt x="124" y="88"/>
                    </a:lnTo>
                    <a:lnTo>
                      <a:pt x="127" y="87"/>
                    </a:lnTo>
                    <a:lnTo>
                      <a:pt x="129" y="86"/>
                    </a:lnTo>
                    <a:lnTo>
                      <a:pt x="131" y="85"/>
                    </a:lnTo>
                    <a:lnTo>
                      <a:pt x="133" y="85"/>
                    </a:lnTo>
                    <a:lnTo>
                      <a:pt x="135" y="84"/>
                    </a:lnTo>
                    <a:lnTo>
                      <a:pt x="138" y="83"/>
                    </a:lnTo>
                    <a:lnTo>
                      <a:pt x="140" y="83"/>
                    </a:lnTo>
                    <a:lnTo>
                      <a:pt x="142" y="82"/>
                    </a:lnTo>
                    <a:lnTo>
                      <a:pt x="144" y="81"/>
                    </a:lnTo>
                    <a:lnTo>
                      <a:pt x="147" y="81"/>
                    </a:lnTo>
                    <a:lnTo>
                      <a:pt x="149" y="80"/>
                    </a:lnTo>
                    <a:lnTo>
                      <a:pt x="151" y="80"/>
                    </a:lnTo>
                    <a:lnTo>
                      <a:pt x="150" y="77"/>
                    </a:lnTo>
                    <a:lnTo>
                      <a:pt x="149" y="75"/>
                    </a:lnTo>
                    <a:lnTo>
                      <a:pt x="148" y="73"/>
                    </a:lnTo>
                    <a:lnTo>
                      <a:pt x="147" y="70"/>
                    </a:lnTo>
                    <a:lnTo>
                      <a:pt x="145" y="68"/>
                    </a:lnTo>
                    <a:lnTo>
                      <a:pt x="144" y="66"/>
                    </a:lnTo>
                    <a:lnTo>
                      <a:pt x="143" y="63"/>
                    </a:lnTo>
                    <a:lnTo>
                      <a:pt x="142" y="61"/>
                    </a:lnTo>
                    <a:lnTo>
                      <a:pt x="101" y="74"/>
                    </a:lnTo>
                    <a:lnTo>
                      <a:pt x="99" y="74"/>
                    </a:lnTo>
                    <a:lnTo>
                      <a:pt x="96" y="72"/>
                    </a:lnTo>
                    <a:lnTo>
                      <a:pt x="91" y="70"/>
                    </a:lnTo>
                    <a:lnTo>
                      <a:pt x="84" y="68"/>
                    </a:lnTo>
                    <a:lnTo>
                      <a:pt x="77" y="65"/>
                    </a:lnTo>
                    <a:lnTo>
                      <a:pt x="68" y="62"/>
                    </a:lnTo>
                    <a:lnTo>
                      <a:pt x="59" y="59"/>
                    </a:lnTo>
                    <a:lnTo>
                      <a:pt x="50" y="56"/>
                    </a:lnTo>
                    <a:lnTo>
                      <a:pt x="41" y="53"/>
                    </a:lnTo>
                    <a:lnTo>
                      <a:pt x="32" y="50"/>
                    </a:lnTo>
                    <a:lnTo>
                      <a:pt x="23" y="47"/>
                    </a:lnTo>
                    <a:lnTo>
                      <a:pt x="16" y="44"/>
                    </a:lnTo>
                    <a:lnTo>
                      <a:pt x="10" y="42"/>
                    </a:lnTo>
                    <a:lnTo>
                      <a:pt x="5" y="41"/>
                    </a:lnTo>
                    <a:lnTo>
                      <a:pt x="2" y="40"/>
                    </a:lnTo>
                    <a:lnTo>
                      <a:pt x="0" y="39"/>
                    </a:lnTo>
                    <a:lnTo>
                      <a:pt x="0" y="35"/>
                    </a:lnTo>
                    <a:lnTo>
                      <a:pt x="99" y="69"/>
                    </a:lnTo>
                    <a:lnTo>
                      <a:pt x="141" y="55"/>
                    </a:lnTo>
                    <a:lnTo>
                      <a:pt x="140" y="53"/>
                    </a:lnTo>
                    <a:lnTo>
                      <a:pt x="140" y="50"/>
                    </a:lnTo>
                    <a:lnTo>
                      <a:pt x="139" y="47"/>
                    </a:lnTo>
                    <a:lnTo>
                      <a:pt x="137" y="47"/>
                    </a:lnTo>
                    <a:lnTo>
                      <a:pt x="101" y="59"/>
                    </a:lnTo>
                    <a:lnTo>
                      <a:pt x="100" y="59"/>
                    </a:lnTo>
                    <a:lnTo>
                      <a:pt x="96" y="58"/>
                    </a:lnTo>
                    <a:lnTo>
                      <a:pt x="91" y="57"/>
                    </a:lnTo>
                    <a:lnTo>
                      <a:pt x="84" y="55"/>
                    </a:lnTo>
                    <a:lnTo>
                      <a:pt x="77" y="53"/>
                    </a:lnTo>
                    <a:lnTo>
                      <a:pt x="68" y="51"/>
                    </a:lnTo>
                    <a:lnTo>
                      <a:pt x="60" y="48"/>
                    </a:lnTo>
                    <a:lnTo>
                      <a:pt x="50" y="45"/>
                    </a:lnTo>
                    <a:lnTo>
                      <a:pt x="42" y="42"/>
                    </a:lnTo>
                    <a:lnTo>
                      <a:pt x="33" y="40"/>
                    </a:lnTo>
                    <a:lnTo>
                      <a:pt x="25" y="37"/>
                    </a:lnTo>
                    <a:lnTo>
                      <a:pt x="17" y="35"/>
                    </a:lnTo>
                    <a:lnTo>
                      <a:pt x="11" y="33"/>
                    </a:lnTo>
                    <a:lnTo>
                      <a:pt x="6" y="31"/>
                    </a:lnTo>
                    <a:lnTo>
                      <a:pt x="3" y="30"/>
                    </a:lnTo>
                    <a:lnTo>
                      <a:pt x="2" y="30"/>
                    </a:lnTo>
                    <a:lnTo>
                      <a:pt x="2" y="30"/>
                    </a:lnTo>
                    <a:lnTo>
                      <a:pt x="1" y="28"/>
                    </a:lnTo>
                    <a:lnTo>
                      <a:pt x="1" y="27"/>
                    </a:lnTo>
                    <a:lnTo>
                      <a:pt x="1" y="26"/>
                    </a:lnTo>
                    <a:lnTo>
                      <a:pt x="1" y="25"/>
                    </a:lnTo>
                    <a:lnTo>
                      <a:pt x="99" y="54"/>
                    </a:lnTo>
                    <a:lnTo>
                      <a:pt x="137" y="42"/>
                    </a:lnTo>
                    <a:lnTo>
                      <a:pt x="138" y="41"/>
                    </a:lnTo>
                    <a:lnTo>
                      <a:pt x="140" y="39"/>
                    </a:lnTo>
                    <a:lnTo>
                      <a:pt x="142" y="38"/>
                    </a:lnTo>
                    <a:lnTo>
                      <a:pt x="145" y="37"/>
                    </a:lnTo>
                    <a:lnTo>
                      <a:pt x="147" y="35"/>
                    </a:lnTo>
                    <a:lnTo>
                      <a:pt x="150" y="34"/>
                    </a:lnTo>
                    <a:lnTo>
                      <a:pt x="152" y="33"/>
                    </a:lnTo>
                    <a:lnTo>
                      <a:pt x="154" y="32"/>
                    </a:lnTo>
                    <a:lnTo>
                      <a:pt x="155" y="33"/>
                    </a:lnTo>
                    <a:lnTo>
                      <a:pt x="155" y="34"/>
                    </a:lnTo>
                    <a:lnTo>
                      <a:pt x="154" y="35"/>
                    </a:lnTo>
                    <a:lnTo>
                      <a:pt x="153" y="37"/>
                    </a:lnTo>
                    <a:lnTo>
                      <a:pt x="152" y="38"/>
                    </a:lnTo>
                    <a:lnTo>
                      <a:pt x="151" y="39"/>
                    </a:lnTo>
                    <a:lnTo>
                      <a:pt x="150" y="40"/>
                    </a:lnTo>
                    <a:lnTo>
                      <a:pt x="149" y="41"/>
                    </a:lnTo>
                    <a:lnTo>
                      <a:pt x="147" y="44"/>
                    </a:lnTo>
                    <a:lnTo>
                      <a:pt x="146" y="46"/>
                    </a:lnTo>
                    <a:lnTo>
                      <a:pt x="146" y="49"/>
                    </a:lnTo>
                    <a:lnTo>
                      <a:pt x="147" y="52"/>
                    </a:lnTo>
                    <a:lnTo>
                      <a:pt x="148" y="54"/>
                    </a:lnTo>
                    <a:lnTo>
                      <a:pt x="150" y="57"/>
                    </a:lnTo>
                    <a:lnTo>
                      <a:pt x="152" y="61"/>
                    </a:lnTo>
                    <a:lnTo>
                      <a:pt x="154" y="65"/>
                    </a:lnTo>
                    <a:lnTo>
                      <a:pt x="156" y="69"/>
                    </a:lnTo>
                    <a:lnTo>
                      <a:pt x="159" y="73"/>
                    </a:lnTo>
                    <a:lnTo>
                      <a:pt x="162" y="77"/>
                    </a:lnTo>
                    <a:lnTo>
                      <a:pt x="165" y="81"/>
                    </a:lnTo>
                    <a:lnTo>
                      <a:pt x="168" y="85"/>
                    </a:lnTo>
                    <a:lnTo>
                      <a:pt x="171" y="89"/>
                    </a:lnTo>
                    <a:lnTo>
                      <a:pt x="175" y="92"/>
                    </a:lnTo>
                    <a:lnTo>
                      <a:pt x="178" y="95"/>
                    </a:lnTo>
                    <a:lnTo>
                      <a:pt x="181" y="96"/>
                    </a:lnTo>
                    <a:lnTo>
                      <a:pt x="183" y="97"/>
                    </a:lnTo>
                    <a:lnTo>
                      <a:pt x="186" y="98"/>
                    </a:lnTo>
                    <a:lnTo>
                      <a:pt x="188" y="99"/>
                    </a:lnTo>
                    <a:lnTo>
                      <a:pt x="191" y="99"/>
                    </a:lnTo>
                    <a:lnTo>
                      <a:pt x="194" y="99"/>
                    </a:lnTo>
                    <a:lnTo>
                      <a:pt x="196" y="99"/>
                    </a:lnTo>
                    <a:lnTo>
                      <a:pt x="199" y="99"/>
                    </a:lnTo>
                    <a:lnTo>
                      <a:pt x="203" y="97"/>
                    </a:lnTo>
                    <a:lnTo>
                      <a:pt x="207" y="95"/>
                    </a:lnTo>
                    <a:lnTo>
                      <a:pt x="210" y="92"/>
                    </a:lnTo>
                    <a:lnTo>
                      <a:pt x="213" y="89"/>
                    </a:lnTo>
                    <a:lnTo>
                      <a:pt x="216" y="86"/>
                    </a:lnTo>
                    <a:lnTo>
                      <a:pt x="219" y="82"/>
                    </a:lnTo>
                    <a:lnTo>
                      <a:pt x="222" y="78"/>
                    </a:lnTo>
                    <a:lnTo>
                      <a:pt x="224" y="75"/>
                    </a:lnTo>
                    <a:lnTo>
                      <a:pt x="247" y="6"/>
                    </a:lnTo>
                    <a:lnTo>
                      <a:pt x="248" y="4"/>
                    </a:lnTo>
                    <a:lnTo>
                      <a:pt x="249" y="3"/>
                    </a:lnTo>
                    <a:lnTo>
                      <a:pt x="251" y="2"/>
                    </a:lnTo>
                    <a:lnTo>
                      <a:pt x="252" y="1"/>
                    </a:lnTo>
                    <a:lnTo>
                      <a:pt x="254" y="0"/>
                    </a:lnTo>
                    <a:lnTo>
                      <a:pt x="256" y="0"/>
                    </a:lnTo>
                    <a:lnTo>
                      <a:pt x="257" y="0"/>
                    </a:lnTo>
                    <a:lnTo>
                      <a:pt x="259"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19" name="Freeform 295"/>
              <p:cNvSpPr>
                <a:spLocks/>
              </p:cNvSpPr>
              <p:nvPr/>
            </p:nvSpPr>
            <p:spPr bwMode="auto">
              <a:xfrm>
                <a:off x="2156" y="1248"/>
                <a:ext cx="125" cy="156"/>
              </a:xfrm>
              <a:custGeom>
                <a:avLst/>
                <a:gdLst/>
                <a:ahLst/>
                <a:cxnLst>
                  <a:cxn ang="0">
                    <a:pos x="59" y="140"/>
                  </a:cxn>
                  <a:cxn ang="0">
                    <a:pos x="71" y="62"/>
                  </a:cxn>
                  <a:cxn ang="0">
                    <a:pos x="84" y="34"/>
                  </a:cxn>
                  <a:cxn ang="0">
                    <a:pos x="100" y="32"/>
                  </a:cxn>
                  <a:cxn ang="0">
                    <a:pos x="100" y="96"/>
                  </a:cxn>
                  <a:cxn ang="0">
                    <a:pos x="112" y="88"/>
                  </a:cxn>
                  <a:cxn ang="0">
                    <a:pos x="118" y="74"/>
                  </a:cxn>
                  <a:cxn ang="0">
                    <a:pos x="121" y="31"/>
                  </a:cxn>
                  <a:cxn ang="0">
                    <a:pos x="118" y="17"/>
                  </a:cxn>
                  <a:cxn ang="0">
                    <a:pos x="106" y="6"/>
                  </a:cxn>
                  <a:cxn ang="0">
                    <a:pos x="86" y="5"/>
                  </a:cxn>
                  <a:cxn ang="0">
                    <a:pos x="67" y="7"/>
                  </a:cxn>
                  <a:cxn ang="0">
                    <a:pos x="49" y="13"/>
                  </a:cxn>
                  <a:cxn ang="0">
                    <a:pos x="30" y="21"/>
                  </a:cxn>
                  <a:cxn ang="0">
                    <a:pos x="17" y="36"/>
                  </a:cxn>
                  <a:cxn ang="0">
                    <a:pos x="8" y="80"/>
                  </a:cxn>
                  <a:cxn ang="0">
                    <a:pos x="10" y="97"/>
                  </a:cxn>
                  <a:cxn ang="0">
                    <a:pos x="19" y="110"/>
                  </a:cxn>
                  <a:cxn ang="0">
                    <a:pos x="30" y="114"/>
                  </a:cxn>
                  <a:cxn ang="0">
                    <a:pos x="40" y="115"/>
                  </a:cxn>
                  <a:cxn ang="0">
                    <a:pos x="48" y="115"/>
                  </a:cxn>
                  <a:cxn ang="0">
                    <a:pos x="57" y="112"/>
                  </a:cxn>
                  <a:cxn ang="0">
                    <a:pos x="57" y="117"/>
                  </a:cxn>
                  <a:cxn ang="0">
                    <a:pos x="48" y="119"/>
                  </a:cxn>
                  <a:cxn ang="0">
                    <a:pos x="39" y="121"/>
                  </a:cxn>
                  <a:cxn ang="0">
                    <a:pos x="31" y="120"/>
                  </a:cxn>
                  <a:cxn ang="0">
                    <a:pos x="22" y="118"/>
                  </a:cxn>
                  <a:cxn ang="0">
                    <a:pos x="10" y="112"/>
                  </a:cxn>
                  <a:cxn ang="0">
                    <a:pos x="2" y="101"/>
                  </a:cxn>
                  <a:cxn ang="0">
                    <a:pos x="1" y="63"/>
                  </a:cxn>
                  <a:cxn ang="0">
                    <a:pos x="11" y="27"/>
                  </a:cxn>
                  <a:cxn ang="0">
                    <a:pos x="17" y="18"/>
                  </a:cxn>
                  <a:cxn ang="0">
                    <a:pos x="25" y="13"/>
                  </a:cxn>
                  <a:cxn ang="0">
                    <a:pos x="35" y="10"/>
                  </a:cxn>
                  <a:cxn ang="0">
                    <a:pos x="48" y="6"/>
                  </a:cxn>
                  <a:cxn ang="0">
                    <a:pos x="53" y="5"/>
                  </a:cxn>
                  <a:cxn ang="0">
                    <a:pos x="65" y="3"/>
                  </a:cxn>
                  <a:cxn ang="0">
                    <a:pos x="80" y="1"/>
                  </a:cxn>
                  <a:cxn ang="0">
                    <a:pos x="92" y="0"/>
                  </a:cxn>
                  <a:cxn ang="0">
                    <a:pos x="109" y="2"/>
                  </a:cxn>
                  <a:cxn ang="0">
                    <a:pos x="121" y="12"/>
                  </a:cxn>
                  <a:cxn ang="0">
                    <a:pos x="125" y="36"/>
                  </a:cxn>
                  <a:cxn ang="0">
                    <a:pos x="125" y="62"/>
                  </a:cxn>
                  <a:cxn ang="0">
                    <a:pos x="123" y="81"/>
                  </a:cxn>
                  <a:cxn ang="0">
                    <a:pos x="113" y="96"/>
                  </a:cxn>
                  <a:cxn ang="0">
                    <a:pos x="105" y="101"/>
                  </a:cxn>
                  <a:cxn ang="0">
                    <a:pos x="96" y="105"/>
                  </a:cxn>
                  <a:cxn ang="0">
                    <a:pos x="100" y="37"/>
                  </a:cxn>
                  <a:cxn ang="0">
                    <a:pos x="87" y="39"/>
                  </a:cxn>
                  <a:cxn ang="0">
                    <a:pos x="62" y="156"/>
                  </a:cxn>
                </a:cxnLst>
                <a:rect l="0" t="0" r="r" b="b"/>
                <a:pathLst>
                  <a:path w="125" h="156">
                    <a:moveTo>
                      <a:pt x="62" y="156"/>
                    </a:moveTo>
                    <a:lnTo>
                      <a:pt x="57" y="156"/>
                    </a:lnTo>
                    <a:lnTo>
                      <a:pt x="58" y="152"/>
                    </a:lnTo>
                    <a:lnTo>
                      <a:pt x="59" y="140"/>
                    </a:lnTo>
                    <a:lnTo>
                      <a:pt x="61" y="122"/>
                    </a:lnTo>
                    <a:lnTo>
                      <a:pt x="64" y="102"/>
                    </a:lnTo>
                    <a:lnTo>
                      <a:pt x="68" y="82"/>
                    </a:lnTo>
                    <a:lnTo>
                      <a:pt x="71" y="62"/>
                    </a:lnTo>
                    <a:lnTo>
                      <a:pt x="74" y="47"/>
                    </a:lnTo>
                    <a:lnTo>
                      <a:pt x="77" y="37"/>
                    </a:lnTo>
                    <a:lnTo>
                      <a:pt x="81" y="36"/>
                    </a:lnTo>
                    <a:lnTo>
                      <a:pt x="84" y="34"/>
                    </a:lnTo>
                    <a:lnTo>
                      <a:pt x="88" y="33"/>
                    </a:lnTo>
                    <a:lnTo>
                      <a:pt x="92" y="32"/>
                    </a:lnTo>
                    <a:lnTo>
                      <a:pt x="96" y="32"/>
                    </a:lnTo>
                    <a:lnTo>
                      <a:pt x="100" y="32"/>
                    </a:lnTo>
                    <a:lnTo>
                      <a:pt x="103" y="33"/>
                    </a:lnTo>
                    <a:lnTo>
                      <a:pt x="107" y="35"/>
                    </a:lnTo>
                    <a:lnTo>
                      <a:pt x="97" y="97"/>
                    </a:lnTo>
                    <a:lnTo>
                      <a:pt x="100" y="96"/>
                    </a:lnTo>
                    <a:lnTo>
                      <a:pt x="103" y="94"/>
                    </a:lnTo>
                    <a:lnTo>
                      <a:pt x="106" y="93"/>
                    </a:lnTo>
                    <a:lnTo>
                      <a:pt x="109" y="91"/>
                    </a:lnTo>
                    <a:lnTo>
                      <a:pt x="112" y="88"/>
                    </a:lnTo>
                    <a:lnTo>
                      <a:pt x="114" y="86"/>
                    </a:lnTo>
                    <a:lnTo>
                      <a:pt x="116" y="83"/>
                    </a:lnTo>
                    <a:lnTo>
                      <a:pt x="117" y="80"/>
                    </a:lnTo>
                    <a:lnTo>
                      <a:pt x="118" y="74"/>
                    </a:lnTo>
                    <a:lnTo>
                      <a:pt x="119" y="60"/>
                    </a:lnTo>
                    <a:lnTo>
                      <a:pt x="121" y="44"/>
                    </a:lnTo>
                    <a:lnTo>
                      <a:pt x="121" y="34"/>
                    </a:lnTo>
                    <a:lnTo>
                      <a:pt x="121" y="31"/>
                    </a:lnTo>
                    <a:lnTo>
                      <a:pt x="121" y="27"/>
                    </a:lnTo>
                    <a:lnTo>
                      <a:pt x="120" y="24"/>
                    </a:lnTo>
                    <a:lnTo>
                      <a:pt x="119" y="20"/>
                    </a:lnTo>
                    <a:lnTo>
                      <a:pt x="118" y="17"/>
                    </a:lnTo>
                    <a:lnTo>
                      <a:pt x="116" y="13"/>
                    </a:lnTo>
                    <a:lnTo>
                      <a:pt x="113" y="10"/>
                    </a:lnTo>
                    <a:lnTo>
                      <a:pt x="111" y="7"/>
                    </a:lnTo>
                    <a:lnTo>
                      <a:pt x="106" y="6"/>
                    </a:lnTo>
                    <a:lnTo>
                      <a:pt x="101" y="5"/>
                    </a:lnTo>
                    <a:lnTo>
                      <a:pt x="96" y="5"/>
                    </a:lnTo>
                    <a:lnTo>
                      <a:pt x="91" y="5"/>
                    </a:lnTo>
                    <a:lnTo>
                      <a:pt x="86" y="5"/>
                    </a:lnTo>
                    <a:lnTo>
                      <a:pt x="82" y="5"/>
                    </a:lnTo>
                    <a:lnTo>
                      <a:pt x="77" y="6"/>
                    </a:lnTo>
                    <a:lnTo>
                      <a:pt x="72" y="6"/>
                    </a:lnTo>
                    <a:lnTo>
                      <a:pt x="67" y="7"/>
                    </a:lnTo>
                    <a:lnTo>
                      <a:pt x="63" y="8"/>
                    </a:lnTo>
                    <a:lnTo>
                      <a:pt x="58" y="10"/>
                    </a:lnTo>
                    <a:lnTo>
                      <a:pt x="54" y="11"/>
                    </a:lnTo>
                    <a:lnTo>
                      <a:pt x="49" y="13"/>
                    </a:lnTo>
                    <a:lnTo>
                      <a:pt x="45" y="14"/>
                    </a:lnTo>
                    <a:lnTo>
                      <a:pt x="40" y="16"/>
                    </a:lnTo>
                    <a:lnTo>
                      <a:pt x="36" y="18"/>
                    </a:lnTo>
                    <a:lnTo>
                      <a:pt x="30" y="21"/>
                    </a:lnTo>
                    <a:lnTo>
                      <a:pt x="25" y="25"/>
                    </a:lnTo>
                    <a:lnTo>
                      <a:pt x="22" y="29"/>
                    </a:lnTo>
                    <a:lnTo>
                      <a:pt x="19" y="32"/>
                    </a:lnTo>
                    <a:lnTo>
                      <a:pt x="17" y="36"/>
                    </a:lnTo>
                    <a:lnTo>
                      <a:pt x="16" y="40"/>
                    </a:lnTo>
                    <a:lnTo>
                      <a:pt x="15" y="44"/>
                    </a:lnTo>
                    <a:lnTo>
                      <a:pt x="13" y="49"/>
                    </a:lnTo>
                    <a:lnTo>
                      <a:pt x="8" y="80"/>
                    </a:lnTo>
                    <a:lnTo>
                      <a:pt x="8" y="85"/>
                    </a:lnTo>
                    <a:lnTo>
                      <a:pt x="9" y="89"/>
                    </a:lnTo>
                    <a:lnTo>
                      <a:pt x="9" y="93"/>
                    </a:lnTo>
                    <a:lnTo>
                      <a:pt x="10" y="97"/>
                    </a:lnTo>
                    <a:lnTo>
                      <a:pt x="11" y="101"/>
                    </a:lnTo>
                    <a:lnTo>
                      <a:pt x="13" y="105"/>
                    </a:lnTo>
                    <a:lnTo>
                      <a:pt x="16" y="108"/>
                    </a:lnTo>
                    <a:lnTo>
                      <a:pt x="19" y="110"/>
                    </a:lnTo>
                    <a:lnTo>
                      <a:pt x="22" y="112"/>
                    </a:lnTo>
                    <a:lnTo>
                      <a:pt x="25" y="113"/>
                    </a:lnTo>
                    <a:lnTo>
                      <a:pt x="28" y="113"/>
                    </a:lnTo>
                    <a:lnTo>
                      <a:pt x="30" y="114"/>
                    </a:lnTo>
                    <a:lnTo>
                      <a:pt x="33" y="115"/>
                    </a:lnTo>
                    <a:lnTo>
                      <a:pt x="35" y="115"/>
                    </a:lnTo>
                    <a:lnTo>
                      <a:pt x="37" y="115"/>
                    </a:lnTo>
                    <a:lnTo>
                      <a:pt x="40" y="115"/>
                    </a:lnTo>
                    <a:lnTo>
                      <a:pt x="42" y="115"/>
                    </a:lnTo>
                    <a:lnTo>
                      <a:pt x="44" y="115"/>
                    </a:lnTo>
                    <a:lnTo>
                      <a:pt x="46" y="115"/>
                    </a:lnTo>
                    <a:lnTo>
                      <a:pt x="48" y="115"/>
                    </a:lnTo>
                    <a:lnTo>
                      <a:pt x="50" y="114"/>
                    </a:lnTo>
                    <a:lnTo>
                      <a:pt x="52" y="114"/>
                    </a:lnTo>
                    <a:lnTo>
                      <a:pt x="55" y="113"/>
                    </a:lnTo>
                    <a:lnTo>
                      <a:pt x="57" y="112"/>
                    </a:lnTo>
                    <a:lnTo>
                      <a:pt x="58" y="113"/>
                    </a:lnTo>
                    <a:lnTo>
                      <a:pt x="58" y="114"/>
                    </a:lnTo>
                    <a:lnTo>
                      <a:pt x="58" y="116"/>
                    </a:lnTo>
                    <a:lnTo>
                      <a:pt x="57" y="117"/>
                    </a:lnTo>
                    <a:lnTo>
                      <a:pt x="55" y="118"/>
                    </a:lnTo>
                    <a:lnTo>
                      <a:pt x="53" y="118"/>
                    </a:lnTo>
                    <a:lnTo>
                      <a:pt x="50" y="119"/>
                    </a:lnTo>
                    <a:lnTo>
                      <a:pt x="48" y="119"/>
                    </a:lnTo>
                    <a:lnTo>
                      <a:pt x="46" y="120"/>
                    </a:lnTo>
                    <a:lnTo>
                      <a:pt x="44" y="120"/>
                    </a:lnTo>
                    <a:lnTo>
                      <a:pt x="42" y="121"/>
                    </a:lnTo>
                    <a:lnTo>
                      <a:pt x="39" y="121"/>
                    </a:lnTo>
                    <a:lnTo>
                      <a:pt x="37" y="121"/>
                    </a:lnTo>
                    <a:lnTo>
                      <a:pt x="35" y="121"/>
                    </a:lnTo>
                    <a:lnTo>
                      <a:pt x="33" y="121"/>
                    </a:lnTo>
                    <a:lnTo>
                      <a:pt x="31" y="120"/>
                    </a:lnTo>
                    <a:lnTo>
                      <a:pt x="29" y="120"/>
                    </a:lnTo>
                    <a:lnTo>
                      <a:pt x="26" y="120"/>
                    </a:lnTo>
                    <a:lnTo>
                      <a:pt x="24" y="119"/>
                    </a:lnTo>
                    <a:lnTo>
                      <a:pt x="22" y="118"/>
                    </a:lnTo>
                    <a:lnTo>
                      <a:pt x="19" y="117"/>
                    </a:lnTo>
                    <a:lnTo>
                      <a:pt x="15" y="116"/>
                    </a:lnTo>
                    <a:lnTo>
                      <a:pt x="13" y="114"/>
                    </a:lnTo>
                    <a:lnTo>
                      <a:pt x="10" y="112"/>
                    </a:lnTo>
                    <a:lnTo>
                      <a:pt x="7" y="110"/>
                    </a:lnTo>
                    <a:lnTo>
                      <a:pt x="5" y="107"/>
                    </a:lnTo>
                    <a:lnTo>
                      <a:pt x="3" y="104"/>
                    </a:lnTo>
                    <a:lnTo>
                      <a:pt x="2" y="101"/>
                    </a:lnTo>
                    <a:lnTo>
                      <a:pt x="1" y="92"/>
                    </a:lnTo>
                    <a:lnTo>
                      <a:pt x="0" y="82"/>
                    </a:lnTo>
                    <a:lnTo>
                      <a:pt x="0" y="72"/>
                    </a:lnTo>
                    <a:lnTo>
                      <a:pt x="1" y="63"/>
                    </a:lnTo>
                    <a:lnTo>
                      <a:pt x="3" y="53"/>
                    </a:lnTo>
                    <a:lnTo>
                      <a:pt x="5" y="44"/>
                    </a:lnTo>
                    <a:lnTo>
                      <a:pt x="8" y="35"/>
                    </a:lnTo>
                    <a:lnTo>
                      <a:pt x="11" y="27"/>
                    </a:lnTo>
                    <a:lnTo>
                      <a:pt x="13" y="24"/>
                    </a:lnTo>
                    <a:lnTo>
                      <a:pt x="14" y="22"/>
                    </a:lnTo>
                    <a:lnTo>
                      <a:pt x="16" y="20"/>
                    </a:lnTo>
                    <a:lnTo>
                      <a:pt x="17" y="18"/>
                    </a:lnTo>
                    <a:lnTo>
                      <a:pt x="19" y="17"/>
                    </a:lnTo>
                    <a:lnTo>
                      <a:pt x="21" y="15"/>
                    </a:lnTo>
                    <a:lnTo>
                      <a:pt x="23" y="14"/>
                    </a:lnTo>
                    <a:lnTo>
                      <a:pt x="25" y="13"/>
                    </a:lnTo>
                    <a:lnTo>
                      <a:pt x="27" y="12"/>
                    </a:lnTo>
                    <a:lnTo>
                      <a:pt x="30" y="11"/>
                    </a:lnTo>
                    <a:lnTo>
                      <a:pt x="32" y="11"/>
                    </a:lnTo>
                    <a:lnTo>
                      <a:pt x="35" y="10"/>
                    </a:lnTo>
                    <a:lnTo>
                      <a:pt x="38" y="9"/>
                    </a:lnTo>
                    <a:lnTo>
                      <a:pt x="41" y="8"/>
                    </a:lnTo>
                    <a:lnTo>
                      <a:pt x="44" y="7"/>
                    </a:lnTo>
                    <a:lnTo>
                      <a:pt x="48" y="6"/>
                    </a:lnTo>
                    <a:lnTo>
                      <a:pt x="48" y="6"/>
                    </a:lnTo>
                    <a:lnTo>
                      <a:pt x="49" y="6"/>
                    </a:lnTo>
                    <a:lnTo>
                      <a:pt x="51" y="6"/>
                    </a:lnTo>
                    <a:lnTo>
                      <a:pt x="53" y="5"/>
                    </a:lnTo>
                    <a:lnTo>
                      <a:pt x="56" y="5"/>
                    </a:lnTo>
                    <a:lnTo>
                      <a:pt x="59" y="4"/>
                    </a:lnTo>
                    <a:lnTo>
                      <a:pt x="62" y="4"/>
                    </a:lnTo>
                    <a:lnTo>
                      <a:pt x="65" y="3"/>
                    </a:lnTo>
                    <a:lnTo>
                      <a:pt x="69" y="2"/>
                    </a:lnTo>
                    <a:lnTo>
                      <a:pt x="73" y="2"/>
                    </a:lnTo>
                    <a:lnTo>
                      <a:pt x="76" y="1"/>
                    </a:lnTo>
                    <a:lnTo>
                      <a:pt x="80" y="1"/>
                    </a:lnTo>
                    <a:lnTo>
                      <a:pt x="84" y="0"/>
                    </a:lnTo>
                    <a:lnTo>
                      <a:pt x="87" y="0"/>
                    </a:lnTo>
                    <a:lnTo>
                      <a:pt x="90" y="0"/>
                    </a:lnTo>
                    <a:lnTo>
                      <a:pt x="92" y="0"/>
                    </a:lnTo>
                    <a:lnTo>
                      <a:pt x="97" y="0"/>
                    </a:lnTo>
                    <a:lnTo>
                      <a:pt x="101" y="0"/>
                    </a:lnTo>
                    <a:lnTo>
                      <a:pt x="105" y="1"/>
                    </a:lnTo>
                    <a:lnTo>
                      <a:pt x="109" y="2"/>
                    </a:lnTo>
                    <a:lnTo>
                      <a:pt x="113" y="3"/>
                    </a:lnTo>
                    <a:lnTo>
                      <a:pt x="116" y="5"/>
                    </a:lnTo>
                    <a:lnTo>
                      <a:pt x="119" y="8"/>
                    </a:lnTo>
                    <a:lnTo>
                      <a:pt x="121" y="12"/>
                    </a:lnTo>
                    <a:lnTo>
                      <a:pt x="123" y="17"/>
                    </a:lnTo>
                    <a:lnTo>
                      <a:pt x="125" y="22"/>
                    </a:lnTo>
                    <a:lnTo>
                      <a:pt x="125" y="29"/>
                    </a:lnTo>
                    <a:lnTo>
                      <a:pt x="125" y="36"/>
                    </a:lnTo>
                    <a:lnTo>
                      <a:pt x="125" y="43"/>
                    </a:lnTo>
                    <a:lnTo>
                      <a:pt x="125" y="50"/>
                    </a:lnTo>
                    <a:lnTo>
                      <a:pt x="125" y="56"/>
                    </a:lnTo>
                    <a:lnTo>
                      <a:pt x="125" y="62"/>
                    </a:lnTo>
                    <a:lnTo>
                      <a:pt x="124" y="67"/>
                    </a:lnTo>
                    <a:lnTo>
                      <a:pt x="124" y="72"/>
                    </a:lnTo>
                    <a:lnTo>
                      <a:pt x="124" y="77"/>
                    </a:lnTo>
                    <a:lnTo>
                      <a:pt x="123" y="81"/>
                    </a:lnTo>
                    <a:lnTo>
                      <a:pt x="122" y="85"/>
                    </a:lnTo>
                    <a:lnTo>
                      <a:pt x="120" y="89"/>
                    </a:lnTo>
                    <a:lnTo>
                      <a:pt x="117" y="93"/>
                    </a:lnTo>
                    <a:lnTo>
                      <a:pt x="113" y="96"/>
                    </a:lnTo>
                    <a:lnTo>
                      <a:pt x="111" y="97"/>
                    </a:lnTo>
                    <a:lnTo>
                      <a:pt x="109" y="98"/>
                    </a:lnTo>
                    <a:lnTo>
                      <a:pt x="107" y="99"/>
                    </a:lnTo>
                    <a:lnTo>
                      <a:pt x="105" y="101"/>
                    </a:lnTo>
                    <a:lnTo>
                      <a:pt x="102" y="102"/>
                    </a:lnTo>
                    <a:lnTo>
                      <a:pt x="100" y="103"/>
                    </a:lnTo>
                    <a:lnTo>
                      <a:pt x="98" y="104"/>
                    </a:lnTo>
                    <a:lnTo>
                      <a:pt x="96" y="105"/>
                    </a:lnTo>
                    <a:lnTo>
                      <a:pt x="87" y="156"/>
                    </a:lnTo>
                    <a:lnTo>
                      <a:pt x="83" y="156"/>
                    </a:lnTo>
                    <a:lnTo>
                      <a:pt x="102" y="37"/>
                    </a:lnTo>
                    <a:lnTo>
                      <a:pt x="100" y="37"/>
                    </a:lnTo>
                    <a:lnTo>
                      <a:pt x="97" y="37"/>
                    </a:lnTo>
                    <a:lnTo>
                      <a:pt x="94" y="37"/>
                    </a:lnTo>
                    <a:lnTo>
                      <a:pt x="91" y="38"/>
                    </a:lnTo>
                    <a:lnTo>
                      <a:pt x="87" y="39"/>
                    </a:lnTo>
                    <a:lnTo>
                      <a:pt x="84" y="40"/>
                    </a:lnTo>
                    <a:lnTo>
                      <a:pt x="81" y="40"/>
                    </a:lnTo>
                    <a:lnTo>
                      <a:pt x="79" y="41"/>
                    </a:lnTo>
                    <a:lnTo>
                      <a:pt x="62" y="15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20" name="Freeform 296"/>
              <p:cNvSpPr>
                <a:spLocks/>
              </p:cNvSpPr>
              <p:nvPr/>
            </p:nvSpPr>
            <p:spPr bwMode="auto">
              <a:xfrm>
                <a:off x="2176" y="1259"/>
                <a:ext cx="74" cy="91"/>
              </a:xfrm>
              <a:custGeom>
                <a:avLst/>
                <a:gdLst/>
                <a:ahLst/>
                <a:cxnLst>
                  <a:cxn ang="0">
                    <a:pos x="70" y="1"/>
                  </a:cxn>
                  <a:cxn ang="0">
                    <a:pos x="63" y="3"/>
                  </a:cxn>
                  <a:cxn ang="0">
                    <a:pos x="57" y="5"/>
                  </a:cxn>
                  <a:cxn ang="0">
                    <a:pos x="51" y="7"/>
                  </a:cxn>
                  <a:cxn ang="0">
                    <a:pos x="44" y="9"/>
                  </a:cxn>
                  <a:cxn ang="0">
                    <a:pos x="39" y="11"/>
                  </a:cxn>
                  <a:cxn ang="0">
                    <a:pos x="33" y="14"/>
                  </a:cxn>
                  <a:cxn ang="0">
                    <a:pos x="27" y="16"/>
                  </a:cxn>
                  <a:cxn ang="0">
                    <a:pos x="20" y="20"/>
                  </a:cxn>
                  <a:cxn ang="0">
                    <a:pos x="13" y="29"/>
                  </a:cxn>
                  <a:cxn ang="0">
                    <a:pos x="10" y="39"/>
                  </a:cxn>
                  <a:cxn ang="0">
                    <a:pos x="7" y="51"/>
                  </a:cxn>
                  <a:cxn ang="0">
                    <a:pos x="6" y="91"/>
                  </a:cxn>
                  <a:cxn ang="0">
                    <a:pos x="4" y="91"/>
                  </a:cxn>
                  <a:cxn ang="0">
                    <a:pos x="2" y="91"/>
                  </a:cxn>
                  <a:cxn ang="0">
                    <a:pos x="1" y="90"/>
                  </a:cxn>
                  <a:cxn ang="0">
                    <a:pos x="0" y="90"/>
                  </a:cxn>
                  <a:cxn ang="0">
                    <a:pos x="0" y="71"/>
                  </a:cxn>
                  <a:cxn ang="0">
                    <a:pos x="1" y="53"/>
                  </a:cxn>
                  <a:cxn ang="0">
                    <a:pos x="5" y="35"/>
                  </a:cxn>
                  <a:cxn ang="0">
                    <a:pos x="13" y="20"/>
                  </a:cxn>
                  <a:cxn ang="0">
                    <a:pos x="19" y="16"/>
                  </a:cxn>
                  <a:cxn ang="0">
                    <a:pos x="25" y="13"/>
                  </a:cxn>
                  <a:cxn ang="0">
                    <a:pos x="31" y="11"/>
                  </a:cxn>
                  <a:cxn ang="0">
                    <a:pos x="37" y="8"/>
                  </a:cxn>
                  <a:cxn ang="0">
                    <a:pos x="43" y="6"/>
                  </a:cxn>
                  <a:cxn ang="0">
                    <a:pos x="50" y="4"/>
                  </a:cxn>
                  <a:cxn ang="0">
                    <a:pos x="57" y="3"/>
                  </a:cxn>
                  <a:cxn ang="0">
                    <a:pos x="63" y="1"/>
                  </a:cxn>
                  <a:cxn ang="0">
                    <a:pos x="66" y="1"/>
                  </a:cxn>
                  <a:cxn ang="0">
                    <a:pos x="69" y="1"/>
                  </a:cxn>
                  <a:cxn ang="0">
                    <a:pos x="71" y="0"/>
                  </a:cxn>
                  <a:cxn ang="0">
                    <a:pos x="74" y="0"/>
                  </a:cxn>
                </a:cxnLst>
                <a:rect l="0" t="0" r="r" b="b"/>
                <a:pathLst>
                  <a:path w="74" h="91">
                    <a:moveTo>
                      <a:pt x="74" y="0"/>
                    </a:moveTo>
                    <a:lnTo>
                      <a:pt x="70" y="1"/>
                    </a:lnTo>
                    <a:lnTo>
                      <a:pt x="67" y="2"/>
                    </a:lnTo>
                    <a:lnTo>
                      <a:pt x="63" y="3"/>
                    </a:lnTo>
                    <a:lnTo>
                      <a:pt x="60" y="4"/>
                    </a:lnTo>
                    <a:lnTo>
                      <a:pt x="57" y="5"/>
                    </a:lnTo>
                    <a:lnTo>
                      <a:pt x="54" y="6"/>
                    </a:lnTo>
                    <a:lnTo>
                      <a:pt x="51" y="7"/>
                    </a:lnTo>
                    <a:lnTo>
                      <a:pt x="47" y="8"/>
                    </a:lnTo>
                    <a:lnTo>
                      <a:pt x="44" y="9"/>
                    </a:lnTo>
                    <a:lnTo>
                      <a:pt x="41" y="10"/>
                    </a:lnTo>
                    <a:lnTo>
                      <a:pt x="39" y="11"/>
                    </a:lnTo>
                    <a:lnTo>
                      <a:pt x="36" y="12"/>
                    </a:lnTo>
                    <a:lnTo>
                      <a:pt x="33" y="14"/>
                    </a:lnTo>
                    <a:lnTo>
                      <a:pt x="30" y="15"/>
                    </a:lnTo>
                    <a:lnTo>
                      <a:pt x="27" y="16"/>
                    </a:lnTo>
                    <a:lnTo>
                      <a:pt x="24" y="17"/>
                    </a:lnTo>
                    <a:lnTo>
                      <a:pt x="20" y="20"/>
                    </a:lnTo>
                    <a:lnTo>
                      <a:pt x="16" y="24"/>
                    </a:lnTo>
                    <a:lnTo>
                      <a:pt x="13" y="29"/>
                    </a:lnTo>
                    <a:lnTo>
                      <a:pt x="11" y="34"/>
                    </a:lnTo>
                    <a:lnTo>
                      <a:pt x="10" y="39"/>
                    </a:lnTo>
                    <a:lnTo>
                      <a:pt x="8" y="45"/>
                    </a:lnTo>
                    <a:lnTo>
                      <a:pt x="7" y="51"/>
                    </a:lnTo>
                    <a:lnTo>
                      <a:pt x="6" y="56"/>
                    </a:lnTo>
                    <a:lnTo>
                      <a:pt x="6" y="91"/>
                    </a:lnTo>
                    <a:lnTo>
                      <a:pt x="5" y="91"/>
                    </a:lnTo>
                    <a:lnTo>
                      <a:pt x="4" y="91"/>
                    </a:lnTo>
                    <a:lnTo>
                      <a:pt x="3" y="91"/>
                    </a:lnTo>
                    <a:lnTo>
                      <a:pt x="2" y="91"/>
                    </a:lnTo>
                    <a:lnTo>
                      <a:pt x="1" y="90"/>
                    </a:lnTo>
                    <a:lnTo>
                      <a:pt x="1" y="90"/>
                    </a:lnTo>
                    <a:lnTo>
                      <a:pt x="0" y="90"/>
                    </a:lnTo>
                    <a:lnTo>
                      <a:pt x="0" y="90"/>
                    </a:lnTo>
                    <a:lnTo>
                      <a:pt x="0" y="81"/>
                    </a:lnTo>
                    <a:lnTo>
                      <a:pt x="0" y="71"/>
                    </a:lnTo>
                    <a:lnTo>
                      <a:pt x="0" y="62"/>
                    </a:lnTo>
                    <a:lnTo>
                      <a:pt x="1" y="53"/>
                    </a:lnTo>
                    <a:lnTo>
                      <a:pt x="2" y="44"/>
                    </a:lnTo>
                    <a:lnTo>
                      <a:pt x="5" y="35"/>
                    </a:lnTo>
                    <a:lnTo>
                      <a:pt x="8" y="28"/>
                    </a:lnTo>
                    <a:lnTo>
                      <a:pt x="13" y="20"/>
                    </a:lnTo>
                    <a:lnTo>
                      <a:pt x="16" y="18"/>
                    </a:lnTo>
                    <a:lnTo>
                      <a:pt x="19" y="16"/>
                    </a:lnTo>
                    <a:lnTo>
                      <a:pt x="22" y="15"/>
                    </a:lnTo>
                    <a:lnTo>
                      <a:pt x="25" y="13"/>
                    </a:lnTo>
                    <a:lnTo>
                      <a:pt x="28" y="12"/>
                    </a:lnTo>
                    <a:lnTo>
                      <a:pt x="31" y="11"/>
                    </a:lnTo>
                    <a:lnTo>
                      <a:pt x="34" y="9"/>
                    </a:lnTo>
                    <a:lnTo>
                      <a:pt x="37" y="8"/>
                    </a:lnTo>
                    <a:lnTo>
                      <a:pt x="40" y="7"/>
                    </a:lnTo>
                    <a:lnTo>
                      <a:pt x="43" y="6"/>
                    </a:lnTo>
                    <a:lnTo>
                      <a:pt x="47" y="5"/>
                    </a:lnTo>
                    <a:lnTo>
                      <a:pt x="50" y="4"/>
                    </a:lnTo>
                    <a:lnTo>
                      <a:pt x="53" y="4"/>
                    </a:lnTo>
                    <a:lnTo>
                      <a:pt x="57" y="3"/>
                    </a:lnTo>
                    <a:lnTo>
                      <a:pt x="60" y="2"/>
                    </a:lnTo>
                    <a:lnTo>
                      <a:pt x="63" y="1"/>
                    </a:lnTo>
                    <a:lnTo>
                      <a:pt x="65" y="1"/>
                    </a:lnTo>
                    <a:lnTo>
                      <a:pt x="66" y="1"/>
                    </a:lnTo>
                    <a:lnTo>
                      <a:pt x="67" y="1"/>
                    </a:lnTo>
                    <a:lnTo>
                      <a:pt x="69" y="1"/>
                    </a:lnTo>
                    <a:lnTo>
                      <a:pt x="70" y="0"/>
                    </a:lnTo>
                    <a:lnTo>
                      <a:pt x="71" y="0"/>
                    </a:lnTo>
                    <a:lnTo>
                      <a:pt x="72" y="0"/>
                    </a:lnTo>
                    <a:lnTo>
                      <a:pt x="7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21" name="Freeform 297"/>
              <p:cNvSpPr>
                <a:spLocks/>
              </p:cNvSpPr>
              <p:nvPr/>
            </p:nvSpPr>
            <p:spPr bwMode="auto">
              <a:xfrm>
                <a:off x="2221" y="1289"/>
                <a:ext cx="22" cy="115"/>
              </a:xfrm>
              <a:custGeom>
                <a:avLst/>
                <a:gdLst/>
                <a:ahLst/>
                <a:cxnLst>
                  <a:cxn ang="0">
                    <a:pos x="0" y="115"/>
                  </a:cxn>
                  <a:cxn ang="0">
                    <a:pos x="13" y="38"/>
                  </a:cxn>
                  <a:cxn ang="0">
                    <a:pos x="20" y="1"/>
                  </a:cxn>
                  <a:cxn ang="0">
                    <a:pos x="20" y="1"/>
                  </a:cxn>
                  <a:cxn ang="0">
                    <a:pos x="20" y="0"/>
                  </a:cxn>
                  <a:cxn ang="0">
                    <a:pos x="21" y="0"/>
                  </a:cxn>
                  <a:cxn ang="0">
                    <a:pos x="22" y="0"/>
                  </a:cxn>
                  <a:cxn ang="0">
                    <a:pos x="16" y="39"/>
                  </a:cxn>
                  <a:cxn ang="0">
                    <a:pos x="3" y="115"/>
                  </a:cxn>
                  <a:cxn ang="0">
                    <a:pos x="0" y="115"/>
                  </a:cxn>
                </a:cxnLst>
                <a:rect l="0" t="0" r="r" b="b"/>
                <a:pathLst>
                  <a:path w="22" h="115">
                    <a:moveTo>
                      <a:pt x="0" y="115"/>
                    </a:moveTo>
                    <a:lnTo>
                      <a:pt x="13" y="38"/>
                    </a:lnTo>
                    <a:lnTo>
                      <a:pt x="20" y="1"/>
                    </a:lnTo>
                    <a:lnTo>
                      <a:pt x="20" y="1"/>
                    </a:lnTo>
                    <a:lnTo>
                      <a:pt x="20" y="0"/>
                    </a:lnTo>
                    <a:lnTo>
                      <a:pt x="21" y="0"/>
                    </a:lnTo>
                    <a:lnTo>
                      <a:pt x="22" y="0"/>
                    </a:lnTo>
                    <a:lnTo>
                      <a:pt x="16" y="39"/>
                    </a:lnTo>
                    <a:lnTo>
                      <a:pt x="3" y="115"/>
                    </a:lnTo>
                    <a:lnTo>
                      <a:pt x="0" y="1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22" name="Freeform 298"/>
              <p:cNvSpPr>
                <a:spLocks/>
              </p:cNvSpPr>
              <p:nvPr/>
            </p:nvSpPr>
            <p:spPr bwMode="auto">
              <a:xfrm>
                <a:off x="1998" y="1091"/>
                <a:ext cx="15" cy="69"/>
              </a:xfrm>
              <a:custGeom>
                <a:avLst/>
                <a:gdLst/>
                <a:ahLst/>
                <a:cxnLst>
                  <a:cxn ang="0">
                    <a:pos x="15" y="69"/>
                  </a:cxn>
                  <a:cxn ang="0">
                    <a:pos x="14" y="0"/>
                  </a:cxn>
                  <a:cxn ang="0">
                    <a:pos x="0" y="1"/>
                  </a:cxn>
                  <a:cxn ang="0">
                    <a:pos x="1" y="69"/>
                  </a:cxn>
                  <a:cxn ang="0">
                    <a:pos x="15" y="69"/>
                  </a:cxn>
                </a:cxnLst>
                <a:rect l="0" t="0" r="r" b="b"/>
                <a:pathLst>
                  <a:path w="15" h="69">
                    <a:moveTo>
                      <a:pt x="15" y="69"/>
                    </a:moveTo>
                    <a:lnTo>
                      <a:pt x="14" y="0"/>
                    </a:lnTo>
                    <a:lnTo>
                      <a:pt x="0" y="1"/>
                    </a:lnTo>
                    <a:lnTo>
                      <a:pt x="1" y="69"/>
                    </a:lnTo>
                    <a:lnTo>
                      <a:pt x="15" y="69"/>
                    </a:lnTo>
                    <a:close/>
                  </a:path>
                </a:pathLst>
              </a:custGeom>
              <a:solidFill>
                <a:srgbClr val="9EE8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23" name="Freeform 299"/>
              <p:cNvSpPr>
                <a:spLocks/>
              </p:cNvSpPr>
              <p:nvPr/>
            </p:nvSpPr>
            <p:spPr bwMode="auto">
              <a:xfrm>
                <a:off x="2017" y="1065"/>
                <a:ext cx="16" cy="94"/>
              </a:xfrm>
              <a:custGeom>
                <a:avLst/>
                <a:gdLst/>
                <a:ahLst/>
                <a:cxnLst>
                  <a:cxn ang="0">
                    <a:pos x="16" y="94"/>
                  </a:cxn>
                  <a:cxn ang="0">
                    <a:pos x="14" y="0"/>
                  </a:cxn>
                  <a:cxn ang="0">
                    <a:pos x="0" y="0"/>
                  </a:cxn>
                  <a:cxn ang="0">
                    <a:pos x="2" y="94"/>
                  </a:cxn>
                  <a:cxn ang="0">
                    <a:pos x="16" y="94"/>
                  </a:cxn>
                </a:cxnLst>
                <a:rect l="0" t="0" r="r" b="b"/>
                <a:pathLst>
                  <a:path w="16" h="94">
                    <a:moveTo>
                      <a:pt x="16" y="94"/>
                    </a:moveTo>
                    <a:lnTo>
                      <a:pt x="14" y="0"/>
                    </a:lnTo>
                    <a:lnTo>
                      <a:pt x="0" y="0"/>
                    </a:lnTo>
                    <a:lnTo>
                      <a:pt x="2" y="94"/>
                    </a:lnTo>
                    <a:lnTo>
                      <a:pt x="16" y="94"/>
                    </a:lnTo>
                    <a:close/>
                  </a:path>
                </a:pathLst>
              </a:custGeom>
              <a:solidFill>
                <a:srgbClr val="9EE8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24" name="Freeform 300"/>
              <p:cNvSpPr>
                <a:spLocks/>
              </p:cNvSpPr>
              <p:nvPr/>
            </p:nvSpPr>
            <p:spPr bwMode="auto">
              <a:xfrm>
                <a:off x="2037" y="1080"/>
                <a:ext cx="15" cy="78"/>
              </a:xfrm>
              <a:custGeom>
                <a:avLst/>
                <a:gdLst/>
                <a:ahLst/>
                <a:cxnLst>
                  <a:cxn ang="0">
                    <a:pos x="15" y="78"/>
                  </a:cxn>
                  <a:cxn ang="0">
                    <a:pos x="13" y="0"/>
                  </a:cxn>
                  <a:cxn ang="0">
                    <a:pos x="0" y="1"/>
                  </a:cxn>
                  <a:cxn ang="0">
                    <a:pos x="1" y="78"/>
                  </a:cxn>
                  <a:cxn ang="0">
                    <a:pos x="15" y="78"/>
                  </a:cxn>
                </a:cxnLst>
                <a:rect l="0" t="0" r="r" b="b"/>
                <a:pathLst>
                  <a:path w="15" h="78">
                    <a:moveTo>
                      <a:pt x="15" y="78"/>
                    </a:moveTo>
                    <a:lnTo>
                      <a:pt x="13" y="0"/>
                    </a:lnTo>
                    <a:lnTo>
                      <a:pt x="0" y="1"/>
                    </a:lnTo>
                    <a:lnTo>
                      <a:pt x="1" y="78"/>
                    </a:lnTo>
                    <a:lnTo>
                      <a:pt x="15" y="78"/>
                    </a:lnTo>
                    <a:close/>
                  </a:path>
                </a:pathLst>
              </a:custGeom>
              <a:solidFill>
                <a:srgbClr val="9EE8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326" name="Freeform 302"/>
            <p:cNvSpPr>
              <a:spLocks noEditPoints="1"/>
            </p:cNvSpPr>
            <p:nvPr/>
          </p:nvSpPr>
          <p:spPr bwMode="auto">
            <a:xfrm>
              <a:off x="2073" y="1407"/>
              <a:ext cx="44" cy="266"/>
            </a:xfrm>
            <a:custGeom>
              <a:avLst/>
              <a:gdLst/>
              <a:ahLst/>
              <a:cxnLst>
                <a:cxn ang="0">
                  <a:pos x="234" y="334"/>
                </a:cxn>
                <a:cxn ang="0">
                  <a:pos x="234" y="2067"/>
                </a:cxn>
                <a:cxn ang="0">
                  <a:pos x="200" y="2100"/>
                </a:cxn>
                <a:cxn ang="0">
                  <a:pos x="167" y="2067"/>
                </a:cxn>
                <a:cxn ang="0">
                  <a:pos x="167" y="334"/>
                </a:cxn>
                <a:cxn ang="0">
                  <a:pos x="200" y="300"/>
                </a:cxn>
                <a:cxn ang="0">
                  <a:pos x="234" y="334"/>
                </a:cxn>
                <a:cxn ang="0">
                  <a:pos x="0" y="400"/>
                </a:cxn>
                <a:cxn ang="0">
                  <a:pos x="200" y="0"/>
                </a:cxn>
                <a:cxn ang="0">
                  <a:pos x="400" y="400"/>
                </a:cxn>
                <a:cxn ang="0">
                  <a:pos x="0" y="400"/>
                </a:cxn>
                <a:cxn ang="0">
                  <a:pos x="400" y="2000"/>
                </a:cxn>
                <a:cxn ang="0">
                  <a:pos x="200" y="2400"/>
                </a:cxn>
                <a:cxn ang="0">
                  <a:pos x="0" y="2000"/>
                </a:cxn>
                <a:cxn ang="0">
                  <a:pos x="400" y="2000"/>
                </a:cxn>
              </a:cxnLst>
              <a:rect l="0" t="0" r="r" b="b"/>
              <a:pathLst>
                <a:path w="400" h="2400">
                  <a:moveTo>
                    <a:pt x="234" y="334"/>
                  </a:moveTo>
                  <a:lnTo>
                    <a:pt x="234" y="2067"/>
                  </a:lnTo>
                  <a:cubicBezTo>
                    <a:pt x="234" y="2086"/>
                    <a:pt x="219" y="2100"/>
                    <a:pt x="200" y="2100"/>
                  </a:cubicBezTo>
                  <a:cubicBezTo>
                    <a:pt x="182" y="2100"/>
                    <a:pt x="167" y="2086"/>
                    <a:pt x="167" y="2067"/>
                  </a:cubicBezTo>
                  <a:lnTo>
                    <a:pt x="167" y="334"/>
                  </a:lnTo>
                  <a:cubicBezTo>
                    <a:pt x="167" y="315"/>
                    <a:pt x="182" y="300"/>
                    <a:pt x="200" y="300"/>
                  </a:cubicBezTo>
                  <a:cubicBezTo>
                    <a:pt x="219" y="300"/>
                    <a:pt x="234" y="315"/>
                    <a:pt x="234" y="334"/>
                  </a:cubicBezTo>
                  <a:close/>
                  <a:moveTo>
                    <a:pt x="0" y="400"/>
                  </a:moveTo>
                  <a:lnTo>
                    <a:pt x="200" y="0"/>
                  </a:lnTo>
                  <a:lnTo>
                    <a:pt x="400" y="400"/>
                  </a:lnTo>
                  <a:lnTo>
                    <a:pt x="0" y="400"/>
                  </a:lnTo>
                  <a:close/>
                  <a:moveTo>
                    <a:pt x="400" y="2000"/>
                  </a:moveTo>
                  <a:lnTo>
                    <a:pt x="200" y="2400"/>
                  </a:lnTo>
                  <a:lnTo>
                    <a:pt x="0" y="2000"/>
                  </a:lnTo>
                  <a:lnTo>
                    <a:pt x="400" y="2000"/>
                  </a:lnTo>
                  <a:close/>
                </a:path>
              </a:pathLst>
            </a:custGeom>
            <a:solidFill>
              <a:srgbClr val="000000"/>
            </a:solidFill>
            <a:ln w="1"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nvGrpSpPr>
            <p:cNvPr id="1426" name="Group 402"/>
            <p:cNvGrpSpPr>
              <a:grpSpLocks/>
            </p:cNvGrpSpPr>
            <p:nvPr/>
          </p:nvGrpSpPr>
          <p:grpSpPr bwMode="auto">
            <a:xfrm>
              <a:off x="4288" y="2769"/>
              <a:ext cx="495" cy="473"/>
              <a:chOff x="4288" y="2769"/>
              <a:chExt cx="495" cy="473"/>
            </a:xfrm>
          </p:grpSpPr>
          <p:sp>
            <p:nvSpPr>
              <p:cNvPr id="1327" name="Freeform 303"/>
              <p:cNvSpPr>
                <a:spLocks/>
              </p:cNvSpPr>
              <p:nvPr/>
            </p:nvSpPr>
            <p:spPr bwMode="auto">
              <a:xfrm>
                <a:off x="4625" y="2902"/>
                <a:ext cx="155" cy="313"/>
              </a:xfrm>
              <a:custGeom>
                <a:avLst/>
                <a:gdLst/>
                <a:ahLst/>
                <a:cxnLst>
                  <a:cxn ang="0">
                    <a:pos x="36" y="23"/>
                  </a:cxn>
                  <a:cxn ang="0">
                    <a:pos x="31" y="32"/>
                  </a:cxn>
                  <a:cxn ang="0">
                    <a:pos x="23" y="49"/>
                  </a:cxn>
                  <a:cxn ang="0">
                    <a:pos x="15" y="72"/>
                  </a:cxn>
                  <a:cxn ang="0">
                    <a:pos x="7" y="98"/>
                  </a:cxn>
                  <a:cxn ang="0">
                    <a:pos x="1" y="126"/>
                  </a:cxn>
                  <a:cxn ang="0">
                    <a:pos x="0" y="153"/>
                  </a:cxn>
                  <a:cxn ang="0">
                    <a:pos x="4" y="179"/>
                  </a:cxn>
                  <a:cxn ang="0">
                    <a:pos x="20" y="210"/>
                  </a:cxn>
                  <a:cxn ang="0">
                    <a:pos x="28" y="239"/>
                  </a:cxn>
                  <a:cxn ang="0">
                    <a:pos x="26" y="258"/>
                  </a:cxn>
                  <a:cxn ang="0">
                    <a:pos x="19" y="269"/>
                  </a:cxn>
                  <a:cxn ang="0">
                    <a:pos x="13" y="275"/>
                  </a:cxn>
                  <a:cxn ang="0">
                    <a:pos x="13" y="279"/>
                  </a:cxn>
                  <a:cxn ang="0">
                    <a:pos x="15" y="284"/>
                  </a:cxn>
                  <a:cxn ang="0">
                    <a:pos x="19" y="289"/>
                  </a:cxn>
                  <a:cxn ang="0">
                    <a:pos x="26" y="294"/>
                  </a:cxn>
                  <a:cxn ang="0">
                    <a:pos x="34" y="298"/>
                  </a:cxn>
                  <a:cxn ang="0">
                    <a:pos x="44" y="302"/>
                  </a:cxn>
                  <a:cxn ang="0">
                    <a:pos x="56" y="305"/>
                  </a:cxn>
                  <a:cxn ang="0">
                    <a:pos x="68" y="307"/>
                  </a:cxn>
                  <a:cxn ang="0">
                    <a:pos x="83" y="310"/>
                  </a:cxn>
                  <a:cxn ang="0">
                    <a:pos x="99" y="313"/>
                  </a:cxn>
                  <a:cxn ang="0">
                    <a:pos x="114" y="313"/>
                  </a:cxn>
                  <a:cxn ang="0">
                    <a:pos x="129" y="308"/>
                  </a:cxn>
                  <a:cxn ang="0">
                    <a:pos x="141" y="298"/>
                  </a:cxn>
                  <a:cxn ang="0">
                    <a:pos x="150" y="280"/>
                  </a:cxn>
                  <a:cxn ang="0">
                    <a:pos x="155" y="252"/>
                  </a:cxn>
                  <a:cxn ang="0">
                    <a:pos x="154" y="195"/>
                  </a:cxn>
                  <a:cxn ang="0">
                    <a:pos x="152" y="123"/>
                  </a:cxn>
                  <a:cxn ang="0">
                    <a:pos x="146" y="64"/>
                  </a:cxn>
                  <a:cxn ang="0">
                    <a:pos x="135" y="24"/>
                  </a:cxn>
                  <a:cxn ang="0">
                    <a:pos x="121" y="10"/>
                  </a:cxn>
                  <a:cxn ang="0">
                    <a:pos x="109" y="4"/>
                  </a:cxn>
                  <a:cxn ang="0">
                    <a:pos x="96" y="1"/>
                  </a:cxn>
                  <a:cxn ang="0">
                    <a:pos x="82" y="0"/>
                  </a:cxn>
                  <a:cxn ang="0">
                    <a:pos x="69" y="1"/>
                  </a:cxn>
                  <a:cxn ang="0">
                    <a:pos x="57" y="4"/>
                  </a:cxn>
                  <a:cxn ang="0">
                    <a:pos x="47" y="10"/>
                  </a:cxn>
                  <a:cxn ang="0">
                    <a:pos x="39" y="17"/>
                  </a:cxn>
                </a:cxnLst>
                <a:rect l="0" t="0" r="r" b="b"/>
                <a:pathLst>
                  <a:path w="155" h="313">
                    <a:moveTo>
                      <a:pt x="36" y="21"/>
                    </a:moveTo>
                    <a:lnTo>
                      <a:pt x="36" y="23"/>
                    </a:lnTo>
                    <a:lnTo>
                      <a:pt x="34" y="26"/>
                    </a:lnTo>
                    <a:lnTo>
                      <a:pt x="31" y="32"/>
                    </a:lnTo>
                    <a:lnTo>
                      <a:pt x="28" y="40"/>
                    </a:lnTo>
                    <a:lnTo>
                      <a:pt x="23" y="49"/>
                    </a:lnTo>
                    <a:lnTo>
                      <a:pt x="19" y="60"/>
                    </a:lnTo>
                    <a:lnTo>
                      <a:pt x="15" y="72"/>
                    </a:lnTo>
                    <a:lnTo>
                      <a:pt x="11" y="84"/>
                    </a:lnTo>
                    <a:lnTo>
                      <a:pt x="7" y="98"/>
                    </a:lnTo>
                    <a:lnTo>
                      <a:pt x="3" y="112"/>
                    </a:lnTo>
                    <a:lnTo>
                      <a:pt x="1" y="126"/>
                    </a:lnTo>
                    <a:lnTo>
                      <a:pt x="0" y="139"/>
                    </a:lnTo>
                    <a:lnTo>
                      <a:pt x="0" y="153"/>
                    </a:lnTo>
                    <a:lnTo>
                      <a:pt x="1" y="167"/>
                    </a:lnTo>
                    <a:lnTo>
                      <a:pt x="4" y="179"/>
                    </a:lnTo>
                    <a:lnTo>
                      <a:pt x="10" y="190"/>
                    </a:lnTo>
                    <a:lnTo>
                      <a:pt x="20" y="210"/>
                    </a:lnTo>
                    <a:lnTo>
                      <a:pt x="26" y="226"/>
                    </a:lnTo>
                    <a:lnTo>
                      <a:pt x="28" y="239"/>
                    </a:lnTo>
                    <a:lnTo>
                      <a:pt x="28" y="250"/>
                    </a:lnTo>
                    <a:lnTo>
                      <a:pt x="26" y="258"/>
                    </a:lnTo>
                    <a:lnTo>
                      <a:pt x="23" y="264"/>
                    </a:lnTo>
                    <a:lnTo>
                      <a:pt x="19" y="269"/>
                    </a:lnTo>
                    <a:lnTo>
                      <a:pt x="15" y="273"/>
                    </a:lnTo>
                    <a:lnTo>
                      <a:pt x="13" y="275"/>
                    </a:lnTo>
                    <a:lnTo>
                      <a:pt x="13" y="277"/>
                    </a:lnTo>
                    <a:lnTo>
                      <a:pt x="13" y="279"/>
                    </a:lnTo>
                    <a:lnTo>
                      <a:pt x="14" y="282"/>
                    </a:lnTo>
                    <a:lnTo>
                      <a:pt x="15" y="284"/>
                    </a:lnTo>
                    <a:lnTo>
                      <a:pt x="17" y="286"/>
                    </a:lnTo>
                    <a:lnTo>
                      <a:pt x="19" y="289"/>
                    </a:lnTo>
                    <a:lnTo>
                      <a:pt x="22" y="291"/>
                    </a:lnTo>
                    <a:lnTo>
                      <a:pt x="26" y="294"/>
                    </a:lnTo>
                    <a:lnTo>
                      <a:pt x="30" y="296"/>
                    </a:lnTo>
                    <a:lnTo>
                      <a:pt x="34" y="298"/>
                    </a:lnTo>
                    <a:lnTo>
                      <a:pt x="39" y="300"/>
                    </a:lnTo>
                    <a:lnTo>
                      <a:pt x="44" y="302"/>
                    </a:lnTo>
                    <a:lnTo>
                      <a:pt x="50" y="304"/>
                    </a:lnTo>
                    <a:lnTo>
                      <a:pt x="56" y="305"/>
                    </a:lnTo>
                    <a:lnTo>
                      <a:pt x="62" y="306"/>
                    </a:lnTo>
                    <a:lnTo>
                      <a:pt x="68" y="307"/>
                    </a:lnTo>
                    <a:lnTo>
                      <a:pt x="76" y="309"/>
                    </a:lnTo>
                    <a:lnTo>
                      <a:pt x="83" y="310"/>
                    </a:lnTo>
                    <a:lnTo>
                      <a:pt x="91" y="312"/>
                    </a:lnTo>
                    <a:lnTo>
                      <a:pt x="99" y="313"/>
                    </a:lnTo>
                    <a:lnTo>
                      <a:pt x="107" y="313"/>
                    </a:lnTo>
                    <a:lnTo>
                      <a:pt x="114" y="313"/>
                    </a:lnTo>
                    <a:lnTo>
                      <a:pt x="122" y="311"/>
                    </a:lnTo>
                    <a:lnTo>
                      <a:pt x="129" y="308"/>
                    </a:lnTo>
                    <a:lnTo>
                      <a:pt x="135" y="304"/>
                    </a:lnTo>
                    <a:lnTo>
                      <a:pt x="141" y="298"/>
                    </a:lnTo>
                    <a:lnTo>
                      <a:pt x="146" y="290"/>
                    </a:lnTo>
                    <a:lnTo>
                      <a:pt x="150" y="280"/>
                    </a:lnTo>
                    <a:lnTo>
                      <a:pt x="153" y="267"/>
                    </a:lnTo>
                    <a:lnTo>
                      <a:pt x="155" y="252"/>
                    </a:lnTo>
                    <a:lnTo>
                      <a:pt x="155" y="234"/>
                    </a:lnTo>
                    <a:lnTo>
                      <a:pt x="154" y="195"/>
                    </a:lnTo>
                    <a:lnTo>
                      <a:pt x="153" y="158"/>
                    </a:lnTo>
                    <a:lnTo>
                      <a:pt x="152" y="123"/>
                    </a:lnTo>
                    <a:lnTo>
                      <a:pt x="150" y="92"/>
                    </a:lnTo>
                    <a:lnTo>
                      <a:pt x="146" y="64"/>
                    </a:lnTo>
                    <a:lnTo>
                      <a:pt x="142" y="41"/>
                    </a:lnTo>
                    <a:lnTo>
                      <a:pt x="135" y="24"/>
                    </a:lnTo>
                    <a:lnTo>
                      <a:pt x="126" y="13"/>
                    </a:lnTo>
                    <a:lnTo>
                      <a:pt x="121" y="10"/>
                    </a:lnTo>
                    <a:lnTo>
                      <a:pt x="115" y="7"/>
                    </a:lnTo>
                    <a:lnTo>
                      <a:pt x="109" y="4"/>
                    </a:lnTo>
                    <a:lnTo>
                      <a:pt x="102" y="3"/>
                    </a:lnTo>
                    <a:lnTo>
                      <a:pt x="96" y="1"/>
                    </a:lnTo>
                    <a:lnTo>
                      <a:pt x="89" y="0"/>
                    </a:lnTo>
                    <a:lnTo>
                      <a:pt x="82" y="0"/>
                    </a:lnTo>
                    <a:lnTo>
                      <a:pt x="76" y="0"/>
                    </a:lnTo>
                    <a:lnTo>
                      <a:pt x="69" y="1"/>
                    </a:lnTo>
                    <a:lnTo>
                      <a:pt x="63" y="2"/>
                    </a:lnTo>
                    <a:lnTo>
                      <a:pt x="57" y="4"/>
                    </a:lnTo>
                    <a:lnTo>
                      <a:pt x="52" y="7"/>
                    </a:lnTo>
                    <a:lnTo>
                      <a:pt x="47" y="10"/>
                    </a:lnTo>
                    <a:lnTo>
                      <a:pt x="43" y="13"/>
                    </a:lnTo>
                    <a:lnTo>
                      <a:pt x="39" y="17"/>
                    </a:lnTo>
                    <a:lnTo>
                      <a:pt x="36" y="2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28" name="Freeform 304"/>
              <p:cNvSpPr>
                <a:spLocks/>
              </p:cNvSpPr>
              <p:nvPr/>
            </p:nvSpPr>
            <p:spPr bwMode="auto">
              <a:xfrm>
                <a:off x="4628" y="2905"/>
                <a:ext cx="150" cy="309"/>
              </a:xfrm>
              <a:custGeom>
                <a:avLst/>
                <a:gdLst/>
                <a:ahLst/>
                <a:cxnLst>
                  <a:cxn ang="0">
                    <a:pos x="35" y="22"/>
                  </a:cxn>
                  <a:cxn ang="0">
                    <a:pos x="31" y="31"/>
                  </a:cxn>
                  <a:cxn ang="0">
                    <a:pos x="23" y="48"/>
                  </a:cxn>
                  <a:cxn ang="0">
                    <a:pos x="15" y="70"/>
                  </a:cxn>
                  <a:cxn ang="0">
                    <a:pos x="7" y="96"/>
                  </a:cxn>
                  <a:cxn ang="0">
                    <a:pos x="2" y="124"/>
                  </a:cxn>
                  <a:cxn ang="0">
                    <a:pos x="0" y="151"/>
                  </a:cxn>
                  <a:cxn ang="0">
                    <a:pos x="5" y="176"/>
                  </a:cxn>
                  <a:cxn ang="0">
                    <a:pos x="20" y="207"/>
                  </a:cxn>
                  <a:cxn ang="0">
                    <a:pos x="28" y="236"/>
                  </a:cxn>
                  <a:cxn ang="0">
                    <a:pos x="26" y="255"/>
                  </a:cxn>
                  <a:cxn ang="0">
                    <a:pos x="19" y="266"/>
                  </a:cxn>
                  <a:cxn ang="0">
                    <a:pos x="13" y="272"/>
                  </a:cxn>
                  <a:cxn ang="0">
                    <a:pos x="12" y="276"/>
                  </a:cxn>
                  <a:cxn ang="0">
                    <a:pos x="14" y="281"/>
                  </a:cxn>
                  <a:cxn ang="0">
                    <a:pos x="19" y="286"/>
                  </a:cxn>
                  <a:cxn ang="0">
                    <a:pos x="25" y="291"/>
                  </a:cxn>
                  <a:cxn ang="0">
                    <a:pos x="34" y="295"/>
                  </a:cxn>
                  <a:cxn ang="0">
                    <a:pos x="43" y="299"/>
                  </a:cxn>
                  <a:cxn ang="0">
                    <a:pos x="55" y="302"/>
                  </a:cxn>
                  <a:cxn ang="0">
                    <a:pos x="67" y="304"/>
                  </a:cxn>
                  <a:cxn ang="0">
                    <a:pos x="81" y="307"/>
                  </a:cxn>
                  <a:cxn ang="0">
                    <a:pos x="96" y="309"/>
                  </a:cxn>
                  <a:cxn ang="0">
                    <a:pos x="111" y="309"/>
                  </a:cxn>
                  <a:cxn ang="0">
                    <a:pos x="125" y="304"/>
                  </a:cxn>
                  <a:cxn ang="0">
                    <a:pos x="137" y="294"/>
                  </a:cxn>
                  <a:cxn ang="0">
                    <a:pos x="145" y="276"/>
                  </a:cxn>
                  <a:cxn ang="0">
                    <a:pos x="150" y="249"/>
                  </a:cxn>
                  <a:cxn ang="0">
                    <a:pos x="149" y="193"/>
                  </a:cxn>
                  <a:cxn ang="0">
                    <a:pos x="147" y="121"/>
                  </a:cxn>
                  <a:cxn ang="0">
                    <a:pos x="142" y="63"/>
                  </a:cxn>
                  <a:cxn ang="0">
                    <a:pos x="131" y="23"/>
                  </a:cxn>
                  <a:cxn ang="0">
                    <a:pos x="117" y="9"/>
                  </a:cxn>
                  <a:cxn ang="0">
                    <a:pos x="106" y="4"/>
                  </a:cxn>
                  <a:cxn ang="0">
                    <a:pos x="93" y="1"/>
                  </a:cxn>
                  <a:cxn ang="0">
                    <a:pos x="80" y="0"/>
                  </a:cxn>
                  <a:cxn ang="0">
                    <a:pos x="67" y="1"/>
                  </a:cxn>
                  <a:cxn ang="0">
                    <a:pos x="56" y="4"/>
                  </a:cxn>
                  <a:cxn ang="0">
                    <a:pos x="46" y="9"/>
                  </a:cxn>
                  <a:cxn ang="0">
                    <a:pos x="38" y="16"/>
                  </a:cxn>
                </a:cxnLst>
                <a:rect l="0" t="0" r="r" b="b"/>
                <a:pathLst>
                  <a:path w="150" h="309">
                    <a:moveTo>
                      <a:pt x="36" y="21"/>
                    </a:moveTo>
                    <a:lnTo>
                      <a:pt x="35" y="22"/>
                    </a:lnTo>
                    <a:lnTo>
                      <a:pt x="33" y="26"/>
                    </a:lnTo>
                    <a:lnTo>
                      <a:pt x="31" y="31"/>
                    </a:lnTo>
                    <a:lnTo>
                      <a:pt x="27" y="39"/>
                    </a:lnTo>
                    <a:lnTo>
                      <a:pt x="23" y="48"/>
                    </a:lnTo>
                    <a:lnTo>
                      <a:pt x="19" y="59"/>
                    </a:lnTo>
                    <a:lnTo>
                      <a:pt x="15" y="70"/>
                    </a:lnTo>
                    <a:lnTo>
                      <a:pt x="11" y="83"/>
                    </a:lnTo>
                    <a:lnTo>
                      <a:pt x="7" y="96"/>
                    </a:lnTo>
                    <a:lnTo>
                      <a:pt x="4" y="110"/>
                    </a:lnTo>
                    <a:lnTo>
                      <a:pt x="2" y="124"/>
                    </a:lnTo>
                    <a:lnTo>
                      <a:pt x="0" y="138"/>
                    </a:lnTo>
                    <a:lnTo>
                      <a:pt x="0" y="151"/>
                    </a:lnTo>
                    <a:lnTo>
                      <a:pt x="2" y="164"/>
                    </a:lnTo>
                    <a:lnTo>
                      <a:pt x="5" y="176"/>
                    </a:lnTo>
                    <a:lnTo>
                      <a:pt x="10" y="188"/>
                    </a:lnTo>
                    <a:lnTo>
                      <a:pt x="20" y="207"/>
                    </a:lnTo>
                    <a:lnTo>
                      <a:pt x="26" y="223"/>
                    </a:lnTo>
                    <a:lnTo>
                      <a:pt x="28" y="236"/>
                    </a:lnTo>
                    <a:lnTo>
                      <a:pt x="28" y="247"/>
                    </a:lnTo>
                    <a:lnTo>
                      <a:pt x="26" y="255"/>
                    </a:lnTo>
                    <a:lnTo>
                      <a:pt x="23" y="261"/>
                    </a:lnTo>
                    <a:lnTo>
                      <a:pt x="19" y="266"/>
                    </a:lnTo>
                    <a:lnTo>
                      <a:pt x="15" y="270"/>
                    </a:lnTo>
                    <a:lnTo>
                      <a:pt x="13" y="272"/>
                    </a:lnTo>
                    <a:lnTo>
                      <a:pt x="13" y="274"/>
                    </a:lnTo>
                    <a:lnTo>
                      <a:pt x="12" y="276"/>
                    </a:lnTo>
                    <a:lnTo>
                      <a:pt x="13" y="279"/>
                    </a:lnTo>
                    <a:lnTo>
                      <a:pt x="14" y="281"/>
                    </a:lnTo>
                    <a:lnTo>
                      <a:pt x="16" y="283"/>
                    </a:lnTo>
                    <a:lnTo>
                      <a:pt x="19" y="286"/>
                    </a:lnTo>
                    <a:lnTo>
                      <a:pt x="22" y="288"/>
                    </a:lnTo>
                    <a:lnTo>
                      <a:pt x="25" y="291"/>
                    </a:lnTo>
                    <a:lnTo>
                      <a:pt x="29" y="293"/>
                    </a:lnTo>
                    <a:lnTo>
                      <a:pt x="34" y="295"/>
                    </a:lnTo>
                    <a:lnTo>
                      <a:pt x="38" y="297"/>
                    </a:lnTo>
                    <a:lnTo>
                      <a:pt x="43" y="299"/>
                    </a:lnTo>
                    <a:lnTo>
                      <a:pt x="49" y="300"/>
                    </a:lnTo>
                    <a:lnTo>
                      <a:pt x="55" y="302"/>
                    </a:lnTo>
                    <a:lnTo>
                      <a:pt x="60" y="303"/>
                    </a:lnTo>
                    <a:lnTo>
                      <a:pt x="67" y="304"/>
                    </a:lnTo>
                    <a:lnTo>
                      <a:pt x="74" y="305"/>
                    </a:lnTo>
                    <a:lnTo>
                      <a:pt x="81" y="307"/>
                    </a:lnTo>
                    <a:lnTo>
                      <a:pt x="88" y="308"/>
                    </a:lnTo>
                    <a:lnTo>
                      <a:pt x="96" y="309"/>
                    </a:lnTo>
                    <a:lnTo>
                      <a:pt x="103" y="309"/>
                    </a:lnTo>
                    <a:lnTo>
                      <a:pt x="111" y="309"/>
                    </a:lnTo>
                    <a:lnTo>
                      <a:pt x="118" y="307"/>
                    </a:lnTo>
                    <a:lnTo>
                      <a:pt x="125" y="304"/>
                    </a:lnTo>
                    <a:lnTo>
                      <a:pt x="131" y="300"/>
                    </a:lnTo>
                    <a:lnTo>
                      <a:pt x="137" y="294"/>
                    </a:lnTo>
                    <a:lnTo>
                      <a:pt x="141" y="286"/>
                    </a:lnTo>
                    <a:lnTo>
                      <a:pt x="145" y="276"/>
                    </a:lnTo>
                    <a:lnTo>
                      <a:pt x="148" y="264"/>
                    </a:lnTo>
                    <a:lnTo>
                      <a:pt x="150" y="249"/>
                    </a:lnTo>
                    <a:lnTo>
                      <a:pt x="150" y="231"/>
                    </a:lnTo>
                    <a:lnTo>
                      <a:pt x="149" y="193"/>
                    </a:lnTo>
                    <a:lnTo>
                      <a:pt x="149" y="156"/>
                    </a:lnTo>
                    <a:lnTo>
                      <a:pt x="147" y="121"/>
                    </a:lnTo>
                    <a:lnTo>
                      <a:pt x="145" y="90"/>
                    </a:lnTo>
                    <a:lnTo>
                      <a:pt x="142" y="63"/>
                    </a:lnTo>
                    <a:lnTo>
                      <a:pt x="137" y="40"/>
                    </a:lnTo>
                    <a:lnTo>
                      <a:pt x="131" y="23"/>
                    </a:lnTo>
                    <a:lnTo>
                      <a:pt x="122" y="12"/>
                    </a:lnTo>
                    <a:lnTo>
                      <a:pt x="117" y="9"/>
                    </a:lnTo>
                    <a:lnTo>
                      <a:pt x="112" y="6"/>
                    </a:lnTo>
                    <a:lnTo>
                      <a:pt x="106" y="4"/>
                    </a:lnTo>
                    <a:lnTo>
                      <a:pt x="100" y="2"/>
                    </a:lnTo>
                    <a:lnTo>
                      <a:pt x="93" y="1"/>
                    </a:lnTo>
                    <a:lnTo>
                      <a:pt x="87" y="0"/>
                    </a:lnTo>
                    <a:lnTo>
                      <a:pt x="80" y="0"/>
                    </a:lnTo>
                    <a:lnTo>
                      <a:pt x="74" y="0"/>
                    </a:lnTo>
                    <a:lnTo>
                      <a:pt x="67" y="1"/>
                    </a:lnTo>
                    <a:lnTo>
                      <a:pt x="61" y="2"/>
                    </a:lnTo>
                    <a:lnTo>
                      <a:pt x="56" y="4"/>
                    </a:lnTo>
                    <a:lnTo>
                      <a:pt x="50" y="6"/>
                    </a:lnTo>
                    <a:lnTo>
                      <a:pt x="46" y="9"/>
                    </a:lnTo>
                    <a:lnTo>
                      <a:pt x="42" y="12"/>
                    </a:lnTo>
                    <a:lnTo>
                      <a:pt x="38" y="16"/>
                    </a:lnTo>
                    <a:lnTo>
                      <a:pt x="36" y="21"/>
                    </a:lnTo>
                    <a:close/>
                  </a:path>
                </a:pathLst>
              </a:custGeom>
              <a:solidFill>
                <a:srgbClr val="FCF9F7"/>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29" name="Freeform 305"/>
              <p:cNvSpPr>
                <a:spLocks/>
              </p:cNvSpPr>
              <p:nvPr/>
            </p:nvSpPr>
            <p:spPr bwMode="auto">
              <a:xfrm>
                <a:off x="4632" y="2907"/>
                <a:ext cx="144" cy="306"/>
              </a:xfrm>
              <a:custGeom>
                <a:avLst/>
                <a:gdLst/>
                <a:ahLst/>
                <a:cxnLst>
                  <a:cxn ang="0">
                    <a:pos x="34" y="22"/>
                  </a:cxn>
                  <a:cxn ang="0">
                    <a:pos x="29" y="32"/>
                  </a:cxn>
                  <a:cxn ang="0">
                    <a:pos x="22" y="48"/>
                  </a:cxn>
                  <a:cxn ang="0">
                    <a:pos x="14" y="70"/>
                  </a:cxn>
                  <a:cxn ang="0">
                    <a:pos x="7" y="96"/>
                  </a:cxn>
                  <a:cxn ang="0">
                    <a:pos x="1" y="123"/>
                  </a:cxn>
                  <a:cxn ang="0">
                    <a:pos x="0" y="150"/>
                  </a:cxn>
                  <a:cxn ang="0">
                    <a:pos x="5" y="175"/>
                  </a:cxn>
                  <a:cxn ang="0">
                    <a:pos x="19" y="206"/>
                  </a:cxn>
                  <a:cxn ang="0">
                    <a:pos x="27" y="234"/>
                  </a:cxn>
                  <a:cxn ang="0">
                    <a:pos x="25" y="253"/>
                  </a:cxn>
                  <a:cxn ang="0">
                    <a:pos x="18" y="264"/>
                  </a:cxn>
                  <a:cxn ang="0">
                    <a:pos x="13" y="270"/>
                  </a:cxn>
                  <a:cxn ang="0">
                    <a:pos x="11" y="274"/>
                  </a:cxn>
                  <a:cxn ang="0">
                    <a:pos x="13" y="279"/>
                  </a:cxn>
                  <a:cxn ang="0">
                    <a:pos x="17" y="284"/>
                  </a:cxn>
                  <a:cxn ang="0">
                    <a:pos x="23" y="288"/>
                  </a:cxn>
                  <a:cxn ang="0">
                    <a:pos x="32" y="292"/>
                  </a:cxn>
                  <a:cxn ang="0">
                    <a:pos x="41" y="296"/>
                  </a:cxn>
                  <a:cxn ang="0">
                    <a:pos x="52" y="299"/>
                  </a:cxn>
                  <a:cxn ang="0">
                    <a:pos x="64" y="301"/>
                  </a:cxn>
                  <a:cxn ang="0">
                    <a:pos x="77" y="304"/>
                  </a:cxn>
                  <a:cxn ang="0">
                    <a:pos x="92" y="306"/>
                  </a:cxn>
                  <a:cxn ang="0">
                    <a:pos x="106" y="306"/>
                  </a:cxn>
                  <a:cxn ang="0">
                    <a:pos x="120" y="302"/>
                  </a:cxn>
                  <a:cxn ang="0">
                    <a:pos x="131" y="292"/>
                  </a:cxn>
                  <a:cxn ang="0">
                    <a:pos x="140" y="274"/>
                  </a:cxn>
                  <a:cxn ang="0">
                    <a:pos x="144" y="247"/>
                  </a:cxn>
                  <a:cxn ang="0">
                    <a:pos x="144" y="191"/>
                  </a:cxn>
                  <a:cxn ang="0">
                    <a:pos x="142" y="121"/>
                  </a:cxn>
                  <a:cxn ang="0">
                    <a:pos x="136" y="63"/>
                  </a:cxn>
                  <a:cxn ang="0">
                    <a:pos x="126" y="23"/>
                  </a:cxn>
                  <a:cxn ang="0">
                    <a:pos x="113" y="9"/>
                  </a:cxn>
                  <a:cxn ang="0">
                    <a:pos x="102" y="5"/>
                  </a:cxn>
                  <a:cxn ang="0">
                    <a:pos x="89" y="1"/>
                  </a:cxn>
                  <a:cxn ang="0">
                    <a:pos x="77" y="0"/>
                  </a:cxn>
                  <a:cxn ang="0">
                    <a:pos x="65" y="1"/>
                  </a:cxn>
                  <a:cxn ang="0">
                    <a:pos x="53" y="4"/>
                  </a:cxn>
                  <a:cxn ang="0">
                    <a:pos x="44" y="9"/>
                  </a:cxn>
                  <a:cxn ang="0">
                    <a:pos x="37" y="17"/>
                  </a:cxn>
                </a:cxnLst>
                <a:rect l="0" t="0" r="r" b="b"/>
                <a:pathLst>
                  <a:path w="144" h="306">
                    <a:moveTo>
                      <a:pt x="34" y="21"/>
                    </a:moveTo>
                    <a:lnTo>
                      <a:pt x="34" y="22"/>
                    </a:lnTo>
                    <a:lnTo>
                      <a:pt x="32" y="26"/>
                    </a:lnTo>
                    <a:lnTo>
                      <a:pt x="29" y="32"/>
                    </a:lnTo>
                    <a:lnTo>
                      <a:pt x="26" y="39"/>
                    </a:lnTo>
                    <a:lnTo>
                      <a:pt x="22" y="48"/>
                    </a:lnTo>
                    <a:lnTo>
                      <a:pt x="18" y="59"/>
                    </a:lnTo>
                    <a:lnTo>
                      <a:pt x="14" y="70"/>
                    </a:lnTo>
                    <a:lnTo>
                      <a:pt x="10" y="83"/>
                    </a:lnTo>
                    <a:lnTo>
                      <a:pt x="7" y="96"/>
                    </a:lnTo>
                    <a:lnTo>
                      <a:pt x="4" y="109"/>
                    </a:lnTo>
                    <a:lnTo>
                      <a:pt x="1" y="123"/>
                    </a:lnTo>
                    <a:lnTo>
                      <a:pt x="0" y="137"/>
                    </a:lnTo>
                    <a:lnTo>
                      <a:pt x="0" y="150"/>
                    </a:lnTo>
                    <a:lnTo>
                      <a:pt x="2" y="163"/>
                    </a:lnTo>
                    <a:lnTo>
                      <a:pt x="5" y="175"/>
                    </a:lnTo>
                    <a:lnTo>
                      <a:pt x="9" y="186"/>
                    </a:lnTo>
                    <a:lnTo>
                      <a:pt x="19" y="206"/>
                    </a:lnTo>
                    <a:lnTo>
                      <a:pt x="24" y="221"/>
                    </a:lnTo>
                    <a:lnTo>
                      <a:pt x="27" y="234"/>
                    </a:lnTo>
                    <a:lnTo>
                      <a:pt x="27" y="245"/>
                    </a:lnTo>
                    <a:lnTo>
                      <a:pt x="25" y="253"/>
                    </a:lnTo>
                    <a:lnTo>
                      <a:pt x="22" y="259"/>
                    </a:lnTo>
                    <a:lnTo>
                      <a:pt x="18" y="264"/>
                    </a:lnTo>
                    <a:lnTo>
                      <a:pt x="14" y="267"/>
                    </a:lnTo>
                    <a:lnTo>
                      <a:pt x="13" y="270"/>
                    </a:lnTo>
                    <a:lnTo>
                      <a:pt x="11" y="272"/>
                    </a:lnTo>
                    <a:lnTo>
                      <a:pt x="11" y="274"/>
                    </a:lnTo>
                    <a:lnTo>
                      <a:pt x="12" y="277"/>
                    </a:lnTo>
                    <a:lnTo>
                      <a:pt x="13" y="279"/>
                    </a:lnTo>
                    <a:lnTo>
                      <a:pt x="15" y="281"/>
                    </a:lnTo>
                    <a:lnTo>
                      <a:pt x="17" y="284"/>
                    </a:lnTo>
                    <a:lnTo>
                      <a:pt x="20" y="286"/>
                    </a:lnTo>
                    <a:lnTo>
                      <a:pt x="23" y="288"/>
                    </a:lnTo>
                    <a:lnTo>
                      <a:pt x="27" y="290"/>
                    </a:lnTo>
                    <a:lnTo>
                      <a:pt x="32" y="292"/>
                    </a:lnTo>
                    <a:lnTo>
                      <a:pt x="36" y="294"/>
                    </a:lnTo>
                    <a:lnTo>
                      <a:pt x="41" y="296"/>
                    </a:lnTo>
                    <a:lnTo>
                      <a:pt x="47" y="297"/>
                    </a:lnTo>
                    <a:lnTo>
                      <a:pt x="52" y="299"/>
                    </a:lnTo>
                    <a:lnTo>
                      <a:pt x="58" y="300"/>
                    </a:lnTo>
                    <a:lnTo>
                      <a:pt x="64" y="301"/>
                    </a:lnTo>
                    <a:lnTo>
                      <a:pt x="71" y="302"/>
                    </a:lnTo>
                    <a:lnTo>
                      <a:pt x="77" y="304"/>
                    </a:lnTo>
                    <a:lnTo>
                      <a:pt x="85" y="305"/>
                    </a:lnTo>
                    <a:lnTo>
                      <a:pt x="92" y="306"/>
                    </a:lnTo>
                    <a:lnTo>
                      <a:pt x="99" y="306"/>
                    </a:lnTo>
                    <a:lnTo>
                      <a:pt x="106" y="306"/>
                    </a:lnTo>
                    <a:lnTo>
                      <a:pt x="113" y="304"/>
                    </a:lnTo>
                    <a:lnTo>
                      <a:pt x="120" y="302"/>
                    </a:lnTo>
                    <a:lnTo>
                      <a:pt x="126" y="298"/>
                    </a:lnTo>
                    <a:lnTo>
                      <a:pt x="131" y="292"/>
                    </a:lnTo>
                    <a:lnTo>
                      <a:pt x="136" y="284"/>
                    </a:lnTo>
                    <a:lnTo>
                      <a:pt x="140" y="274"/>
                    </a:lnTo>
                    <a:lnTo>
                      <a:pt x="142" y="261"/>
                    </a:lnTo>
                    <a:lnTo>
                      <a:pt x="144" y="247"/>
                    </a:lnTo>
                    <a:lnTo>
                      <a:pt x="144" y="229"/>
                    </a:lnTo>
                    <a:lnTo>
                      <a:pt x="144" y="191"/>
                    </a:lnTo>
                    <a:lnTo>
                      <a:pt x="143" y="155"/>
                    </a:lnTo>
                    <a:lnTo>
                      <a:pt x="142" y="121"/>
                    </a:lnTo>
                    <a:lnTo>
                      <a:pt x="140" y="90"/>
                    </a:lnTo>
                    <a:lnTo>
                      <a:pt x="136" y="63"/>
                    </a:lnTo>
                    <a:lnTo>
                      <a:pt x="132" y="40"/>
                    </a:lnTo>
                    <a:lnTo>
                      <a:pt x="126" y="23"/>
                    </a:lnTo>
                    <a:lnTo>
                      <a:pt x="118" y="13"/>
                    </a:lnTo>
                    <a:lnTo>
                      <a:pt x="113" y="9"/>
                    </a:lnTo>
                    <a:lnTo>
                      <a:pt x="107" y="7"/>
                    </a:lnTo>
                    <a:lnTo>
                      <a:pt x="102" y="5"/>
                    </a:lnTo>
                    <a:lnTo>
                      <a:pt x="96" y="3"/>
                    </a:lnTo>
                    <a:lnTo>
                      <a:pt x="89" y="1"/>
                    </a:lnTo>
                    <a:lnTo>
                      <a:pt x="83" y="1"/>
                    </a:lnTo>
                    <a:lnTo>
                      <a:pt x="77" y="0"/>
                    </a:lnTo>
                    <a:lnTo>
                      <a:pt x="71" y="1"/>
                    </a:lnTo>
                    <a:lnTo>
                      <a:pt x="65" y="1"/>
                    </a:lnTo>
                    <a:lnTo>
                      <a:pt x="59" y="3"/>
                    </a:lnTo>
                    <a:lnTo>
                      <a:pt x="53" y="4"/>
                    </a:lnTo>
                    <a:lnTo>
                      <a:pt x="48" y="7"/>
                    </a:lnTo>
                    <a:lnTo>
                      <a:pt x="44" y="9"/>
                    </a:lnTo>
                    <a:lnTo>
                      <a:pt x="40" y="13"/>
                    </a:lnTo>
                    <a:lnTo>
                      <a:pt x="37" y="17"/>
                    </a:lnTo>
                    <a:lnTo>
                      <a:pt x="34" y="21"/>
                    </a:lnTo>
                    <a:close/>
                  </a:path>
                </a:pathLst>
              </a:custGeom>
              <a:solidFill>
                <a:srgbClr val="FCF7F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30" name="Freeform 306"/>
              <p:cNvSpPr>
                <a:spLocks/>
              </p:cNvSpPr>
              <p:nvPr/>
            </p:nvSpPr>
            <p:spPr bwMode="auto">
              <a:xfrm>
                <a:off x="4636" y="2910"/>
                <a:ext cx="138" cy="303"/>
              </a:xfrm>
              <a:custGeom>
                <a:avLst/>
                <a:gdLst/>
                <a:ahLst/>
                <a:cxnLst>
                  <a:cxn ang="0">
                    <a:pos x="32" y="22"/>
                  </a:cxn>
                  <a:cxn ang="0">
                    <a:pos x="28" y="31"/>
                  </a:cxn>
                  <a:cxn ang="0">
                    <a:pos x="21" y="47"/>
                  </a:cxn>
                  <a:cxn ang="0">
                    <a:pos x="13" y="69"/>
                  </a:cxn>
                  <a:cxn ang="0">
                    <a:pos x="6" y="94"/>
                  </a:cxn>
                  <a:cxn ang="0">
                    <a:pos x="1" y="121"/>
                  </a:cxn>
                  <a:cxn ang="0">
                    <a:pos x="0" y="148"/>
                  </a:cxn>
                  <a:cxn ang="0">
                    <a:pos x="4" y="173"/>
                  </a:cxn>
                  <a:cxn ang="0">
                    <a:pos x="18" y="203"/>
                  </a:cxn>
                  <a:cxn ang="0">
                    <a:pos x="26" y="232"/>
                  </a:cxn>
                  <a:cxn ang="0">
                    <a:pos x="24" y="250"/>
                  </a:cxn>
                  <a:cxn ang="0">
                    <a:pos x="17" y="261"/>
                  </a:cxn>
                  <a:cxn ang="0">
                    <a:pos x="12" y="266"/>
                  </a:cxn>
                  <a:cxn ang="0">
                    <a:pos x="10" y="271"/>
                  </a:cxn>
                  <a:cxn ang="0">
                    <a:pos x="11" y="276"/>
                  </a:cxn>
                  <a:cxn ang="0">
                    <a:pos x="15" y="281"/>
                  </a:cxn>
                  <a:cxn ang="0">
                    <a:pos x="22" y="285"/>
                  </a:cxn>
                  <a:cxn ang="0">
                    <a:pos x="30" y="289"/>
                  </a:cxn>
                  <a:cxn ang="0">
                    <a:pos x="39" y="292"/>
                  </a:cxn>
                  <a:cxn ang="0">
                    <a:pos x="50" y="295"/>
                  </a:cxn>
                  <a:cxn ang="0">
                    <a:pos x="61" y="298"/>
                  </a:cxn>
                  <a:cxn ang="0">
                    <a:pos x="74" y="300"/>
                  </a:cxn>
                  <a:cxn ang="0">
                    <a:pos x="88" y="302"/>
                  </a:cxn>
                  <a:cxn ang="0">
                    <a:pos x="102" y="302"/>
                  </a:cxn>
                  <a:cxn ang="0">
                    <a:pos x="115" y="298"/>
                  </a:cxn>
                  <a:cxn ang="0">
                    <a:pos x="126" y="288"/>
                  </a:cxn>
                  <a:cxn ang="0">
                    <a:pos x="134" y="271"/>
                  </a:cxn>
                  <a:cxn ang="0">
                    <a:pos x="138" y="244"/>
                  </a:cxn>
                  <a:cxn ang="0">
                    <a:pos x="138" y="189"/>
                  </a:cxn>
                  <a:cxn ang="0">
                    <a:pos x="136" y="119"/>
                  </a:cxn>
                  <a:cxn ang="0">
                    <a:pos x="131" y="61"/>
                  </a:cxn>
                  <a:cxn ang="0">
                    <a:pos x="121" y="23"/>
                  </a:cxn>
                  <a:cxn ang="0">
                    <a:pos x="108" y="9"/>
                  </a:cxn>
                  <a:cxn ang="0">
                    <a:pos x="97" y="4"/>
                  </a:cxn>
                  <a:cxn ang="0">
                    <a:pos x="86" y="1"/>
                  </a:cxn>
                  <a:cxn ang="0">
                    <a:pos x="74" y="0"/>
                  </a:cxn>
                  <a:cxn ang="0">
                    <a:pos x="62" y="1"/>
                  </a:cxn>
                  <a:cxn ang="0">
                    <a:pos x="51" y="4"/>
                  </a:cxn>
                  <a:cxn ang="0">
                    <a:pos x="42" y="9"/>
                  </a:cxn>
                  <a:cxn ang="0">
                    <a:pos x="35" y="16"/>
                  </a:cxn>
                </a:cxnLst>
                <a:rect l="0" t="0" r="r" b="b"/>
                <a:pathLst>
                  <a:path w="138" h="303">
                    <a:moveTo>
                      <a:pt x="33" y="20"/>
                    </a:moveTo>
                    <a:lnTo>
                      <a:pt x="32" y="22"/>
                    </a:lnTo>
                    <a:lnTo>
                      <a:pt x="30" y="25"/>
                    </a:lnTo>
                    <a:lnTo>
                      <a:pt x="28" y="31"/>
                    </a:lnTo>
                    <a:lnTo>
                      <a:pt x="25" y="38"/>
                    </a:lnTo>
                    <a:lnTo>
                      <a:pt x="21" y="47"/>
                    </a:lnTo>
                    <a:lnTo>
                      <a:pt x="17" y="57"/>
                    </a:lnTo>
                    <a:lnTo>
                      <a:pt x="13" y="69"/>
                    </a:lnTo>
                    <a:lnTo>
                      <a:pt x="10" y="81"/>
                    </a:lnTo>
                    <a:lnTo>
                      <a:pt x="6" y="94"/>
                    </a:lnTo>
                    <a:lnTo>
                      <a:pt x="3" y="108"/>
                    </a:lnTo>
                    <a:lnTo>
                      <a:pt x="1" y="121"/>
                    </a:lnTo>
                    <a:lnTo>
                      <a:pt x="0" y="135"/>
                    </a:lnTo>
                    <a:lnTo>
                      <a:pt x="0" y="148"/>
                    </a:lnTo>
                    <a:lnTo>
                      <a:pt x="1" y="161"/>
                    </a:lnTo>
                    <a:lnTo>
                      <a:pt x="4" y="173"/>
                    </a:lnTo>
                    <a:lnTo>
                      <a:pt x="9" y="184"/>
                    </a:lnTo>
                    <a:lnTo>
                      <a:pt x="18" y="203"/>
                    </a:lnTo>
                    <a:lnTo>
                      <a:pt x="23" y="219"/>
                    </a:lnTo>
                    <a:lnTo>
                      <a:pt x="26" y="232"/>
                    </a:lnTo>
                    <a:lnTo>
                      <a:pt x="26" y="242"/>
                    </a:lnTo>
                    <a:lnTo>
                      <a:pt x="24" y="250"/>
                    </a:lnTo>
                    <a:lnTo>
                      <a:pt x="21" y="256"/>
                    </a:lnTo>
                    <a:lnTo>
                      <a:pt x="17" y="261"/>
                    </a:lnTo>
                    <a:lnTo>
                      <a:pt x="14" y="264"/>
                    </a:lnTo>
                    <a:lnTo>
                      <a:pt x="12" y="266"/>
                    </a:lnTo>
                    <a:lnTo>
                      <a:pt x="10" y="269"/>
                    </a:lnTo>
                    <a:lnTo>
                      <a:pt x="10" y="271"/>
                    </a:lnTo>
                    <a:lnTo>
                      <a:pt x="10" y="274"/>
                    </a:lnTo>
                    <a:lnTo>
                      <a:pt x="11" y="276"/>
                    </a:lnTo>
                    <a:lnTo>
                      <a:pt x="13" y="278"/>
                    </a:lnTo>
                    <a:lnTo>
                      <a:pt x="15" y="281"/>
                    </a:lnTo>
                    <a:lnTo>
                      <a:pt x="18" y="283"/>
                    </a:lnTo>
                    <a:lnTo>
                      <a:pt x="22" y="285"/>
                    </a:lnTo>
                    <a:lnTo>
                      <a:pt x="26" y="287"/>
                    </a:lnTo>
                    <a:lnTo>
                      <a:pt x="30" y="289"/>
                    </a:lnTo>
                    <a:lnTo>
                      <a:pt x="35" y="291"/>
                    </a:lnTo>
                    <a:lnTo>
                      <a:pt x="39" y="292"/>
                    </a:lnTo>
                    <a:lnTo>
                      <a:pt x="45" y="294"/>
                    </a:lnTo>
                    <a:lnTo>
                      <a:pt x="50" y="295"/>
                    </a:lnTo>
                    <a:lnTo>
                      <a:pt x="55" y="296"/>
                    </a:lnTo>
                    <a:lnTo>
                      <a:pt x="61" y="298"/>
                    </a:lnTo>
                    <a:lnTo>
                      <a:pt x="68" y="299"/>
                    </a:lnTo>
                    <a:lnTo>
                      <a:pt x="74" y="300"/>
                    </a:lnTo>
                    <a:lnTo>
                      <a:pt x="81" y="301"/>
                    </a:lnTo>
                    <a:lnTo>
                      <a:pt x="88" y="302"/>
                    </a:lnTo>
                    <a:lnTo>
                      <a:pt x="95" y="303"/>
                    </a:lnTo>
                    <a:lnTo>
                      <a:pt x="102" y="302"/>
                    </a:lnTo>
                    <a:lnTo>
                      <a:pt x="109" y="301"/>
                    </a:lnTo>
                    <a:lnTo>
                      <a:pt x="115" y="298"/>
                    </a:lnTo>
                    <a:lnTo>
                      <a:pt x="121" y="294"/>
                    </a:lnTo>
                    <a:lnTo>
                      <a:pt x="126" y="288"/>
                    </a:lnTo>
                    <a:lnTo>
                      <a:pt x="130" y="280"/>
                    </a:lnTo>
                    <a:lnTo>
                      <a:pt x="134" y="271"/>
                    </a:lnTo>
                    <a:lnTo>
                      <a:pt x="137" y="258"/>
                    </a:lnTo>
                    <a:lnTo>
                      <a:pt x="138" y="244"/>
                    </a:lnTo>
                    <a:lnTo>
                      <a:pt x="138" y="226"/>
                    </a:lnTo>
                    <a:lnTo>
                      <a:pt x="138" y="189"/>
                    </a:lnTo>
                    <a:lnTo>
                      <a:pt x="137" y="153"/>
                    </a:lnTo>
                    <a:lnTo>
                      <a:pt x="136" y="119"/>
                    </a:lnTo>
                    <a:lnTo>
                      <a:pt x="134" y="88"/>
                    </a:lnTo>
                    <a:lnTo>
                      <a:pt x="131" y="61"/>
                    </a:lnTo>
                    <a:lnTo>
                      <a:pt x="127" y="39"/>
                    </a:lnTo>
                    <a:lnTo>
                      <a:pt x="121" y="23"/>
                    </a:lnTo>
                    <a:lnTo>
                      <a:pt x="113" y="12"/>
                    </a:lnTo>
                    <a:lnTo>
                      <a:pt x="108" y="9"/>
                    </a:lnTo>
                    <a:lnTo>
                      <a:pt x="103" y="6"/>
                    </a:lnTo>
                    <a:lnTo>
                      <a:pt x="97" y="4"/>
                    </a:lnTo>
                    <a:lnTo>
                      <a:pt x="92" y="2"/>
                    </a:lnTo>
                    <a:lnTo>
                      <a:pt x="86" y="1"/>
                    </a:lnTo>
                    <a:lnTo>
                      <a:pt x="80" y="0"/>
                    </a:lnTo>
                    <a:lnTo>
                      <a:pt x="74" y="0"/>
                    </a:lnTo>
                    <a:lnTo>
                      <a:pt x="68" y="0"/>
                    </a:lnTo>
                    <a:lnTo>
                      <a:pt x="62" y="1"/>
                    </a:lnTo>
                    <a:lnTo>
                      <a:pt x="56" y="2"/>
                    </a:lnTo>
                    <a:lnTo>
                      <a:pt x="51" y="4"/>
                    </a:lnTo>
                    <a:lnTo>
                      <a:pt x="46" y="6"/>
                    </a:lnTo>
                    <a:lnTo>
                      <a:pt x="42" y="9"/>
                    </a:lnTo>
                    <a:lnTo>
                      <a:pt x="38" y="12"/>
                    </a:lnTo>
                    <a:lnTo>
                      <a:pt x="35" y="16"/>
                    </a:lnTo>
                    <a:lnTo>
                      <a:pt x="33" y="20"/>
                    </a:lnTo>
                    <a:close/>
                  </a:path>
                </a:pathLst>
              </a:custGeom>
              <a:solidFill>
                <a:srgbClr val="F9F2E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31" name="Freeform 307"/>
              <p:cNvSpPr>
                <a:spLocks/>
              </p:cNvSpPr>
              <p:nvPr/>
            </p:nvSpPr>
            <p:spPr bwMode="auto">
              <a:xfrm>
                <a:off x="4640" y="2912"/>
                <a:ext cx="133" cy="300"/>
              </a:xfrm>
              <a:custGeom>
                <a:avLst/>
                <a:gdLst/>
                <a:ahLst/>
                <a:cxnLst>
                  <a:cxn ang="0">
                    <a:pos x="30" y="22"/>
                  </a:cxn>
                  <a:cxn ang="0">
                    <a:pos x="26" y="31"/>
                  </a:cxn>
                  <a:cxn ang="0">
                    <a:pos x="20" y="47"/>
                  </a:cxn>
                  <a:cxn ang="0">
                    <a:pos x="12" y="69"/>
                  </a:cxn>
                  <a:cxn ang="0">
                    <a:pos x="6" y="94"/>
                  </a:cxn>
                  <a:cxn ang="0">
                    <a:pos x="1" y="121"/>
                  </a:cxn>
                  <a:cxn ang="0">
                    <a:pos x="0" y="147"/>
                  </a:cxn>
                  <a:cxn ang="0">
                    <a:pos x="4" y="171"/>
                  </a:cxn>
                  <a:cxn ang="0">
                    <a:pos x="17" y="201"/>
                  </a:cxn>
                  <a:cxn ang="0">
                    <a:pos x="24" y="230"/>
                  </a:cxn>
                  <a:cxn ang="0">
                    <a:pos x="23" y="248"/>
                  </a:cxn>
                  <a:cxn ang="0">
                    <a:pos x="16" y="258"/>
                  </a:cxn>
                  <a:cxn ang="0">
                    <a:pos x="10" y="264"/>
                  </a:cxn>
                  <a:cxn ang="0">
                    <a:pos x="8" y="269"/>
                  </a:cxn>
                  <a:cxn ang="0">
                    <a:pos x="10" y="274"/>
                  </a:cxn>
                  <a:cxn ang="0">
                    <a:pos x="14" y="279"/>
                  </a:cxn>
                  <a:cxn ang="0">
                    <a:pos x="20" y="283"/>
                  </a:cxn>
                  <a:cxn ang="0">
                    <a:pos x="28" y="287"/>
                  </a:cxn>
                  <a:cxn ang="0">
                    <a:pos x="37" y="290"/>
                  </a:cxn>
                  <a:cxn ang="0">
                    <a:pos x="48" y="293"/>
                  </a:cxn>
                  <a:cxn ang="0">
                    <a:pos x="58" y="295"/>
                  </a:cxn>
                  <a:cxn ang="0">
                    <a:pos x="71" y="297"/>
                  </a:cxn>
                  <a:cxn ang="0">
                    <a:pos x="84" y="300"/>
                  </a:cxn>
                  <a:cxn ang="0">
                    <a:pos x="98" y="300"/>
                  </a:cxn>
                  <a:cxn ang="0">
                    <a:pos x="110" y="296"/>
                  </a:cxn>
                  <a:cxn ang="0">
                    <a:pos x="121" y="286"/>
                  </a:cxn>
                  <a:cxn ang="0">
                    <a:pos x="128" y="268"/>
                  </a:cxn>
                  <a:cxn ang="0">
                    <a:pos x="132" y="242"/>
                  </a:cxn>
                  <a:cxn ang="0">
                    <a:pos x="132" y="187"/>
                  </a:cxn>
                  <a:cxn ang="0">
                    <a:pos x="130" y="118"/>
                  </a:cxn>
                  <a:cxn ang="0">
                    <a:pos x="125" y="61"/>
                  </a:cxn>
                  <a:cxn ang="0">
                    <a:pos x="115" y="23"/>
                  </a:cxn>
                  <a:cxn ang="0">
                    <a:pos x="103" y="9"/>
                  </a:cxn>
                  <a:cxn ang="0">
                    <a:pos x="93" y="4"/>
                  </a:cxn>
                  <a:cxn ang="0">
                    <a:pos x="82" y="1"/>
                  </a:cxn>
                  <a:cxn ang="0">
                    <a:pos x="70" y="0"/>
                  </a:cxn>
                  <a:cxn ang="0">
                    <a:pos x="59" y="1"/>
                  </a:cxn>
                  <a:cxn ang="0">
                    <a:pos x="49" y="4"/>
                  </a:cxn>
                  <a:cxn ang="0">
                    <a:pos x="40" y="9"/>
                  </a:cxn>
                  <a:cxn ang="0">
                    <a:pos x="33" y="17"/>
                  </a:cxn>
                </a:cxnLst>
                <a:rect l="0" t="0" r="r" b="b"/>
                <a:pathLst>
                  <a:path w="133" h="300">
                    <a:moveTo>
                      <a:pt x="31" y="21"/>
                    </a:moveTo>
                    <a:lnTo>
                      <a:pt x="30" y="22"/>
                    </a:lnTo>
                    <a:lnTo>
                      <a:pt x="29" y="26"/>
                    </a:lnTo>
                    <a:lnTo>
                      <a:pt x="26" y="31"/>
                    </a:lnTo>
                    <a:lnTo>
                      <a:pt x="23" y="38"/>
                    </a:lnTo>
                    <a:lnTo>
                      <a:pt x="20" y="47"/>
                    </a:lnTo>
                    <a:lnTo>
                      <a:pt x="16" y="57"/>
                    </a:lnTo>
                    <a:lnTo>
                      <a:pt x="12" y="69"/>
                    </a:lnTo>
                    <a:lnTo>
                      <a:pt x="9" y="81"/>
                    </a:lnTo>
                    <a:lnTo>
                      <a:pt x="6" y="94"/>
                    </a:lnTo>
                    <a:lnTo>
                      <a:pt x="3" y="107"/>
                    </a:lnTo>
                    <a:lnTo>
                      <a:pt x="1" y="121"/>
                    </a:lnTo>
                    <a:lnTo>
                      <a:pt x="0" y="134"/>
                    </a:lnTo>
                    <a:lnTo>
                      <a:pt x="0" y="147"/>
                    </a:lnTo>
                    <a:lnTo>
                      <a:pt x="1" y="160"/>
                    </a:lnTo>
                    <a:lnTo>
                      <a:pt x="4" y="171"/>
                    </a:lnTo>
                    <a:lnTo>
                      <a:pt x="8" y="182"/>
                    </a:lnTo>
                    <a:lnTo>
                      <a:pt x="17" y="201"/>
                    </a:lnTo>
                    <a:lnTo>
                      <a:pt x="22" y="217"/>
                    </a:lnTo>
                    <a:lnTo>
                      <a:pt x="24" y="230"/>
                    </a:lnTo>
                    <a:lnTo>
                      <a:pt x="24" y="240"/>
                    </a:lnTo>
                    <a:lnTo>
                      <a:pt x="23" y="248"/>
                    </a:lnTo>
                    <a:lnTo>
                      <a:pt x="20" y="254"/>
                    </a:lnTo>
                    <a:lnTo>
                      <a:pt x="16" y="258"/>
                    </a:lnTo>
                    <a:lnTo>
                      <a:pt x="13" y="262"/>
                    </a:lnTo>
                    <a:lnTo>
                      <a:pt x="10" y="264"/>
                    </a:lnTo>
                    <a:lnTo>
                      <a:pt x="9" y="267"/>
                    </a:lnTo>
                    <a:lnTo>
                      <a:pt x="8" y="269"/>
                    </a:lnTo>
                    <a:lnTo>
                      <a:pt x="9" y="272"/>
                    </a:lnTo>
                    <a:lnTo>
                      <a:pt x="10" y="274"/>
                    </a:lnTo>
                    <a:lnTo>
                      <a:pt x="11" y="276"/>
                    </a:lnTo>
                    <a:lnTo>
                      <a:pt x="14" y="279"/>
                    </a:lnTo>
                    <a:lnTo>
                      <a:pt x="17" y="281"/>
                    </a:lnTo>
                    <a:lnTo>
                      <a:pt x="20" y="283"/>
                    </a:lnTo>
                    <a:lnTo>
                      <a:pt x="24" y="285"/>
                    </a:lnTo>
                    <a:lnTo>
                      <a:pt x="28" y="287"/>
                    </a:lnTo>
                    <a:lnTo>
                      <a:pt x="33" y="288"/>
                    </a:lnTo>
                    <a:lnTo>
                      <a:pt x="37" y="290"/>
                    </a:lnTo>
                    <a:lnTo>
                      <a:pt x="42" y="291"/>
                    </a:lnTo>
                    <a:lnTo>
                      <a:pt x="48" y="293"/>
                    </a:lnTo>
                    <a:lnTo>
                      <a:pt x="53" y="294"/>
                    </a:lnTo>
                    <a:lnTo>
                      <a:pt x="58" y="295"/>
                    </a:lnTo>
                    <a:lnTo>
                      <a:pt x="65" y="296"/>
                    </a:lnTo>
                    <a:lnTo>
                      <a:pt x="71" y="297"/>
                    </a:lnTo>
                    <a:lnTo>
                      <a:pt x="78" y="299"/>
                    </a:lnTo>
                    <a:lnTo>
                      <a:pt x="84" y="300"/>
                    </a:lnTo>
                    <a:lnTo>
                      <a:pt x="91" y="300"/>
                    </a:lnTo>
                    <a:lnTo>
                      <a:pt x="98" y="300"/>
                    </a:lnTo>
                    <a:lnTo>
                      <a:pt x="104" y="298"/>
                    </a:lnTo>
                    <a:lnTo>
                      <a:pt x="110" y="296"/>
                    </a:lnTo>
                    <a:lnTo>
                      <a:pt x="116" y="291"/>
                    </a:lnTo>
                    <a:lnTo>
                      <a:pt x="121" y="286"/>
                    </a:lnTo>
                    <a:lnTo>
                      <a:pt x="125" y="278"/>
                    </a:lnTo>
                    <a:lnTo>
                      <a:pt x="128" y="268"/>
                    </a:lnTo>
                    <a:lnTo>
                      <a:pt x="131" y="256"/>
                    </a:lnTo>
                    <a:lnTo>
                      <a:pt x="132" y="242"/>
                    </a:lnTo>
                    <a:lnTo>
                      <a:pt x="133" y="224"/>
                    </a:lnTo>
                    <a:lnTo>
                      <a:pt x="132" y="187"/>
                    </a:lnTo>
                    <a:lnTo>
                      <a:pt x="131" y="152"/>
                    </a:lnTo>
                    <a:lnTo>
                      <a:pt x="130" y="118"/>
                    </a:lnTo>
                    <a:lnTo>
                      <a:pt x="128" y="88"/>
                    </a:lnTo>
                    <a:lnTo>
                      <a:pt x="125" y="61"/>
                    </a:lnTo>
                    <a:lnTo>
                      <a:pt x="121" y="40"/>
                    </a:lnTo>
                    <a:lnTo>
                      <a:pt x="115" y="23"/>
                    </a:lnTo>
                    <a:lnTo>
                      <a:pt x="108" y="13"/>
                    </a:lnTo>
                    <a:lnTo>
                      <a:pt x="103" y="9"/>
                    </a:lnTo>
                    <a:lnTo>
                      <a:pt x="98" y="7"/>
                    </a:lnTo>
                    <a:lnTo>
                      <a:pt x="93" y="4"/>
                    </a:lnTo>
                    <a:lnTo>
                      <a:pt x="88" y="3"/>
                    </a:lnTo>
                    <a:lnTo>
                      <a:pt x="82" y="1"/>
                    </a:lnTo>
                    <a:lnTo>
                      <a:pt x="76" y="1"/>
                    </a:lnTo>
                    <a:lnTo>
                      <a:pt x="70" y="0"/>
                    </a:lnTo>
                    <a:lnTo>
                      <a:pt x="65" y="1"/>
                    </a:lnTo>
                    <a:lnTo>
                      <a:pt x="59" y="1"/>
                    </a:lnTo>
                    <a:lnTo>
                      <a:pt x="54" y="3"/>
                    </a:lnTo>
                    <a:lnTo>
                      <a:pt x="49" y="4"/>
                    </a:lnTo>
                    <a:lnTo>
                      <a:pt x="44" y="7"/>
                    </a:lnTo>
                    <a:lnTo>
                      <a:pt x="40" y="9"/>
                    </a:lnTo>
                    <a:lnTo>
                      <a:pt x="36" y="13"/>
                    </a:lnTo>
                    <a:lnTo>
                      <a:pt x="33" y="17"/>
                    </a:lnTo>
                    <a:lnTo>
                      <a:pt x="31" y="21"/>
                    </a:lnTo>
                    <a:close/>
                  </a:path>
                </a:pathLst>
              </a:custGeom>
              <a:solidFill>
                <a:srgbClr val="F9EFE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32" name="Freeform 308"/>
              <p:cNvSpPr>
                <a:spLocks/>
              </p:cNvSpPr>
              <p:nvPr/>
            </p:nvSpPr>
            <p:spPr bwMode="auto">
              <a:xfrm>
                <a:off x="4644" y="2915"/>
                <a:ext cx="127" cy="296"/>
              </a:xfrm>
              <a:custGeom>
                <a:avLst/>
                <a:gdLst/>
                <a:ahLst/>
                <a:cxnLst>
                  <a:cxn ang="0">
                    <a:pos x="29" y="21"/>
                  </a:cxn>
                  <a:cxn ang="0">
                    <a:pos x="25" y="30"/>
                  </a:cxn>
                  <a:cxn ang="0">
                    <a:pos x="19" y="46"/>
                  </a:cxn>
                  <a:cxn ang="0">
                    <a:pos x="12" y="68"/>
                  </a:cxn>
                  <a:cxn ang="0">
                    <a:pos x="5" y="92"/>
                  </a:cxn>
                  <a:cxn ang="0">
                    <a:pos x="1" y="119"/>
                  </a:cxn>
                  <a:cxn ang="0">
                    <a:pos x="0" y="145"/>
                  </a:cxn>
                  <a:cxn ang="0">
                    <a:pos x="3" y="169"/>
                  </a:cxn>
                  <a:cxn ang="0">
                    <a:pos x="16" y="199"/>
                  </a:cxn>
                  <a:cxn ang="0">
                    <a:pos x="23" y="227"/>
                  </a:cxn>
                  <a:cxn ang="0">
                    <a:pos x="22" y="245"/>
                  </a:cxn>
                  <a:cxn ang="0">
                    <a:pos x="15" y="255"/>
                  </a:cxn>
                  <a:cxn ang="0">
                    <a:pos x="9" y="261"/>
                  </a:cxn>
                  <a:cxn ang="0">
                    <a:pos x="7" y="266"/>
                  </a:cxn>
                  <a:cxn ang="0">
                    <a:pos x="8" y="271"/>
                  </a:cxn>
                  <a:cxn ang="0">
                    <a:pos x="12" y="276"/>
                  </a:cxn>
                  <a:cxn ang="0">
                    <a:pos x="18" y="280"/>
                  </a:cxn>
                  <a:cxn ang="0">
                    <a:pos x="26" y="283"/>
                  </a:cxn>
                  <a:cxn ang="0">
                    <a:pos x="35" y="286"/>
                  </a:cxn>
                  <a:cxn ang="0">
                    <a:pos x="45" y="289"/>
                  </a:cxn>
                  <a:cxn ang="0">
                    <a:pos x="56" y="291"/>
                  </a:cxn>
                  <a:cxn ang="0">
                    <a:pos x="68" y="294"/>
                  </a:cxn>
                  <a:cxn ang="0">
                    <a:pos x="80" y="296"/>
                  </a:cxn>
                  <a:cxn ang="0">
                    <a:pos x="93" y="296"/>
                  </a:cxn>
                  <a:cxn ang="0">
                    <a:pos x="105" y="292"/>
                  </a:cxn>
                  <a:cxn ang="0">
                    <a:pos x="115" y="282"/>
                  </a:cxn>
                  <a:cxn ang="0">
                    <a:pos x="123" y="265"/>
                  </a:cxn>
                  <a:cxn ang="0">
                    <a:pos x="126" y="239"/>
                  </a:cxn>
                  <a:cxn ang="0">
                    <a:pos x="126" y="185"/>
                  </a:cxn>
                  <a:cxn ang="0">
                    <a:pos x="124" y="117"/>
                  </a:cxn>
                  <a:cxn ang="0">
                    <a:pos x="120" y="60"/>
                  </a:cxn>
                  <a:cxn ang="0">
                    <a:pos x="110" y="22"/>
                  </a:cxn>
                  <a:cxn ang="0">
                    <a:pos x="99" y="9"/>
                  </a:cxn>
                  <a:cxn ang="0">
                    <a:pos x="89" y="4"/>
                  </a:cxn>
                  <a:cxn ang="0">
                    <a:pos x="78" y="1"/>
                  </a:cxn>
                  <a:cxn ang="0">
                    <a:pos x="67" y="0"/>
                  </a:cxn>
                  <a:cxn ang="0">
                    <a:pos x="56" y="1"/>
                  </a:cxn>
                  <a:cxn ang="0">
                    <a:pos x="46" y="4"/>
                  </a:cxn>
                  <a:cxn ang="0">
                    <a:pos x="38" y="9"/>
                  </a:cxn>
                  <a:cxn ang="0">
                    <a:pos x="32" y="16"/>
                  </a:cxn>
                </a:cxnLst>
                <a:rect l="0" t="0" r="r" b="b"/>
                <a:pathLst>
                  <a:path w="127" h="296">
                    <a:moveTo>
                      <a:pt x="29" y="20"/>
                    </a:moveTo>
                    <a:lnTo>
                      <a:pt x="29" y="21"/>
                    </a:lnTo>
                    <a:lnTo>
                      <a:pt x="27" y="25"/>
                    </a:lnTo>
                    <a:lnTo>
                      <a:pt x="25" y="30"/>
                    </a:lnTo>
                    <a:lnTo>
                      <a:pt x="22" y="38"/>
                    </a:lnTo>
                    <a:lnTo>
                      <a:pt x="19" y="46"/>
                    </a:lnTo>
                    <a:lnTo>
                      <a:pt x="15" y="56"/>
                    </a:lnTo>
                    <a:lnTo>
                      <a:pt x="12" y="68"/>
                    </a:lnTo>
                    <a:lnTo>
                      <a:pt x="8" y="80"/>
                    </a:lnTo>
                    <a:lnTo>
                      <a:pt x="5" y="92"/>
                    </a:lnTo>
                    <a:lnTo>
                      <a:pt x="3" y="106"/>
                    </a:lnTo>
                    <a:lnTo>
                      <a:pt x="1" y="119"/>
                    </a:lnTo>
                    <a:lnTo>
                      <a:pt x="0" y="132"/>
                    </a:lnTo>
                    <a:lnTo>
                      <a:pt x="0" y="145"/>
                    </a:lnTo>
                    <a:lnTo>
                      <a:pt x="1" y="158"/>
                    </a:lnTo>
                    <a:lnTo>
                      <a:pt x="3" y="169"/>
                    </a:lnTo>
                    <a:lnTo>
                      <a:pt x="8" y="180"/>
                    </a:lnTo>
                    <a:lnTo>
                      <a:pt x="16" y="199"/>
                    </a:lnTo>
                    <a:lnTo>
                      <a:pt x="21" y="214"/>
                    </a:lnTo>
                    <a:lnTo>
                      <a:pt x="23" y="227"/>
                    </a:lnTo>
                    <a:lnTo>
                      <a:pt x="23" y="237"/>
                    </a:lnTo>
                    <a:lnTo>
                      <a:pt x="22" y="245"/>
                    </a:lnTo>
                    <a:lnTo>
                      <a:pt x="19" y="251"/>
                    </a:lnTo>
                    <a:lnTo>
                      <a:pt x="15" y="255"/>
                    </a:lnTo>
                    <a:lnTo>
                      <a:pt x="12" y="259"/>
                    </a:lnTo>
                    <a:lnTo>
                      <a:pt x="9" y="261"/>
                    </a:lnTo>
                    <a:lnTo>
                      <a:pt x="8" y="264"/>
                    </a:lnTo>
                    <a:lnTo>
                      <a:pt x="7" y="266"/>
                    </a:lnTo>
                    <a:lnTo>
                      <a:pt x="7" y="269"/>
                    </a:lnTo>
                    <a:lnTo>
                      <a:pt x="8" y="271"/>
                    </a:lnTo>
                    <a:lnTo>
                      <a:pt x="10" y="273"/>
                    </a:lnTo>
                    <a:lnTo>
                      <a:pt x="12" y="276"/>
                    </a:lnTo>
                    <a:lnTo>
                      <a:pt x="15" y="278"/>
                    </a:lnTo>
                    <a:lnTo>
                      <a:pt x="18" y="280"/>
                    </a:lnTo>
                    <a:lnTo>
                      <a:pt x="22" y="281"/>
                    </a:lnTo>
                    <a:lnTo>
                      <a:pt x="26" y="283"/>
                    </a:lnTo>
                    <a:lnTo>
                      <a:pt x="31" y="285"/>
                    </a:lnTo>
                    <a:lnTo>
                      <a:pt x="35" y="286"/>
                    </a:lnTo>
                    <a:lnTo>
                      <a:pt x="40" y="288"/>
                    </a:lnTo>
                    <a:lnTo>
                      <a:pt x="45" y="289"/>
                    </a:lnTo>
                    <a:lnTo>
                      <a:pt x="50" y="290"/>
                    </a:lnTo>
                    <a:lnTo>
                      <a:pt x="56" y="291"/>
                    </a:lnTo>
                    <a:lnTo>
                      <a:pt x="62" y="292"/>
                    </a:lnTo>
                    <a:lnTo>
                      <a:pt x="68" y="294"/>
                    </a:lnTo>
                    <a:lnTo>
                      <a:pt x="74" y="295"/>
                    </a:lnTo>
                    <a:lnTo>
                      <a:pt x="80" y="296"/>
                    </a:lnTo>
                    <a:lnTo>
                      <a:pt x="87" y="296"/>
                    </a:lnTo>
                    <a:lnTo>
                      <a:pt x="93" y="296"/>
                    </a:lnTo>
                    <a:lnTo>
                      <a:pt x="99" y="294"/>
                    </a:lnTo>
                    <a:lnTo>
                      <a:pt x="105" y="292"/>
                    </a:lnTo>
                    <a:lnTo>
                      <a:pt x="110" y="288"/>
                    </a:lnTo>
                    <a:lnTo>
                      <a:pt x="115" y="282"/>
                    </a:lnTo>
                    <a:lnTo>
                      <a:pt x="119" y="274"/>
                    </a:lnTo>
                    <a:lnTo>
                      <a:pt x="123" y="265"/>
                    </a:lnTo>
                    <a:lnTo>
                      <a:pt x="125" y="253"/>
                    </a:lnTo>
                    <a:lnTo>
                      <a:pt x="126" y="239"/>
                    </a:lnTo>
                    <a:lnTo>
                      <a:pt x="127" y="221"/>
                    </a:lnTo>
                    <a:lnTo>
                      <a:pt x="126" y="185"/>
                    </a:lnTo>
                    <a:lnTo>
                      <a:pt x="125" y="150"/>
                    </a:lnTo>
                    <a:lnTo>
                      <a:pt x="124" y="117"/>
                    </a:lnTo>
                    <a:lnTo>
                      <a:pt x="122" y="86"/>
                    </a:lnTo>
                    <a:lnTo>
                      <a:pt x="120" y="60"/>
                    </a:lnTo>
                    <a:lnTo>
                      <a:pt x="116" y="39"/>
                    </a:lnTo>
                    <a:lnTo>
                      <a:pt x="110" y="22"/>
                    </a:lnTo>
                    <a:lnTo>
                      <a:pt x="103" y="12"/>
                    </a:lnTo>
                    <a:lnTo>
                      <a:pt x="99" y="9"/>
                    </a:lnTo>
                    <a:lnTo>
                      <a:pt x="94" y="6"/>
                    </a:lnTo>
                    <a:lnTo>
                      <a:pt x="89" y="4"/>
                    </a:lnTo>
                    <a:lnTo>
                      <a:pt x="84" y="2"/>
                    </a:lnTo>
                    <a:lnTo>
                      <a:pt x="78" y="1"/>
                    </a:lnTo>
                    <a:lnTo>
                      <a:pt x="73" y="0"/>
                    </a:lnTo>
                    <a:lnTo>
                      <a:pt x="67" y="0"/>
                    </a:lnTo>
                    <a:lnTo>
                      <a:pt x="62" y="0"/>
                    </a:lnTo>
                    <a:lnTo>
                      <a:pt x="56" y="1"/>
                    </a:lnTo>
                    <a:lnTo>
                      <a:pt x="51" y="2"/>
                    </a:lnTo>
                    <a:lnTo>
                      <a:pt x="46" y="4"/>
                    </a:lnTo>
                    <a:lnTo>
                      <a:pt x="42" y="6"/>
                    </a:lnTo>
                    <a:lnTo>
                      <a:pt x="38" y="9"/>
                    </a:lnTo>
                    <a:lnTo>
                      <a:pt x="34" y="12"/>
                    </a:lnTo>
                    <a:lnTo>
                      <a:pt x="32" y="16"/>
                    </a:lnTo>
                    <a:lnTo>
                      <a:pt x="29" y="20"/>
                    </a:lnTo>
                    <a:close/>
                  </a:path>
                </a:pathLst>
              </a:custGeom>
              <a:solidFill>
                <a:srgbClr val="F7EAD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33" name="Freeform 309"/>
              <p:cNvSpPr>
                <a:spLocks/>
              </p:cNvSpPr>
              <p:nvPr/>
            </p:nvSpPr>
            <p:spPr bwMode="auto">
              <a:xfrm>
                <a:off x="4647" y="2918"/>
                <a:ext cx="122" cy="292"/>
              </a:xfrm>
              <a:custGeom>
                <a:avLst/>
                <a:gdLst/>
                <a:ahLst/>
                <a:cxnLst>
                  <a:cxn ang="0">
                    <a:pos x="28" y="21"/>
                  </a:cxn>
                  <a:cxn ang="0">
                    <a:pos x="25" y="30"/>
                  </a:cxn>
                  <a:cxn ang="0">
                    <a:pos x="19" y="45"/>
                  </a:cxn>
                  <a:cxn ang="0">
                    <a:pos x="12" y="67"/>
                  </a:cxn>
                  <a:cxn ang="0">
                    <a:pos x="6" y="91"/>
                  </a:cxn>
                  <a:cxn ang="0">
                    <a:pos x="1" y="117"/>
                  </a:cxn>
                  <a:cxn ang="0">
                    <a:pos x="0" y="143"/>
                  </a:cxn>
                  <a:cxn ang="0">
                    <a:pos x="4" y="167"/>
                  </a:cxn>
                  <a:cxn ang="0">
                    <a:pos x="16" y="196"/>
                  </a:cxn>
                  <a:cxn ang="0">
                    <a:pos x="23" y="224"/>
                  </a:cxn>
                  <a:cxn ang="0">
                    <a:pos x="22" y="242"/>
                  </a:cxn>
                  <a:cxn ang="0">
                    <a:pos x="16" y="252"/>
                  </a:cxn>
                  <a:cxn ang="0">
                    <a:pos x="9" y="258"/>
                  </a:cxn>
                  <a:cxn ang="0">
                    <a:pos x="7" y="263"/>
                  </a:cxn>
                  <a:cxn ang="0">
                    <a:pos x="8" y="268"/>
                  </a:cxn>
                  <a:cxn ang="0">
                    <a:pos x="11" y="272"/>
                  </a:cxn>
                  <a:cxn ang="0">
                    <a:pos x="17" y="276"/>
                  </a:cxn>
                  <a:cxn ang="0">
                    <a:pos x="25" y="280"/>
                  </a:cxn>
                  <a:cxn ang="0">
                    <a:pos x="34" y="283"/>
                  </a:cxn>
                  <a:cxn ang="0">
                    <a:pos x="44" y="285"/>
                  </a:cxn>
                  <a:cxn ang="0">
                    <a:pos x="54" y="287"/>
                  </a:cxn>
                  <a:cxn ang="0">
                    <a:pos x="65" y="290"/>
                  </a:cxn>
                  <a:cxn ang="0">
                    <a:pos x="78" y="292"/>
                  </a:cxn>
                  <a:cxn ang="0">
                    <a:pos x="90" y="292"/>
                  </a:cxn>
                  <a:cxn ang="0">
                    <a:pos x="101" y="288"/>
                  </a:cxn>
                  <a:cxn ang="0">
                    <a:pos x="111" y="278"/>
                  </a:cxn>
                  <a:cxn ang="0">
                    <a:pos x="118" y="261"/>
                  </a:cxn>
                  <a:cxn ang="0">
                    <a:pos x="122" y="235"/>
                  </a:cxn>
                  <a:cxn ang="0">
                    <a:pos x="121" y="182"/>
                  </a:cxn>
                  <a:cxn ang="0">
                    <a:pos x="119" y="115"/>
                  </a:cxn>
                  <a:cxn ang="0">
                    <a:pos x="115" y="59"/>
                  </a:cxn>
                  <a:cxn ang="0">
                    <a:pos x="106" y="22"/>
                  </a:cxn>
                  <a:cxn ang="0">
                    <a:pos x="95" y="8"/>
                  </a:cxn>
                  <a:cxn ang="0">
                    <a:pos x="86" y="4"/>
                  </a:cxn>
                  <a:cxn ang="0">
                    <a:pos x="76" y="1"/>
                  </a:cxn>
                  <a:cxn ang="0">
                    <a:pos x="65" y="0"/>
                  </a:cxn>
                  <a:cxn ang="0">
                    <a:pos x="55" y="1"/>
                  </a:cxn>
                  <a:cxn ang="0">
                    <a:pos x="45" y="4"/>
                  </a:cxn>
                  <a:cxn ang="0">
                    <a:pos x="37" y="8"/>
                  </a:cxn>
                  <a:cxn ang="0">
                    <a:pos x="31" y="15"/>
                  </a:cxn>
                </a:cxnLst>
                <a:rect l="0" t="0" r="r" b="b"/>
                <a:pathLst>
                  <a:path w="122" h="292">
                    <a:moveTo>
                      <a:pt x="29" y="20"/>
                    </a:moveTo>
                    <a:lnTo>
                      <a:pt x="28" y="21"/>
                    </a:lnTo>
                    <a:lnTo>
                      <a:pt x="27" y="24"/>
                    </a:lnTo>
                    <a:lnTo>
                      <a:pt x="25" y="30"/>
                    </a:lnTo>
                    <a:lnTo>
                      <a:pt x="22" y="37"/>
                    </a:lnTo>
                    <a:lnTo>
                      <a:pt x="19" y="45"/>
                    </a:lnTo>
                    <a:lnTo>
                      <a:pt x="15" y="55"/>
                    </a:lnTo>
                    <a:lnTo>
                      <a:pt x="12" y="67"/>
                    </a:lnTo>
                    <a:lnTo>
                      <a:pt x="9" y="79"/>
                    </a:lnTo>
                    <a:lnTo>
                      <a:pt x="6" y="91"/>
                    </a:lnTo>
                    <a:lnTo>
                      <a:pt x="3" y="104"/>
                    </a:lnTo>
                    <a:lnTo>
                      <a:pt x="1" y="117"/>
                    </a:lnTo>
                    <a:lnTo>
                      <a:pt x="0" y="130"/>
                    </a:lnTo>
                    <a:lnTo>
                      <a:pt x="0" y="143"/>
                    </a:lnTo>
                    <a:lnTo>
                      <a:pt x="1" y="155"/>
                    </a:lnTo>
                    <a:lnTo>
                      <a:pt x="4" y="167"/>
                    </a:lnTo>
                    <a:lnTo>
                      <a:pt x="8" y="178"/>
                    </a:lnTo>
                    <a:lnTo>
                      <a:pt x="16" y="196"/>
                    </a:lnTo>
                    <a:lnTo>
                      <a:pt x="21" y="211"/>
                    </a:lnTo>
                    <a:lnTo>
                      <a:pt x="23" y="224"/>
                    </a:lnTo>
                    <a:lnTo>
                      <a:pt x="23" y="234"/>
                    </a:lnTo>
                    <a:lnTo>
                      <a:pt x="22" y="242"/>
                    </a:lnTo>
                    <a:lnTo>
                      <a:pt x="19" y="248"/>
                    </a:lnTo>
                    <a:lnTo>
                      <a:pt x="16" y="252"/>
                    </a:lnTo>
                    <a:lnTo>
                      <a:pt x="12" y="255"/>
                    </a:lnTo>
                    <a:lnTo>
                      <a:pt x="9" y="258"/>
                    </a:lnTo>
                    <a:lnTo>
                      <a:pt x="8" y="261"/>
                    </a:lnTo>
                    <a:lnTo>
                      <a:pt x="7" y="263"/>
                    </a:lnTo>
                    <a:lnTo>
                      <a:pt x="7" y="266"/>
                    </a:lnTo>
                    <a:lnTo>
                      <a:pt x="8" y="268"/>
                    </a:lnTo>
                    <a:lnTo>
                      <a:pt x="9" y="270"/>
                    </a:lnTo>
                    <a:lnTo>
                      <a:pt x="11" y="272"/>
                    </a:lnTo>
                    <a:lnTo>
                      <a:pt x="14" y="274"/>
                    </a:lnTo>
                    <a:lnTo>
                      <a:pt x="17" y="276"/>
                    </a:lnTo>
                    <a:lnTo>
                      <a:pt x="21" y="278"/>
                    </a:lnTo>
                    <a:lnTo>
                      <a:pt x="25" y="280"/>
                    </a:lnTo>
                    <a:lnTo>
                      <a:pt x="30" y="281"/>
                    </a:lnTo>
                    <a:lnTo>
                      <a:pt x="34" y="283"/>
                    </a:lnTo>
                    <a:lnTo>
                      <a:pt x="39" y="284"/>
                    </a:lnTo>
                    <a:lnTo>
                      <a:pt x="44" y="285"/>
                    </a:lnTo>
                    <a:lnTo>
                      <a:pt x="49" y="286"/>
                    </a:lnTo>
                    <a:lnTo>
                      <a:pt x="54" y="287"/>
                    </a:lnTo>
                    <a:lnTo>
                      <a:pt x="60" y="289"/>
                    </a:lnTo>
                    <a:lnTo>
                      <a:pt x="65" y="290"/>
                    </a:lnTo>
                    <a:lnTo>
                      <a:pt x="71" y="291"/>
                    </a:lnTo>
                    <a:lnTo>
                      <a:pt x="78" y="292"/>
                    </a:lnTo>
                    <a:lnTo>
                      <a:pt x="84" y="292"/>
                    </a:lnTo>
                    <a:lnTo>
                      <a:pt x="90" y="292"/>
                    </a:lnTo>
                    <a:lnTo>
                      <a:pt x="96" y="291"/>
                    </a:lnTo>
                    <a:lnTo>
                      <a:pt x="101" y="288"/>
                    </a:lnTo>
                    <a:lnTo>
                      <a:pt x="106" y="284"/>
                    </a:lnTo>
                    <a:lnTo>
                      <a:pt x="111" y="278"/>
                    </a:lnTo>
                    <a:lnTo>
                      <a:pt x="115" y="271"/>
                    </a:lnTo>
                    <a:lnTo>
                      <a:pt x="118" y="261"/>
                    </a:lnTo>
                    <a:lnTo>
                      <a:pt x="120" y="249"/>
                    </a:lnTo>
                    <a:lnTo>
                      <a:pt x="122" y="235"/>
                    </a:lnTo>
                    <a:lnTo>
                      <a:pt x="122" y="218"/>
                    </a:lnTo>
                    <a:lnTo>
                      <a:pt x="121" y="182"/>
                    </a:lnTo>
                    <a:lnTo>
                      <a:pt x="121" y="147"/>
                    </a:lnTo>
                    <a:lnTo>
                      <a:pt x="119" y="115"/>
                    </a:lnTo>
                    <a:lnTo>
                      <a:pt x="118" y="85"/>
                    </a:lnTo>
                    <a:lnTo>
                      <a:pt x="115" y="59"/>
                    </a:lnTo>
                    <a:lnTo>
                      <a:pt x="111" y="38"/>
                    </a:lnTo>
                    <a:lnTo>
                      <a:pt x="106" y="22"/>
                    </a:lnTo>
                    <a:lnTo>
                      <a:pt x="99" y="12"/>
                    </a:lnTo>
                    <a:lnTo>
                      <a:pt x="95" y="8"/>
                    </a:lnTo>
                    <a:lnTo>
                      <a:pt x="91" y="6"/>
                    </a:lnTo>
                    <a:lnTo>
                      <a:pt x="86" y="4"/>
                    </a:lnTo>
                    <a:lnTo>
                      <a:pt x="81" y="2"/>
                    </a:lnTo>
                    <a:lnTo>
                      <a:pt x="76" y="1"/>
                    </a:lnTo>
                    <a:lnTo>
                      <a:pt x="70" y="0"/>
                    </a:lnTo>
                    <a:lnTo>
                      <a:pt x="65" y="0"/>
                    </a:lnTo>
                    <a:lnTo>
                      <a:pt x="60" y="0"/>
                    </a:lnTo>
                    <a:lnTo>
                      <a:pt x="55" y="1"/>
                    </a:lnTo>
                    <a:lnTo>
                      <a:pt x="50" y="2"/>
                    </a:lnTo>
                    <a:lnTo>
                      <a:pt x="45" y="4"/>
                    </a:lnTo>
                    <a:lnTo>
                      <a:pt x="41" y="6"/>
                    </a:lnTo>
                    <a:lnTo>
                      <a:pt x="37" y="8"/>
                    </a:lnTo>
                    <a:lnTo>
                      <a:pt x="34" y="12"/>
                    </a:lnTo>
                    <a:lnTo>
                      <a:pt x="31" y="15"/>
                    </a:lnTo>
                    <a:lnTo>
                      <a:pt x="29" y="20"/>
                    </a:lnTo>
                    <a:close/>
                  </a:path>
                </a:pathLst>
              </a:custGeom>
              <a:solidFill>
                <a:srgbClr val="F4E5D6"/>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34" name="Freeform 310"/>
              <p:cNvSpPr>
                <a:spLocks/>
              </p:cNvSpPr>
              <p:nvPr/>
            </p:nvSpPr>
            <p:spPr bwMode="auto">
              <a:xfrm>
                <a:off x="4651" y="2920"/>
                <a:ext cx="116" cy="290"/>
              </a:xfrm>
              <a:custGeom>
                <a:avLst/>
                <a:gdLst/>
                <a:ahLst/>
                <a:cxnLst>
                  <a:cxn ang="0">
                    <a:pos x="27" y="21"/>
                  </a:cxn>
                  <a:cxn ang="0">
                    <a:pos x="23" y="30"/>
                  </a:cxn>
                  <a:cxn ang="0">
                    <a:pos x="18" y="45"/>
                  </a:cxn>
                  <a:cxn ang="0">
                    <a:pos x="11" y="66"/>
                  </a:cxn>
                  <a:cxn ang="0">
                    <a:pos x="5" y="90"/>
                  </a:cxn>
                  <a:cxn ang="0">
                    <a:pos x="1" y="116"/>
                  </a:cxn>
                  <a:cxn ang="0">
                    <a:pos x="0" y="142"/>
                  </a:cxn>
                  <a:cxn ang="0">
                    <a:pos x="4" y="166"/>
                  </a:cxn>
                  <a:cxn ang="0">
                    <a:pos x="15" y="195"/>
                  </a:cxn>
                  <a:cxn ang="0">
                    <a:pos x="22" y="222"/>
                  </a:cxn>
                  <a:cxn ang="0">
                    <a:pos x="20" y="240"/>
                  </a:cxn>
                  <a:cxn ang="0">
                    <a:pos x="15" y="250"/>
                  </a:cxn>
                  <a:cxn ang="0">
                    <a:pos x="8" y="256"/>
                  </a:cxn>
                  <a:cxn ang="0">
                    <a:pos x="5" y="261"/>
                  </a:cxn>
                  <a:cxn ang="0">
                    <a:pos x="6" y="266"/>
                  </a:cxn>
                  <a:cxn ang="0">
                    <a:pos x="10" y="270"/>
                  </a:cxn>
                  <a:cxn ang="0">
                    <a:pos x="16" y="274"/>
                  </a:cxn>
                  <a:cxn ang="0">
                    <a:pos x="23" y="277"/>
                  </a:cxn>
                  <a:cxn ang="0">
                    <a:pos x="32" y="280"/>
                  </a:cxn>
                  <a:cxn ang="0">
                    <a:pos x="42" y="283"/>
                  </a:cxn>
                  <a:cxn ang="0">
                    <a:pos x="51" y="285"/>
                  </a:cxn>
                  <a:cxn ang="0">
                    <a:pos x="62" y="288"/>
                  </a:cxn>
                  <a:cxn ang="0">
                    <a:pos x="74" y="290"/>
                  </a:cxn>
                  <a:cxn ang="0">
                    <a:pos x="85" y="289"/>
                  </a:cxn>
                  <a:cxn ang="0">
                    <a:pos x="96" y="286"/>
                  </a:cxn>
                  <a:cxn ang="0">
                    <a:pos x="106" y="276"/>
                  </a:cxn>
                  <a:cxn ang="0">
                    <a:pos x="112" y="259"/>
                  </a:cxn>
                  <a:cxn ang="0">
                    <a:pos x="116" y="233"/>
                  </a:cxn>
                  <a:cxn ang="0">
                    <a:pos x="115" y="181"/>
                  </a:cxn>
                  <a:cxn ang="0">
                    <a:pos x="114" y="114"/>
                  </a:cxn>
                  <a:cxn ang="0">
                    <a:pos x="110" y="59"/>
                  </a:cxn>
                  <a:cxn ang="0">
                    <a:pos x="101" y="22"/>
                  </a:cxn>
                  <a:cxn ang="0">
                    <a:pos x="90" y="9"/>
                  </a:cxn>
                  <a:cxn ang="0">
                    <a:pos x="82" y="4"/>
                  </a:cxn>
                  <a:cxn ang="0">
                    <a:pos x="72" y="1"/>
                  </a:cxn>
                  <a:cxn ang="0">
                    <a:pos x="62" y="0"/>
                  </a:cxn>
                  <a:cxn ang="0">
                    <a:pos x="52" y="1"/>
                  </a:cxn>
                  <a:cxn ang="0">
                    <a:pos x="43" y="4"/>
                  </a:cxn>
                  <a:cxn ang="0">
                    <a:pos x="35" y="9"/>
                  </a:cxn>
                  <a:cxn ang="0">
                    <a:pos x="29" y="16"/>
                  </a:cxn>
                </a:cxnLst>
                <a:rect l="0" t="0" r="r" b="b"/>
                <a:pathLst>
                  <a:path w="116" h="290">
                    <a:moveTo>
                      <a:pt x="27" y="20"/>
                    </a:moveTo>
                    <a:lnTo>
                      <a:pt x="27" y="21"/>
                    </a:lnTo>
                    <a:lnTo>
                      <a:pt x="26" y="24"/>
                    </a:lnTo>
                    <a:lnTo>
                      <a:pt x="23" y="30"/>
                    </a:lnTo>
                    <a:lnTo>
                      <a:pt x="21" y="37"/>
                    </a:lnTo>
                    <a:lnTo>
                      <a:pt x="18" y="45"/>
                    </a:lnTo>
                    <a:lnTo>
                      <a:pt x="15" y="55"/>
                    </a:lnTo>
                    <a:lnTo>
                      <a:pt x="11" y="66"/>
                    </a:lnTo>
                    <a:lnTo>
                      <a:pt x="8" y="78"/>
                    </a:lnTo>
                    <a:lnTo>
                      <a:pt x="5" y="90"/>
                    </a:lnTo>
                    <a:lnTo>
                      <a:pt x="3" y="103"/>
                    </a:lnTo>
                    <a:lnTo>
                      <a:pt x="1" y="116"/>
                    </a:lnTo>
                    <a:lnTo>
                      <a:pt x="0" y="129"/>
                    </a:lnTo>
                    <a:lnTo>
                      <a:pt x="0" y="142"/>
                    </a:lnTo>
                    <a:lnTo>
                      <a:pt x="1" y="154"/>
                    </a:lnTo>
                    <a:lnTo>
                      <a:pt x="4" y="166"/>
                    </a:lnTo>
                    <a:lnTo>
                      <a:pt x="7" y="176"/>
                    </a:lnTo>
                    <a:lnTo>
                      <a:pt x="15" y="195"/>
                    </a:lnTo>
                    <a:lnTo>
                      <a:pt x="20" y="209"/>
                    </a:lnTo>
                    <a:lnTo>
                      <a:pt x="22" y="222"/>
                    </a:lnTo>
                    <a:lnTo>
                      <a:pt x="22" y="232"/>
                    </a:lnTo>
                    <a:lnTo>
                      <a:pt x="20" y="240"/>
                    </a:lnTo>
                    <a:lnTo>
                      <a:pt x="18" y="246"/>
                    </a:lnTo>
                    <a:lnTo>
                      <a:pt x="15" y="250"/>
                    </a:lnTo>
                    <a:lnTo>
                      <a:pt x="11" y="253"/>
                    </a:lnTo>
                    <a:lnTo>
                      <a:pt x="8" y="256"/>
                    </a:lnTo>
                    <a:lnTo>
                      <a:pt x="6" y="259"/>
                    </a:lnTo>
                    <a:lnTo>
                      <a:pt x="5" y="261"/>
                    </a:lnTo>
                    <a:lnTo>
                      <a:pt x="5" y="264"/>
                    </a:lnTo>
                    <a:lnTo>
                      <a:pt x="6" y="266"/>
                    </a:lnTo>
                    <a:lnTo>
                      <a:pt x="8" y="268"/>
                    </a:lnTo>
                    <a:lnTo>
                      <a:pt x="10" y="270"/>
                    </a:lnTo>
                    <a:lnTo>
                      <a:pt x="12" y="272"/>
                    </a:lnTo>
                    <a:lnTo>
                      <a:pt x="16" y="274"/>
                    </a:lnTo>
                    <a:lnTo>
                      <a:pt x="19" y="276"/>
                    </a:lnTo>
                    <a:lnTo>
                      <a:pt x="23" y="277"/>
                    </a:lnTo>
                    <a:lnTo>
                      <a:pt x="28" y="279"/>
                    </a:lnTo>
                    <a:lnTo>
                      <a:pt x="32" y="280"/>
                    </a:lnTo>
                    <a:lnTo>
                      <a:pt x="37" y="282"/>
                    </a:lnTo>
                    <a:lnTo>
                      <a:pt x="42" y="283"/>
                    </a:lnTo>
                    <a:lnTo>
                      <a:pt x="46" y="284"/>
                    </a:lnTo>
                    <a:lnTo>
                      <a:pt x="51" y="285"/>
                    </a:lnTo>
                    <a:lnTo>
                      <a:pt x="57" y="286"/>
                    </a:lnTo>
                    <a:lnTo>
                      <a:pt x="62" y="288"/>
                    </a:lnTo>
                    <a:lnTo>
                      <a:pt x="68" y="289"/>
                    </a:lnTo>
                    <a:lnTo>
                      <a:pt x="74" y="290"/>
                    </a:lnTo>
                    <a:lnTo>
                      <a:pt x="80" y="290"/>
                    </a:lnTo>
                    <a:lnTo>
                      <a:pt x="85" y="289"/>
                    </a:lnTo>
                    <a:lnTo>
                      <a:pt x="91" y="288"/>
                    </a:lnTo>
                    <a:lnTo>
                      <a:pt x="96" y="286"/>
                    </a:lnTo>
                    <a:lnTo>
                      <a:pt x="101" y="282"/>
                    </a:lnTo>
                    <a:lnTo>
                      <a:pt x="106" y="276"/>
                    </a:lnTo>
                    <a:lnTo>
                      <a:pt x="109" y="268"/>
                    </a:lnTo>
                    <a:lnTo>
                      <a:pt x="112" y="259"/>
                    </a:lnTo>
                    <a:lnTo>
                      <a:pt x="114" y="247"/>
                    </a:lnTo>
                    <a:lnTo>
                      <a:pt x="116" y="233"/>
                    </a:lnTo>
                    <a:lnTo>
                      <a:pt x="116" y="216"/>
                    </a:lnTo>
                    <a:lnTo>
                      <a:pt x="115" y="181"/>
                    </a:lnTo>
                    <a:lnTo>
                      <a:pt x="115" y="146"/>
                    </a:lnTo>
                    <a:lnTo>
                      <a:pt x="114" y="114"/>
                    </a:lnTo>
                    <a:lnTo>
                      <a:pt x="112" y="85"/>
                    </a:lnTo>
                    <a:lnTo>
                      <a:pt x="110" y="59"/>
                    </a:lnTo>
                    <a:lnTo>
                      <a:pt x="106" y="38"/>
                    </a:lnTo>
                    <a:lnTo>
                      <a:pt x="101" y="22"/>
                    </a:lnTo>
                    <a:lnTo>
                      <a:pt x="94" y="12"/>
                    </a:lnTo>
                    <a:lnTo>
                      <a:pt x="90" y="9"/>
                    </a:lnTo>
                    <a:lnTo>
                      <a:pt x="86" y="6"/>
                    </a:lnTo>
                    <a:lnTo>
                      <a:pt x="82" y="4"/>
                    </a:lnTo>
                    <a:lnTo>
                      <a:pt x="77" y="2"/>
                    </a:lnTo>
                    <a:lnTo>
                      <a:pt x="72" y="1"/>
                    </a:lnTo>
                    <a:lnTo>
                      <a:pt x="67" y="0"/>
                    </a:lnTo>
                    <a:lnTo>
                      <a:pt x="62" y="0"/>
                    </a:lnTo>
                    <a:lnTo>
                      <a:pt x="57" y="0"/>
                    </a:lnTo>
                    <a:lnTo>
                      <a:pt x="52" y="1"/>
                    </a:lnTo>
                    <a:lnTo>
                      <a:pt x="47" y="2"/>
                    </a:lnTo>
                    <a:lnTo>
                      <a:pt x="43" y="4"/>
                    </a:lnTo>
                    <a:lnTo>
                      <a:pt x="39" y="6"/>
                    </a:lnTo>
                    <a:lnTo>
                      <a:pt x="35" y="9"/>
                    </a:lnTo>
                    <a:lnTo>
                      <a:pt x="32" y="12"/>
                    </a:lnTo>
                    <a:lnTo>
                      <a:pt x="29" y="16"/>
                    </a:lnTo>
                    <a:lnTo>
                      <a:pt x="27" y="20"/>
                    </a:lnTo>
                    <a:close/>
                  </a:path>
                </a:pathLst>
              </a:custGeom>
              <a:solidFill>
                <a:srgbClr val="F4E2D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35" name="Freeform 311"/>
              <p:cNvSpPr>
                <a:spLocks/>
              </p:cNvSpPr>
              <p:nvPr/>
            </p:nvSpPr>
            <p:spPr bwMode="auto">
              <a:xfrm>
                <a:off x="4655" y="2923"/>
                <a:ext cx="110" cy="286"/>
              </a:xfrm>
              <a:custGeom>
                <a:avLst/>
                <a:gdLst/>
                <a:ahLst/>
                <a:cxnLst>
                  <a:cxn ang="0">
                    <a:pos x="25" y="21"/>
                  </a:cxn>
                  <a:cxn ang="0">
                    <a:pos x="22" y="29"/>
                  </a:cxn>
                  <a:cxn ang="0">
                    <a:pos x="16" y="45"/>
                  </a:cxn>
                  <a:cxn ang="0">
                    <a:pos x="10" y="65"/>
                  </a:cxn>
                  <a:cxn ang="0">
                    <a:pos x="5" y="89"/>
                  </a:cxn>
                  <a:cxn ang="0">
                    <a:pos x="1" y="115"/>
                  </a:cxn>
                  <a:cxn ang="0">
                    <a:pos x="0" y="140"/>
                  </a:cxn>
                  <a:cxn ang="0">
                    <a:pos x="3" y="163"/>
                  </a:cxn>
                  <a:cxn ang="0">
                    <a:pos x="14" y="192"/>
                  </a:cxn>
                  <a:cxn ang="0">
                    <a:pos x="21" y="219"/>
                  </a:cxn>
                  <a:cxn ang="0">
                    <a:pos x="19" y="237"/>
                  </a:cxn>
                  <a:cxn ang="0">
                    <a:pos x="14" y="247"/>
                  </a:cxn>
                  <a:cxn ang="0">
                    <a:pos x="7" y="253"/>
                  </a:cxn>
                  <a:cxn ang="0">
                    <a:pos x="4" y="258"/>
                  </a:cxn>
                  <a:cxn ang="0">
                    <a:pos x="5" y="263"/>
                  </a:cxn>
                  <a:cxn ang="0">
                    <a:pos x="8" y="267"/>
                  </a:cxn>
                  <a:cxn ang="0">
                    <a:pos x="14" y="271"/>
                  </a:cxn>
                  <a:cxn ang="0">
                    <a:pos x="22" y="274"/>
                  </a:cxn>
                  <a:cxn ang="0">
                    <a:pos x="30" y="277"/>
                  </a:cxn>
                  <a:cxn ang="0">
                    <a:pos x="39" y="279"/>
                  </a:cxn>
                  <a:cxn ang="0">
                    <a:pos x="49" y="281"/>
                  </a:cxn>
                  <a:cxn ang="0">
                    <a:pos x="59" y="284"/>
                  </a:cxn>
                  <a:cxn ang="0">
                    <a:pos x="70" y="286"/>
                  </a:cxn>
                  <a:cxn ang="0">
                    <a:pos x="81" y="286"/>
                  </a:cxn>
                  <a:cxn ang="0">
                    <a:pos x="91" y="282"/>
                  </a:cxn>
                  <a:cxn ang="0">
                    <a:pos x="100" y="272"/>
                  </a:cxn>
                  <a:cxn ang="0">
                    <a:pos x="107" y="256"/>
                  </a:cxn>
                  <a:cxn ang="0">
                    <a:pos x="110" y="230"/>
                  </a:cxn>
                  <a:cxn ang="0">
                    <a:pos x="110" y="178"/>
                  </a:cxn>
                  <a:cxn ang="0">
                    <a:pos x="108" y="112"/>
                  </a:cxn>
                  <a:cxn ang="0">
                    <a:pos x="104" y="58"/>
                  </a:cxn>
                  <a:cxn ang="0">
                    <a:pos x="96" y="21"/>
                  </a:cxn>
                  <a:cxn ang="0">
                    <a:pos x="86" y="9"/>
                  </a:cxn>
                  <a:cxn ang="0">
                    <a:pos x="77" y="4"/>
                  </a:cxn>
                  <a:cxn ang="0">
                    <a:pos x="68" y="1"/>
                  </a:cxn>
                  <a:cxn ang="0">
                    <a:pos x="58" y="0"/>
                  </a:cxn>
                  <a:cxn ang="0">
                    <a:pos x="49" y="1"/>
                  </a:cxn>
                  <a:cxn ang="0">
                    <a:pos x="40" y="4"/>
                  </a:cxn>
                  <a:cxn ang="0">
                    <a:pos x="33" y="8"/>
                  </a:cxn>
                  <a:cxn ang="0">
                    <a:pos x="28" y="15"/>
                  </a:cxn>
                </a:cxnLst>
                <a:rect l="0" t="0" r="r" b="b"/>
                <a:pathLst>
                  <a:path w="110" h="286">
                    <a:moveTo>
                      <a:pt x="26" y="19"/>
                    </a:moveTo>
                    <a:lnTo>
                      <a:pt x="25" y="21"/>
                    </a:lnTo>
                    <a:lnTo>
                      <a:pt x="24" y="24"/>
                    </a:lnTo>
                    <a:lnTo>
                      <a:pt x="22" y="29"/>
                    </a:lnTo>
                    <a:lnTo>
                      <a:pt x="19" y="36"/>
                    </a:lnTo>
                    <a:lnTo>
                      <a:pt x="16" y="45"/>
                    </a:lnTo>
                    <a:lnTo>
                      <a:pt x="13" y="54"/>
                    </a:lnTo>
                    <a:lnTo>
                      <a:pt x="10" y="65"/>
                    </a:lnTo>
                    <a:lnTo>
                      <a:pt x="7" y="77"/>
                    </a:lnTo>
                    <a:lnTo>
                      <a:pt x="5" y="89"/>
                    </a:lnTo>
                    <a:lnTo>
                      <a:pt x="2" y="102"/>
                    </a:lnTo>
                    <a:lnTo>
                      <a:pt x="1" y="115"/>
                    </a:lnTo>
                    <a:lnTo>
                      <a:pt x="0" y="127"/>
                    </a:lnTo>
                    <a:lnTo>
                      <a:pt x="0" y="140"/>
                    </a:lnTo>
                    <a:lnTo>
                      <a:pt x="1" y="152"/>
                    </a:lnTo>
                    <a:lnTo>
                      <a:pt x="3" y="163"/>
                    </a:lnTo>
                    <a:lnTo>
                      <a:pt x="7" y="174"/>
                    </a:lnTo>
                    <a:lnTo>
                      <a:pt x="14" y="192"/>
                    </a:lnTo>
                    <a:lnTo>
                      <a:pt x="18" y="207"/>
                    </a:lnTo>
                    <a:lnTo>
                      <a:pt x="21" y="219"/>
                    </a:lnTo>
                    <a:lnTo>
                      <a:pt x="21" y="229"/>
                    </a:lnTo>
                    <a:lnTo>
                      <a:pt x="19" y="237"/>
                    </a:lnTo>
                    <a:lnTo>
                      <a:pt x="17" y="242"/>
                    </a:lnTo>
                    <a:lnTo>
                      <a:pt x="14" y="247"/>
                    </a:lnTo>
                    <a:lnTo>
                      <a:pt x="10" y="250"/>
                    </a:lnTo>
                    <a:lnTo>
                      <a:pt x="7" y="253"/>
                    </a:lnTo>
                    <a:lnTo>
                      <a:pt x="5" y="255"/>
                    </a:lnTo>
                    <a:lnTo>
                      <a:pt x="4" y="258"/>
                    </a:lnTo>
                    <a:lnTo>
                      <a:pt x="4" y="261"/>
                    </a:lnTo>
                    <a:lnTo>
                      <a:pt x="5" y="263"/>
                    </a:lnTo>
                    <a:lnTo>
                      <a:pt x="6" y="265"/>
                    </a:lnTo>
                    <a:lnTo>
                      <a:pt x="8" y="267"/>
                    </a:lnTo>
                    <a:lnTo>
                      <a:pt x="11" y="269"/>
                    </a:lnTo>
                    <a:lnTo>
                      <a:pt x="14" y="271"/>
                    </a:lnTo>
                    <a:lnTo>
                      <a:pt x="18" y="272"/>
                    </a:lnTo>
                    <a:lnTo>
                      <a:pt x="22" y="274"/>
                    </a:lnTo>
                    <a:lnTo>
                      <a:pt x="26" y="275"/>
                    </a:lnTo>
                    <a:lnTo>
                      <a:pt x="30" y="277"/>
                    </a:lnTo>
                    <a:lnTo>
                      <a:pt x="35" y="278"/>
                    </a:lnTo>
                    <a:lnTo>
                      <a:pt x="39" y="279"/>
                    </a:lnTo>
                    <a:lnTo>
                      <a:pt x="44" y="280"/>
                    </a:lnTo>
                    <a:lnTo>
                      <a:pt x="49" y="281"/>
                    </a:lnTo>
                    <a:lnTo>
                      <a:pt x="54" y="282"/>
                    </a:lnTo>
                    <a:lnTo>
                      <a:pt x="59" y="284"/>
                    </a:lnTo>
                    <a:lnTo>
                      <a:pt x="64" y="285"/>
                    </a:lnTo>
                    <a:lnTo>
                      <a:pt x="70" y="286"/>
                    </a:lnTo>
                    <a:lnTo>
                      <a:pt x="76" y="286"/>
                    </a:lnTo>
                    <a:lnTo>
                      <a:pt x="81" y="286"/>
                    </a:lnTo>
                    <a:lnTo>
                      <a:pt x="86" y="284"/>
                    </a:lnTo>
                    <a:lnTo>
                      <a:pt x="91" y="282"/>
                    </a:lnTo>
                    <a:lnTo>
                      <a:pt x="96" y="278"/>
                    </a:lnTo>
                    <a:lnTo>
                      <a:pt x="100" y="272"/>
                    </a:lnTo>
                    <a:lnTo>
                      <a:pt x="104" y="265"/>
                    </a:lnTo>
                    <a:lnTo>
                      <a:pt x="107" y="256"/>
                    </a:lnTo>
                    <a:lnTo>
                      <a:pt x="109" y="244"/>
                    </a:lnTo>
                    <a:lnTo>
                      <a:pt x="110" y="230"/>
                    </a:lnTo>
                    <a:lnTo>
                      <a:pt x="110" y="214"/>
                    </a:lnTo>
                    <a:lnTo>
                      <a:pt x="110" y="178"/>
                    </a:lnTo>
                    <a:lnTo>
                      <a:pt x="109" y="144"/>
                    </a:lnTo>
                    <a:lnTo>
                      <a:pt x="108" y="112"/>
                    </a:lnTo>
                    <a:lnTo>
                      <a:pt x="106" y="83"/>
                    </a:lnTo>
                    <a:lnTo>
                      <a:pt x="104" y="58"/>
                    </a:lnTo>
                    <a:lnTo>
                      <a:pt x="101" y="37"/>
                    </a:lnTo>
                    <a:lnTo>
                      <a:pt x="96" y="21"/>
                    </a:lnTo>
                    <a:lnTo>
                      <a:pt x="90" y="12"/>
                    </a:lnTo>
                    <a:lnTo>
                      <a:pt x="86" y="9"/>
                    </a:lnTo>
                    <a:lnTo>
                      <a:pt x="82" y="6"/>
                    </a:lnTo>
                    <a:lnTo>
                      <a:pt x="77" y="4"/>
                    </a:lnTo>
                    <a:lnTo>
                      <a:pt x="73" y="2"/>
                    </a:lnTo>
                    <a:lnTo>
                      <a:pt x="68" y="1"/>
                    </a:lnTo>
                    <a:lnTo>
                      <a:pt x="63" y="0"/>
                    </a:lnTo>
                    <a:lnTo>
                      <a:pt x="58" y="0"/>
                    </a:lnTo>
                    <a:lnTo>
                      <a:pt x="54" y="0"/>
                    </a:lnTo>
                    <a:lnTo>
                      <a:pt x="49" y="1"/>
                    </a:lnTo>
                    <a:lnTo>
                      <a:pt x="45" y="2"/>
                    </a:lnTo>
                    <a:lnTo>
                      <a:pt x="40" y="4"/>
                    </a:lnTo>
                    <a:lnTo>
                      <a:pt x="37" y="6"/>
                    </a:lnTo>
                    <a:lnTo>
                      <a:pt x="33" y="8"/>
                    </a:lnTo>
                    <a:lnTo>
                      <a:pt x="30" y="12"/>
                    </a:lnTo>
                    <a:lnTo>
                      <a:pt x="28" y="15"/>
                    </a:lnTo>
                    <a:lnTo>
                      <a:pt x="26" y="19"/>
                    </a:lnTo>
                    <a:close/>
                  </a:path>
                </a:pathLst>
              </a:custGeom>
              <a:solidFill>
                <a:srgbClr val="F2DDC9"/>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36" name="Freeform 312"/>
              <p:cNvSpPr>
                <a:spLocks/>
              </p:cNvSpPr>
              <p:nvPr/>
            </p:nvSpPr>
            <p:spPr bwMode="auto">
              <a:xfrm>
                <a:off x="4429" y="2773"/>
                <a:ext cx="94" cy="44"/>
              </a:xfrm>
              <a:custGeom>
                <a:avLst/>
                <a:gdLst/>
                <a:ahLst/>
                <a:cxnLst>
                  <a:cxn ang="0">
                    <a:pos x="42" y="19"/>
                  </a:cxn>
                  <a:cxn ang="0">
                    <a:pos x="44" y="19"/>
                  </a:cxn>
                  <a:cxn ang="0">
                    <a:pos x="48" y="20"/>
                  </a:cxn>
                  <a:cxn ang="0">
                    <a:pos x="53" y="22"/>
                  </a:cxn>
                  <a:cxn ang="0">
                    <a:pos x="60" y="24"/>
                  </a:cxn>
                  <a:cxn ang="0">
                    <a:pos x="67" y="27"/>
                  </a:cxn>
                  <a:cxn ang="0">
                    <a:pos x="73" y="31"/>
                  </a:cxn>
                  <a:cxn ang="0">
                    <a:pos x="79" y="35"/>
                  </a:cxn>
                  <a:cxn ang="0">
                    <a:pos x="82" y="39"/>
                  </a:cxn>
                  <a:cxn ang="0">
                    <a:pos x="85" y="43"/>
                  </a:cxn>
                  <a:cxn ang="0">
                    <a:pos x="88" y="43"/>
                  </a:cxn>
                  <a:cxn ang="0">
                    <a:pos x="91" y="41"/>
                  </a:cxn>
                  <a:cxn ang="0">
                    <a:pos x="93" y="37"/>
                  </a:cxn>
                  <a:cxn ang="0">
                    <a:pos x="94" y="32"/>
                  </a:cxn>
                  <a:cxn ang="0">
                    <a:pos x="94" y="26"/>
                  </a:cxn>
                  <a:cxn ang="0">
                    <a:pos x="92" y="20"/>
                  </a:cxn>
                  <a:cxn ang="0">
                    <a:pos x="87" y="15"/>
                  </a:cxn>
                  <a:cxn ang="0">
                    <a:pos x="84" y="13"/>
                  </a:cxn>
                  <a:cxn ang="0">
                    <a:pos x="80" y="11"/>
                  </a:cxn>
                  <a:cxn ang="0">
                    <a:pos x="76" y="8"/>
                  </a:cxn>
                  <a:cxn ang="0">
                    <a:pos x="71" y="6"/>
                  </a:cxn>
                  <a:cxn ang="0">
                    <a:pos x="67" y="5"/>
                  </a:cxn>
                  <a:cxn ang="0">
                    <a:pos x="62" y="3"/>
                  </a:cxn>
                  <a:cxn ang="0">
                    <a:pos x="56" y="2"/>
                  </a:cxn>
                  <a:cxn ang="0">
                    <a:pos x="51" y="1"/>
                  </a:cxn>
                  <a:cxn ang="0">
                    <a:pos x="46" y="0"/>
                  </a:cxn>
                  <a:cxn ang="0">
                    <a:pos x="41" y="0"/>
                  </a:cxn>
                  <a:cxn ang="0">
                    <a:pos x="36" y="1"/>
                  </a:cxn>
                  <a:cxn ang="0">
                    <a:pos x="31" y="1"/>
                  </a:cxn>
                  <a:cxn ang="0">
                    <a:pos x="26" y="3"/>
                  </a:cxn>
                  <a:cxn ang="0">
                    <a:pos x="21" y="4"/>
                  </a:cxn>
                  <a:cxn ang="0">
                    <a:pos x="17" y="7"/>
                  </a:cxn>
                  <a:cxn ang="0">
                    <a:pos x="13" y="10"/>
                  </a:cxn>
                  <a:cxn ang="0">
                    <a:pos x="7" y="16"/>
                  </a:cxn>
                  <a:cxn ang="0">
                    <a:pos x="3" y="22"/>
                  </a:cxn>
                  <a:cxn ang="0">
                    <a:pos x="1" y="27"/>
                  </a:cxn>
                  <a:cxn ang="0">
                    <a:pos x="0" y="32"/>
                  </a:cxn>
                  <a:cxn ang="0">
                    <a:pos x="1" y="36"/>
                  </a:cxn>
                  <a:cxn ang="0">
                    <a:pos x="2" y="39"/>
                  </a:cxn>
                  <a:cxn ang="0">
                    <a:pos x="4" y="41"/>
                  </a:cxn>
                  <a:cxn ang="0">
                    <a:pos x="6" y="43"/>
                  </a:cxn>
                  <a:cxn ang="0">
                    <a:pos x="8" y="44"/>
                  </a:cxn>
                  <a:cxn ang="0">
                    <a:pos x="9" y="44"/>
                  </a:cxn>
                  <a:cxn ang="0">
                    <a:pos x="11" y="44"/>
                  </a:cxn>
                  <a:cxn ang="0">
                    <a:pos x="12" y="43"/>
                  </a:cxn>
                  <a:cxn ang="0">
                    <a:pos x="13" y="42"/>
                  </a:cxn>
                  <a:cxn ang="0">
                    <a:pos x="13" y="40"/>
                  </a:cxn>
                  <a:cxn ang="0">
                    <a:pos x="14" y="37"/>
                  </a:cxn>
                  <a:cxn ang="0">
                    <a:pos x="13" y="33"/>
                  </a:cxn>
                  <a:cxn ang="0">
                    <a:pos x="13" y="30"/>
                  </a:cxn>
                  <a:cxn ang="0">
                    <a:pos x="14" y="26"/>
                  </a:cxn>
                  <a:cxn ang="0">
                    <a:pos x="16" y="24"/>
                  </a:cxn>
                  <a:cxn ang="0">
                    <a:pos x="19" y="21"/>
                  </a:cxn>
                  <a:cxn ang="0">
                    <a:pos x="24" y="20"/>
                  </a:cxn>
                  <a:cxn ang="0">
                    <a:pos x="29" y="18"/>
                  </a:cxn>
                  <a:cxn ang="0">
                    <a:pos x="35" y="18"/>
                  </a:cxn>
                  <a:cxn ang="0">
                    <a:pos x="42" y="19"/>
                  </a:cxn>
                </a:cxnLst>
                <a:rect l="0" t="0" r="r" b="b"/>
                <a:pathLst>
                  <a:path w="94" h="44">
                    <a:moveTo>
                      <a:pt x="42" y="19"/>
                    </a:moveTo>
                    <a:lnTo>
                      <a:pt x="44" y="19"/>
                    </a:lnTo>
                    <a:lnTo>
                      <a:pt x="48" y="20"/>
                    </a:lnTo>
                    <a:lnTo>
                      <a:pt x="53" y="22"/>
                    </a:lnTo>
                    <a:lnTo>
                      <a:pt x="60" y="24"/>
                    </a:lnTo>
                    <a:lnTo>
                      <a:pt x="67" y="27"/>
                    </a:lnTo>
                    <a:lnTo>
                      <a:pt x="73" y="31"/>
                    </a:lnTo>
                    <a:lnTo>
                      <a:pt x="79" y="35"/>
                    </a:lnTo>
                    <a:lnTo>
                      <a:pt x="82" y="39"/>
                    </a:lnTo>
                    <a:lnTo>
                      <a:pt x="85" y="43"/>
                    </a:lnTo>
                    <a:lnTo>
                      <a:pt x="88" y="43"/>
                    </a:lnTo>
                    <a:lnTo>
                      <a:pt x="91" y="41"/>
                    </a:lnTo>
                    <a:lnTo>
                      <a:pt x="93" y="37"/>
                    </a:lnTo>
                    <a:lnTo>
                      <a:pt x="94" y="32"/>
                    </a:lnTo>
                    <a:lnTo>
                      <a:pt x="94" y="26"/>
                    </a:lnTo>
                    <a:lnTo>
                      <a:pt x="92" y="20"/>
                    </a:lnTo>
                    <a:lnTo>
                      <a:pt x="87" y="15"/>
                    </a:lnTo>
                    <a:lnTo>
                      <a:pt x="84" y="13"/>
                    </a:lnTo>
                    <a:lnTo>
                      <a:pt x="80" y="11"/>
                    </a:lnTo>
                    <a:lnTo>
                      <a:pt x="76" y="8"/>
                    </a:lnTo>
                    <a:lnTo>
                      <a:pt x="71" y="6"/>
                    </a:lnTo>
                    <a:lnTo>
                      <a:pt x="67" y="5"/>
                    </a:lnTo>
                    <a:lnTo>
                      <a:pt x="62" y="3"/>
                    </a:lnTo>
                    <a:lnTo>
                      <a:pt x="56" y="2"/>
                    </a:lnTo>
                    <a:lnTo>
                      <a:pt x="51" y="1"/>
                    </a:lnTo>
                    <a:lnTo>
                      <a:pt x="46" y="0"/>
                    </a:lnTo>
                    <a:lnTo>
                      <a:pt x="41" y="0"/>
                    </a:lnTo>
                    <a:lnTo>
                      <a:pt x="36" y="1"/>
                    </a:lnTo>
                    <a:lnTo>
                      <a:pt x="31" y="1"/>
                    </a:lnTo>
                    <a:lnTo>
                      <a:pt x="26" y="3"/>
                    </a:lnTo>
                    <a:lnTo>
                      <a:pt x="21" y="4"/>
                    </a:lnTo>
                    <a:lnTo>
                      <a:pt x="17" y="7"/>
                    </a:lnTo>
                    <a:lnTo>
                      <a:pt x="13" y="10"/>
                    </a:lnTo>
                    <a:lnTo>
                      <a:pt x="7" y="16"/>
                    </a:lnTo>
                    <a:lnTo>
                      <a:pt x="3" y="22"/>
                    </a:lnTo>
                    <a:lnTo>
                      <a:pt x="1" y="27"/>
                    </a:lnTo>
                    <a:lnTo>
                      <a:pt x="0" y="32"/>
                    </a:lnTo>
                    <a:lnTo>
                      <a:pt x="1" y="36"/>
                    </a:lnTo>
                    <a:lnTo>
                      <a:pt x="2" y="39"/>
                    </a:lnTo>
                    <a:lnTo>
                      <a:pt x="4" y="41"/>
                    </a:lnTo>
                    <a:lnTo>
                      <a:pt x="6" y="43"/>
                    </a:lnTo>
                    <a:lnTo>
                      <a:pt x="8" y="44"/>
                    </a:lnTo>
                    <a:lnTo>
                      <a:pt x="9" y="44"/>
                    </a:lnTo>
                    <a:lnTo>
                      <a:pt x="11" y="44"/>
                    </a:lnTo>
                    <a:lnTo>
                      <a:pt x="12" y="43"/>
                    </a:lnTo>
                    <a:lnTo>
                      <a:pt x="13" y="42"/>
                    </a:lnTo>
                    <a:lnTo>
                      <a:pt x="13" y="40"/>
                    </a:lnTo>
                    <a:lnTo>
                      <a:pt x="14" y="37"/>
                    </a:lnTo>
                    <a:lnTo>
                      <a:pt x="13" y="33"/>
                    </a:lnTo>
                    <a:lnTo>
                      <a:pt x="13" y="30"/>
                    </a:lnTo>
                    <a:lnTo>
                      <a:pt x="14" y="26"/>
                    </a:lnTo>
                    <a:lnTo>
                      <a:pt x="16" y="24"/>
                    </a:lnTo>
                    <a:lnTo>
                      <a:pt x="19" y="21"/>
                    </a:lnTo>
                    <a:lnTo>
                      <a:pt x="24" y="20"/>
                    </a:lnTo>
                    <a:lnTo>
                      <a:pt x="29" y="18"/>
                    </a:lnTo>
                    <a:lnTo>
                      <a:pt x="35" y="18"/>
                    </a:lnTo>
                    <a:lnTo>
                      <a:pt x="42" y="1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37" name="Freeform 313"/>
              <p:cNvSpPr>
                <a:spLocks/>
              </p:cNvSpPr>
              <p:nvPr/>
            </p:nvSpPr>
            <p:spPr bwMode="auto">
              <a:xfrm>
                <a:off x="4430" y="2775"/>
                <a:ext cx="91" cy="41"/>
              </a:xfrm>
              <a:custGeom>
                <a:avLst/>
                <a:gdLst/>
                <a:ahLst/>
                <a:cxnLst>
                  <a:cxn ang="0">
                    <a:pos x="12" y="26"/>
                  </a:cxn>
                  <a:cxn ang="0">
                    <a:pos x="15" y="20"/>
                  </a:cxn>
                  <a:cxn ang="0">
                    <a:pos x="23" y="15"/>
                  </a:cxn>
                  <a:cxn ang="0">
                    <a:pos x="34" y="14"/>
                  </a:cxn>
                  <a:cxn ang="0">
                    <a:pos x="44" y="16"/>
                  </a:cxn>
                  <a:cxn ang="0">
                    <a:pos x="54" y="20"/>
                  </a:cxn>
                  <a:cxn ang="0">
                    <a:pos x="67" y="25"/>
                  </a:cxn>
                  <a:cxn ang="0">
                    <a:pos x="78" y="31"/>
                  </a:cxn>
                  <a:cxn ang="0">
                    <a:pos x="82" y="38"/>
                  </a:cxn>
                  <a:cxn ang="0">
                    <a:pos x="86" y="39"/>
                  </a:cxn>
                  <a:cxn ang="0">
                    <a:pos x="89" y="37"/>
                  </a:cxn>
                  <a:cxn ang="0">
                    <a:pos x="91" y="33"/>
                  </a:cxn>
                  <a:cxn ang="0">
                    <a:pos x="91" y="28"/>
                  </a:cxn>
                  <a:cxn ang="0">
                    <a:pos x="91" y="24"/>
                  </a:cxn>
                  <a:cxn ang="0">
                    <a:pos x="89" y="20"/>
                  </a:cxn>
                  <a:cxn ang="0">
                    <a:pos x="86" y="15"/>
                  </a:cxn>
                  <a:cxn ang="0">
                    <a:pos x="80" y="11"/>
                  </a:cxn>
                  <a:cxn ang="0">
                    <a:pos x="72" y="6"/>
                  </a:cxn>
                  <a:cxn ang="0">
                    <a:pos x="62" y="3"/>
                  </a:cxn>
                  <a:cxn ang="0">
                    <a:pos x="52" y="0"/>
                  </a:cxn>
                  <a:cxn ang="0">
                    <a:pos x="42" y="0"/>
                  </a:cxn>
                  <a:cxn ang="0">
                    <a:pos x="33" y="0"/>
                  </a:cxn>
                  <a:cxn ang="0">
                    <a:pos x="24" y="2"/>
                  </a:cxn>
                  <a:cxn ang="0">
                    <a:pos x="16" y="6"/>
                  </a:cxn>
                  <a:cxn ang="0">
                    <a:pos x="11" y="10"/>
                  </a:cxn>
                  <a:cxn ang="0">
                    <a:pos x="8" y="14"/>
                  </a:cxn>
                  <a:cxn ang="0">
                    <a:pos x="5" y="17"/>
                  </a:cxn>
                  <a:cxn ang="0">
                    <a:pos x="3" y="21"/>
                  </a:cxn>
                  <a:cxn ang="0">
                    <a:pos x="1" y="26"/>
                  </a:cxn>
                  <a:cxn ang="0">
                    <a:pos x="0" y="32"/>
                  </a:cxn>
                  <a:cxn ang="0">
                    <a:pos x="1" y="36"/>
                  </a:cxn>
                  <a:cxn ang="0">
                    <a:pos x="3" y="39"/>
                  </a:cxn>
                  <a:cxn ang="0">
                    <a:pos x="8" y="41"/>
                  </a:cxn>
                  <a:cxn ang="0">
                    <a:pos x="11" y="35"/>
                  </a:cxn>
                </a:cxnLst>
                <a:rect l="0" t="0" r="r" b="b"/>
                <a:pathLst>
                  <a:path w="91" h="41">
                    <a:moveTo>
                      <a:pt x="11" y="29"/>
                    </a:moveTo>
                    <a:lnTo>
                      <a:pt x="12" y="26"/>
                    </a:lnTo>
                    <a:lnTo>
                      <a:pt x="13" y="23"/>
                    </a:lnTo>
                    <a:lnTo>
                      <a:pt x="15" y="20"/>
                    </a:lnTo>
                    <a:lnTo>
                      <a:pt x="19" y="17"/>
                    </a:lnTo>
                    <a:lnTo>
                      <a:pt x="23" y="15"/>
                    </a:lnTo>
                    <a:lnTo>
                      <a:pt x="28" y="14"/>
                    </a:lnTo>
                    <a:lnTo>
                      <a:pt x="34" y="14"/>
                    </a:lnTo>
                    <a:lnTo>
                      <a:pt x="41" y="16"/>
                    </a:lnTo>
                    <a:lnTo>
                      <a:pt x="44" y="16"/>
                    </a:lnTo>
                    <a:lnTo>
                      <a:pt x="49" y="18"/>
                    </a:lnTo>
                    <a:lnTo>
                      <a:pt x="54" y="20"/>
                    </a:lnTo>
                    <a:lnTo>
                      <a:pt x="61" y="22"/>
                    </a:lnTo>
                    <a:lnTo>
                      <a:pt x="67" y="25"/>
                    </a:lnTo>
                    <a:lnTo>
                      <a:pt x="73" y="28"/>
                    </a:lnTo>
                    <a:lnTo>
                      <a:pt x="78" y="31"/>
                    </a:lnTo>
                    <a:lnTo>
                      <a:pt x="81" y="35"/>
                    </a:lnTo>
                    <a:lnTo>
                      <a:pt x="82" y="38"/>
                    </a:lnTo>
                    <a:lnTo>
                      <a:pt x="84" y="39"/>
                    </a:lnTo>
                    <a:lnTo>
                      <a:pt x="86" y="39"/>
                    </a:lnTo>
                    <a:lnTo>
                      <a:pt x="87" y="39"/>
                    </a:lnTo>
                    <a:lnTo>
                      <a:pt x="89" y="37"/>
                    </a:lnTo>
                    <a:lnTo>
                      <a:pt x="90" y="36"/>
                    </a:lnTo>
                    <a:lnTo>
                      <a:pt x="91" y="33"/>
                    </a:lnTo>
                    <a:lnTo>
                      <a:pt x="91" y="30"/>
                    </a:lnTo>
                    <a:lnTo>
                      <a:pt x="91" y="28"/>
                    </a:lnTo>
                    <a:lnTo>
                      <a:pt x="91" y="26"/>
                    </a:lnTo>
                    <a:lnTo>
                      <a:pt x="91" y="24"/>
                    </a:lnTo>
                    <a:lnTo>
                      <a:pt x="90" y="22"/>
                    </a:lnTo>
                    <a:lnTo>
                      <a:pt x="89" y="20"/>
                    </a:lnTo>
                    <a:lnTo>
                      <a:pt x="87" y="17"/>
                    </a:lnTo>
                    <a:lnTo>
                      <a:pt x="86" y="15"/>
                    </a:lnTo>
                    <a:lnTo>
                      <a:pt x="83" y="13"/>
                    </a:lnTo>
                    <a:lnTo>
                      <a:pt x="80" y="11"/>
                    </a:lnTo>
                    <a:lnTo>
                      <a:pt x="76" y="9"/>
                    </a:lnTo>
                    <a:lnTo>
                      <a:pt x="72" y="6"/>
                    </a:lnTo>
                    <a:lnTo>
                      <a:pt x="67" y="4"/>
                    </a:lnTo>
                    <a:lnTo>
                      <a:pt x="62" y="3"/>
                    </a:lnTo>
                    <a:lnTo>
                      <a:pt x="57" y="1"/>
                    </a:lnTo>
                    <a:lnTo>
                      <a:pt x="52" y="0"/>
                    </a:lnTo>
                    <a:lnTo>
                      <a:pt x="47" y="0"/>
                    </a:lnTo>
                    <a:lnTo>
                      <a:pt x="42" y="0"/>
                    </a:lnTo>
                    <a:lnTo>
                      <a:pt x="37" y="0"/>
                    </a:lnTo>
                    <a:lnTo>
                      <a:pt x="33" y="0"/>
                    </a:lnTo>
                    <a:lnTo>
                      <a:pt x="28" y="1"/>
                    </a:lnTo>
                    <a:lnTo>
                      <a:pt x="24" y="2"/>
                    </a:lnTo>
                    <a:lnTo>
                      <a:pt x="20" y="4"/>
                    </a:lnTo>
                    <a:lnTo>
                      <a:pt x="16" y="6"/>
                    </a:lnTo>
                    <a:lnTo>
                      <a:pt x="13" y="9"/>
                    </a:lnTo>
                    <a:lnTo>
                      <a:pt x="11" y="10"/>
                    </a:lnTo>
                    <a:lnTo>
                      <a:pt x="9" y="12"/>
                    </a:lnTo>
                    <a:lnTo>
                      <a:pt x="8" y="14"/>
                    </a:lnTo>
                    <a:lnTo>
                      <a:pt x="6" y="16"/>
                    </a:lnTo>
                    <a:lnTo>
                      <a:pt x="5" y="17"/>
                    </a:lnTo>
                    <a:lnTo>
                      <a:pt x="4" y="19"/>
                    </a:lnTo>
                    <a:lnTo>
                      <a:pt x="3" y="21"/>
                    </a:lnTo>
                    <a:lnTo>
                      <a:pt x="2" y="23"/>
                    </a:lnTo>
                    <a:lnTo>
                      <a:pt x="1" y="26"/>
                    </a:lnTo>
                    <a:lnTo>
                      <a:pt x="0" y="29"/>
                    </a:lnTo>
                    <a:lnTo>
                      <a:pt x="0" y="32"/>
                    </a:lnTo>
                    <a:lnTo>
                      <a:pt x="1" y="34"/>
                    </a:lnTo>
                    <a:lnTo>
                      <a:pt x="1" y="36"/>
                    </a:lnTo>
                    <a:lnTo>
                      <a:pt x="2" y="37"/>
                    </a:lnTo>
                    <a:lnTo>
                      <a:pt x="3" y="39"/>
                    </a:lnTo>
                    <a:lnTo>
                      <a:pt x="5" y="40"/>
                    </a:lnTo>
                    <a:lnTo>
                      <a:pt x="8" y="41"/>
                    </a:lnTo>
                    <a:lnTo>
                      <a:pt x="10" y="39"/>
                    </a:lnTo>
                    <a:lnTo>
                      <a:pt x="11" y="35"/>
                    </a:lnTo>
                    <a:lnTo>
                      <a:pt x="11" y="29"/>
                    </a:lnTo>
                    <a:close/>
                  </a:path>
                </a:pathLst>
              </a:custGeom>
              <a:solidFill>
                <a:srgbClr val="D1BAB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38" name="Freeform 314"/>
              <p:cNvSpPr>
                <a:spLocks/>
              </p:cNvSpPr>
              <p:nvPr/>
            </p:nvSpPr>
            <p:spPr bwMode="auto">
              <a:xfrm>
                <a:off x="4432" y="2776"/>
                <a:ext cx="88" cy="37"/>
              </a:xfrm>
              <a:custGeom>
                <a:avLst/>
                <a:gdLst/>
                <a:ahLst/>
                <a:cxnLst>
                  <a:cxn ang="0">
                    <a:pos x="9" y="23"/>
                  </a:cxn>
                  <a:cxn ang="0">
                    <a:pos x="14" y="17"/>
                  </a:cxn>
                  <a:cxn ang="0">
                    <a:pos x="22" y="13"/>
                  </a:cxn>
                  <a:cxn ang="0">
                    <a:pos x="33" y="12"/>
                  </a:cxn>
                  <a:cxn ang="0">
                    <a:pos x="44" y="15"/>
                  </a:cxn>
                  <a:cxn ang="0">
                    <a:pos x="55" y="18"/>
                  </a:cxn>
                  <a:cxn ang="0">
                    <a:pos x="67" y="23"/>
                  </a:cxn>
                  <a:cxn ang="0">
                    <a:pos x="76" y="29"/>
                  </a:cxn>
                  <a:cxn ang="0">
                    <a:pos x="80" y="34"/>
                  </a:cxn>
                  <a:cxn ang="0">
                    <a:pos x="84" y="36"/>
                  </a:cxn>
                  <a:cxn ang="0">
                    <a:pos x="86" y="34"/>
                  </a:cxn>
                  <a:cxn ang="0">
                    <a:pos x="88" y="30"/>
                  </a:cxn>
                  <a:cxn ang="0">
                    <a:pos x="88" y="26"/>
                  </a:cxn>
                  <a:cxn ang="0">
                    <a:pos x="87" y="22"/>
                  </a:cxn>
                  <a:cxn ang="0">
                    <a:pos x="85" y="18"/>
                  </a:cxn>
                  <a:cxn ang="0">
                    <a:pos x="81" y="14"/>
                  </a:cxn>
                  <a:cxn ang="0">
                    <a:pos x="76" y="10"/>
                  </a:cxn>
                  <a:cxn ang="0">
                    <a:pos x="68" y="5"/>
                  </a:cxn>
                  <a:cxn ang="0">
                    <a:pos x="59" y="2"/>
                  </a:cxn>
                  <a:cxn ang="0">
                    <a:pos x="49" y="0"/>
                  </a:cxn>
                  <a:cxn ang="0">
                    <a:pos x="40" y="0"/>
                  </a:cxn>
                  <a:cxn ang="0">
                    <a:pos x="31" y="1"/>
                  </a:cxn>
                  <a:cxn ang="0">
                    <a:pos x="23" y="3"/>
                  </a:cxn>
                  <a:cxn ang="0">
                    <a:pos x="16" y="6"/>
                  </a:cxn>
                  <a:cxn ang="0">
                    <a:pos x="11" y="9"/>
                  </a:cxn>
                  <a:cxn ang="0">
                    <a:pos x="8" y="12"/>
                  </a:cxn>
                  <a:cxn ang="0">
                    <a:pos x="5" y="16"/>
                  </a:cxn>
                  <a:cxn ang="0">
                    <a:pos x="3" y="19"/>
                  </a:cxn>
                  <a:cxn ang="0">
                    <a:pos x="0" y="24"/>
                  </a:cxn>
                  <a:cxn ang="0">
                    <a:pos x="0" y="30"/>
                  </a:cxn>
                  <a:cxn ang="0">
                    <a:pos x="0" y="33"/>
                  </a:cxn>
                  <a:cxn ang="0">
                    <a:pos x="2" y="36"/>
                  </a:cxn>
                  <a:cxn ang="0">
                    <a:pos x="6" y="37"/>
                  </a:cxn>
                  <a:cxn ang="0">
                    <a:pos x="8" y="31"/>
                  </a:cxn>
                </a:cxnLst>
                <a:rect l="0" t="0" r="r" b="b"/>
                <a:pathLst>
                  <a:path w="88" h="37">
                    <a:moveTo>
                      <a:pt x="8" y="26"/>
                    </a:moveTo>
                    <a:lnTo>
                      <a:pt x="9" y="23"/>
                    </a:lnTo>
                    <a:lnTo>
                      <a:pt x="11" y="20"/>
                    </a:lnTo>
                    <a:lnTo>
                      <a:pt x="14" y="17"/>
                    </a:lnTo>
                    <a:lnTo>
                      <a:pt x="17" y="15"/>
                    </a:lnTo>
                    <a:lnTo>
                      <a:pt x="22" y="13"/>
                    </a:lnTo>
                    <a:lnTo>
                      <a:pt x="27" y="12"/>
                    </a:lnTo>
                    <a:lnTo>
                      <a:pt x="33" y="12"/>
                    </a:lnTo>
                    <a:lnTo>
                      <a:pt x="40" y="13"/>
                    </a:lnTo>
                    <a:lnTo>
                      <a:pt x="44" y="15"/>
                    </a:lnTo>
                    <a:lnTo>
                      <a:pt x="49" y="16"/>
                    </a:lnTo>
                    <a:lnTo>
                      <a:pt x="55" y="18"/>
                    </a:lnTo>
                    <a:lnTo>
                      <a:pt x="61" y="20"/>
                    </a:lnTo>
                    <a:lnTo>
                      <a:pt x="67" y="23"/>
                    </a:lnTo>
                    <a:lnTo>
                      <a:pt x="72" y="26"/>
                    </a:lnTo>
                    <a:lnTo>
                      <a:pt x="76" y="29"/>
                    </a:lnTo>
                    <a:lnTo>
                      <a:pt x="79" y="32"/>
                    </a:lnTo>
                    <a:lnTo>
                      <a:pt x="80" y="34"/>
                    </a:lnTo>
                    <a:lnTo>
                      <a:pt x="82" y="35"/>
                    </a:lnTo>
                    <a:lnTo>
                      <a:pt x="84" y="36"/>
                    </a:lnTo>
                    <a:lnTo>
                      <a:pt x="85" y="35"/>
                    </a:lnTo>
                    <a:lnTo>
                      <a:pt x="86" y="34"/>
                    </a:lnTo>
                    <a:lnTo>
                      <a:pt x="87" y="33"/>
                    </a:lnTo>
                    <a:lnTo>
                      <a:pt x="88" y="30"/>
                    </a:lnTo>
                    <a:lnTo>
                      <a:pt x="88" y="27"/>
                    </a:lnTo>
                    <a:lnTo>
                      <a:pt x="88" y="26"/>
                    </a:lnTo>
                    <a:lnTo>
                      <a:pt x="87" y="24"/>
                    </a:lnTo>
                    <a:lnTo>
                      <a:pt x="87" y="22"/>
                    </a:lnTo>
                    <a:lnTo>
                      <a:pt x="86" y="20"/>
                    </a:lnTo>
                    <a:lnTo>
                      <a:pt x="85" y="18"/>
                    </a:lnTo>
                    <a:lnTo>
                      <a:pt x="83" y="16"/>
                    </a:lnTo>
                    <a:lnTo>
                      <a:pt x="81" y="14"/>
                    </a:lnTo>
                    <a:lnTo>
                      <a:pt x="79" y="12"/>
                    </a:lnTo>
                    <a:lnTo>
                      <a:pt x="76" y="10"/>
                    </a:lnTo>
                    <a:lnTo>
                      <a:pt x="72" y="7"/>
                    </a:lnTo>
                    <a:lnTo>
                      <a:pt x="68" y="5"/>
                    </a:lnTo>
                    <a:lnTo>
                      <a:pt x="64" y="4"/>
                    </a:lnTo>
                    <a:lnTo>
                      <a:pt x="59" y="2"/>
                    </a:lnTo>
                    <a:lnTo>
                      <a:pt x="54" y="1"/>
                    </a:lnTo>
                    <a:lnTo>
                      <a:pt x="49" y="0"/>
                    </a:lnTo>
                    <a:lnTo>
                      <a:pt x="44" y="0"/>
                    </a:lnTo>
                    <a:lnTo>
                      <a:pt x="40" y="0"/>
                    </a:lnTo>
                    <a:lnTo>
                      <a:pt x="35" y="0"/>
                    </a:lnTo>
                    <a:lnTo>
                      <a:pt x="31" y="1"/>
                    </a:lnTo>
                    <a:lnTo>
                      <a:pt x="27" y="1"/>
                    </a:lnTo>
                    <a:lnTo>
                      <a:pt x="23" y="3"/>
                    </a:lnTo>
                    <a:lnTo>
                      <a:pt x="19" y="4"/>
                    </a:lnTo>
                    <a:lnTo>
                      <a:pt x="16" y="6"/>
                    </a:lnTo>
                    <a:lnTo>
                      <a:pt x="13" y="8"/>
                    </a:lnTo>
                    <a:lnTo>
                      <a:pt x="11" y="9"/>
                    </a:lnTo>
                    <a:lnTo>
                      <a:pt x="9" y="11"/>
                    </a:lnTo>
                    <a:lnTo>
                      <a:pt x="8" y="12"/>
                    </a:lnTo>
                    <a:lnTo>
                      <a:pt x="6" y="14"/>
                    </a:lnTo>
                    <a:lnTo>
                      <a:pt x="5" y="16"/>
                    </a:lnTo>
                    <a:lnTo>
                      <a:pt x="4" y="17"/>
                    </a:lnTo>
                    <a:lnTo>
                      <a:pt x="3" y="19"/>
                    </a:lnTo>
                    <a:lnTo>
                      <a:pt x="2" y="20"/>
                    </a:lnTo>
                    <a:lnTo>
                      <a:pt x="0" y="24"/>
                    </a:lnTo>
                    <a:lnTo>
                      <a:pt x="0" y="27"/>
                    </a:lnTo>
                    <a:lnTo>
                      <a:pt x="0" y="30"/>
                    </a:lnTo>
                    <a:lnTo>
                      <a:pt x="0" y="31"/>
                    </a:lnTo>
                    <a:lnTo>
                      <a:pt x="0" y="33"/>
                    </a:lnTo>
                    <a:lnTo>
                      <a:pt x="1" y="34"/>
                    </a:lnTo>
                    <a:lnTo>
                      <a:pt x="2" y="36"/>
                    </a:lnTo>
                    <a:lnTo>
                      <a:pt x="3" y="37"/>
                    </a:lnTo>
                    <a:lnTo>
                      <a:pt x="6" y="37"/>
                    </a:lnTo>
                    <a:lnTo>
                      <a:pt x="7" y="35"/>
                    </a:lnTo>
                    <a:lnTo>
                      <a:pt x="8" y="31"/>
                    </a:lnTo>
                    <a:lnTo>
                      <a:pt x="8" y="26"/>
                    </a:lnTo>
                    <a:close/>
                  </a:path>
                </a:pathLst>
              </a:custGeom>
              <a:solidFill>
                <a:srgbClr val="A07266"/>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39" name="Freeform 315"/>
              <p:cNvSpPr>
                <a:spLocks/>
              </p:cNvSpPr>
              <p:nvPr/>
            </p:nvSpPr>
            <p:spPr bwMode="auto">
              <a:xfrm>
                <a:off x="4433" y="2777"/>
                <a:ext cx="86" cy="35"/>
              </a:xfrm>
              <a:custGeom>
                <a:avLst/>
                <a:gdLst/>
                <a:ahLst/>
                <a:cxnLst>
                  <a:cxn ang="0">
                    <a:pos x="8" y="20"/>
                  </a:cxn>
                  <a:cxn ang="0">
                    <a:pos x="13" y="14"/>
                  </a:cxn>
                  <a:cxn ang="0">
                    <a:pos x="21" y="10"/>
                  </a:cxn>
                  <a:cxn ang="0">
                    <a:pos x="33" y="10"/>
                  </a:cxn>
                  <a:cxn ang="0">
                    <a:pos x="45" y="13"/>
                  </a:cxn>
                  <a:cxn ang="0">
                    <a:pos x="57" y="17"/>
                  </a:cxn>
                  <a:cxn ang="0">
                    <a:pos x="68" y="21"/>
                  </a:cxn>
                  <a:cxn ang="0">
                    <a:pos x="76" y="26"/>
                  </a:cxn>
                  <a:cxn ang="0">
                    <a:pos x="80" y="31"/>
                  </a:cxn>
                  <a:cxn ang="0">
                    <a:pos x="83" y="32"/>
                  </a:cxn>
                  <a:cxn ang="0">
                    <a:pos x="85" y="31"/>
                  </a:cxn>
                  <a:cxn ang="0">
                    <a:pos x="86" y="27"/>
                  </a:cxn>
                  <a:cxn ang="0">
                    <a:pos x="85" y="23"/>
                  </a:cxn>
                  <a:cxn ang="0">
                    <a:pos x="84" y="19"/>
                  </a:cxn>
                  <a:cxn ang="0">
                    <a:pos x="82" y="16"/>
                  </a:cxn>
                  <a:cxn ang="0">
                    <a:pos x="78" y="12"/>
                  </a:cxn>
                  <a:cxn ang="0">
                    <a:pos x="73" y="9"/>
                  </a:cxn>
                  <a:cxn ang="0">
                    <a:pos x="66" y="4"/>
                  </a:cxn>
                  <a:cxn ang="0">
                    <a:pos x="57" y="1"/>
                  </a:cxn>
                  <a:cxn ang="0">
                    <a:pos x="48" y="0"/>
                  </a:cxn>
                  <a:cxn ang="0">
                    <a:pos x="39" y="0"/>
                  </a:cxn>
                  <a:cxn ang="0">
                    <a:pos x="30" y="1"/>
                  </a:cxn>
                  <a:cxn ang="0">
                    <a:pos x="22" y="3"/>
                  </a:cxn>
                  <a:cxn ang="0">
                    <a:pos x="16" y="5"/>
                  </a:cxn>
                  <a:cxn ang="0">
                    <a:pos x="11" y="9"/>
                  </a:cxn>
                  <a:cxn ang="0">
                    <a:pos x="9" y="11"/>
                  </a:cxn>
                  <a:cxn ang="0">
                    <a:pos x="6" y="14"/>
                  </a:cxn>
                  <a:cxn ang="0">
                    <a:pos x="4" y="17"/>
                  </a:cxn>
                  <a:cxn ang="0">
                    <a:pos x="1" y="22"/>
                  </a:cxn>
                  <a:cxn ang="0">
                    <a:pos x="0" y="27"/>
                  </a:cxn>
                  <a:cxn ang="0">
                    <a:pos x="0" y="30"/>
                  </a:cxn>
                  <a:cxn ang="0">
                    <a:pos x="1" y="33"/>
                  </a:cxn>
                  <a:cxn ang="0">
                    <a:pos x="5" y="35"/>
                  </a:cxn>
                  <a:cxn ang="0">
                    <a:pos x="5" y="28"/>
                  </a:cxn>
                </a:cxnLst>
                <a:rect l="0" t="0" r="r" b="b"/>
                <a:pathLst>
                  <a:path w="86" h="35">
                    <a:moveTo>
                      <a:pt x="7" y="22"/>
                    </a:moveTo>
                    <a:lnTo>
                      <a:pt x="8" y="20"/>
                    </a:lnTo>
                    <a:lnTo>
                      <a:pt x="10" y="17"/>
                    </a:lnTo>
                    <a:lnTo>
                      <a:pt x="13" y="14"/>
                    </a:lnTo>
                    <a:lnTo>
                      <a:pt x="17" y="12"/>
                    </a:lnTo>
                    <a:lnTo>
                      <a:pt x="21" y="10"/>
                    </a:lnTo>
                    <a:lnTo>
                      <a:pt x="27" y="10"/>
                    </a:lnTo>
                    <a:lnTo>
                      <a:pt x="33" y="10"/>
                    </a:lnTo>
                    <a:lnTo>
                      <a:pt x="40" y="11"/>
                    </a:lnTo>
                    <a:lnTo>
                      <a:pt x="45" y="13"/>
                    </a:lnTo>
                    <a:lnTo>
                      <a:pt x="51" y="15"/>
                    </a:lnTo>
                    <a:lnTo>
                      <a:pt x="57" y="17"/>
                    </a:lnTo>
                    <a:lnTo>
                      <a:pt x="63" y="19"/>
                    </a:lnTo>
                    <a:lnTo>
                      <a:pt x="68" y="21"/>
                    </a:lnTo>
                    <a:lnTo>
                      <a:pt x="72" y="24"/>
                    </a:lnTo>
                    <a:lnTo>
                      <a:pt x="76" y="26"/>
                    </a:lnTo>
                    <a:lnTo>
                      <a:pt x="78" y="29"/>
                    </a:lnTo>
                    <a:lnTo>
                      <a:pt x="80" y="31"/>
                    </a:lnTo>
                    <a:lnTo>
                      <a:pt x="81" y="32"/>
                    </a:lnTo>
                    <a:lnTo>
                      <a:pt x="83" y="32"/>
                    </a:lnTo>
                    <a:lnTo>
                      <a:pt x="84" y="32"/>
                    </a:lnTo>
                    <a:lnTo>
                      <a:pt x="85" y="31"/>
                    </a:lnTo>
                    <a:lnTo>
                      <a:pt x="86" y="30"/>
                    </a:lnTo>
                    <a:lnTo>
                      <a:pt x="86" y="27"/>
                    </a:lnTo>
                    <a:lnTo>
                      <a:pt x="86" y="24"/>
                    </a:lnTo>
                    <a:lnTo>
                      <a:pt x="85" y="23"/>
                    </a:lnTo>
                    <a:lnTo>
                      <a:pt x="85" y="21"/>
                    </a:lnTo>
                    <a:lnTo>
                      <a:pt x="84" y="19"/>
                    </a:lnTo>
                    <a:lnTo>
                      <a:pt x="83" y="17"/>
                    </a:lnTo>
                    <a:lnTo>
                      <a:pt x="82" y="16"/>
                    </a:lnTo>
                    <a:lnTo>
                      <a:pt x="80" y="14"/>
                    </a:lnTo>
                    <a:lnTo>
                      <a:pt x="78" y="12"/>
                    </a:lnTo>
                    <a:lnTo>
                      <a:pt x="76" y="11"/>
                    </a:lnTo>
                    <a:lnTo>
                      <a:pt x="73" y="9"/>
                    </a:lnTo>
                    <a:lnTo>
                      <a:pt x="70" y="6"/>
                    </a:lnTo>
                    <a:lnTo>
                      <a:pt x="66" y="4"/>
                    </a:lnTo>
                    <a:lnTo>
                      <a:pt x="62" y="3"/>
                    </a:lnTo>
                    <a:lnTo>
                      <a:pt x="57" y="1"/>
                    </a:lnTo>
                    <a:lnTo>
                      <a:pt x="53" y="0"/>
                    </a:lnTo>
                    <a:lnTo>
                      <a:pt x="48" y="0"/>
                    </a:lnTo>
                    <a:lnTo>
                      <a:pt x="43" y="0"/>
                    </a:lnTo>
                    <a:lnTo>
                      <a:pt x="39" y="0"/>
                    </a:lnTo>
                    <a:lnTo>
                      <a:pt x="34" y="0"/>
                    </a:lnTo>
                    <a:lnTo>
                      <a:pt x="30" y="1"/>
                    </a:lnTo>
                    <a:lnTo>
                      <a:pt x="26" y="2"/>
                    </a:lnTo>
                    <a:lnTo>
                      <a:pt x="22" y="3"/>
                    </a:lnTo>
                    <a:lnTo>
                      <a:pt x="19" y="4"/>
                    </a:lnTo>
                    <a:lnTo>
                      <a:pt x="16" y="5"/>
                    </a:lnTo>
                    <a:lnTo>
                      <a:pt x="13" y="7"/>
                    </a:lnTo>
                    <a:lnTo>
                      <a:pt x="11" y="9"/>
                    </a:lnTo>
                    <a:lnTo>
                      <a:pt x="10" y="10"/>
                    </a:lnTo>
                    <a:lnTo>
                      <a:pt x="9" y="11"/>
                    </a:lnTo>
                    <a:lnTo>
                      <a:pt x="7" y="12"/>
                    </a:lnTo>
                    <a:lnTo>
                      <a:pt x="6" y="14"/>
                    </a:lnTo>
                    <a:lnTo>
                      <a:pt x="5" y="15"/>
                    </a:lnTo>
                    <a:lnTo>
                      <a:pt x="4" y="17"/>
                    </a:lnTo>
                    <a:lnTo>
                      <a:pt x="3" y="18"/>
                    </a:lnTo>
                    <a:lnTo>
                      <a:pt x="1" y="22"/>
                    </a:lnTo>
                    <a:lnTo>
                      <a:pt x="0" y="25"/>
                    </a:lnTo>
                    <a:lnTo>
                      <a:pt x="0" y="27"/>
                    </a:lnTo>
                    <a:lnTo>
                      <a:pt x="0" y="29"/>
                    </a:lnTo>
                    <a:lnTo>
                      <a:pt x="0" y="30"/>
                    </a:lnTo>
                    <a:lnTo>
                      <a:pt x="0" y="31"/>
                    </a:lnTo>
                    <a:lnTo>
                      <a:pt x="1" y="33"/>
                    </a:lnTo>
                    <a:lnTo>
                      <a:pt x="3" y="35"/>
                    </a:lnTo>
                    <a:lnTo>
                      <a:pt x="5" y="35"/>
                    </a:lnTo>
                    <a:lnTo>
                      <a:pt x="5" y="32"/>
                    </a:lnTo>
                    <a:lnTo>
                      <a:pt x="5" y="28"/>
                    </a:lnTo>
                    <a:lnTo>
                      <a:pt x="7" y="22"/>
                    </a:lnTo>
                    <a:close/>
                  </a:path>
                </a:pathLst>
              </a:custGeom>
              <a:solidFill>
                <a:srgbClr val="722B19"/>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40" name="Freeform 316"/>
              <p:cNvSpPr>
                <a:spLocks/>
              </p:cNvSpPr>
              <p:nvPr/>
            </p:nvSpPr>
            <p:spPr bwMode="auto">
              <a:xfrm>
                <a:off x="4434" y="2777"/>
                <a:ext cx="85" cy="33"/>
              </a:xfrm>
              <a:custGeom>
                <a:avLst/>
                <a:gdLst/>
                <a:ahLst/>
                <a:cxnLst>
                  <a:cxn ang="0">
                    <a:pos x="0" y="27"/>
                  </a:cxn>
                  <a:cxn ang="0">
                    <a:pos x="0" y="28"/>
                  </a:cxn>
                  <a:cxn ang="0">
                    <a:pos x="0" y="30"/>
                  </a:cxn>
                  <a:cxn ang="0">
                    <a:pos x="1" y="32"/>
                  </a:cxn>
                  <a:cxn ang="0">
                    <a:pos x="2" y="33"/>
                  </a:cxn>
                  <a:cxn ang="0">
                    <a:pos x="4" y="32"/>
                  </a:cxn>
                  <a:cxn ang="0">
                    <a:pos x="3" y="29"/>
                  </a:cxn>
                  <a:cxn ang="0">
                    <a:pos x="3" y="25"/>
                  </a:cxn>
                  <a:cxn ang="0">
                    <a:pos x="5" y="20"/>
                  </a:cxn>
                  <a:cxn ang="0">
                    <a:pos x="6" y="17"/>
                  </a:cxn>
                  <a:cxn ang="0">
                    <a:pos x="9" y="15"/>
                  </a:cxn>
                  <a:cxn ang="0">
                    <a:pos x="12" y="12"/>
                  </a:cxn>
                  <a:cxn ang="0">
                    <a:pos x="16" y="10"/>
                  </a:cxn>
                  <a:cxn ang="0">
                    <a:pos x="21" y="9"/>
                  </a:cxn>
                  <a:cxn ang="0">
                    <a:pos x="26" y="8"/>
                  </a:cxn>
                  <a:cxn ang="0">
                    <a:pos x="32" y="9"/>
                  </a:cxn>
                  <a:cxn ang="0">
                    <a:pos x="39" y="10"/>
                  </a:cxn>
                  <a:cxn ang="0">
                    <a:pos x="46" y="12"/>
                  </a:cxn>
                  <a:cxn ang="0">
                    <a:pos x="53" y="14"/>
                  </a:cxn>
                  <a:cxn ang="0">
                    <a:pos x="59" y="16"/>
                  </a:cxn>
                  <a:cxn ang="0">
                    <a:pos x="64" y="18"/>
                  </a:cxn>
                  <a:cxn ang="0">
                    <a:pos x="69" y="20"/>
                  </a:cxn>
                  <a:cxn ang="0">
                    <a:pos x="72" y="22"/>
                  </a:cxn>
                  <a:cxn ang="0">
                    <a:pos x="75" y="24"/>
                  </a:cxn>
                  <a:cxn ang="0">
                    <a:pos x="77" y="26"/>
                  </a:cxn>
                  <a:cxn ang="0">
                    <a:pos x="79" y="28"/>
                  </a:cxn>
                  <a:cxn ang="0">
                    <a:pos x="80" y="29"/>
                  </a:cxn>
                  <a:cxn ang="0">
                    <a:pos x="82" y="30"/>
                  </a:cxn>
                  <a:cxn ang="0">
                    <a:pos x="83" y="30"/>
                  </a:cxn>
                  <a:cxn ang="0">
                    <a:pos x="84" y="29"/>
                  </a:cxn>
                  <a:cxn ang="0">
                    <a:pos x="85" y="27"/>
                  </a:cxn>
                  <a:cxn ang="0">
                    <a:pos x="85" y="25"/>
                  </a:cxn>
                  <a:cxn ang="0">
                    <a:pos x="84" y="22"/>
                  </a:cxn>
                  <a:cxn ang="0">
                    <a:pos x="83" y="21"/>
                  </a:cxn>
                  <a:cxn ang="0">
                    <a:pos x="82" y="19"/>
                  </a:cxn>
                  <a:cxn ang="0">
                    <a:pos x="80" y="17"/>
                  </a:cxn>
                  <a:cxn ang="0">
                    <a:pos x="79" y="15"/>
                  </a:cxn>
                  <a:cxn ang="0">
                    <a:pos x="77" y="13"/>
                  </a:cxn>
                  <a:cxn ang="0">
                    <a:pos x="74" y="11"/>
                  </a:cxn>
                  <a:cxn ang="0">
                    <a:pos x="72" y="9"/>
                  </a:cxn>
                  <a:cxn ang="0">
                    <a:pos x="69" y="8"/>
                  </a:cxn>
                  <a:cxn ang="0">
                    <a:pos x="66" y="6"/>
                  </a:cxn>
                  <a:cxn ang="0">
                    <a:pos x="63" y="4"/>
                  </a:cxn>
                  <a:cxn ang="0">
                    <a:pos x="60" y="3"/>
                  </a:cxn>
                  <a:cxn ang="0">
                    <a:pos x="57" y="2"/>
                  </a:cxn>
                  <a:cxn ang="0">
                    <a:pos x="53" y="1"/>
                  </a:cxn>
                  <a:cxn ang="0">
                    <a:pos x="50" y="1"/>
                  </a:cxn>
                  <a:cxn ang="0">
                    <a:pos x="46" y="0"/>
                  </a:cxn>
                  <a:cxn ang="0">
                    <a:pos x="42" y="1"/>
                  </a:cxn>
                  <a:cxn ang="0">
                    <a:pos x="35" y="1"/>
                  </a:cxn>
                  <a:cxn ang="0">
                    <a:pos x="29" y="2"/>
                  </a:cxn>
                  <a:cxn ang="0">
                    <a:pos x="23" y="3"/>
                  </a:cxn>
                  <a:cxn ang="0">
                    <a:pos x="19" y="5"/>
                  </a:cxn>
                  <a:cxn ang="0">
                    <a:pos x="14" y="7"/>
                  </a:cxn>
                  <a:cxn ang="0">
                    <a:pos x="10" y="9"/>
                  </a:cxn>
                  <a:cxn ang="0">
                    <a:pos x="7" y="13"/>
                  </a:cxn>
                  <a:cxn ang="0">
                    <a:pos x="4" y="17"/>
                  </a:cxn>
                  <a:cxn ang="0">
                    <a:pos x="1" y="21"/>
                  </a:cxn>
                  <a:cxn ang="0">
                    <a:pos x="0" y="24"/>
                  </a:cxn>
                  <a:cxn ang="0">
                    <a:pos x="0" y="26"/>
                  </a:cxn>
                  <a:cxn ang="0">
                    <a:pos x="0" y="27"/>
                  </a:cxn>
                </a:cxnLst>
                <a:rect l="0" t="0" r="r" b="b"/>
                <a:pathLst>
                  <a:path w="85" h="33">
                    <a:moveTo>
                      <a:pt x="0" y="27"/>
                    </a:moveTo>
                    <a:lnTo>
                      <a:pt x="0" y="28"/>
                    </a:lnTo>
                    <a:lnTo>
                      <a:pt x="0" y="30"/>
                    </a:lnTo>
                    <a:lnTo>
                      <a:pt x="1" y="32"/>
                    </a:lnTo>
                    <a:lnTo>
                      <a:pt x="2" y="33"/>
                    </a:lnTo>
                    <a:lnTo>
                      <a:pt x="4" y="32"/>
                    </a:lnTo>
                    <a:lnTo>
                      <a:pt x="3" y="29"/>
                    </a:lnTo>
                    <a:lnTo>
                      <a:pt x="3" y="25"/>
                    </a:lnTo>
                    <a:lnTo>
                      <a:pt x="5" y="20"/>
                    </a:lnTo>
                    <a:lnTo>
                      <a:pt x="6" y="17"/>
                    </a:lnTo>
                    <a:lnTo>
                      <a:pt x="9" y="15"/>
                    </a:lnTo>
                    <a:lnTo>
                      <a:pt x="12" y="12"/>
                    </a:lnTo>
                    <a:lnTo>
                      <a:pt x="16" y="10"/>
                    </a:lnTo>
                    <a:lnTo>
                      <a:pt x="21" y="9"/>
                    </a:lnTo>
                    <a:lnTo>
                      <a:pt x="26" y="8"/>
                    </a:lnTo>
                    <a:lnTo>
                      <a:pt x="32" y="9"/>
                    </a:lnTo>
                    <a:lnTo>
                      <a:pt x="39" y="10"/>
                    </a:lnTo>
                    <a:lnTo>
                      <a:pt x="46" y="12"/>
                    </a:lnTo>
                    <a:lnTo>
                      <a:pt x="53" y="14"/>
                    </a:lnTo>
                    <a:lnTo>
                      <a:pt x="59" y="16"/>
                    </a:lnTo>
                    <a:lnTo>
                      <a:pt x="64" y="18"/>
                    </a:lnTo>
                    <a:lnTo>
                      <a:pt x="69" y="20"/>
                    </a:lnTo>
                    <a:lnTo>
                      <a:pt x="72" y="22"/>
                    </a:lnTo>
                    <a:lnTo>
                      <a:pt x="75" y="24"/>
                    </a:lnTo>
                    <a:lnTo>
                      <a:pt x="77" y="26"/>
                    </a:lnTo>
                    <a:lnTo>
                      <a:pt x="79" y="28"/>
                    </a:lnTo>
                    <a:lnTo>
                      <a:pt x="80" y="29"/>
                    </a:lnTo>
                    <a:lnTo>
                      <a:pt x="82" y="30"/>
                    </a:lnTo>
                    <a:lnTo>
                      <a:pt x="83" y="30"/>
                    </a:lnTo>
                    <a:lnTo>
                      <a:pt x="84" y="29"/>
                    </a:lnTo>
                    <a:lnTo>
                      <a:pt x="85" y="27"/>
                    </a:lnTo>
                    <a:lnTo>
                      <a:pt x="85" y="25"/>
                    </a:lnTo>
                    <a:lnTo>
                      <a:pt x="84" y="22"/>
                    </a:lnTo>
                    <a:lnTo>
                      <a:pt x="83" y="21"/>
                    </a:lnTo>
                    <a:lnTo>
                      <a:pt x="82" y="19"/>
                    </a:lnTo>
                    <a:lnTo>
                      <a:pt x="80" y="17"/>
                    </a:lnTo>
                    <a:lnTo>
                      <a:pt x="79" y="15"/>
                    </a:lnTo>
                    <a:lnTo>
                      <a:pt x="77" y="13"/>
                    </a:lnTo>
                    <a:lnTo>
                      <a:pt x="74" y="11"/>
                    </a:lnTo>
                    <a:lnTo>
                      <a:pt x="72" y="9"/>
                    </a:lnTo>
                    <a:lnTo>
                      <a:pt x="69" y="8"/>
                    </a:lnTo>
                    <a:lnTo>
                      <a:pt x="66" y="6"/>
                    </a:lnTo>
                    <a:lnTo>
                      <a:pt x="63" y="4"/>
                    </a:lnTo>
                    <a:lnTo>
                      <a:pt x="60" y="3"/>
                    </a:lnTo>
                    <a:lnTo>
                      <a:pt x="57" y="2"/>
                    </a:lnTo>
                    <a:lnTo>
                      <a:pt x="53" y="1"/>
                    </a:lnTo>
                    <a:lnTo>
                      <a:pt x="50" y="1"/>
                    </a:lnTo>
                    <a:lnTo>
                      <a:pt x="46" y="0"/>
                    </a:lnTo>
                    <a:lnTo>
                      <a:pt x="42" y="1"/>
                    </a:lnTo>
                    <a:lnTo>
                      <a:pt x="35" y="1"/>
                    </a:lnTo>
                    <a:lnTo>
                      <a:pt x="29" y="2"/>
                    </a:lnTo>
                    <a:lnTo>
                      <a:pt x="23" y="3"/>
                    </a:lnTo>
                    <a:lnTo>
                      <a:pt x="19" y="5"/>
                    </a:lnTo>
                    <a:lnTo>
                      <a:pt x="14" y="7"/>
                    </a:lnTo>
                    <a:lnTo>
                      <a:pt x="10" y="9"/>
                    </a:lnTo>
                    <a:lnTo>
                      <a:pt x="7" y="13"/>
                    </a:lnTo>
                    <a:lnTo>
                      <a:pt x="4" y="17"/>
                    </a:lnTo>
                    <a:lnTo>
                      <a:pt x="1" y="21"/>
                    </a:lnTo>
                    <a:lnTo>
                      <a:pt x="0" y="24"/>
                    </a:lnTo>
                    <a:lnTo>
                      <a:pt x="0" y="26"/>
                    </a:lnTo>
                    <a:lnTo>
                      <a:pt x="0" y="27"/>
                    </a:lnTo>
                    <a:close/>
                  </a:path>
                </a:pathLst>
              </a:custGeom>
              <a:solidFill>
                <a:srgbClr val="4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41" name="Freeform 317"/>
              <p:cNvSpPr>
                <a:spLocks/>
              </p:cNvSpPr>
              <p:nvPr/>
            </p:nvSpPr>
            <p:spPr bwMode="auto">
              <a:xfrm>
                <a:off x="4539" y="3120"/>
                <a:ext cx="71" cy="53"/>
              </a:xfrm>
              <a:custGeom>
                <a:avLst/>
                <a:gdLst/>
                <a:ahLst/>
                <a:cxnLst>
                  <a:cxn ang="0">
                    <a:pos x="2" y="33"/>
                  </a:cxn>
                  <a:cxn ang="0">
                    <a:pos x="2" y="33"/>
                  </a:cxn>
                  <a:cxn ang="0">
                    <a:pos x="2" y="32"/>
                  </a:cxn>
                  <a:cxn ang="0">
                    <a:pos x="3" y="30"/>
                  </a:cxn>
                  <a:cxn ang="0">
                    <a:pos x="5" y="29"/>
                  </a:cxn>
                  <a:cxn ang="0">
                    <a:pos x="6" y="27"/>
                  </a:cxn>
                  <a:cxn ang="0">
                    <a:pos x="8" y="24"/>
                  </a:cxn>
                  <a:cxn ang="0">
                    <a:pos x="11" y="22"/>
                  </a:cxn>
                  <a:cxn ang="0">
                    <a:pos x="13" y="19"/>
                  </a:cxn>
                  <a:cxn ang="0">
                    <a:pos x="16" y="16"/>
                  </a:cxn>
                  <a:cxn ang="0">
                    <a:pos x="19" y="13"/>
                  </a:cxn>
                  <a:cxn ang="0">
                    <a:pos x="22" y="11"/>
                  </a:cxn>
                  <a:cxn ang="0">
                    <a:pos x="26" y="8"/>
                  </a:cxn>
                  <a:cxn ang="0">
                    <a:pos x="30" y="6"/>
                  </a:cxn>
                  <a:cxn ang="0">
                    <a:pos x="34" y="4"/>
                  </a:cxn>
                  <a:cxn ang="0">
                    <a:pos x="38" y="2"/>
                  </a:cxn>
                  <a:cxn ang="0">
                    <a:pos x="42" y="1"/>
                  </a:cxn>
                  <a:cxn ang="0">
                    <a:pos x="46" y="0"/>
                  </a:cxn>
                  <a:cxn ang="0">
                    <a:pos x="51" y="0"/>
                  </a:cxn>
                  <a:cxn ang="0">
                    <a:pos x="55" y="1"/>
                  </a:cxn>
                  <a:cxn ang="0">
                    <a:pos x="58" y="2"/>
                  </a:cxn>
                  <a:cxn ang="0">
                    <a:pos x="61" y="3"/>
                  </a:cxn>
                  <a:cxn ang="0">
                    <a:pos x="64" y="5"/>
                  </a:cxn>
                  <a:cxn ang="0">
                    <a:pos x="67" y="7"/>
                  </a:cxn>
                  <a:cxn ang="0">
                    <a:pos x="69" y="10"/>
                  </a:cxn>
                  <a:cxn ang="0">
                    <a:pos x="70" y="13"/>
                  </a:cxn>
                  <a:cxn ang="0">
                    <a:pos x="71" y="16"/>
                  </a:cxn>
                  <a:cxn ang="0">
                    <a:pos x="71" y="20"/>
                  </a:cxn>
                  <a:cxn ang="0">
                    <a:pos x="70" y="24"/>
                  </a:cxn>
                  <a:cxn ang="0">
                    <a:pos x="68" y="27"/>
                  </a:cxn>
                  <a:cxn ang="0">
                    <a:pos x="66" y="31"/>
                  </a:cxn>
                  <a:cxn ang="0">
                    <a:pos x="62" y="35"/>
                  </a:cxn>
                  <a:cxn ang="0">
                    <a:pos x="58" y="39"/>
                  </a:cxn>
                  <a:cxn ang="0">
                    <a:pos x="53" y="43"/>
                  </a:cxn>
                  <a:cxn ang="0">
                    <a:pos x="48" y="46"/>
                  </a:cxn>
                  <a:cxn ang="0">
                    <a:pos x="42" y="49"/>
                  </a:cxn>
                  <a:cxn ang="0">
                    <a:pos x="37" y="51"/>
                  </a:cxn>
                  <a:cxn ang="0">
                    <a:pos x="31" y="52"/>
                  </a:cxn>
                  <a:cxn ang="0">
                    <a:pos x="26" y="53"/>
                  </a:cxn>
                  <a:cxn ang="0">
                    <a:pos x="21" y="53"/>
                  </a:cxn>
                  <a:cxn ang="0">
                    <a:pos x="16" y="53"/>
                  </a:cxn>
                  <a:cxn ang="0">
                    <a:pos x="11" y="52"/>
                  </a:cxn>
                  <a:cxn ang="0">
                    <a:pos x="8" y="51"/>
                  </a:cxn>
                  <a:cxn ang="0">
                    <a:pos x="4" y="49"/>
                  </a:cxn>
                  <a:cxn ang="0">
                    <a:pos x="2" y="47"/>
                  </a:cxn>
                  <a:cxn ang="0">
                    <a:pos x="0" y="44"/>
                  </a:cxn>
                  <a:cxn ang="0">
                    <a:pos x="0" y="41"/>
                  </a:cxn>
                  <a:cxn ang="0">
                    <a:pos x="0" y="37"/>
                  </a:cxn>
                  <a:cxn ang="0">
                    <a:pos x="2" y="33"/>
                  </a:cxn>
                </a:cxnLst>
                <a:rect l="0" t="0" r="r" b="b"/>
                <a:pathLst>
                  <a:path w="71" h="53">
                    <a:moveTo>
                      <a:pt x="2" y="33"/>
                    </a:moveTo>
                    <a:lnTo>
                      <a:pt x="2" y="33"/>
                    </a:lnTo>
                    <a:lnTo>
                      <a:pt x="2" y="32"/>
                    </a:lnTo>
                    <a:lnTo>
                      <a:pt x="3" y="30"/>
                    </a:lnTo>
                    <a:lnTo>
                      <a:pt x="5" y="29"/>
                    </a:lnTo>
                    <a:lnTo>
                      <a:pt x="6" y="27"/>
                    </a:lnTo>
                    <a:lnTo>
                      <a:pt x="8" y="24"/>
                    </a:lnTo>
                    <a:lnTo>
                      <a:pt x="11" y="22"/>
                    </a:lnTo>
                    <a:lnTo>
                      <a:pt x="13" y="19"/>
                    </a:lnTo>
                    <a:lnTo>
                      <a:pt x="16" y="16"/>
                    </a:lnTo>
                    <a:lnTo>
                      <a:pt x="19" y="13"/>
                    </a:lnTo>
                    <a:lnTo>
                      <a:pt x="22" y="11"/>
                    </a:lnTo>
                    <a:lnTo>
                      <a:pt x="26" y="8"/>
                    </a:lnTo>
                    <a:lnTo>
                      <a:pt x="30" y="6"/>
                    </a:lnTo>
                    <a:lnTo>
                      <a:pt x="34" y="4"/>
                    </a:lnTo>
                    <a:lnTo>
                      <a:pt x="38" y="2"/>
                    </a:lnTo>
                    <a:lnTo>
                      <a:pt x="42" y="1"/>
                    </a:lnTo>
                    <a:lnTo>
                      <a:pt x="46" y="0"/>
                    </a:lnTo>
                    <a:lnTo>
                      <a:pt x="51" y="0"/>
                    </a:lnTo>
                    <a:lnTo>
                      <a:pt x="55" y="1"/>
                    </a:lnTo>
                    <a:lnTo>
                      <a:pt x="58" y="2"/>
                    </a:lnTo>
                    <a:lnTo>
                      <a:pt x="61" y="3"/>
                    </a:lnTo>
                    <a:lnTo>
                      <a:pt x="64" y="5"/>
                    </a:lnTo>
                    <a:lnTo>
                      <a:pt x="67" y="7"/>
                    </a:lnTo>
                    <a:lnTo>
                      <a:pt x="69" y="10"/>
                    </a:lnTo>
                    <a:lnTo>
                      <a:pt x="70" y="13"/>
                    </a:lnTo>
                    <a:lnTo>
                      <a:pt x="71" y="16"/>
                    </a:lnTo>
                    <a:lnTo>
                      <a:pt x="71" y="20"/>
                    </a:lnTo>
                    <a:lnTo>
                      <a:pt x="70" y="24"/>
                    </a:lnTo>
                    <a:lnTo>
                      <a:pt x="68" y="27"/>
                    </a:lnTo>
                    <a:lnTo>
                      <a:pt x="66" y="31"/>
                    </a:lnTo>
                    <a:lnTo>
                      <a:pt x="62" y="35"/>
                    </a:lnTo>
                    <a:lnTo>
                      <a:pt x="58" y="39"/>
                    </a:lnTo>
                    <a:lnTo>
                      <a:pt x="53" y="43"/>
                    </a:lnTo>
                    <a:lnTo>
                      <a:pt x="48" y="46"/>
                    </a:lnTo>
                    <a:lnTo>
                      <a:pt x="42" y="49"/>
                    </a:lnTo>
                    <a:lnTo>
                      <a:pt x="37" y="51"/>
                    </a:lnTo>
                    <a:lnTo>
                      <a:pt x="31" y="52"/>
                    </a:lnTo>
                    <a:lnTo>
                      <a:pt x="26" y="53"/>
                    </a:lnTo>
                    <a:lnTo>
                      <a:pt x="21" y="53"/>
                    </a:lnTo>
                    <a:lnTo>
                      <a:pt x="16" y="53"/>
                    </a:lnTo>
                    <a:lnTo>
                      <a:pt x="11" y="52"/>
                    </a:lnTo>
                    <a:lnTo>
                      <a:pt x="8" y="51"/>
                    </a:lnTo>
                    <a:lnTo>
                      <a:pt x="4" y="49"/>
                    </a:lnTo>
                    <a:lnTo>
                      <a:pt x="2" y="47"/>
                    </a:lnTo>
                    <a:lnTo>
                      <a:pt x="0" y="44"/>
                    </a:lnTo>
                    <a:lnTo>
                      <a:pt x="0" y="41"/>
                    </a:lnTo>
                    <a:lnTo>
                      <a:pt x="0" y="37"/>
                    </a:lnTo>
                    <a:lnTo>
                      <a:pt x="2" y="3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42" name="Freeform 318"/>
              <p:cNvSpPr>
                <a:spLocks/>
              </p:cNvSpPr>
              <p:nvPr/>
            </p:nvSpPr>
            <p:spPr bwMode="auto">
              <a:xfrm>
                <a:off x="4543" y="3123"/>
                <a:ext cx="65" cy="48"/>
              </a:xfrm>
              <a:custGeom>
                <a:avLst/>
                <a:gdLst/>
                <a:ahLst/>
                <a:cxnLst>
                  <a:cxn ang="0">
                    <a:pos x="1" y="29"/>
                  </a:cxn>
                  <a:cxn ang="0">
                    <a:pos x="2" y="28"/>
                  </a:cxn>
                  <a:cxn ang="0">
                    <a:pos x="4" y="26"/>
                  </a:cxn>
                  <a:cxn ang="0">
                    <a:pos x="7" y="21"/>
                  </a:cxn>
                  <a:cxn ang="0">
                    <a:pos x="12" y="17"/>
                  </a:cxn>
                  <a:cxn ang="0">
                    <a:pos x="17" y="12"/>
                  </a:cxn>
                  <a:cxn ang="0">
                    <a:pos x="24" y="7"/>
                  </a:cxn>
                  <a:cxn ang="0">
                    <a:pos x="31" y="3"/>
                  </a:cxn>
                  <a:cxn ang="0">
                    <a:pos x="38" y="0"/>
                  </a:cxn>
                  <a:cxn ang="0">
                    <a:pos x="46" y="0"/>
                  </a:cxn>
                  <a:cxn ang="0">
                    <a:pos x="53" y="1"/>
                  </a:cxn>
                  <a:cxn ang="0">
                    <a:pos x="59" y="4"/>
                  </a:cxn>
                  <a:cxn ang="0">
                    <a:pos x="63" y="9"/>
                  </a:cxn>
                  <a:cxn ang="0">
                    <a:pos x="65" y="14"/>
                  </a:cxn>
                  <a:cxn ang="0">
                    <a:pos x="64" y="21"/>
                  </a:cxn>
                  <a:cxn ang="0">
                    <a:pos x="60" y="28"/>
                  </a:cxn>
                  <a:cxn ang="0">
                    <a:pos x="53" y="35"/>
                  </a:cxn>
                  <a:cxn ang="0">
                    <a:pos x="49" y="39"/>
                  </a:cxn>
                  <a:cxn ang="0">
                    <a:pos x="44" y="41"/>
                  </a:cxn>
                  <a:cxn ang="0">
                    <a:pos x="39" y="44"/>
                  </a:cxn>
                  <a:cxn ang="0">
                    <a:pos x="34" y="45"/>
                  </a:cxn>
                  <a:cxn ang="0">
                    <a:pos x="29" y="47"/>
                  </a:cxn>
                  <a:cxn ang="0">
                    <a:pos x="24" y="48"/>
                  </a:cxn>
                  <a:cxn ang="0">
                    <a:pos x="19" y="48"/>
                  </a:cxn>
                  <a:cxn ang="0">
                    <a:pos x="14" y="48"/>
                  </a:cxn>
                  <a:cxn ang="0">
                    <a:pos x="10" y="47"/>
                  </a:cxn>
                  <a:cxn ang="0">
                    <a:pos x="7" y="46"/>
                  </a:cxn>
                  <a:cxn ang="0">
                    <a:pos x="4" y="44"/>
                  </a:cxn>
                  <a:cxn ang="0">
                    <a:pos x="2" y="43"/>
                  </a:cxn>
                  <a:cxn ang="0">
                    <a:pos x="0" y="40"/>
                  </a:cxn>
                  <a:cxn ang="0">
                    <a:pos x="0" y="37"/>
                  </a:cxn>
                  <a:cxn ang="0">
                    <a:pos x="0" y="33"/>
                  </a:cxn>
                  <a:cxn ang="0">
                    <a:pos x="1" y="29"/>
                  </a:cxn>
                </a:cxnLst>
                <a:rect l="0" t="0" r="r" b="b"/>
                <a:pathLst>
                  <a:path w="65" h="48">
                    <a:moveTo>
                      <a:pt x="1" y="29"/>
                    </a:moveTo>
                    <a:lnTo>
                      <a:pt x="2" y="28"/>
                    </a:lnTo>
                    <a:lnTo>
                      <a:pt x="4" y="26"/>
                    </a:lnTo>
                    <a:lnTo>
                      <a:pt x="7" y="21"/>
                    </a:lnTo>
                    <a:lnTo>
                      <a:pt x="12" y="17"/>
                    </a:lnTo>
                    <a:lnTo>
                      <a:pt x="17" y="12"/>
                    </a:lnTo>
                    <a:lnTo>
                      <a:pt x="24" y="7"/>
                    </a:lnTo>
                    <a:lnTo>
                      <a:pt x="31" y="3"/>
                    </a:lnTo>
                    <a:lnTo>
                      <a:pt x="38" y="0"/>
                    </a:lnTo>
                    <a:lnTo>
                      <a:pt x="46" y="0"/>
                    </a:lnTo>
                    <a:lnTo>
                      <a:pt x="53" y="1"/>
                    </a:lnTo>
                    <a:lnTo>
                      <a:pt x="59" y="4"/>
                    </a:lnTo>
                    <a:lnTo>
                      <a:pt x="63" y="9"/>
                    </a:lnTo>
                    <a:lnTo>
                      <a:pt x="65" y="14"/>
                    </a:lnTo>
                    <a:lnTo>
                      <a:pt x="64" y="21"/>
                    </a:lnTo>
                    <a:lnTo>
                      <a:pt x="60" y="28"/>
                    </a:lnTo>
                    <a:lnTo>
                      <a:pt x="53" y="35"/>
                    </a:lnTo>
                    <a:lnTo>
                      <a:pt x="49" y="39"/>
                    </a:lnTo>
                    <a:lnTo>
                      <a:pt x="44" y="41"/>
                    </a:lnTo>
                    <a:lnTo>
                      <a:pt x="39" y="44"/>
                    </a:lnTo>
                    <a:lnTo>
                      <a:pt x="34" y="45"/>
                    </a:lnTo>
                    <a:lnTo>
                      <a:pt x="29" y="47"/>
                    </a:lnTo>
                    <a:lnTo>
                      <a:pt x="24" y="48"/>
                    </a:lnTo>
                    <a:lnTo>
                      <a:pt x="19" y="48"/>
                    </a:lnTo>
                    <a:lnTo>
                      <a:pt x="14" y="48"/>
                    </a:lnTo>
                    <a:lnTo>
                      <a:pt x="10" y="47"/>
                    </a:lnTo>
                    <a:lnTo>
                      <a:pt x="7" y="46"/>
                    </a:lnTo>
                    <a:lnTo>
                      <a:pt x="4" y="44"/>
                    </a:lnTo>
                    <a:lnTo>
                      <a:pt x="2" y="43"/>
                    </a:lnTo>
                    <a:lnTo>
                      <a:pt x="0" y="40"/>
                    </a:lnTo>
                    <a:lnTo>
                      <a:pt x="0" y="37"/>
                    </a:lnTo>
                    <a:lnTo>
                      <a:pt x="0" y="33"/>
                    </a:lnTo>
                    <a:lnTo>
                      <a:pt x="1" y="29"/>
                    </a:lnTo>
                    <a:close/>
                  </a:path>
                </a:pathLst>
              </a:custGeom>
              <a:solidFill>
                <a:srgbClr val="EDDDD3"/>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43" name="Freeform 319"/>
              <p:cNvSpPr>
                <a:spLocks/>
              </p:cNvSpPr>
              <p:nvPr/>
            </p:nvSpPr>
            <p:spPr bwMode="auto">
              <a:xfrm>
                <a:off x="4545" y="3125"/>
                <a:ext cx="59" cy="44"/>
              </a:xfrm>
              <a:custGeom>
                <a:avLst/>
                <a:gdLst/>
                <a:ahLst/>
                <a:cxnLst>
                  <a:cxn ang="0">
                    <a:pos x="1" y="27"/>
                  </a:cxn>
                  <a:cxn ang="0">
                    <a:pos x="2" y="26"/>
                  </a:cxn>
                  <a:cxn ang="0">
                    <a:pos x="4" y="23"/>
                  </a:cxn>
                  <a:cxn ang="0">
                    <a:pos x="7" y="20"/>
                  </a:cxn>
                  <a:cxn ang="0">
                    <a:pos x="11" y="15"/>
                  </a:cxn>
                  <a:cxn ang="0">
                    <a:pos x="16" y="11"/>
                  </a:cxn>
                  <a:cxn ang="0">
                    <a:pos x="21" y="6"/>
                  </a:cxn>
                  <a:cxn ang="0">
                    <a:pos x="28" y="3"/>
                  </a:cxn>
                  <a:cxn ang="0">
                    <a:pos x="35" y="0"/>
                  </a:cxn>
                  <a:cxn ang="0">
                    <a:pos x="42" y="0"/>
                  </a:cxn>
                  <a:cxn ang="0">
                    <a:pos x="48" y="1"/>
                  </a:cxn>
                  <a:cxn ang="0">
                    <a:pos x="53" y="4"/>
                  </a:cxn>
                  <a:cxn ang="0">
                    <a:pos x="57" y="8"/>
                  </a:cxn>
                  <a:cxn ang="0">
                    <a:pos x="59" y="13"/>
                  </a:cxn>
                  <a:cxn ang="0">
                    <a:pos x="58" y="19"/>
                  </a:cxn>
                  <a:cxn ang="0">
                    <a:pos x="55" y="26"/>
                  </a:cxn>
                  <a:cxn ang="0">
                    <a:pos x="48" y="32"/>
                  </a:cxn>
                  <a:cxn ang="0">
                    <a:pos x="44" y="35"/>
                  </a:cxn>
                  <a:cxn ang="0">
                    <a:pos x="40" y="38"/>
                  </a:cxn>
                  <a:cxn ang="0">
                    <a:pos x="35" y="40"/>
                  </a:cxn>
                  <a:cxn ang="0">
                    <a:pos x="31" y="41"/>
                  </a:cxn>
                  <a:cxn ang="0">
                    <a:pos x="26" y="42"/>
                  </a:cxn>
                  <a:cxn ang="0">
                    <a:pos x="21" y="43"/>
                  </a:cxn>
                  <a:cxn ang="0">
                    <a:pos x="17" y="44"/>
                  </a:cxn>
                  <a:cxn ang="0">
                    <a:pos x="13" y="43"/>
                  </a:cxn>
                  <a:cxn ang="0">
                    <a:pos x="9" y="43"/>
                  </a:cxn>
                  <a:cxn ang="0">
                    <a:pos x="6" y="42"/>
                  </a:cxn>
                  <a:cxn ang="0">
                    <a:pos x="4" y="41"/>
                  </a:cxn>
                  <a:cxn ang="0">
                    <a:pos x="2" y="39"/>
                  </a:cxn>
                  <a:cxn ang="0">
                    <a:pos x="0" y="36"/>
                  </a:cxn>
                  <a:cxn ang="0">
                    <a:pos x="0" y="34"/>
                  </a:cxn>
                  <a:cxn ang="0">
                    <a:pos x="0" y="30"/>
                  </a:cxn>
                  <a:cxn ang="0">
                    <a:pos x="1" y="27"/>
                  </a:cxn>
                </a:cxnLst>
                <a:rect l="0" t="0" r="r" b="b"/>
                <a:pathLst>
                  <a:path w="59" h="44">
                    <a:moveTo>
                      <a:pt x="1" y="27"/>
                    </a:moveTo>
                    <a:lnTo>
                      <a:pt x="2" y="26"/>
                    </a:lnTo>
                    <a:lnTo>
                      <a:pt x="4" y="23"/>
                    </a:lnTo>
                    <a:lnTo>
                      <a:pt x="7" y="20"/>
                    </a:lnTo>
                    <a:lnTo>
                      <a:pt x="11" y="15"/>
                    </a:lnTo>
                    <a:lnTo>
                      <a:pt x="16" y="11"/>
                    </a:lnTo>
                    <a:lnTo>
                      <a:pt x="21" y="6"/>
                    </a:lnTo>
                    <a:lnTo>
                      <a:pt x="28" y="3"/>
                    </a:lnTo>
                    <a:lnTo>
                      <a:pt x="35" y="0"/>
                    </a:lnTo>
                    <a:lnTo>
                      <a:pt x="42" y="0"/>
                    </a:lnTo>
                    <a:lnTo>
                      <a:pt x="48" y="1"/>
                    </a:lnTo>
                    <a:lnTo>
                      <a:pt x="53" y="4"/>
                    </a:lnTo>
                    <a:lnTo>
                      <a:pt x="57" y="8"/>
                    </a:lnTo>
                    <a:lnTo>
                      <a:pt x="59" y="13"/>
                    </a:lnTo>
                    <a:lnTo>
                      <a:pt x="58" y="19"/>
                    </a:lnTo>
                    <a:lnTo>
                      <a:pt x="55" y="26"/>
                    </a:lnTo>
                    <a:lnTo>
                      <a:pt x="48" y="32"/>
                    </a:lnTo>
                    <a:lnTo>
                      <a:pt x="44" y="35"/>
                    </a:lnTo>
                    <a:lnTo>
                      <a:pt x="40" y="38"/>
                    </a:lnTo>
                    <a:lnTo>
                      <a:pt x="35" y="40"/>
                    </a:lnTo>
                    <a:lnTo>
                      <a:pt x="31" y="41"/>
                    </a:lnTo>
                    <a:lnTo>
                      <a:pt x="26" y="42"/>
                    </a:lnTo>
                    <a:lnTo>
                      <a:pt x="21" y="43"/>
                    </a:lnTo>
                    <a:lnTo>
                      <a:pt x="17" y="44"/>
                    </a:lnTo>
                    <a:lnTo>
                      <a:pt x="13" y="43"/>
                    </a:lnTo>
                    <a:lnTo>
                      <a:pt x="9" y="43"/>
                    </a:lnTo>
                    <a:lnTo>
                      <a:pt x="6" y="42"/>
                    </a:lnTo>
                    <a:lnTo>
                      <a:pt x="4" y="41"/>
                    </a:lnTo>
                    <a:lnTo>
                      <a:pt x="2" y="39"/>
                    </a:lnTo>
                    <a:lnTo>
                      <a:pt x="0" y="36"/>
                    </a:lnTo>
                    <a:lnTo>
                      <a:pt x="0" y="34"/>
                    </a:lnTo>
                    <a:lnTo>
                      <a:pt x="0" y="30"/>
                    </a:lnTo>
                    <a:lnTo>
                      <a:pt x="1" y="27"/>
                    </a:lnTo>
                    <a:close/>
                  </a:path>
                </a:pathLst>
              </a:custGeom>
              <a:solidFill>
                <a:srgbClr val="D6B7A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44" name="Freeform 320"/>
              <p:cNvSpPr>
                <a:spLocks/>
              </p:cNvSpPr>
              <p:nvPr/>
            </p:nvSpPr>
            <p:spPr bwMode="auto">
              <a:xfrm>
                <a:off x="4548" y="3127"/>
                <a:ext cx="53" cy="39"/>
              </a:xfrm>
              <a:custGeom>
                <a:avLst/>
                <a:gdLst/>
                <a:ahLst/>
                <a:cxnLst>
                  <a:cxn ang="0">
                    <a:pos x="1" y="24"/>
                  </a:cxn>
                  <a:cxn ang="0">
                    <a:pos x="2" y="24"/>
                  </a:cxn>
                  <a:cxn ang="0">
                    <a:pos x="3" y="21"/>
                  </a:cxn>
                  <a:cxn ang="0">
                    <a:pos x="6" y="18"/>
                  </a:cxn>
                  <a:cxn ang="0">
                    <a:pos x="10" y="14"/>
                  </a:cxn>
                  <a:cxn ang="0">
                    <a:pos x="14" y="10"/>
                  </a:cxn>
                  <a:cxn ang="0">
                    <a:pos x="19" y="6"/>
                  </a:cxn>
                  <a:cxn ang="0">
                    <a:pos x="25" y="3"/>
                  </a:cxn>
                  <a:cxn ang="0">
                    <a:pos x="31" y="1"/>
                  </a:cxn>
                  <a:cxn ang="0">
                    <a:pos x="38" y="0"/>
                  </a:cxn>
                  <a:cxn ang="0">
                    <a:pos x="43" y="1"/>
                  </a:cxn>
                  <a:cxn ang="0">
                    <a:pos x="48" y="4"/>
                  </a:cxn>
                  <a:cxn ang="0">
                    <a:pos x="51" y="8"/>
                  </a:cxn>
                  <a:cxn ang="0">
                    <a:pos x="53" y="12"/>
                  </a:cxn>
                  <a:cxn ang="0">
                    <a:pos x="52" y="18"/>
                  </a:cxn>
                  <a:cxn ang="0">
                    <a:pos x="49" y="23"/>
                  </a:cxn>
                  <a:cxn ang="0">
                    <a:pos x="43" y="29"/>
                  </a:cxn>
                  <a:cxn ang="0">
                    <a:pos x="40" y="32"/>
                  </a:cxn>
                  <a:cxn ang="0">
                    <a:pos x="36" y="34"/>
                  </a:cxn>
                  <a:cxn ang="0">
                    <a:pos x="32" y="36"/>
                  </a:cxn>
                  <a:cxn ang="0">
                    <a:pos x="27" y="37"/>
                  </a:cxn>
                  <a:cxn ang="0">
                    <a:pos x="23" y="39"/>
                  </a:cxn>
                  <a:cxn ang="0">
                    <a:pos x="19" y="39"/>
                  </a:cxn>
                  <a:cxn ang="0">
                    <a:pos x="15" y="39"/>
                  </a:cxn>
                  <a:cxn ang="0">
                    <a:pos x="12" y="39"/>
                  </a:cxn>
                  <a:cxn ang="0">
                    <a:pos x="8" y="39"/>
                  </a:cxn>
                  <a:cxn ang="0">
                    <a:pos x="6" y="38"/>
                  </a:cxn>
                  <a:cxn ang="0">
                    <a:pos x="3" y="37"/>
                  </a:cxn>
                  <a:cxn ang="0">
                    <a:pos x="1" y="35"/>
                  </a:cxn>
                  <a:cxn ang="0">
                    <a:pos x="0" y="33"/>
                  </a:cxn>
                  <a:cxn ang="0">
                    <a:pos x="0" y="30"/>
                  </a:cxn>
                  <a:cxn ang="0">
                    <a:pos x="0" y="28"/>
                  </a:cxn>
                  <a:cxn ang="0">
                    <a:pos x="1" y="24"/>
                  </a:cxn>
                </a:cxnLst>
                <a:rect l="0" t="0" r="r" b="b"/>
                <a:pathLst>
                  <a:path w="53" h="39">
                    <a:moveTo>
                      <a:pt x="1" y="24"/>
                    </a:moveTo>
                    <a:lnTo>
                      <a:pt x="2" y="24"/>
                    </a:lnTo>
                    <a:lnTo>
                      <a:pt x="3" y="21"/>
                    </a:lnTo>
                    <a:lnTo>
                      <a:pt x="6" y="18"/>
                    </a:lnTo>
                    <a:lnTo>
                      <a:pt x="10" y="14"/>
                    </a:lnTo>
                    <a:lnTo>
                      <a:pt x="14" y="10"/>
                    </a:lnTo>
                    <a:lnTo>
                      <a:pt x="19" y="6"/>
                    </a:lnTo>
                    <a:lnTo>
                      <a:pt x="25" y="3"/>
                    </a:lnTo>
                    <a:lnTo>
                      <a:pt x="31" y="1"/>
                    </a:lnTo>
                    <a:lnTo>
                      <a:pt x="38" y="0"/>
                    </a:lnTo>
                    <a:lnTo>
                      <a:pt x="43" y="1"/>
                    </a:lnTo>
                    <a:lnTo>
                      <a:pt x="48" y="4"/>
                    </a:lnTo>
                    <a:lnTo>
                      <a:pt x="51" y="8"/>
                    </a:lnTo>
                    <a:lnTo>
                      <a:pt x="53" y="12"/>
                    </a:lnTo>
                    <a:lnTo>
                      <a:pt x="52" y="18"/>
                    </a:lnTo>
                    <a:lnTo>
                      <a:pt x="49" y="23"/>
                    </a:lnTo>
                    <a:lnTo>
                      <a:pt x="43" y="29"/>
                    </a:lnTo>
                    <a:lnTo>
                      <a:pt x="40" y="32"/>
                    </a:lnTo>
                    <a:lnTo>
                      <a:pt x="36" y="34"/>
                    </a:lnTo>
                    <a:lnTo>
                      <a:pt x="32" y="36"/>
                    </a:lnTo>
                    <a:lnTo>
                      <a:pt x="27" y="37"/>
                    </a:lnTo>
                    <a:lnTo>
                      <a:pt x="23" y="39"/>
                    </a:lnTo>
                    <a:lnTo>
                      <a:pt x="19" y="39"/>
                    </a:lnTo>
                    <a:lnTo>
                      <a:pt x="15" y="39"/>
                    </a:lnTo>
                    <a:lnTo>
                      <a:pt x="12" y="39"/>
                    </a:lnTo>
                    <a:lnTo>
                      <a:pt x="8" y="39"/>
                    </a:lnTo>
                    <a:lnTo>
                      <a:pt x="6" y="38"/>
                    </a:lnTo>
                    <a:lnTo>
                      <a:pt x="3" y="37"/>
                    </a:lnTo>
                    <a:lnTo>
                      <a:pt x="1" y="35"/>
                    </a:lnTo>
                    <a:lnTo>
                      <a:pt x="0" y="33"/>
                    </a:lnTo>
                    <a:lnTo>
                      <a:pt x="0" y="30"/>
                    </a:lnTo>
                    <a:lnTo>
                      <a:pt x="0" y="28"/>
                    </a:lnTo>
                    <a:lnTo>
                      <a:pt x="1" y="24"/>
                    </a:lnTo>
                    <a:close/>
                  </a:path>
                </a:pathLst>
              </a:custGeom>
              <a:solidFill>
                <a:srgbClr val="C1967C"/>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45" name="Freeform 321"/>
              <p:cNvSpPr>
                <a:spLocks/>
              </p:cNvSpPr>
              <p:nvPr/>
            </p:nvSpPr>
            <p:spPr bwMode="auto">
              <a:xfrm>
                <a:off x="4551" y="3130"/>
                <a:ext cx="47" cy="34"/>
              </a:xfrm>
              <a:custGeom>
                <a:avLst/>
                <a:gdLst/>
                <a:ahLst/>
                <a:cxnLst>
                  <a:cxn ang="0">
                    <a:pos x="1" y="21"/>
                  </a:cxn>
                  <a:cxn ang="0">
                    <a:pos x="2" y="20"/>
                  </a:cxn>
                  <a:cxn ang="0">
                    <a:pos x="3" y="18"/>
                  </a:cxn>
                  <a:cxn ang="0">
                    <a:pos x="5" y="15"/>
                  </a:cxn>
                  <a:cxn ang="0">
                    <a:pos x="9" y="12"/>
                  </a:cxn>
                  <a:cxn ang="0">
                    <a:pos x="12" y="8"/>
                  </a:cxn>
                  <a:cxn ang="0">
                    <a:pos x="17" y="5"/>
                  </a:cxn>
                  <a:cxn ang="0">
                    <a:pos x="22" y="2"/>
                  </a:cxn>
                  <a:cxn ang="0">
                    <a:pos x="28" y="0"/>
                  </a:cxn>
                  <a:cxn ang="0">
                    <a:pos x="34" y="0"/>
                  </a:cxn>
                  <a:cxn ang="0">
                    <a:pos x="39" y="1"/>
                  </a:cxn>
                  <a:cxn ang="0">
                    <a:pos x="43" y="3"/>
                  </a:cxn>
                  <a:cxn ang="0">
                    <a:pos x="46" y="6"/>
                  </a:cxn>
                  <a:cxn ang="0">
                    <a:pos x="47" y="10"/>
                  </a:cxn>
                  <a:cxn ang="0">
                    <a:pos x="46" y="15"/>
                  </a:cxn>
                  <a:cxn ang="0">
                    <a:pos x="44" y="20"/>
                  </a:cxn>
                  <a:cxn ang="0">
                    <a:pos x="39" y="25"/>
                  </a:cxn>
                  <a:cxn ang="0">
                    <a:pos x="35" y="27"/>
                  </a:cxn>
                  <a:cxn ang="0">
                    <a:pos x="32" y="29"/>
                  </a:cxn>
                  <a:cxn ang="0">
                    <a:pos x="28" y="31"/>
                  </a:cxn>
                  <a:cxn ang="0">
                    <a:pos x="24" y="32"/>
                  </a:cxn>
                  <a:cxn ang="0">
                    <a:pos x="21" y="33"/>
                  </a:cxn>
                  <a:cxn ang="0">
                    <a:pos x="17" y="34"/>
                  </a:cxn>
                  <a:cxn ang="0">
                    <a:pos x="14" y="34"/>
                  </a:cxn>
                  <a:cxn ang="0">
                    <a:pos x="10" y="34"/>
                  </a:cxn>
                  <a:cxn ang="0">
                    <a:pos x="7" y="33"/>
                  </a:cxn>
                  <a:cxn ang="0">
                    <a:pos x="5" y="33"/>
                  </a:cxn>
                  <a:cxn ang="0">
                    <a:pos x="3" y="32"/>
                  </a:cxn>
                  <a:cxn ang="0">
                    <a:pos x="1" y="30"/>
                  </a:cxn>
                  <a:cxn ang="0">
                    <a:pos x="0" y="28"/>
                  </a:cxn>
                  <a:cxn ang="0">
                    <a:pos x="0" y="26"/>
                  </a:cxn>
                  <a:cxn ang="0">
                    <a:pos x="0" y="24"/>
                  </a:cxn>
                  <a:cxn ang="0">
                    <a:pos x="1" y="21"/>
                  </a:cxn>
                </a:cxnLst>
                <a:rect l="0" t="0" r="r" b="b"/>
                <a:pathLst>
                  <a:path w="47" h="34">
                    <a:moveTo>
                      <a:pt x="1" y="21"/>
                    </a:moveTo>
                    <a:lnTo>
                      <a:pt x="2" y="20"/>
                    </a:lnTo>
                    <a:lnTo>
                      <a:pt x="3" y="18"/>
                    </a:lnTo>
                    <a:lnTo>
                      <a:pt x="5" y="15"/>
                    </a:lnTo>
                    <a:lnTo>
                      <a:pt x="9" y="12"/>
                    </a:lnTo>
                    <a:lnTo>
                      <a:pt x="12" y="8"/>
                    </a:lnTo>
                    <a:lnTo>
                      <a:pt x="17" y="5"/>
                    </a:lnTo>
                    <a:lnTo>
                      <a:pt x="22" y="2"/>
                    </a:lnTo>
                    <a:lnTo>
                      <a:pt x="28" y="0"/>
                    </a:lnTo>
                    <a:lnTo>
                      <a:pt x="34" y="0"/>
                    </a:lnTo>
                    <a:lnTo>
                      <a:pt x="39" y="1"/>
                    </a:lnTo>
                    <a:lnTo>
                      <a:pt x="43" y="3"/>
                    </a:lnTo>
                    <a:lnTo>
                      <a:pt x="46" y="6"/>
                    </a:lnTo>
                    <a:lnTo>
                      <a:pt x="47" y="10"/>
                    </a:lnTo>
                    <a:lnTo>
                      <a:pt x="46" y="15"/>
                    </a:lnTo>
                    <a:lnTo>
                      <a:pt x="44" y="20"/>
                    </a:lnTo>
                    <a:lnTo>
                      <a:pt x="39" y="25"/>
                    </a:lnTo>
                    <a:lnTo>
                      <a:pt x="35" y="27"/>
                    </a:lnTo>
                    <a:lnTo>
                      <a:pt x="32" y="29"/>
                    </a:lnTo>
                    <a:lnTo>
                      <a:pt x="28" y="31"/>
                    </a:lnTo>
                    <a:lnTo>
                      <a:pt x="24" y="32"/>
                    </a:lnTo>
                    <a:lnTo>
                      <a:pt x="21" y="33"/>
                    </a:lnTo>
                    <a:lnTo>
                      <a:pt x="17" y="34"/>
                    </a:lnTo>
                    <a:lnTo>
                      <a:pt x="14" y="34"/>
                    </a:lnTo>
                    <a:lnTo>
                      <a:pt x="10" y="34"/>
                    </a:lnTo>
                    <a:lnTo>
                      <a:pt x="7" y="33"/>
                    </a:lnTo>
                    <a:lnTo>
                      <a:pt x="5" y="33"/>
                    </a:lnTo>
                    <a:lnTo>
                      <a:pt x="3" y="32"/>
                    </a:lnTo>
                    <a:lnTo>
                      <a:pt x="1" y="30"/>
                    </a:lnTo>
                    <a:lnTo>
                      <a:pt x="0" y="28"/>
                    </a:lnTo>
                    <a:lnTo>
                      <a:pt x="0" y="26"/>
                    </a:lnTo>
                    <a:lnTo>
                      <a:pt x="0" y="24"/>
                    </a:lnTo>
                    <a:lnTo>
                      <a:pt x="1" y="21"/>
                    </a:lnTo>
                    <a:close/>
                  </a:path>
                </a:pathLst>
              </a:custGeom>
              <a:solidFill>
                <a:srgbClr val="AF755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46" name="Freeform 322"/>
              <p:cNvSpPr>
                <a:spLocks/>
              </p:cNvSpPr>
              <p:nvPr/>
            </p:nvSpPr>
            <p:spPr bwMode="auto">
              <a:xfrm>
                <a:off x="4297" y="2911"/>
                <a:ext cx="308" cy="267"/>
              </a:xfrm>
              <a:custGeom>
                <a:avLst/>
                <a:gdLst/>
                <a:ahLst/>
                <a:cxnLst>
                  <a:cxn ang="0">
                    <a:pos x="0" y="137"/>
                  </a:cxn>
                  <a:cxn ang="0">
                    <a:pos x="0" y="131"/>
                  </a:cxn>
                  <a:cxn ang="0">
                    <a:pos x="2" y="121"/>
                  </a:cxn>
                  <a:cxn ang="0">
                    <a:pos x="5" y="107"/>
                  </a:cxn>
                  <a:cxn ang="0">
                    <a:pos x="11" y="90"/>
                  </a:cxn>
                  <a:cxn ang="0">
                    <a:pos x="20" y="72"/>
                  </a:cxn>
                  <a:cxn ang="0">
                    <a:pos x="34" y="53"/>
                  </a:cxn>
                  <a:cxn ang="0">
                    <a:pos x="52" y="35"/>
                  </a:cxn>
                  <a:cxn ang="0">
                    <a:pos x="79" y="16"/>
                  </a:cxn>
                  <a:cxn ang="0">
                    <a:pos x="107" y="4"/>
                  </a:cxn>
                  <a:cxn ang="0">
                    <a:pos x="132" y="0"/>
                  </a:cxn>
                  <a:cxn ang="0">
                    <a:pos x="153" y="3"/>
                  </a:cxn>
                  <a:cxn ang="0">
                    <a:pos x="172" y="11"/>
                  </a:cxn>
                  <a:cxn ang="0">
                    <a:pos x="188" y="21"/>
                  </a:cxn>
                  <a:cxn ang="0">
                    <a:pos x="202" y="32"/>
                  </a:cxn>
                  <a:cxn ang="0">
                    <a:pos x="215" y="43"/>
                  </a:cxn>
                  <a:cxn ang="0">
                    <a:pos x="227" y="51"/>
                  </a:cxn>
                  <a:cxn ang="0">
                    <a:pos x="240" y="62"/>
                  </a:cxn>
                  <a:cxn ang="0">
                    <a:pos x="253" y="77"/>
                  </a:cxn>
                  <a:cxn ang="0">
                    <a:pos x="266" y="94"/>
                  </a:cxn>
                  <a:cxn ang="0">
                    <a:pos x="279" y="112"/>
                  </a:cxn>
                  <a:cxn ang="0">
                    <a:pos x="290" y="130"/>
                  </a:cxn>
                  <a:cxn ang="0">
                    <a:pos x="299" y="147"/>
                  </a:cxn>
                  <a:cxn ang="0">
                    <a:pos x="306" y="161"/>
                  </a:cxn>
                  <a:cxn ang="0">
                    <a:pos x="308" y="171"/>
                  </a:cxn>
                  <a:cxn ang="0">
                    <a:pos x="304" y="182"/>
                  </a:cxn>
                  <a:cxn ang="0">
                    <a:pos x="295" y="191"/>
                  </a:cxn>
                  <a:cxn ang="0">
                    <a:pos x="282" y="201"/>
                  </a:cxn>
                  <a:cxn ang="0">
                    <a:pos x="267" y="211"/>
                  </a:cxn>
                  <a:cxn ang="0">
                    <a:pos x="251" y="220"/>
                  </a:cxn>
                  <a:cxn ang="0">
                    <a:pos x="237" y="230"/>
                  </a:cxn>
                  <a:cxn ang="0">
                    <a:pos x="225" y="239"/>
                  </a:cxn>
                  <a:cxn ang="0">
                    <a:pos x="217" y="249"/>
                  </a:cxn>
                  <a:cxn ang="0">
                    <a:pos x="206" y="256"/>
                  </a:cxn>
                  <a:cxn ang="0">
                    <a:pos x="192" y="261"/>
                  </a:cxn>
                  <a:cxn ang="0">
                    <a:pos x="176" y="265"/>
                  </a:cxn>
                  <a:cxn ang="0">
                    <a:pos x="158" y="267"/>
                  </a:cxn>
                  <a:cxn ang="0">
                    <a:pos x="140" y="267"/>
                  </a:cxn>
                  <a:cxn ang="0">
                    <a:pos x="121" y="266"/>
                  </a:cxn>
                  <a:cxn ang="0">
                    <a:pos x="104" y="263"/>
                  </a:cxn>
                  <a:cxn ang="0">
                    <a:pos x="88" y="258"/>
                  </a:cxn>
                  <a:cxn ang="0">
                    <a:pos x="73" y="250"/>
                  </a:cxn>
                  <a:cxn ang="0">
                    <a:pos x="58" y="238"/>
                  </a:cxn>
                  <a:cxn ang="0">
                    <a:pos x="44" y="222"/>
                  </a:cxn>
                  <a:cxn ang="0">
                    <a:pos x="32" y="205"/>
                  </a:cxn>
                  <a:cxn ang="0">
                    <a:pos x="20" y="186"/>
                  </a:cxn>
                  <a:cxn ang="0">
                    <a:pos x="11" y="167"/>
                  </a:cxn>
                  <a:cxn ang="0">
                    <a:pos x="3" y="147"/>
                  </a:cxn>
                </a:cxnLst>
                <a:rect l="0" t="0" r="r" b="b"/>
                <a:pathLst>
                  <a:path w="308" h="267">
                    <a:moveTo>
                      <a:pt x="0" y="138"/>
                    </a:moveTo>
                    <a:lnTo>
                      <a:pt x="0" y="137"/>
                    </a:lnTo>
                    <a:lnTo>
                      <a:pt x="0" y="135"/>
                    </a:lnTo>
                    <a:lnTo>
                      <a:pt x="0" y="131"/>
                    </a:lnTo>
                    <a:lnTo>
                      <a:pt x="1" y="127"/>
                    </a:lnTo>
                    <a:lnTo>
                      <a:pt x="2" y="121"/>
                    </a:lnTo>
                    <a:lnTo>
                      <a:pt x="3" y="114"/>
                    </a:lnTo>
                    <a:lnTo>
                      <a:pt x="5" y="107"/>
                    </a:lnTo>
                    <a:lnTo>
                      <a:pt x="8" y="98"/>
                    </a:lnTo>
                    <a:lnTo>
                      <a:pt x="11" y="90"/>
                    </a:lnTo>
                    <a:lnTo>
                      <a:pt x="15" y="81"/>
                    </a:lnTo>
                    <a:lnTo>
                      <a:pt x="20" y="72"/>
                    </a:lnTo>
                    <a:lnTo>
                      <a:pt x="27" y="62"/>
                    </a:lnTo>
                    <a:lnTo>
                      <a:pt x="34" y="53"/>
                    </a:lnTo>
                    <a:lnTo>
                      <a:pt x="42" y="44"/>
                    </a:lnTo>
                    <a:lnTo>
                      <a:pt x="52" y="35"/>
                    </a:lnTo>
                    <a:lnTo>
                      <a:pt x="63" y="26"/>
                    </a:lnTo>
                    <a:lnTo>
                      <a:pt x="79" y="16"/>
                    </a:lnTo>
                    <a:lnTo>
                      <a:pt x="93" y="9"/>
                    </a:lnTo>
                    <a:lnTo>
                      <a:pt x="107" y="4"/>
                    </a:lnTo>
                    <a:lnTo>
                      <a:pt x="120" y="1"/>
                    </a:lnTo>
                    <a:lnTo>
                      <a:pt x="132" y="0"/>
                    </a:lnTo>
                    <a:lnTo>
                      <a:pt x="143" y="1"/>
                    </a:lnTo>
                    <a:lnTo>
                      <a:pt x="153" y="3"/>
                    </a:lnTo>
                    <a:lnTo>
                      <a:pt x="163" y="6"/>
                    </a:lnTo>
                    <a:lnTo>
                      <a:pt x="172" y="11"/>
                    </a:lnTo>
                    <a:lnTo>
                      <a:pt x="180" y="16"/>
                    </a:lnTo>
                    <a:lnTo>
                      <a:pt x="188" y="21"/>
                    </a:lnTo>
                    <a:lnTo>
                      <a:pt x="196" y="27"/>
                    </a:lnTo>
                    <a:lnTo>
                      <a:pt x="202" y="32"/>
                    </a:lnTo>
                    <a:lnTo>
                      <a:pt x="209" y="38"/>
                    </a:lnTo>
                    <a:lnTo>
                      <a:pt x="215" y="43"/>
                    </a:lnTo>
                    <a:lnTo>
                      <a:pt x="221" y="46"/>
                    </a:lnTo>
                    <a:lnTo>
                      <a:pt x="227" y="51"/>
                    </a:lnTo>
                    <a:lnTo>
                      <a:pt x="233" y="56"/>
                    </a:lnTo>
                    <a:lnTo>
                      <a:pt x="240" y="62"/>
                    </a:lnTo>
                    <a:lnTo>
                      <a:pt x="247" y="69"/>
                    </a:lnTo>
                    <a:lnTo>
                      <a:pt x="253" y="77"/>
                    </a:lnTo>
                    <a:lnTo>
                      <a:pt x="260" y="86"/>
                    </a:lnTo>
                    <a:lnTo>
                      <a:pt x="266" y="94"/>
                    </a:lnTo>
                    <a:lnTo>
                      <a:pt x="273" y="103"/>
                    </a:lnTo>
                    <a:lnTo>
                      <a:pt x="279" y="112"/>
                    </a:lnTo>
                    <a:lnTo>
                      <a:pt x="285" y="121"/>
                    </a:lnTo>
                    <a:lnTo>
                      <a:pt x="290" y="130"/>
                    </a:lnTo>
                    <a:lnTo>
                      <a:pt x="295" y="139"/>
                    </a:lnTo>
                    <a:lnTo>
                      <a:pt x="299" y="147"/>
                    </a:lnTo>
                    <a:lnTo>
                      <a:pt x="303" y="154"/>
                    </a:lnTo>
                    <a:lnTo>
                      <a:pt x="306" y="161"/>
                    </a:lnTo>
                    <a:lnTo>
                      <a:pt x="308" y="166"/>
                    </a:lnTo>
                    <a:lnTo>
                      <a:pt x="308" y="171"/>
                    </a:lnTo>
                    <a:lnTo>
                      <a:pt x="307" y="176"/>
                    </a:lnTo>
                    <a:lnTo>
                      <a:pt x="304" y="182"/>
                    </a:lnTo>
                    <a:lnTo>
                      <a:pt x="300" y="187"/>
                    </a:lnTo>
                    <a:lnTo>
                      <a:pt x="295" y="191"/>
                    </a:lnTo>
                    <a:lnTo>
                      <a:pt x="289" y="196"/>
                    </a:lnTo>
                    <a:lnTo>
                      <a:pt x="282" y="201"/>
                    </a:lnTo>
                    <a:lnTo>
                      <a:pt x="275" y="206"/>
                    </a:lnTo>
                    <a:lnTo>
                      <a:pt x="267" y="211"/>
                    </a:lnTo>
                    <a:lnTo>
                      <a:pt x="259" y="215"/>
                    </a:lnTo>
                    <a:lnTo>
                      <a:pt x="251" y="220"/>
                    </a:lnTo>
                    <a:lnTo>
                      <a:pt x="244" y="225"/>
                    </a:lnTo>
                    <a:lnTo>
                      <a:pt x="237" y="230"/>
                    </a:lnTo>
                    <a:lnTo>
                      <a:pt x="231" y="234"/>
                    </a:lnTo>
                    <a:lnTo>
                      <a:pt x="225" y="239"/>
                    </a:lnTo>
                    <a:lnTo>
                      <a:pt x="221" y="244"/>
                    </a:lnTo>
                    <a:lnTo>
                      <a:pt x="217" y="249"/>
                    </a:lnTo>
                    <a:lnTo>
                      <a:pt x="212" y="253"/>
                    </a:lnTo>
                    <a:lnTo>
                      <a:pt x="206" y="256"/>
                    </a:lnTo>
                    <a:lnTo>
                      <a:pt x="200" y="259"/>
                    </a:lnTo>
                    <a:lnTo>
                      <a:pt x="192" y="261"/>
                    </a:lnTo>
                    <a:lnTo>
                      <a:pt x="184" y="263"/>
                    </a:lnTo>
                    <a:lnTo>
                      <a:pt x="176" y="265"/>
                    </a:lnTo>
                    <a:lnTo>
                      <a:pt x="167" y="266"/>
                    </a:lnTo>
                    <a:lnTo>
                      <a:pt x="158" y="267"/>
                    </a:lnTo>
                    <a:lnTo>
                      <a:pt x="149" y="267"/>
                    </a:lnTo>
                    <a:lnTo>
                      <a:pt x="140" y="267"/>
                    </a:lnTo>
                    <a:lnTo>
                      <a:pt x="131" y="266"/>
                    </a:lnTo>
                    <a:lnTo>
                      <a:pt x="121" y="266"/>
                    </a:lnTo>
                    <a:lnTo>
                      <a:pt x="113" y="264"/>
                    </a:lnTo>
                    <a:lnTo>
                      <a:pt x="104" y="263"/>
                    </a:lnTo>
                    <a:lnTo>
                      <a:pt x="96" y="261"/>
                    </a:lnTo>
                    <a:lnTo>
                      <a:pt x="88" y="258"/>
                    </a:lnTo>
                    <a:lnTo>
                      <a:pt x="81" y="255"/>
                    </a:lnTo>
                    <a:lnTo>
                      <a:pt x="73" y="250"/>
                    </a:lnTo>
                    <a:lnTo>
                      <a:pt x="66" y="244"/>
                    </a:lnTo>
                    <a:lnTo>
                      <a:pt x="58" y="238"/>
                    </a:lnTo>
                    <a:lnTo>
                      <a:pt x="51" y="230"/>
                    </a:lnTo>
                    <a:lnTo>
                      <a:pt x="44" y="222"/>
                    </a:lnTo>
                    <a:lnTo>
                      <a:pt x="38" y="214"/>
                    </a:lnTo>
                    <a:lnTo>
                      <a:pt x="32" y="205"/>
                    </a:lnTo>
                    <a:lnTo>
                      <a:pt x="26" y="196"/>
                    </a:lnTo>
                    <a:lnTo>
                      <a:pt x="20" y="186"/>
                    </a:lnTo>
                    <a:lnTo>
                      <a:pt x="15" y="176"/>
                    </a:lnTo>
                    <a:lnTo>
                      <a:pt x="11" y="167"/>
                    </a:lnTo>
                    <a:lnTo>
                      <a:pt x="6" y="157"/>
                    </a:lnTo>
                    <a:lnTo>
                      <a:pt x="3" y="147"/>
                    </a:lnTo>
                    <a:lnTo>
                      <a:pt x="0" y="13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47" name="Freeform 323"/>
              <p:cNvSpPr>
                <a:spLocks/>
              </p:cNvSpPr>
              <p:nvPr/>
            </p:nvSpPr>
            <p:spPr bwMode="auto">
              <a:xfrm>
                <a:off x="4302" y="2918"/>
                <a:ext cx="298" cy="256"/>
              </a:xfrm>
              <a:custGeom>
                <a:avLst/>
                <a:gdLst/>
                <a:ahLst/>
                <a:cxnLst>
                  <a:cxn ang="0">
                    <a:pos x="75" y="14"/>
                  </a:cxn>
                  <a:cxn ang="0">
                    <a:pos x="102" y="3"/>
                  </a:cxn>
                  <a:cxn ang="0">
                    <a:pos x="126" y="0"/>
                  </a:cxn>
                  <a:cxn ang="0">
                    <a:pos x="146" y="3"/>
                  </a:cxn>
                  <a:cxn ang="0">
                    <a:pos x="165" y="10"/>
                  </a:cxn>
                  <a:cxn ang="0">
                    <a:pos x="181" y="19"/>
                  </a:cxn>
                  <a:cxn ang="0">
                    <a:pos x="196" y="29"/>
                  </a:cxn>
                  <a:cxn ang="0">
                    <a:pos x="208" y="38"/>
                  </a:cxn>
                  <a:cxn ang="0">
                    <a:pos x="220" y="46"/>
                  </a:cxn>
                  <a:cxn ang="0">
                    <a:pos x="232" y="58"/>
                  </a:cxn>
                  <a:cxn ang="0">
                    <a:pos x="245" y="72"/>
                  </a:cxn>
                  <a:cxn ang="0">
                    <a:pos x="258" y="89"/>
                  </a:cxn>
                  <a:cxn ang="0">
                    <a:pos x="270" y="106"/>
                  </a:cxn>
                  <a:cxn ang="0">
                    <a:pos x="281" y="123"/>
                  </a:cxn>
                  <a:cxn ang="0">
                    <a:pos x="290" y="139"/>
                  </a:cxn>
                  <a:cxn ang="0">
                    <a:pos x="296" y="153"/>
                  </a:cxn>
                  <a:cxn ang="0">
                    <a:pos x="298" y="163"/>
                  </a:cxn>
                  <a:cxn ang="0">
                    <a:pos x="295" y="173"/>
                  </a:cxn>
                  <a:cxn ang="0">
                    <a:pos x="286" y="183"/>
                  </a:cxn>
                  <a:cxn ang="0">
                    <a:pos x="273" y="192"/>
                  </a:cxn>
                  <a:cxn ang="0">
                    <a:pos x="258" y="202"/>
                  </a:cxn>
                  <a:cxn ang="0">
                    <a:pos x="243" y="211"/>
                  </a:cxn>
                  <a:cxn ang="0">
                    <a:pos x="229" y="220"/>
                  </a:cxn>
                  <a:cxn ang="0">
                    <a:pos x="218" y="229"/>
                  </a:cxn>
                  <a:cxn ang="0">
                    <a:pos x="210" y="238"/>
                  </a:cxn>
                  <a:cxn ang="0">
                    <a:pos x="200" y="246"/>
                  </a:cxn>
                  <a:cxn ang="0">
                    <a:pos x="186" y="251"/>
                  </a:cxn>
                  <a:cxn ang="0">
                    <a:pos x="170" y="254"/>
                  </a:cxn>
                  <a:cxn ang="0">
                    <a:pos x="153" y="256"/>
                  </a:cxn>
                  <a:cxn ang="0">
                    <a:pos x="135" y="256"/>
                  </a:cxn>
                  <a:cxn ang="0">
                    <a:pos x="117" y="255"/>
                  </a:cxn>
                  <a:cxn ang="0">
                    <a:pos x="101" y="252"/>
                  </a:cxn>
                  <a:cxn ang="0">
                    <a:pos x="85" y="248"/>
                  </a:cxn>
                  <a:cxn ang="0">
                    <a:pos x="71" y="240"/>
                  </a:cxn>
                  <a:cxn ang="0">
                    <a:pos x="57" y="229"/>
                  </a:cxn>
                  <a:cxn ang="0">
                    <a:pos x="44" y="214"/>
                  </a:cxn>
                  <a:cxn ang="0">
                    <a:pos x="32" y="198"/>
                  </a:cxn>
                  <a:cxn ang="0">
                    <a:pos x="21" y="180"/>
                  </a:cxn>
                  <a:cxn ang="0">
                    <a:pos x="11" y="162"/>
                  </a:cxn>
                  <a:cxn ang="0">
                    <a:pos x="4" y="143"/>
                  </a:cxn>
                  <a:cxn ang="0">
                    <a:pos x="0" y="133"/>
                  </a:cxn>
                  <a:cxn ang="0">
                    <a:pos x="0" y="132"/>
                  </a:cxn>
                  <a:cxn ang="0">
                    <a:pos x="0" y="130"/>
                  </a:cxn>
                  <a:cxn ang="0">
                    <a:pos x="0" y="124"/>
                  </a:cxn>
                  <a:cxn ang="0">
                    <a:pos x="1" y="114"/>
                  </a:cxn>
                  <a:cxn ang="0">
                    <a:pos x="5" y="100"/>
                  </a:cxn>
                  <a:cxn ang="0">
                    <a:pos x="10" y="83"/>
                  </a:cxn>
                  <a:cxn ang="0">
                    <a:pos x="19" y="66"/>
                  </a:cxn>
                  <a:cxn ang="0">
                    <a:pos x="32" y="48"/>
                  </a:cxn>
                  <a:cxn ang="0">
                    <a:pos x="50" y="31"/>
                  </a:cxn>
                </a:cxnLst>
                <a:rect l="0" t="0" r="r" b="b"/>
                <a:pathLst>
                  <a:path w="298" h="256">
                    <a:moveTo>
                      <a:pt x="61" y="23"/>
                    </a:moveTo>
                    <a:lnTo>
                      <a:pt x="75" y="14"/>
                    </a:lnTo>
                    <a:lnTo>
                      <a:pt x="89" y="8"/>
                    </a:lnTo>
                    <a:lnTo>
                      <a:pt x="102" y="3"/>
                    </a:lnTo>
                    <a:lnTo>
                      <a:pt x="114" y="1"/>
                    </a:lnTo>
                    <a:lnTo>
                      <a:pt x="126" y="0"/>
                    </a:lnTo>
                    <a:lnTo>
                      <a:pt x="136" y="1"/>
                    </a:lnTo>
                    <a:lnTo>
                      <a:pt x="146" y="3"/>
                    </a:lnTo>
                    <a:lnTo>
                      <a:pt x="156" y="6"/>
                    </a:lnTo>
                    <a:lnTo>
                      <a:pt x="165" y="10"/>
                    </a:lnTo>
                    <a:lnTo>
                      <a:pt x="173" y="14"/>
                    </a:lnTo>
                    <a:lnTo>
                      <a:pt x="181" y="19"/>
                    </a:lnTo>
                    <a:lnTo>
                      <a:pt x="189" y="24"/>
                    </a:lnTo>
                    <a:lnTo>
                      <a:pt x="196" y="29"/>
                    </a:lnTo>
                    <a:lnTo>
                      <a:pt x="202" y="34"/>
                    </a:lnTo>
                    <a:lnTo>
                      <a:pt x="208" y="38"/>
                    </a:lnTo>
                    <a:lnTo>
                      <a:pt x="214" y="42"/>
                    </a:lnTo>
                    <a:lnTo>
                      <a:pt x="220" y="46"/>
                    </a:lnTo>
                    <a:lnTo>
                      <a:pt x="226" y="52"/>
                    </a:lnTo>
                    <a:lnTo>
                      <a:pt x="232" y="58"/>
                    </a:lnTo>
                    <a:lnTo>
                      <a:pt x="239" y="65"/>
                    </a:lnTo>
                    <a:lnTo>
                      <a:pt x="245" y="72"/>
                    </a:lnTo>
                    <a:lnTo>
                      <a:pt x="252" y="80"/>
                    </a:lnTo>
                    <a:lnTo>
                      <a:pt x="258" y="89"/>
                    </a:lnTo>
                    <a:lnTo>
                      <a:pt x="264" y="97"/>
                    </a:lnTo>
                    <a:lnTo>
                      <a:pt x="270" y="106"/>
                    </a:lnTo>
                    <a:lnTo>
                      <a:pt x="276" y="115"/>
                    </a:lnTo>
                    <a:lnTo>
                      <a:pt x="281" y="123"/>
                    </a:lnTo>
                    <a:lnTo>
                      <a:pt x="285" y="132"/>
                    </a:lnTo>
                    <a:lnTo>
                      <a:pt x="290" y="139"/>
                    </a:lnTo>
                    <a:lnTo>
                      <a:pt x="293" y="147"/>
                    </a:lnTo>
                    <a:lnTo>
                      <a:pt x="296" y="153"/>
                    </a:lnTo>
                    <a:lnTo>
                      <a:pt x="298" y="159"/>
                    </a:lnTo>
                    <a:lnTo>
                      <a:pt x="298" y="163"/>
                    </a:lnTo>
                    <a:lnTo>
                      <a:pt x="297" y="168"/>
                    </a:lnTo>
                    <a:lnTo>
                      <a:pt x="295" y="173"/>
                    </a:lnTo>
                    <a:lnTo>
                      <a:pt x="291" y="178"/>
                    </a:lnTo>
                    <a:lnTo>
                      <a:pt x="286" y="183"/>
                    </a:lnTo>
                    <a:lnTo>
                      <a:pt x="280" y="188"/>
                    </a:lnTo>
                    <a:lnTo>
                      <a:pt x="273" y="192"/>
                    </a:lnTo>
                    <a:lnTo>
                      <a:pt x="266" y="197"/>
                    </a:lnTo>
                    <a:lnTo>
                      <a:pt x="258" y="202"/>
                    </a:lnTo>
                    <a:lnTo>
                      <a:pt x="251" y="206"/>
                    </a:lnTo>
                    <a:lnTo>
                      <a:pt x="243" y="211"/>
                    </a:lnTo>
                    <a:lnTo>
                      <a:pt x="236" y="215"/>
                    </a:lnTo>
                    <a:lnTo>
                      <a:pt x="229" y="220"/>
                    </a:lnTo>
                    <a:lnTo>
                      <a:pt x="223" y="224"/>
                    </a:lnTo>
                    <a:lnTo>
                      <a:pt x="218" y="229"/>
                    </a:lnTo>
                    <a:lnTo>
                      <a:pt x="214" y="234"/>
                    </a:lnTo>
                    <a:lnTo>
                      <a:pt x="210" y="238"/>
                    </a:lnTo>
                    <a:lnTo>
                      <a:pt x="205" y="242"/>
                    </a:lnTo>
                    <a:lnTo>
                      <a:pt x="200" y="246"/>
                    </a:lnTo>
                    <a:lnTo>
                      <a:pt x="193" y="248"/>
                    </a:lnTo>
                    <a:lnTo>
                      <a:pt x="186" y="251"/>
                    </a:lnTo>
                    <a:lnTo>
                      <a:pt x="178" y="253"/>
                    </a:lnTo>
                    <a:lnTo>
                      <a:pt x="170" y="254"/>
                    </a:lnTo>
                    <a:lnTo>
                      <a:pt x="162" y="255"/>
                    </a:lnTo>
                    <a:lnTo>
                      <a:pt x="153" y="256"/>
                    </a:lnTo>
                    <a:lnTo>
                      <a:pt x="144" y="256"/>
                    </a:lnTo>
                    <a:lnTo>
                      <a:pt x="135" y="256"/>
                    </a:lnTo>
                    <a:lnTo>
                      <a:pt x="126" y="255"/>
                    </a:lnTo>
                    <a:lnTo>
                      <a:pt x="117" y="255"/>
                    </a:lnTo>
                    <a:lnTo>
                      <a:pt x="109" y="253"/>
                    </a:lnTo>
                    <a:lnTo>
                      <a:pt x="101" y="252"/>
                    </a:lnTo>
                    <a:lnTo>
                      <a:pt x="93" y="250"/>
                    </a:lnTo>
                    <a:lnTo>
                      <a:pt x="85" y="248"/>
                    </a:lnTo>
                    <a:lnTo>
                      <a:pt x="78" y="244"/>
                    </a:lnTo>
                    <a:lnTo>
                      <a:pt x="71" y="240"/>
                    </a:lnTo>
                    <a:lnTo>
                      <a:pt x="64" y="235"/>
                    </a:lnTo>
                    <a:lnTo>
                      <a:pt x="57" y="229"/>
                    </a:lnTo>
                    <a:lnTo>
                      <a:pt x="50" y="222"/>
                    </a:lnTo>
                    <a:lnTo>
                      <a:pt x="44" y="214"/>
                    </a:lnTo>
                    <a:lnTo>
                      <a:pt x="38" y="206"/>
                    </a:lnTo>
                    <a:lnTo>
                      <a:pt x="32" y="198"/>
                    </a:lnTo>
                    <a:lnTo>
                      <a:pt x="26" y="189"/>
                    </a:lnTo>
                    <a:lnTo>
                      <a:pt x="21" y="180"/>
                    </a:lnTo>
                    <a:lnTo>
                      <a:pt x="16" y="171"/>
                    </a:lnTo>
                    <a:lnTo>
                      <a:pt x="11" y="162"/>
                    </a:lnTo>
                    <a:lnTo>
                      <a:pt x="7" y="153"/>
                    </a:lnTo>
                    <a:lnTo>
                      <a:pt x="4" y="143"/>
                    </a:lnTo>
                    <a:lnTo>
                      <a:pt x="1" y="134"/>
                    </a:lnTo>
                    <a:lnTo>
                      <a:pt x="0" y="133"/>
                    </a:lnTo>
                    <a:lnTo>
                      <a:pt x="0" y="132"/>
                    </a:lnTo>
                    <a:lnTo>
                      <a:pt x="0" y="132"/>
                    </a:lnTo>
                    <a:lnTo>
                      <a:pt x="0" y="131"/>
                    </a:lnTo>
                    <a:lnTo>
                      <a:pt x="0" y="130"/>
                    </a:lnTo>
                    <a:lnTo>
                      <a:pt x="0" y="127"/>
                    </a:lnTo>
                    <a:lnTo>
                      <a:pt x="0" y="124"/>
                    </a:lnTo>
                    <a:lnTo>
                      <a:pt x="0" y="119"/>
                    </a:lnTo>
                    <a:lnTo>
                      <a:pt x="1" y="114"/>
                    </a:lnTo>
                    <a:lnTo>
                      <a:pt x="3" y="107"/>
                    </a:lnTo>
                    <a:lnTo>
                      <a:pt x="5" y="100"/>
                    </a:lnTo>
                    <a:lnTo>
                      <a:pt x="7" y="92"/>
                    </a:lnTo>
                    <a:lnTo>
                      <a:pt x="10" y="83"/>
                    </a:lnTo>
                    <a:lnTo>
                      <a:pt x="14" y="75"/>
                    </a:lnTo>
                    <a:lnTo>
                      <a:pt x="19" y="66"/>
                    </a:lnTo>
                    <a:lnTo>
                      <a:pt x="25" y="57"/>
                    </a:lnTo>
                    <a:lnTo>
                      <a:pt x="32" y="48"/>
                    </a:lnTo>
                    <a:lnTo>
                      <a:pt x="40" y="39"/>
                    </a:lnTo>
                    <a:lnTo>
                      <a:pt x="50" y="31"/>
                    </a:lnTo>
                    <a:lnTo>
                      <a:pt x="61" y="23"/>
                    </a:lnTo>
                    <a:close/>
                  </a:path>
                </a:pathLst>
              </a:custGeom>
              <a:solidFill>
                <a:srgbClr val="F7EFE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48" name="Freeform 324"/>
              <p:cNvSpPr>
                <a:spLocks/>
              </p:cNvSpPr>
              <p:nvPr/>
            </p:nvSpPr>
            <p:spPr bwMode="auto">
              <a:xfrm>
                <a:off x="4306" y="2925"/>
                <a:ext cx="289" cy="245"/>
              </a:xfrm>
              <a:custGeom>
                <a:avLst/>
                <a:gdLst/>
                <a:ahLst/>
                <a:cxnLst>
                  <a:cxn ang="0">
                    <a:pos x="73" y="12"/>
                  </a:cxn>
                  <a:cxn ang="0">
                    <a:pos x="98" y="3"/>
                  </a:cxn>
                  <a:cxn ang="0">
                    <a:pos x="120" y="0"/>
                  </a:cxn>
                  <a:cxn ang="0">
                    <a:pos x="141" y="3"/>
                  </a:cxn>
                  <a:cxn ang="0">
                    <a:pos x="159" y="9"/>
                  </a:cxn>
                  <a:cxn ang="0">
                    <a:pos x="175" y="17"/>
                  </a:cxn>
                  <a:cxn ang="0">
                    <a:pos x="190" y="26"/>
                  </a:cxn>
                  <a:cxn ang="0">
                    <a:pos x="202" y="35"/>
                  </a:cxn>
                  <a:cxn ang="0">
                    <a:pos x="214" y="42"/>
                  </a:cxn>
                  <a:cxn ang="0">
                    <a:pos x="226" y="53"/>
                  </a:cxn>
                  <a:cxn ang="0">
                    <a:pos x="238" y="67"/>
                  </a:cxn>
                  <a:cxn ang="0">
                    <a:pos x="250" y="83"/>
                  </a:cxn>
                  <a:cxn ang="0">
                    <a:pos x="262" y="100"/>
                  </a:cxn>
                  <a:cxn ang="0">
                    <a:pos x="272" y="117"/>
                  </a:cxn>
                  <a:cxn ang="0">
                    <a:pos x="281" y="132"/>
                  </a:cxn>
                  <a:cxn ang="0">
                    <a:pos x="287" y="146"/>
                  </a:cxn>
                  <a:cxn ang="0">
                    <a:pos x="289" y="156"/>
                  </a:cxn>
                  <a:cxn ang="0">
                    <a:pos x="286" y="165"/>
                  </a:cxn>
                  <a:cxn ang="0">
                    <a:pos x="277" y="174"/>
                  </a:cxn>
                  <a:cxn ang="0">
                    <a:pos x="265" y="183"/>
                  </a:cxn>
                  <a:cxn ang="0">
                    <a:pos x="251" y="192"/>
                  </a:cxn>
                  <a:cxn ang="0">
                    <a:pos x="236" y="201"/>
                  </a:cxn>
                  <a:cxn ang="0">
                    <a:pos x="223" y="210"/>
                  </a:cxn>
                  <a:cxn ang="0">
                    <a:pos x="212" y="219"/>
                  </a:cxn>
                  <a:cxn ang="0">
                    <a:pos x="204" y="228"/>
                  </a:cxn>
                  <a:cxn ang="0">
                    <a:pos x="194" y="235"/>
                  </a:cxn>
                  <a:cxn ang="0">
                    <a:pos x="181" y="240"/>
                  </a:cxn>
                  <a:cxn ang="0">
                    <a:pos x="166" y="243"/>
                  </a:cxn>
                  <a:cxn ang="0">
                    <a:pos x="149" y="245"/>
                  </a:cxn>
                  <a:cxn ang="0">
                    <a:pos x="132" y="245"/>
                  </a:cxn>
                  <a:cxn ang="0">
                    <a:pos x="114" y="244"/>
                  </a:cxn>
                  <a:cxn ang="0">
                    <a:pos x="98" y="241"/>
                  </a:cxn>
                  <a:cxn ang="0">
                    <a:pos x="83" y="237"/>
                  </a:cxn>
                  <a:cxn ang="0">
                    <a:pos x="69" y="230"/>
                  </a:cxn>
                  <a:cxn ang="0">
                    <a:pos x="56" y="218"/>
                  </a:cxn>
                  <a:cxn ang="0">
                    <a:pos x="43" y="205"/>
                  </a:cxn>
                  <a:cxn ang="0">
                    <a:pos x="31" y="189"/>
                  </a:cxn>
                  <a:cxn ang="0">
                    <a:pos x="21" y="172"/>
                  </a:cxn>
                  <a:cxn ang="0">
                    <a:pos x="12" y="154"/>
                  </a:cxn>
                  <a:cxn ang="0">
                    <a:pos x="4" y="136"/>
                  </a:cxn>
                  <a:cxn ang="0">
                    <a:pos x="1" y="126"/>
                  </a:cxn>
                  <a:cxn ang="0">
                    <a:pos x="1" y="125"/>
                  </a:cxn>
                  <a:cxn ang="0">
                    <a:pos x="0" y="123"/>
                  </a:cxn>
                  <a:cxn ang="0">
                    <a:pos x="1" y="117"/>
                  </a:cxn>
                  <a:cxn ang="0">
                    <a:pos x="2" y="107"/>
                  </a:cxn>
                  <a:cxn ang="0">
                    <a:pos x="5" y="93"/>
                  </a:cxn>
                  <a:cxn ang="0">
                    <a:pos x="11" y="77"/>
                  </a:cxn>
                  <a:cxn ang="0">
                    <a:pos x="19" y="60"/>
                  </a:cxn>
                  <a:cxn ang="0">
                    <a:pos x="32" y="43"/>
                  </a:cxn>
                  <a:cxn ang="0">
                    <a:pos x="49" y="27"/>
                  </a:cxn>
                </a:cxnLst>
                <a:rect l="0" t="0" r="r" b="b"/>
                <a:pathLst>
                  <a:path w="289" h="245">
                    <a:moveTo>
                      <a:pt x="60" y="20"/>
                    </a:moveTo>
                    <a:lnTo>
                      <a:pt x="73" y="12"/>
                    </a:lnTo>
                    <a:lnTo>
                      <a:pt x="86" y="7"/>
                    </a:lnTo>
                    <a:lnTo>
                      <a:pt x="98" y="3"/>
                    </a:lnTo>
                    <a:lnTo>
                      <a:pt x="109" y="1"/>
                    </a:lnTo>
                    <a:lnTo>
                      <a:pt x="120" y="0"/>
                    </a:lnTo>
                    <a:lnTo>
                      <a:pt x="131" y="1"/>
                    </a:lnTo>
                    <a:lnTo>
                      <a:pt x="141" y="3"/>
                    </a:lnTo>
                    <a:lnTo>
                      <a:pt x="150" y="5"/>
                    </a:lnTo>
                    <a:lnTo>
                      <a:pt x="159" y="9"/>
                    </a:lnTo>
                    <a:lnTo>
                      <a:pt x="167" y="13"/>
                    </a:lnTo>
                    <a:lnTo>
                      <a:pt x="175" y="17"/>
                    </a:lnTo>
                    <a:lnTo>
                      <a:pt x="183" y="22"/>
                    </a:lnTo>
                    <a:lnTo>
                      <a:pt x="190" y="26"/>
                    </a:lnTo>
                    <a:lnTo>
                      <a:pt x="196" y="31"/>
                    </a:lnTo>
                    <a:lnTo>
                      <a:pt x="202" y="35"/>
                    </a:lnTo>
                    <a:lnTo>
                      <a:pt x="208" y="38"/>
                    </a:lnTo>
                    <a:lnTo>
                      <a:pt x="214" y="42"/>
                    </a:lnTo>
                    <a:lnTo>
                      <a:pt x="219" y="47"/>
                    </a:lnTo>
                    <a:lnTo>
                      <a:pt x="226" y="53"/>
                    </a:lnTo>
                    <a:lnTo>
                      <a:pt x="232" y="60"/>
                    </a:lnTo>
                    <a:lnTo>
                      <a:pt x="238" y="67"/>
                    </a:lnTo>
                    <a:lnTo>
                      <a:pt x="244" y="75"/>
                    </a:lnTo>
                    <a:lnTo>
                      <a:pt x="250" y="83"/>
                    </a:lnTo>
                    <a:lnTo>
                      <a:pt x="256" y="92"/>
                    </a:lnTo>
                    <a:lnTo>
                      <a:pt x="262" y="100"/>
                    </a:lnTo>
                    <a:lnTo>
                      <a:pt x="267" y="109"/>
                    </a:lnTo>
                    <a:lnTo>
                      <a:pt x="272" y="117"/>
                    </a:lnTo>
                    <a:lnTo>
                      <a:pt x="277" y="125"/>
                    </a:lnTo>
                    <a:lnTo>
                      <a:pt x="281" y="132"/>
                    </a:lnTo>
                    <a:lnTo>
                      <a:pt x="284" y="139"/>
                    </a:lnTo>
                    <a:lnTo>
                      <a:pt x="287" y="146"/>
                    </a:lnTo>
                    <a:lnTo>
                      <a:pt x="289" y="151"/>
                    </a:lnTo>
                    <a:lnTo>
                      <a:pt x="289" y="156"/>
                    </a:lnTo>
                    <a:lnTo>
                      <a:pt x="288" y="160"/>
                    </a:lnTo>
                    <a:lnTo>
                      <a:pt x="286" y="165"/>
                    </a:lnTo>
                    <a:lnTo>
                      <a:pt x="282" y="170"/>
                    </a:lnTo>
                    <a:lnTo>
                      <a:pt x="277" y="174"/>
                    </a:lnTo>
                    <a:lnTo>
                      <a:pt x="271" y="179"/>
                    </a:lnTo>
                    <a:lnTo>
                      <a:pt x="265" y="183"/>
                    </a:lnTo>
                    <a:lnTo>
                      <a:pt x="258" y="188"/>
                    </a:lnTo>
                    <a:lnTo>
                      <a:pt x="251" y="192"/>
                    </a:lnTo>
                    <a:lnTo>
                      <a:pt x="243" y="197"/>
                    </a:lnTo>
                    <a:lnTo>
                      <a:pt x="236" y="201"/>
                    </a:lnTo>
                    <a:lnTo>
                      <a:pt x="229" y="206"/>
                    </a:lnTo>
                    <a:lnTo>
                      <a:pt x="223" y="210"/>
                    </a:lnTo>
                    <a:lnTo>
                      <a:pt x="217" y="215"/>
                    </a:lnTo>
                    <a:lnTo>
                      <a:pt x="212" y="219"/>
                    </a:lnTo>
                    <a:lnTo>
                      <a:pt x="208" y="224"/>
                    </a:lnTo>
                    <a:lnTo>
                      <a:pt x="204" y="228"/>
                    </a:lnTo>
                    <a:lnTo>
                      <a:pt x="199" y="232"/>
                    </a:lnTo>
                    <a:lnTo>
                      <a:pt x="194" y="235"/>
                    </a:lnTo>
                    <a:lnTo>
                      <a:pt x="188" y="238"/>
                    </a:lnTo>
                    <a:lnTo>
                      <a:pt x="181" y="240"/>
                    </a:lnTo>
                    <a:lnTo>
                      <a:pt x="173" y="242"/>
                    </a:lnTo>
                    <a:lnTo>
                      <a:pt x="166" y="243"/>
                    </a:lnTo>
                    <a:lnTo>
                      <a:pt x="157" y="244"/>
                    </a:lnTo>
                    <a:lnTo>
                      <a:pt x="149" y="245"/>
                    </a:lnTo>
                    <a:lnTo>
                      <a:pt x="140" y="245"/>
                    </a:lnTo>
                    <a:lnTo>
                      <a:pt x="132" y="245"/>
                    </a:lnTo>
                    <a:lnTo>
                      <a:pt x="123" y="245"/>
                    </a:lnTo>
                    <a:lnTo>
                      <a:pt x="114" y="244"/>
                    </a:lnTo>
                    <a:lnTo>
                      <a:pt x="106" y="243"/>
                    </a:lnTo>
                    <a:lnTo>
                      <a:pt x="98" y="241"/>
                    </a:lnTo>
                    <a:lnTo>
                      <a:pt x="91" y="240"/>
                    </a:lnTo>
                    <a:lnTo>
                      <a:pt x="83" y="237"/>
                    </a:lnTo>
                    <a:lnTo>
                      <a:pt x="76" y="234"/>
                    </a:lnTo>
                    <a:lnTo>
                      <a:pt x="69" y="230"/>
                    </a:lnTo>
                    <a:lnTo>
                      <a:pt x="63" y="224"/>
                    </a:lnTo>
                    <a:lnTo>
                      <a:pt x="56" y="218"/>
                    </a:lnTo>
                    <a:lnTo>
                      <a:pt x="49" y="212"/>
                    </a:lnTo>
                    <a:lnTo>
                      <a:pt x="43" y="205"/>
                    </a:lnTo>
                    <a:lnTo>
                      <a:pt x="37" y="197"/>
                    </a:lnTo>
                    <a:lnTo>
                      <a:pt x="31" y="189"/>
                    </a:lnTo>
                    <a:lnTo>
                      <a:pt x="26" y="180"/>
                    </a:lnTo>
                    <a:lnTo>
                      <a:pt x="21" y="172"/>
                    </a:lnTo>
                    <a:lnTo>
                      <a:pt x="16" y="163"/>
                    </a:lnTo>
                    <a:lnTo>
                      <a:pt x="12" y="154"/>
                    </a:lnTo>
                    <a:lnTo>
                      <a:pt x="8" y="145"/>
                    </a:lnTo>
                    <a:lnTo>
                      <a:pt x="4" y="136"/>
                    </a:lnTo>
                    <a:lnTo>
                      <a:pt x="1" y="127"/>
                    </a:lnTo>
                    <a:lnTo>
                      <a:pt x="1" y="126"/>
                    </a:lnTo>
                    <a:lnTo>
                      <a:pt x="1" y="125"/>
                    </a:lnTo>
                    <a:lnTo>
                      <a:pt x="1" y="125"/>
                    </a:lnTo>
                    <a:lnTo>
                      <a:pt x="0" y="124"/>
                    </a:lnTo>
                    <a:lnTo>
                      <a:pt x="0" y="123"/>
                    </a:lnTo>
                    <a:lnTo>
                      <a:pt x="0" y="120"/>
                    </a:lnTo>
                    <a:lnTo>
                      <a:pt x="1" y="117"/>
                    </a:lnTo>
                    <a:lnTo>
                      <a:pt x="1" y="112"/>
                    </a:lnTo>
                    <a:lnTo>
                      <a:pt x="2" y="107"/>
                    </a:lnTo>
                    <a:lnTo>
                      <a:pt x="3" y="100"/>
                    </a:lnTo>
                    <a:lnTo>
                      <a:pt x="5" y="93"/>
                    </a:lnTo>
                    <a:lnTo>
                      <a:pt x="8" y="85"/>
                    </a:lnTo>
                    <a:lnTo>
                      <a:pt x="11" y="77"/>
                    </a:lnTo>
                    <a:lnTo>
                      <a:pt x="15" y="69"/>
                    </a:lnTo>
                    <a:lnTo>
                      <a:pt x="19" y="60"/>
                    </a:lnTo>
                    <a:lnTo>
                      <a:pt x="25" y="51"/>
                    </a:lnTo>
                    <a:lnTo>
                      <a:pt x="32" y="43"/>
                    </a:lnTo>
                    <a:lnTo>
                      <a:pt x="40" y="35"/>
                    </a:lnTo>
                    <a:lnTo>
                      <a:pt x="49" y="27"/>
                    </a:lnTo>
                    <a:lnTo>
                      <a:pt x="60" y="20"/>
                    </a:lnTo>
                    <a:close/>
                  </a:path>
                </a:pathLst>
              </a:custGeom>
              <a:solidFill>
                <a:srgbClr val="F2E2D6"/>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49" name="Freeform 325"/>
              <p:cNvSpPr>
                <a:spLocks/>
              </p:cNvSpPr>
              <p:nvPr/>
            </p:nvSpPr>
            <p:spPr bwMode="auto">
              <a:xfrm>
                <a:off x="4311" y="2932"/>
                <a:ext cx="280" cy="234"/>
              </a:xfrm>
              <a:custGeom>
                <a:avLst/>
                <a:gdLst/>
                <a:ahLst/>
                <a:cxnLst>
                  <a:cxn ang="0">
                    <a:pos x="69" y="10"/>
                  </a:cxn>
                  <a:cxn ang="0">
                    <a:pos x="92" y="2"/>
                  </a:cxn>
                  <a:cxn ang="0">
                    <a:pos x="114" y="0"/>
                  </a:cxn>
                  <a:cxn ang="0">
                    <a:pos x="134" y="2"/>
                  </a:cxn>
                  <a:cxn ang="0">
                    <a:pos x="152" y="8"/>
                  </a:cxn>
                  <a:cxn ang="0">
                    <a:pos x="168" y="15"/>
                  </a:cxn>
                  <a:cxn ang="0">
                    <a:pos x="183" y="23"/>
                  </a:cxn>
                  <a:cxn ang="0">
                    <a:pos x="195" y="31"/>
                  </a:cxn>
                  <a:cxn ang="0">
                    <a:pos x="206" y="38"/>
                  </a:cxn>
                  <a:cxn ang="0">
                    <a:pos x="218" y="49"/>
                  </a:cxn>
                  <a:cxn ang="0">
                    <a:pos x="230" y="62"/>
                  </a:cxn>
                  <a:cxn ang="0">
                    <a:pos x="242" y="78"/>
                  </a:cxn>
                  <a:cxn ang="0">
                    <a:pos x="253" y="94"/>
                  </a:cxn>
                  <a:cxn ang="0">
                    <a:pos x="263" y="110"/>
                  </a:cxn>
                  <a:cxn ang="0">
                    <a:pos x="271" y="125"/>
                  </a:cxn>
                  <a:cxn ang="0">
                    <a:pos x="277" y="138"/>
                  </a:cxn>
                  <a:cxn ang="0">
                    <a:pos x="280" y="148"/>
                  </a:cxn>
                  <a:cxn ang="0">
                    <a:pos x="276" y="157"/>
                  </a:cxn>
                  <a:cxn ang="0">
                    <a:pos x="268" y="166"/>
                  </a:cxn>
                  <a:cxn ang="0">
                    <a:pos x="256" y="175"/>
                  </a:cxn>
                  <a:cxn ang="0">
                    <a:pos x="242" y="183"/>
                  </a:cxn>
                  <a:cxn ang="0">
                    <a:pos x="228" y="192"/>
                  </a:cxn>
                  <a:cxn ang="0">
                    <a:pos x="215" y="201"/>
                  </a:cxn>
                  <a:cxn ang="0">
                    <a:pos x="205" y="209"/>
                  </a:cxn>
                  <a:cxn ang="0">
                    <a:pos x="197" y="218"/>
                  </a:cxn>
                  <a:cxn ang="0">
                    <a:pos x="187" y="225"/>
                  </a:cxn>
                  <a:cxn ang="0">
                    <a:pos x="175" y="229"/>
                  </a:cxn>
                  <a:cxn ang="0">
                    <a:pos x="160" y="233"/>
                  </a:cxn>
                  <a:cxn ang="0">
                    <a:pos x="144" y="234"/>
                  </a:cxn>
                  <a:cxn ang="0">
                    <a:pos x="127" y="234"/>
                  </a:cxn>
                  <a:cxn ang="0">
                    <a:pos x="110" y="233"/>
                  </a:cxn>
                  <a:cxn ang="0">
                    <a:pos x="95" y="231"/>
                  </a:cxn>
                  <a:cxn ang="0">
                    <a:pos x="80" y="227"/>
                  </a:cxn>
                  <a:cxn ang="0">
                    <a:pos x="67" y="219"/>
                  </a:cxn>
                  <a:cxn ang="0">
                    <a:pos x="54" y="208"/>
                  </a:cxn>
                  <a:cxn ang="0">
                    <a:pos x="41" y="195"/>
                  </a:cxn>
                  <a:cxn ang="0">
                    <a:pos x="30" y="180"/>
                  </a:cxn>
                  <a:cxn ang="0">
                    <a:pos x="20" y="163"/>
                  </a:cxn>
                  <a:cxn ang="0">
                    <a:pos x="11" y="146"/>
                  </a:cxn>
                  <a:cxn ang="0">
                    <a:pos x="4" y="128"/>
                  </a:cxn>
                  <a:cxn ang="0">
                    <a:pos x="1" y="119"/>
                  </a:cxn>
                  <a:cxn ang="0">
                    <a:pos x="0" y="118"/>
                  </a:cxn>
                  <a:cxn ang="0">
                    <a:pos x="0" y="116"/>
                  </a:cxn>
                  <a:cxn ang="0">
                    <a:pos x="0" y="110"/>
                  </a:cxn>
                  <a:cxn ang="0">
                    <a:pos x="1" y="100"/>
                  </a:cxn>
                  <a:cxn ang="0">
                    <a:pos x="4" y="86"/>
                  </a:cxn>
                  <a:cxn ang="0">
                    <a:pos x="10" y="71"/>
                  </a:cxn>
                  <a:cxn ang="0">
                    <a:pos x="18" y="54"/>
                  </a:cxn>
                  <a:cxn ang="0">
                    <a:pos x="30" y="38"/>
                  </a:cxn>
                  <a:cxn ang="0">
                    <a:pos x="47" y="23"/>
                  </a:cxn>
                </a:cxnLst>
                <a:rect l="0" t="0" r="r" b="b"/>
                <a:pathLst>
                  <a:path w="280" h="234">
                    <a:moveTo>
                      <a:pt x="57" y="16"/>
                    </a:moveTo>
                    <a:lnTo>
                      <a:pt x="69" y="10"/>
                    </a:lnTo>
                    <a:lnTo>
                      <a:pt x="81" y="5"/>
                    </a:lnTo>
                    <a:lnTo>
                      <a:pt x="92" y="2"/>
                    </a:lnTo>
                    <a:lnTo>
                      <a:pt x="103" y="1"/>
                    </a:lnTo>
                    <a:lnTo>
                      <a:pt x="114" y="0"/>
                    </a:lnTo>
                    <a:lnTo>
                      <a:pt x="124" y="1"/>
                    </a:lnTo>
                    <a:lnTo>
                      <a:pt x="134" y="2"/>
                    </a:lnTo>
                    <a:lnTo>
                      <a:pt x="143" y="5"/>
                    </a:lnTo>
                    <a:lnTo>
                      <a:pt x="152" y="8"/>
                    </a:lnTo>
                    <a:lnTo>
                      <a:pt x="160" y="11"/>
                    </a:lnTo>
                    <a:lnTo>
                      <a:pt x="168" y="15"/>
                    </a:lnTo>
                    <a:lnTo>
                      <a:pt x="176" y="19"/>
                    </a:lnTo>
                    <a:lnTo>
                      <a:pt x="183" y="23"/>
                    </a:lnTo>
                    <a:lnTo>
                      <a:pt x="189" y="27"/>
                    </a:lnTo>
                    <a:lnTo>
                      <a:pt x="195" y="31"/>
                    </a:lnTo>
                    <a:lnTo>
                      <a:pt x="201" y="34"/>
                    </a:lnTo>
                    <a:lnTo>
                      <a:pt x="206" y="38"/>
                    </a:lnTo>
                    <a:lnTo>
                      <a:pt x="212" y="43"/>
                    </a:lnTo>
                    <a:lnTo>
                      <a:pt x="218" y="49"/>
                    </a:lnTo>
                    <a:lnTo>
                      <a:pt x="224" y="55"/>
                    </a:lnTo>
                    <a:lnTo>
                      <a:pt x="230" y="62"/>
                    </a:lnTo>
                    <a:lnTo>
                      <a:pt x="236" y="70"/>
                    </a:lnTo>
                    <a:lnTo>
                      <a:pt x="242" y="78"/>
                    </a:lnTo>
                    <a:lnTo>
                      <a:pt x="248" y="86"/>
                    </a:lnTo>
                    <a:lnTo>
                      <a:pt x="253" y="94"/>
                    </a:lnTo>
                    <a:lnTo>
                      <a:pt x="258" y="102"/>
                    </a:lnTo>
                    <a:lnTo>
                      <a:pt x="263" y="110"/>
                    </a:lnTo>
                    <a:lnTo>
                      <a:pt x="268" y="118"/>
                    </a:lnTo>
                    <a:lnTo>
                      <a:pt x="271" y="125"/>
                    </a:lnTo>
                    <a:lnTo>
                      <a:pt x="275" y="132"/>
                    </a:lnTo>
                    <a:lnTo>
                      <a:pt x="277" y="138"/>
                    </a:lnTo>
                    <a:lnTo>
                      <a:pt x="279" y="143"/>
                    </a:lnTo>
                    <a:lnTo>
                      <a:pt x="280" y="148"/>
                    </a:lnTo>
                    <a:lnTo>
                      <a:pt x="279" y="152"/>
                    </a:lnTo>
                    <a:lnTo>
                      <a:pt x="276" y="157"/>
                    </a:lnTo>
                    <a:lnTo>
                      <a:pt x="273" y="161"/>
                    </a:lnTo>
                    <a:lnTo>
                      <a:pt x="268" y="166"/>
                    </a:lnTo>
                    <a:lnTo>
                      <a:pt x="262" y="170"/>
                    </a:lnTo>
                    <a:lnTo>
                      <a:pt x="256" y="175"/>
                    </a:lnTo>
                    <a:lnTo>
                      <a:pt x="249" y="179"/>
                    </a:lnTo>
                    <a:lnTo>
                      <a:pt x="242" y="183"/>
                    </a:lnTo>
                    <a:lnTo>
                      <a:pt x="235" y="188"/>
                    </a:lnTo>
                    <a:lnTo>
                      <a:pt x="228" y="192"/>
                    </a:lnTo>
                    <a:lnTo>
                      <a:pt x="221" y="196"/>
                    </a:lnTo>
                    <a:lnTo>
                      <a:pt x="215" y="201"/>
                    </a:lnTo>
                    <a:lnTo>
                      <a:pt x="209" y="205"/>
                    </a:lnTo>
                    <a:lnTo>
                      <a:pt x="205" y="209"/>
                    </a:lnTo>
                    <a:lnTo>
                      <a:pt x="201" y="214"/>
                    </a:lnTo>
                    <a:lnTo>
                      <a:pt x="197" y="218"/>
                    </a:lnTo>
                    <a:lnTo>
                      <a:pt x="193" y="221"/>
                    </a:lnTo>
                    <a:lnTo>
                      <a:pt x="187" y="225"/>
                    </a:lnTo>
                    <a:lnTo>
                      <a:pt x="181" y="227"/>
                    </a:lnTo>
                    <a:lnTo>
                      <a:pt x="175" y="229"/>
                    </a:lnTo>
                    <a:lnTo>
                      <a:pt x="168" y="231"/>
                    </a:lnTo>
                    <a:lnTo>
                      <a:pt x="160" y="233"/>
                    </a:lnTo>
                    <a:lnTo>
                      <a:pt x="152" y="234"/>
                    </a:lnTo>
                    <a:lnTo>
                      <a:pt x="144" y="234"/>
                    </a:lnTo>
                    <a:lnTo>
                      <a:pt x="135" y="234"/>
                    </a:lnTo>
                    <a:lnTo>
                      <a:pt x="127" y="234"/>
                    </a:lnTo>
                    <a:lnTo>
                      <a:pt x="119" y="234"/>
                    </a:lnTo>
                    <a:lnTo>
                      <a:pt x="110" y="233"/>
                    </a:lnTo>
                    <a:lnTo>
                      <a:pt x="102" y="232"/>
                    </a:lnTo>
                    <a:lnTo>
                      <a:pt x="95" y="231"/>
                    </a:lnTo>
                    <a:lnTo>
                      <a:pt x="87" y="229"/>
                    </a:lnTo>
                    <a:lnTo>
                      <a:pt x="80" y="227"/>
                    </a:lnTo>
                    <a:lnTo>
                      <a:pt x="74" y="224"/>
                    </a:lnTo>
                    <a:lnTo>
                      <a:pt x="67" y="219"/>
                    </a:lnTo>
                    <a:lnTo>
                      <a:pt x="60" y="214"/>
                    </a:lnTo>
                    <a:lnTo>
                      <a:pt x="54" y="208"/>
                    </a:lnTo>
                    <a:lnTo>
                      <a:pt x="48" y="202"/>
                    </a:lnTo>
                    <a:lnTo>
                      <a:pt x="41" y="195"/>
                    </a:lnTo>
                    <a:lnTo>
                      <a:pt x="36" y="188"/>
                    </a:lnTo>
                    <a:lnTo>
                      <a:pt x="30" y="180"/>
                    </a:lnTo>
                    <a:lnTo>
                      <a:pt x="25" y="171"/>
                    </a:lnTo>
                    <a:lnTo>
                      <a:pt x="20" y="163"/>
                    </a:lnTo>
                    <a:lnTo>
                      <a:pt x="15" y="154"/>
                    </a:lnTo>
                    <a:lnTo>
                      <a:pt x="11" y="146"/>
                    </a:lnTo>
                    <a:lnTo>
                      <a:pt x="7" y="137"/>
                    </a:lnTo>
                    <a:lnTo>
                      <a:pt x="4" y="128"/>
                    </a:lnTo>
                    <a:lnTo>
                      <a:pt x="1" y="120"/>
                    </a:lnTo>
                    <a:lnTo>
                      <a:pt x="1" y="119"/>
                    </a:lnTo>
                    <a:lnTo>
                      <a:pt x="1" y="118"/>
                    </a:lnTo>
                    <a:lnTo>
                      <a:pt x="0" y="118"/>
                    </a:lnTo>
                    <a:lnTo>
                      <a:pt x="0" y="117"/>
                    </a:lnTo>
                    <a:lnTo>
                      <a:pt x="0" y="116"/>
                    </a:lnTo>
                    <a:lnTo>
                      <a:pt x="0" y="113"/>
                    </a:lnTo>
                    <a:lnTo>
                      <a:pt x="0" y="110"/>
                    </a:lnTo>
                    <a:lnTo>
                      <a:pt x="1" y="105"/>
                    </a:lnTo>
                    <a:lnTo>
                      <a:pt x="1" y="100"/>
                    </a:lnTo>
                    <a:lnTo>
                      <a:pt x="3" y="93"/>
                    </a:lnTo>
                    <a:lnTo>
                      <a:pt x="4" y="86"/>
                    </a:lnTo>
                    <a:lnTo>
                      <a:pt x="7" y="78"/>
                    </a:lnTo>
                    <a:lnTo>
                      <a:pt x="10" y="71"/>
                    </a:lnTo>
                    <a:lnTo>
                      <a:pt x="14" y="63"/>
                    </a:lnTo>
                    <a:lnTo>
                      <a:pt x="18" y="54"/>
                    </a:lnTo>
                    <a:lnTo>
                      <a:pt x="24" y="46"/>
                    </a:lnTo>
                    <a:lnTo>
                      <a:pt x="30" y="38"/>
                    </a:lnTo>
                    <a:lnTo>
                      <a:pt x="38" y="30"/>
                    </a:lnTo>
                    <a:lnTo>
                      <a:pt x="47" y="23"/>
                    </a:lnTo>
                    <a:lnTo>
                      <a:pt x="57" y="16"/>
                    </a:lnTo>
                    <a:close/>
                  </a:path>
                </a:pathLst>
              </a:custGeom>
              <a:solidFill>
                <a:srgbClr val="EAD3C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50" name="Freeform 326"/>
              <p:cNvSpPr>
                <a:spLocks/>
              </p:cNvSpPr>
              <p:nvPr/>
            </p:nvSpPr>
            <p:spPr bwMode="auto">
              <a:xfrm>
                <a:off x="4316" y="2939"/>
                <a:ext cx="270" cy="224"/>
              </a:xfrm>
              <a:custGeom>
                <a:avLst/>
                <a:gdLst/>
                <a:ahLst/>
                <a:cxnLst>
                  <a:cxn ang="0">
                    <a:pos x="66" y="8"/>
                  </a:cxn>
                  <a:cxn ang="0">
                    <a:pos x="87" y="2"/>
                  </a:cxn>
                  <a:cxn ang="0">
                    <a:pos x="107" y="0"/>
                  </a:cxn>
                  <a:cxn ang="0">
                    <a:pos x="127" y="2"/>
                  </a:cxn>
                  <a:cxn ang="0">
                    <a:pos x="145" y="7"/>
                  </a:cxn>
                  <a:cxn ang="0">
                    <a:pos x="161" y="13"/>
                  </a:cxn>
                  <a:cxn ang="0">
                    <a:pos x="176" y="20"/>
                  </a:cxn>
                  <a:cxn ang="0">
                    <a:pos x="188" y="27"/>
                  </a:cxn>
                  <a:cxn ang="0">
                    <a:pos x="199" y="34"/>
                  </a:cxn>
                  <a:cxn ang="0">
                    <a:pos x="210" y="45"/>
                  </a:cxn>
                  <a:cxn ang="0">
                    <a:pos x="222" y="58"/>
                  </a:cxn>
                  <a:cxn ang="0">
                    <a:pos x="233" y="72"/>
                  </a:cxn>
                  <a:cxn ang="0">
                    <a:pos x="244" y="88"/>
                  </a:cxn>
                  <a:cxn ang="0">
                    <a:pos x="254" y="104"/>
                  </a:cxn>
                  <a:cxn ang="0">
                    <a:pos x="262" y="118"/>
                  </a:cxn>
                  <a:cxn ang="0">
                    <a:pos x="268" y="131"/>
                  </a:cxn>
                  <a:cxn ang="0">
                    <a:pos x="270" y="140"/>
                  </a:cxn>
                  <a:cxn ang="0">
                    <a:pos x="267" y="149"/>
                  </a:cxn>
                  <a:cxn ang="0">
                    <a:pos x="258" y="157"/>
                  </a:cxn>
                  <a:cxn ang="0">
                    <a:pos x="247" y="166"/>
                  </a:cxn>
                  <a:cxn ang="0">
                    <a:pos x="234" y="174"/>
                  </a:cxn>
                  <a:cxn ang="0">
                    <a:pos x="220" y="183"/>
                  </a:cxn>
                  <a:cxn ang="0">
                    <a:pos x="207" y="191"/>
                  </a:cxn>
                  <a:cxn ang="0">
                    <a:pos x="197" y="199"/>
                  </a:cxn>
                  <a:cxn ang="0">
                    <a:pos x="190" y="207"/>
                  </a:cxn>
                  <a:cxn ang="0">
                    <a:pos x="181" y="214"/>
                  </a:cxn>
                  <a:cxn ang="0">
                    <a:pos x="168" y="219"/>
                  </a:cxn>
                  <a:cxn ang="0">
                    <a:pos x="154" y="222"/>
                  </a:cxn>
                  <a:cxn ang="0">
                    <a:pos x="139" y="224"/>
                  </a:cxn>
                  <a:cxn ang="0">
                    <a:pos x="122" y="224"/>
                  </a:cxn>
                  <a:cxn ang="0">
                    <a:pos x="106" y="222"/>
                  </a:cxn>
                  <a:cxn ang="0">
                    <a:pos x="91" y="220"/>
                  </a:cxn>
                  <a:cxn ang="0">
                    <a:pos x="77" y="216"/>
                  </a:cxn>
                  <a:cxn ang="0">
                    <a:pos x="64" y="209"/>
                  </a:cxn>
                  <a:cxn ang="0">
                    <a:pos x="52" y="198"/>
                  </a:cxn>
                  <a:cxn ang="0">
                    <a:pos x="40" y="185"/>
                  </a:cxn>
                  <a:cxn ang="0">
                    <a:pos x="29" y="171"/>
                  </a:cxn>
                  <a:cxn ang="0">
                    <a:pos x="19" y="154"/>
                  </a:cxn>
                  <a:cxn ang="0">
                    <a:pos x="10" y="138"/>
                  </a:cxn>
                  <a:cxn ang="0">
                    <a:pos x="3" y="121"/>
                  </a:cxn>
                  <a:cxn ang="0">
                    <a:pos x="0" y="112"/>
                  </a:cxn>
                  <a:cxn ang="0">
                    <a:pos x="0" y="111"/>
                  </a:cxn>
                  <a:cxn ang="0">
                    <a:pos x="0" y="109"/>
                  </a:cxn>
                  <a:cxn ang="0">
                    <a:pos x="0" y="103"/>
                  </a:cxn>
                  <a:cxn ang="0">
                    <a:pos x="1" y="93"/>
                  </a:cxn>
                  <a:cxn ang="0">
                    <a:pos x="4" y="79"/>
                  </a:cxn>
                  <a:cxn ang="0">
                    <a:pos x="9" y="64"/>
                  </a:cxn>
                  <a:cxn ang="0">
                    <a:pos x="17" y="49"/>
                  </a:cxn>
                  <a:cxn ang="0">
                    <a:pos x="29" y="33"/>
                  </a:cxn>
                  <a:cxn ang="0">
                    <a:pos x="45" y="19"/>
                  </a:cxn>
                </a:cxnLst>
                <a:rect l="0" t="0" r="r" b="b"/>
                <a:pathLst>
                  <a:path w="270" h="224">
                    <a:moveTo>
                      <a:pt x="55" y="13"/>
                    </a:moveTo>
                    <a:lnTo>
                      <a:pt x="66" y="8"/>
                    </a:lnTo>
                    <a:lnTo>
                      <a:pt x="76" y="4"/>
                    </a:lnTo>
                    <a:lnTo>
                      <a:pt x="87" y="2"/>
                    </a:lnTo>
                    <a:lnTo>
                      <a:pt x="97" y="0"/>
                    </a:lnTo>
                    <a:lnTo>
                      <a:pt x="107" y="0"/>
                    </a:lnTo>
                    <a:lnTo>
                      <a:pt x="117" y="1"/>
                    </a:lnTo>
                    <a:lnTo>
                      <a:pt x="127" y="2"/>
                    </a:lnTo>
                    <a:lnTo>
                      <a:pt x="136" y="4"/>
                    </a:lnTo>
                    <a:lnTo>
                      <a:pt x="145" y="7"/>
                    </a:lnTo>
                    <a:lnTo>
                      <a:pt x="153" y="10"/>
                    </a:lnTo>
                    <a:lnTo>
                      <a:pt x="161" y="13"/>
                    </a:lnTo>
                    <a:lnTo>
                      <a:pt x="169" y="16"/>
                    </a:lnTo>
                    <a:lnTo>
                      <a:pt x="176" y="20"/>
                    </a:lnTo>
                    <a:lnTo>
                      <a:pt x="182" y="24"/>
                    </a:lnTo>
                    <a:lnTo>
                      <a:pt x="188" y="27"/>
                    </a:lnTo>
                    <a:lnTo>
                      <a:pt x="194" y="31"/>
                    </a:lnTo>
                    <a:lnTo>
                      <a:pt x="199" y="34"/>
                    </a:lnTo>
                    <a:lnTo>
                      <a:pt x="204" y="39"/>
                    </a:lnTo>
                    <a:lnTo>
                      <a:pt x="210" y="45"/>
                    </a:lnTo>
                    <a:lnTo>
                      <a:pt x="216" y="51"/>
                    </a:lnTo>
                    <a:lnTo>
                      <a:pt x="222" y="58"/>
                    </a:lnTo>
                    <a:lnTo>
                      <a:pt x="228" y="65"/>
                    </a:lnTo>
                    <a:lnTo>
                      <a:pt x="233" y="72"/>
                    </a:lnTo>
                    <a:lnTo>
                      <a:pt x="239" y="80"/>
                    </a:lnTo>
                    <a:lnTo>
                      <a:pt x="244" y="88"/>
                    </a:lnTo>
                    <a:lnTo>
                      <a:pt x="249" y="96"/>
                    </a:lnTo>
                    <a:lnTo>
                      <a:pt x="254" y="104"/>
                    </a:lnTo>
                    <a:lnTo>
                      <a:pt x="258" y="111"/>
                    </a:lnTo>
                    <a:lnTo>
                      <a:pt x="262" y="118"/>
                    </a:lnTo>
                    <a:lnTo>
                      <a:pt x="265" y="125"/>
                    </a:lnTo>
                    <a:lnTo>
                      <a:pt x="268" y="131"/>
                    </a:lnTo>
                    <a:lnTo>
                      <a:pt x="269" y="136"/>
                    </a:lnTo>
                    <a:lnTo>
                      <a:pt x="270" y="140"/>
                    </a:lnTo>
                    <a:lnTo>
                      <a:pt x="269" y="144"/>
                    </a:lnTo>
                    <a:lnTo>
                      <a:pt x="267" y="149"/>
                    </a:lnTo>
                    <a:lnTo>
                      <a:pt x="263" y="153"/>
                    </a:lnTo>
                    <a:lnTo>
                      <a:pt x="258" y="157"/>
                    </a:lnTo>
                    <a:lnTo>
                      <a:pt x="253" y="162"/>
                    </a:lnTo>
                    <a:lnTo>
                      <a:pt x="247" y="166"/>
                    </a:lnTo>
                    <a:lnTo>
                      <a:pt x="240" y="170"/>
                    </a:lnTo>
                    <a:lnTo>
                      <a:pt x="234" y="174"/>
                    </a:lnTo>
                    <a:lnTo>
                      <a:pt x="227" y="179"/>
                    </a:lnTo>
                    <a:lnTo>
                      <a:pt x="220" y="183"/>
                    </a:lnTo>
                    <a:lnTo>
                      <a:pt x="213" y="187"/>
                    </a:lnTo>
                    <a:lnTo>
                      <a:pt x="207" y="191"/>
                    </a:lnTo>
                    <a:lnTo>
                      <a:pt x="202" y="195"/>
                    </a:lnTo>
                    <a:lnTo>
                      <a:pt x="197" y="199"/>
                    </a:lnTo>
                    <a:lnTo>
                      <a:pt x="194" y="203"/>
                    </a:lnTo>
                    <a:lnTo>
                      <a:pt x="190" y="207"/>
                    </a:lnTo>
                    <a:lnTo>
                      <a:pt x="186" y="211"/>
                    </a:lnTo>
                    <a:lnTo>
                      <a:pt x="181" y="214"/>
                    </a:lnTo>
                    <a:lnTo>
                      <a:pt x="175" y="217"/>
                    </a:lnTo>
                    <a:lnTo>
                      <a:pt x="168" y="219"/>
                    </a:lnTo>
                    <a:lnTo>
                      <a:pt x="161" y="221"/>
                    </a:lnTo>
                    <a:lnTo>
                      <a:pt x="154" y="222"/>
                    </a:lnTo>
                    <a:lnTo>
                      <a:pt x="146" y="223"/>
                    </a:lnTo>
                    <a:lnTo>
                      <a:pt x="139" y="224"/>
                    </a:lnTo>
                    <a:lnTo>
                      <a:pt x="131" y="224"/>
                    </a:lnTo>
                    <a:lnTo>
                      <a:pt x="122" y="224"/>
                    </a:lnTo>
                    <a:lnTo>
                      <a:pt x="114" y="223"/>
                    </a:lnTo>
                    <a:lnTo>
                      <a:pt x="106" y="222"/>
                    </a:lnTo>
                    <a:lnTo>
                      <a:pt x="99" y="221"/>
                    </a:lnTo>
                    <a:lnTo>
                      <a:pt x="91" y="220"/>
                    </a:lnTo>
                    <a:lnTo>
                      <a:pt x="84" y="218"/>
                    </a:lnTo>
                    <a:lnTo>
                      <a:pt x="77" y="216"/>
                    </a:lnTo>
                    <a:lnTo>
                      <a:pt x="71" y="213"/>
                    </a:lnTo>
                    <a:lnTo>
                      <a:pt x="64" y="209"/>
                    </a:lnTo>
                    <a:lnTo>
                      <a:pt x="58" y="204"/>
                    </a:lnTo>
                    <a:lnTo>
                      <a:pt x="52" y="198"/>
                    </a:lnTo>
                    <a:lnTo>
                      <a:pt x="46" y="192"/>
                    </a:lnTo>
                    <a:lnTo>
                      <a:pt x="40" y="185"/>
                    </a:lnTo>
                    <a:lnTo>
                      <a:pt x="34" y="178"/>
                    </a:lnTo>
                    <a:lnTo>
                      <a:pt x="29" y="171"/>
                    </a:lnTo>
                    <a:lnTo>
                      <a:pt x="24" y="162"/>
                    </a:lnTo>
                    <a:lnTo>
                      <a:pt x="19" y="154"/>
                    </a:lnTo>
                    <a:lnTo>
                      <a:pt x="14" y="146"/>
                    </a:lnTo>
                    <a:lnTo>
                      <a:pt x="10" y="138"/>
                    </a:lnTo>
                    <a:lnTo>
                      <a:pt x="7" y="129"/>
                    </a:lnTo>
                    <a:lnTo>
                      <a:pt x="3" y="121"/>
                    </a:lnTo>
                    <a:lnTo>
                      <a:pt x="1" y="112"/>
                    </a:lnTo>
                    <a:lnTo>
                      <a:pt x="0" y="112"/>
                    </a:lnTo>
                    <a:lnTo>
                      <a:pt x="0" y="111"/>
                    </a:lnTo>
                    <a:lnTo>
                      <a:pt x="0" y="111"/>
                    </a:lnTo>
                    <a:lnTo>
                      <a:pt x="0" y="110"/>
                    </a:lnTo>
                    <a:lnTo>
                      <a:pt x="0" y="109"/>
                    </a:lnTo>
                    <a:lnTo>
                      <a:pt x="0" y="106"/>
                    </a:lnTo>
                    <a:lnTo>
                      <a:pt x="0" y="103"/>
                    </a:lnTo>
                    <a:lnTo>
                      <a:pt x="0" y="98"/>
                    </a:lnTo>
                    <a:lnTo>
                      <a:pt x="1" y="93"/>
                    </a:lnTo>
                    <a:lnTo>
                      <a:pt x="2" y="86"/>
                    </a:lnTo>
                    <a:lnTo>
                      <a:pt x="4" y="79"/>
                    </a:lnTo>
                    <a:lnTo>
                      <a:pt x="6" y="72"/>
                    </a:lnTo>
                    <a:lnTo>
                      <a:pt x="9" y="64"/>
                    </a:lnTo>
                    <a:lnTo>
                      <a:pt x="12" y="57"/>
                    </a:lnTo>
                    <a:lnTo>
                      <a:pt x="17" y="49"/>
                    </a:lnTo>
                    <a:lnTo>
                      <a:pt x="22" y="41"/>
                    </a:lnTo>
                    <a:lnTo>
                      <a:pt x="29" y="33"/>
                    </a:lnTo>
                    <a:lnTo>
                      <a:pt x="36" y="26"/>
                    </a:lnTo>
                    <a:lnTo>
                      <a:pt x="45" y="19"/>
                    </a:lnTo>
                    <a:lnTo>
                      <a:pt x="55" y="13"/>
                    </a:lnTo>
                    <a:close/>
                  </a:path>
                </a:pathLst>
              </a:custGeom>
              <a:solidFill>
                <a:srgbClr val="E2C1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51" name="Freeform 327"/>
              <p:cNvSpPr>
                <a:spLocks/>
              </p:cNvSpPr>
              <p:nvPr/>
            </p:nvSpPr>
            <p:spPr bwMode="auto">
              <a:xfrm>
                <a:off x="4320" y="2946"/>
                <a:ext cx="261" cy="213"/>
              </a:xfrm>
              <a:custGeom>
                <a:avLst/>
                <a:gdLst/>
                <a:ahLst/>
                <a:cxnLst>
                  <a:cxn ang="0">
                    <a:pos x="63" y="6"/>
                  </a:cxn>
                  <a:cxn ang="0">
                    <a:pos x="83" y="1"/>
                  </a:cxn>
                  <a:cxn ang="0">
                    <a:pos x="102" y="0"/>
                  </a:cxn>
                  <a:cxn ang="0">
                    <a:pos x="121" y="2"/>
                  </a:cxn>
                  <a:cxn ang="0">
                    <a:pos x="138" y="6"/>
                  </a:cxn>
                  <a:cxn ang="0">
                    <a:pos x="155" y="11"/>
                  </a:cxn>
                  <a:cxn ang="0">
                    <a:pos x="170" y="17"/>
                  </a:cxn>
                  <a:cxn ang="0">
                    <a:pos x="182" y="24"/>
                  </a:cxn>
                  <a:cxn ang="0">
                    <a:pos x="193" y="30"/>
                  </a:cxn>
                  <a:cxn ang="0">
                    <a:pos x="203" y="40"/>
                  </a:cxn>
                  <a:cxn ang="0">
                    <a:pos x="215" y="53"/>
                  </a:cxn>
                  <a:cxn ang="0">
                    <a:pos x="226" y="67"/>
                  </a:cxn>
                  <a:cxn ang="0">
                    <a:pos x="236" y="82"/>
                  </a:cxn>
                  <a:cxn ang="0">
                    <a:pos x="246" y="97"/>
                  </a:cxn>
                  <a:cxn ang="0">
                    <a:pos x="253" y="111"/>
                  </a:cxn>
                  <a:cxn ang="0">
                    <a:pos x="259" y="123"/>
                  </a:cxn>
                  <a:cxn ang="0">
                    <a:pos x="261" y="132"/>
                  </a:cxn>
                  <a:cxn ang="0">
                    <a:pos x="258" y="141"/>
                  </a:cxn>
                  <a:cxn ang="0">
                    <a:pos x="250" y="149"/>
                  </a:cxn>
                  <a:cxn ang="0">
                    <a:pos x="239" y="157"/>
                  </a:cxn>
                  <a:cxn ang="0">
                    <a:pos x="226" y="165"/>
                  </a:cxn>
                  <a:cxn ang="0">
                    <a:pos x="213" y="173"/>
                  </a:cxn>
                  <a:cxn ang="0">
                    <a:pos x="201" y="181"/>
                  </a:cxn>
                  <a:cxn ang="0">
                    <a:pos x="191" y="189"/>
                  </a:cxn>
                  <a:cxn ang="0">
                    <a:pos x="184" y="197"/>
                  </a:cxn>
                  <a:cxn ang="0">
                    <a:pos x="175" y="204"/>
                  </a:cxn>
                  <a:cxn ang="0">
                    <a:pos x="163" y="208"/>
                  </a:cxn>
                  <a:cxn ang="0">
                    <a:pos x="149" y="211"/>
                  </a:cxn>
                  <a:cxn ang="0">
                    <a:pos x="134" y="213"/>
                  </a:cxn>
                  <a:cxn ang="0">
                    <a:pos x="119" y="213"/>
                  </a:cxn>
                  <a:cxn ang="0">
                    <a:pos x="104" y="212"/>
                  </a:cxn>
                  <a:cxn ang="0">
                    <a:pos x="89" y="209"/>
                  </a:cxn>
                  <a:cxn ang="0">
                    <a:pos x="76" y="206"/>
                  </a:cxn>
                  <a:cxn ang="0">
                    <a:pos x="63" y="199"/>
                  </a:cxn>
                  <a:cxn ang="0">
                    <a:pos x="50" y="188"/>
                  </a:cxn>
                  <a:cxn ang="0">
                    <a:pos x="39" y="176"/>
                  </a:cxn>
                  <a:cxn ang="0">
                    <a:pos x="28" y="162"/>
                  </a:cxn>
                  <a:cxn ang="0">
                    <a:pos x="19" y="146"/>
                  </a:cxn>
                  <a:cxn ang="0">
                    <a:pos x="11" y="130"/>
                  </a:cxn>
                  <a:cxn ang="0">
                    <a:pos x="4" y="113"/>
                  </a:cxn>
                  <a:cxn ang="0">
                    <a:pos x="1" y="105"/>
                  </a:cxn>
                  <a:cxn ang="0">
                    <a:pos x="1" y="104"/>
                  </a:cxn>
                  <a:cxn ang="0">
                    <a:pos x="1" y="102"/>
                  </a:cxn>
                  <a:cxn ang="0">
                    <a:pos x="1" y="96"/>
                  </a:cxn>
                  <a:cxn ang="0">
                    <a:pos x="2" y="86"/>
                  </a:cxn>
                  <a:cxn ang="0">
                    <a:pos x="4" y="73"/>
                  </a:cxn>
                  <a:cxn ang="0">
                    <a:pos x="9" y="58"/>
                  </a:cxn>
                  <a:cxn ang="0">
                    <a:pos x="17" y="43"/>
                  </a:cxn>
                  <a:cxn ang="0">
                    <a:pos x="28" y="28"/>
                  </a:cxn>
                  <a:cxn ang="0">
                    <a:pos x="44" y="15"/>
                  </a:cxn>
                </a:cxnLst>
                <a:rect l="0" t="0" r="r" b="b"/>
                <a:pathLst>
                  <a:path w="261" h="213">
                    <a:moveTo>
                      <a:pt x="54" y="10"/>
                    </a:moveTo>
                    <a:lnTo>
                      <a:pt x="63" y="6"/>
                    </a:lnTo>
                    <a:lnTo>
                      <a:pt x="73" y="3"/>
                    </a:lnTo>
                    <a:lnTo>
                      <a:pt x="83" y="1"/>
                    </a:lnTo>
                    <a:lnTo>
                      <a:pt x="92" y="0"/>
                    </a:lnTo>
                    <a:lnTo>
                      <a:pt x="102" y="0"/>
                    </a:lnTo>
                    <a:lnTo>
                      <a:pt x="111" y="1"/>
                    </a:lnTo>
                    <a:lnTo>
                      <a:pt x="121" y="2"/>
                    </a:lnTo>
                    <a:lnTo>
                      <a:pt x="130" y="3"/>
                    </a:lnTo>
                    <a:lnTo>
                      <a:pt x="138" y="6"/>
                    </a:lnTo>
                    <a:lnTo>
                      <a:pt x="147" y="8"/>
                    </a:lnTo>
                    <a:lnTo>
                      <a:pt x="155" y="11"/>
                    </a:lnTo>
                    <a:lnTo>
                      <a:pt x="163" y="14"/>
                    </a:lnTo>
                    <a:lnTo>
                      <a:pt x="170" y="17"/>
                    </a:lnTo>
                    <a:lnTo>
                      <a:pt x="176" y="20"/>
                    </a:lnTo>
                    <a:lnTo>
                      <a:pt x="182" y="24"/>
                    </a:lnTo>
                    <a:lnTo>
                      <a:pt x="188" y="27"/>
                    </a:lnTo>
                    <a:lnTo>
                      <a:pt x="193" y="30"/>
                    </a:lnTo>
                    <a:lnTo>
                      <a:pt x="198" y="35"/>
                    </a:lnTo>
                    <a:lnTo>
                      <a:pt x="203" y="40"/>
                    </a:lnTo>
                    <a:lnTo>
                      <a:pt x="209" y="46"/>
                    </a:lnTo>
                    <a:lnTo>
                      <a:pt x="215" y="53"/>
                    </a:lnTo>
                    <a:lnTo>
                      <a:pt x="220" y="60"/>
                    </a:lnTo>
                    <a:lnTo>
                      <a:pt x="226" y="67"/>
                    </a:lnTo>
                    <a:lnTo>
                      <a:pt x="231" y="75"/>
                    </a:lnTo>
                    <a:lnTo>
                      <a:pt x="236" y="82"/>
                    </a:lnTo>
                    <a:lnTo>
                      <a:pt x="241" y="90"/>
                    </a:lnTo>
                    <a:lnTo>
                      <a:pt x="246" y="97"/>
                    </a:lnTo>
                    <a:lnTo>
                      <a:pt x="250" y="105"/>
                    </a:lnTo>
                    <a:lnTo>
                      <a:pt x="253" y="111"/>
                    </a:lnTo>
                    <a:lnTo>
                      <a:pt x="256" y="118"/>
                    </a:lnTo>
                    <a:lnTo>
                      <a:pt x="259" y="123"/>
                    </a:lnTo>
                    <a:lnTo>
                      <a:pt x="260" y="128"/>
                    </a:lnTo>
                    <a:lnTo>
                      <a:pt x="261" y="132"/>
                    </a:lnTo>
                    <a:lnTo>
                      <a:pt x="260" y="137"/>
                    </a:lnTo>
                    <a:lnTo>
                      <a:pt x="258" y="141"/>
                    </a:lnTo>
                    <a:lnTo>
                      <a:pt x="254" y="145"/>
                    </a:lnTo>
                    <a:lnTo>
                      <a:pt x="250" y="149"/>
                    </a:lnTo>
                    <a:lnTo>
                      <a:pt x="245" y="153"/>
                    </a:lnTo>
                    <a:lnTo>
                      <a:pt x="239" y="157"/>
                    </a:lnTo>
                    <a:lnTo>
                      <a:pt x="233" y="161"/>
                    </a:lnTo>
                    <a:lnTo>
                      <a:pt x="226" y="165"/>
                    </a:lnTo>
                    <a:lnTo>
                      <a:pt x="219" y="169"/>
                    </a:lnTo>
                    <a:lnTo>
                      <a:pt x="213" y="173"/>
                    </a:lnTo>
                    <a:lnTo>
                      <a:pt x="207" y="177"/>
                    </a:lnTo>
                    <a:lnTo>
                      <a:pt x="201" y="181"/>
                    </a:lnTo>
                    <a:lnTo>
                      <a:pt x="196" y="185"/>
                    </a:lnTo>
                    <a:lnTo>
                      <a:pt x="191" y="189"/>
                    </a:lnTo>
                    <a:lnTo>
                      <a:pt x="188" y="193"/>
                    </a:lnTo>
                    <a:lnTo>
                      <a:pt x="184" y="197"/>
                    </a:lnTo>
                    <a:lnTo>
                      <a:pt x="180" y="201"/>
                    </a:lnTo>
                    <a:lnTo>
                      <a:pt x="175" y="204"/>
                    </a:lnTo>
                    <a:lnTo>
                      <a:pt x="169" y="206"/>
                    </a:lnTo>
                    <a:lnTo>
                      <a:pt x="163" y="208"/>
                    </a:lnTo>
                    <a:lnTo>
                      <a:pt x="157" y="210"/>
                    </a:lnTo>
                    <a:lnTo>
                      <a:pt x="149" y="211"/>
                    </a:lnTo>
                    <a:lnTo>
                      <a:pt x="142" y="212"/>
                    </a:lnTo>
                    <a:lnTo>
                      <a:pt x="134" y="213"/>
                    </a:lnTo>
                    <a:lnTo>
                      <a:pt x="127" y="213"/>
                    </a:lnTo>
                    <a:lnTo>
                      <a:pt x="119" y="213"/>
                    </a:lnTo>
                    <a:lnTo>
                      <a:pt x="111" y="212"/>
                    </a:lnTo>
                    <a:lnTo>
                      <a:pt x="104" y="212"/>
                    </a:lnTo>
                    <a:lnTo>
                      <a:pt x="96" y="211"/>
                    </a:lnTo>
                    <a:lnTo>
                      <a:pt x="89" y="209"/>
                    </a:lnTo>
                    <a:lnTo>
                      <a:pt x="82" y="208"/>
                    </a:lnTo>
                    <a:lnTo>
                      <a:pt x="76" y="206"/>
                    </a:lnTo>
                    <a:lnTo>
                      <a:pt x="69" y="203"/>
                    </a:lnTo>
                    <a:lnTo>
                      <a:pt x="63" y="199"/>
                    </a:lnTo>
                    <a:lnTo>
                      <a:pt x="57" y="194"/>
                    </a:lnTo>
                    <a:lnTo>
                      <a:pt x="50" y="188"/>
                    </a:lnTo>
                    <a:lnTo>
                      <a:pt x="45" y="182"/>
                    </a:lnTo>
                    <a:lnTo>
                      <a:pt x="39" y="176"/>
                    </a:lnTo>
                    <a:lnTo>
                      <a:pt x="33" y="169"/>
                    </a:lnTo>
                    <a:lnTo>
                      <a:pt x="28" y="162"/>
                    </a:lnTo>
                    <a:lnTo>
                      <a:pt x="23" y="154"/>
                    </a:lnTo>
                    <a:lnTo>
                      <a:pt x="19" y="146"/>
                    </a:lnTo>
                    <a:lnTo>
                      <a:pt x="14" y="138"/>
                    </a:lnTo>
                    <a:lnTo>
                      <a:pt x="11" y="130"/>
                    </a:lnTo>
                    <a:lnTo>
                      <a:pt x="7" y="121"/>
                    </a:lnTo>
                    <a:lnTo>
                      <a:pt x="4" y="113"/>
                    </a:lnTo>
                    <a:lnTo>
                      <a:pt x="1" y="105"/>
                    </a:lnTo>
                    <a:lnTo>
                      <a:pt x="1" y="105"/>
                    </a:lnTo>
                    <a:lnTo>
                      <a:pt x="1" y="104"/>
                    </a:lnTo>
                    <a:lnTo>
                      <a:pt x="1" y="104"/>
                    </a:lnTo>
                    <a:lnTo>
                      <a:pt x="1" y="103"/>
                    </a:lnTo>
                    <a:lnTo>
                      <a:pt x="1" y="102"/>
                    </a:lnTo>
                    <a:lnTo>
                      <a:pt x="0" y="99"/>
                    </a:lnTo>
                    <a:lnTo>
                      <a:pt x="1" y="96"/>
                    </a:lnTo>
                    <a:lnTo>
                      <a:pt x="1" y="91"/>
                    </a:lnTo>
                    <a:lnTo>
                      <a:pt x="2" y="86"/>
                    </a:lnTo>
                    <a:lnTo>
                      <a:pt x="3" y="79"/>
                    </a:lnTo>
                    <a:lnTo>
                      <a:pt x="4" y="73"/>
                    </a:lnTo>
                    <a:lnTo>
                      <a:pt x="6" y="65"/>
                    </a:lnTo>
                    <a:lnTo>
                      <a:pt x="9" y="58"/>
                    </a:lnTo>
                    <a:lnTo>
                      <a:pt x="12" y="50"/>
                    </a:lnTo>
                    <a:lnTo>
                      <a:pt x="17" y="43"/>
                    </a:lnTo>
                    <a:lnTo>
                      <a:pt x="22" y="35"/>
                    </a:lnTo>
                    <a:lnTo>
                      <a:pt x="28" y="28"/>
                    </a:lnTo>
                    <a:lnTo>
                      <a:pt x="36" y="21"/>
                    </a:lnTo>
                    <a:lnTo>
                      <a:pt x="44" y="15"/>
                    </a:lnTo>
                    <a:lnTo>
                      <a:pt x="54" y="10"/>
                    </a:lnTo>
                    <a:close/>
                  </a:path>
                </a:pathLst>
              </a:custGeom>
              <a:solidFill>
                <a:srgbClr val="DBB299"/>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52" name="Freeform 328"/>
              <p:cNvSpPr>
                <a:spLocks/>
              </p:cNvSpPr>
              <p:nvPr/>
            </p:nvSpPr>
            <p:spPr bwMode="auto">
              <a:xfrm>
                <a:off x="4325" y="2953"/>
                <a:ext cx="251" cy="203"/>
              </a:xfrm>
              <a:custGeom>
                <a:avLst/>
                <a:gdLst/>
                <a:ahLst/>
                <a:cxnLst>
                  <a:cxn ang="0">
                    <a:pos x="60" y="4"/>
                  </a:cxn>
                  <a:cxn ang="0">
                    <a:pos x="77" y="1"/>
                  </a:cxn>
                  <a:cxn ang="0">
                    <a:pos x="95" y="0"/>
                  </a:cxn>
                  <a:cxn ang="0">
                    <a:pos x="113" y="1"/>
                  </a:cxn>
                  <a:cxn ang="0">
                    <a:pos x="131" y="4"/>
                  </a:cxn>
                  <a:cxn ang="0">
                    <a:pos x="148" y="9"/>
                  </a:cxn>
                  <a:cxn ang="0">
                    <a:pos x="163" y="15"/>
                  </a:cxn>
                  <a:cxn ang="0">
                    <a:pos x="175" y="20"/>
                  </a:cxn>
                  <a:cxn ang="0">
                    <a:pos x="185" y="27"/>
                  </a:cxn>
                  <a:cxn ang="0">
                    <a:pos x="196" y="36"/>
                  </a:cxn>
                  <a:cxn ang="0">
                    <a:pos x="207" y="48"/>
                  </a:cxn>
                  <a:cxn ang="0">
                    <a:pos x="217" y="62"/>
                  </a:cxn>
                  <a:cxn ang="0">
                    <a:pos x="227" y="77"/>
                  </a:cxn>
                  <a:cxn ang="0">
                    <a:pos x="236" y="91"/>
                  </a:cxn>
                  <a:cxn ang="0">
                    <a:pos x="244" y="105"/>
                  </a:cxn>
                  <a:cxn ang="0">
                    <a:pos x="249" y="116"/>
                  </a:cxn>
                  <a:cxn ang="0">
                    <a:pos x="251" y="125"/>
                  </a:cxn>
                  <a:cxn ang="0">
                    <a:pos x="248" y="133"/>
                  </a:cxn>
                  <a:cxn ang="0">
                    <a:pos x="241" y="141"/>
                  </a:cxn>
                  <a:cxn ang="0">
                    <a:pos x="230" y="149"/>
                  </a:cxn>
                  <a:cxn ang="0">
                    <a:pos x="218" y="157"/>
                  </a:cxn>
                  <a:cxn ang="0">
                    <a:pos x="205" y="164"/>
                  </a:cxn>
                  <a:cxn ang="0">
                    <a:pos x="193" y="172"/>
                  </a:cxn>
                  <a:cxn ang="0">
                    <a:pos x="184" y="180"/>
                  </a:cxn>
                  <a:cxn ang="0">
                    <a:pos x="177" y="187"/>
                  </a:cxn>
                  <a:cxn ang="0">
                    <a:pos x="168" y="193"/>
                  </a:cxn>
                  <a:cxn ang="0">
                    <a:pos x="157" y="198"/>
                  </a:cxn>
                  <a:cxn ang="0">
                    <a:pos x="144" y="201"/>
                  </a:cxn>
                  <a:cxn ang="0">
                    <a:pos x="129" y="202"/>
                  </a:cxn>
                  <a:cxn ang="0">
                    <a:pos x="114" y="202"/>
                  </a:cxn>
                  <a:cxn ang="0">
                    <a:pos x="99" y="201"/>
                  </a:cxn>
                  <a:cxn ang="0">
                    <a:pos x="85" y="199"/>
                  </a:cxn>
                  <a:cxn ang="0">
                    <a:pos x="73" y="196"/>
                  </a:cxn>
                  <a:cxn ang="0">
                    <a:pos x="60" y="189"/>
                  </a:cxn>
                  <a:cxn ang="0">
                    <a:pos x="48" y="179"/>
                  </a:cxn>
                  <a:cxn ang="0">
                    <a:pos x="37" y="167"/>
                  </a:cxn>
                  <a:cxn ang="0">
                    <a:pos x="27" y="153"/>
                  </a:cxn>
                  <a:cxn ang="0">
                    <a:pos x="18" y="137"/>
                  </a:cxn>
                  <a:cxn ang="0">
                    <a:pos x="10" y="122"/>
                  </a:cxn>
                  <a:cxn ang="0">
                    <a:pos x="3" y="106"/>
                  </a:cxn>
                  <a:cxn ang="0">
                    <a:pos x="1" y="98"/>
                  </a:cxn>
                  <a:cxn ang="0">
                    <a:pos x="1" y="97"/>
                  </a:cxn>
                  <a:cxn ang="0">
                    <a:pos x="0" y="95"/>
                  </a:cxn>
                  <a:cxn ang="0">
                    <a:pos x="0" y="89"/>
                  </a:cxn>
                  <a:cxn ang="0">
                    <a:pos x="1" y="79"/>
                  </a:cxn>
                  <a:cxn ang="0">
                    <a:pos x="3" y="66"/>
                  </a:cxn>
                  <a:cxn ang="0">
                    <a:pos x="8" y="52"/>
                  </a:cxn>
                  <a:cxn ang="0">
                    <a:pos x="15" y="37"/>
                  </a:cxn>
                  <a:cxn ang="0">
                    <a:pos x="27" y="23"/>
                  </a:cxn>
                  <a:cxn ang="0">
                    <a:pos x="42" y="11"/>
                  </a:cxn>
                </a:cxnLst>
                <a:rect l="0" t="0" r="r" b="b"/>
                <a:pathLst>
                  <a:path w="251" h="203">
                    <a:moveTo>
                      <a:pt x="52" y="7"/>
                    </a:moveTo>
                    <a:lnTo>
                      <a:pt x="60" y="4"/>
                    </a:lnTo>
                    <a:lnTo>
                      <a:pt x="68" y="2"/>
                    </a:lnTo>
                    <a:lnTo>
                      <a:pt x="77" y="1"/>
                    </a:lnTo>
                    <a:lnTo>
                      <a:pt x="86" y="0"/>
                    </a:lnTo>
                    <a:lnTo>
                      <a:pt x="95" y="0"/>
                    </a:lnTo>
                    <a:lnTo>
                      <a:pt x="104" y="0"/>
                    </a:lnTo>
                    <a:lnTo>
                      <a:pt x="113" y="1"/>
                    </a:lnTo>
                    <a:lnTo>
                      <a:pt x="122" y="3"/>
                    </a:lnTo>
                    <a:lnTo>
                      <a:pt x="131" y="4"/>
                    </a:lnTo>
                    <a:lnTo>
                      <a:pt x="140" y="7"/>
                    </a:lnTo>
                    <a:lnTo>
                      <a:pt x="148" y="9"/>
                    </a:lnTo>
                    <a:lnTo>
                      <a:pt x="156" y="12"/>
                    </a:lnTo>
                    <a:lnTo>
                      <a:pt x="163" y="15"/>
                    </a:lnTo>
                    <a:lnTo>
                      <a:pt x="170" y="17"/>
                    </a:lnTo>
                    <a:lnTo>
                      <a:pt x="175" y="20"/>
                    </a:lnTo>
                    <a:lnTo>
                      <a:pt x="181" y="23"/>
                    </a:lnTo>
                    <a:lnTo>
                      <a:pt x="185" y="27"/>
                    </a:lnTo>
                    <a:lnTo>
                      <a:pt x="191" y="31"/>
                    </a:lnTo>
                    <a:lnTo>
                      <a:pt x="196" y="36"/>
                    </a:lnTo>
                    <a:lnTo>
                      <a:pt x="201" y="42"/>
                    </a:lnTo>
                    <a:lnTo>
                      <a:pt x="207" y="48"/>
                    </a:lnTo>
                    <a:lnTo>
                      <a:pt x="212" y="55"/>
                    </a:lnTo>
                    <a:lnTo>
                      <a:pt x="217" y="62"/>
                    </a:lnTo>
                    <a:lnTo>
                      <a:pt x="222" y="69"/>
                    </a:lnTo>
                    <a:lnTo>
                      <a:pt x="227" y="77"/>
                    </a:lnTo>
                    <a:lnTo>
                      <a:pt x="232" y="84"/>
                    </a:lnTo>
                    <a:lnTo>
                      <a:pt x="236" y="91"/>
                    </a:lnTo>
                    <a:lnTo>
                      <a:pt x="240" y="98"/>
                    </a:lnTo>
                    <a:lnTo>
                      <a:pt x="244" y="105"/>
                    </a:lnTo>
                    <a:lnTo>
                      <a:pt x="247" y="111"/>
                    </a:lnTo>
                    <a:lnTo>
                      <a:pt x="249" y="116"/>
                    </a:lnTo>
                    <a:lnTo>
                      <a:pt x="251" y="121"/>
                    </a:lnTo>
                    <a:lnTo>
                      <a:pt x="251" y="125"/>
                    </a:lnTo>
                    <a:lnTo>
                      <a:pt x="250" y="129"/>
                    </a:lnTo>
                    <a:lnTo>
                      <a:pt x="248" y="133"/>
                    </a:lnTo>
                    <a:lnTo>
                      <a:pt x="245" y="137"/>
                    </a:lnTo>
                    <a:lnTo>
                      <a:pt x="241" y="141"/>
                    </a:lnTo>
                    <a:lnTo>
                      <a:pt x="236" y="145"/>
                    </a:lnTo>
                    <a:lnTo>
                      <a:pt x="230" y="149"/>
                    </a:lnTo>
                    <a:lnTo>
                      <a:pt x="224" y="153"/>
                    </a:lnTo>
                    <a:lnTo>
                      <a:pt x="218" y="157"/>
                    </a:lnTo>
                    <a:lnTo>
                      <a:pt x="211" y="161"/>
                    </a:lnTo>
                    <a:lnTo>
                      <a:pt x="205" y="164"/>
                    </a:lnTo>
                    <a:lnTo>
                      <a:pt x="199" y="168"/>
                    </a:lnTo>
                    <a:lnTo>
                      <a:pt x="193" y="172"/>
                    </a:lnTo>
                    <a:lnTo>
                      <a:pt x="188" y="176"/>
                    </a:lnTo>
                    <a:lnTo>
                      <a:pt x="184" y="180"/>
                    </a:lnTo>
                    <a:lnTo>
                      <a:pt x="181" y="184"/>
                    </a:lnTo>
                    <a:lnTo>
                      <a:pt x="177" y="187"/>
                    </a:lnTo>
                    <a:lnTo>
                      <a:pt x="173" y="191"/>
                    </a:lnTo>
                    <a:lnTo>
                      <a:pt x="168" y="193"/>
                    </a:lnTo>
                    <a:lnTo>
                      <a:pt x="163" y="196"/>
                    </a:lnTo>
                    <a:lnTo>
                      <a:pt x="157" y="198"/>
                    </a:lnTo>
                    <a:lnTo>
                      <a:pt x="151" y="200"/>
                    </a:lnTo>
                    <a:lnTo>
                      <a:pt x="144" y="201"/>
                    </a:lnTo>
                    <a:lnTo>
                      <a:pt x="137" y="202"/>
                    </a:lnTo>
                    <a:lnTo>
                      <a:pt x="129" y="202"/>
                    </a:lnTo>
                    <a:lnTo>
                      <a:pt x="122" y="203"/>
                    </a:lnTo>
                    <a:lnTo>
                      <a:pt x="114" y="202"/>
                    </a:lnTo>
                    <a:lnTo>
                      <a:pt x="107" y="202"/>
                    </a:lnTo>
                    <a:lnTo>
                      <a:pt x="99" y="201"/>
                    </a:lnTo>
                    <a:lnTo>
                      <a:pt x="92" y="200"/>
                    </a:lnTo>
                    <a:lnTo>
                      <a:pt x="85" y="199"/>
                    </a:lnTo>
                    <a:lnTo>
                      <a:pt x="79" y="198"/>
                    </a:lnTo>
                    <a:lnTo>
                      <a:pt x="73" y="196"/>
                    </a:lnTo>
                    <a:lnTo>
                      <a:pt x="66" y="192"/>
                    </a:lnTo>
                    <a:lnTo>
                      <a:pt x="60" y="189"/>
                    </a:lnTo>
                    <a:lnTo>
                      <a:pt x="54" y="184"/>
                    </a:lnTo>
                    <a:lnTo>
                      <a:pt x="48" y="179"/>
                    </a:lnTo>
                    <a:lnTo>
                      <a:pt x="43" y="173"/>
                    </a:lnTo>
                    <a:lnTo>
                      <a:pt x="37" y="167"/>
                    </a:lnTo>
                    <a:lnTo>
                      <a:pt x="32" y="160"/>
                    </a:lnTo>
                    <a:lnTo>
                      <a:pt x="27" y="153"/>
                    </a:lnTo>
                    <a:lnTo>
                      <a:pt x="22" y="145"/>
                    </a:lnTo>
                    <a:lnTo>
                      <a:pt x="18" y="137"/>
                    </a:lnTo>
                    <a:lnTo>
                      <a:pt x="14" y="130"/>
                    </a:lnTo>
                    <a:lnTo>
                      <a:pt x="10" y="122"/>
                    </a:lnTo>
                    <a:lnTo>
                      <a:pt x="6" y="114"/>
                    </a:lnTo>
                    <a:lnTo>
                      <a:pt x="3" y="106"/>
                    </a:lnTo>
                    <a:lnTo>
                      <a:pt x="1" y="98"/>
                    </a:lnTo>
                    <a:lnTo>
                      <a:pt x="1" y="98"/>
                    </a:lnTo>
                    <a:lnTo>
                      <a:pt x="1" y="98"/>
                    </a:lnTo>
                    <a:lnTo>
                      <a:pt x="1" y="97"/>
                    </a:lnTo>
                    <a:lnTo>
                      <a:pt x="1" y="97"/>
                    </a:lnTo>
                    <a:lnTo>
                      <a:pt x="0" y="95"/>
                    </a:lnTo>
                    <a:lnTo>
                      <a:pt x="0" y="93"/>
                    </a:lnTo>
                    <a:lnTo>
                      <a:pt x="0" y="89"/>
                    </a:lnTo>
                    <a:lnTo>
                      <a:pt x="1" y="85"/>
                    </a:lnTo>
                    <a:lnTo>
                      <a:pt x="1" y="79"/>
                    </a:lnTo>
                    <a:lnTo>
                      <a:pt x="2" y="73"/>
                    </a:lnTo>
                    <a:lnTo>
                      <a:pt x="3" y="66"/>
                    </a:lnTo>
                    <a:lnTo>
                      <a:pt x="5" y="59"/>
                    </a:lnTo>
                    <a:lnTo>
                      <a:pt x="8" y="52"/>
                    </a:lnTo>
                    <a:lnTo>
                      <a:pt x="11" y="44"/>
                    </a:lnTo>
                    <a:lnTo>
                      <a:pt x="15" y="37"/>
                    </a:lnTo>
                    <a:lnTo>
                      <a:pt x="21" y="30"/>
                    </a:lnTo>
                    <a:lnTo>
                      <a:pt x="27" y="23"/>
                    </a:lnTo>
                    <a:lnTo>
                      <a:pt x="34" y="17"/>
                    </a:lnTo>
                    <a:lnTo>
                      <a:pt x="42" y="11"/>
                    </a:lnTo>
                    <a:lnTo>
                      <a:pt x="52" y="7"/>
                    </a:lnTo>
                    <a:close/>
                  </a:path>
                </a:pathLst>
              </a:custGeom>
              <a:solidFill>
                <a:srgbClr val="D6A587"/>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53" name="Freeform 329"/>
              <p:cNvSpPr>
                <a:spLocks/>
              </p:cNvSpPr>
              <p:nvPr/>
            </p:nvSpPr>
            <p:spPr bwMode="auto">
              <a:xfrm>
                <a:off x="4330" y="2959"/>
                <a:ext cx="241" cy="193"/>
              </a:xfrm>
              <a:custGeom>
                <a:avLst/>
                <a:gdLst/>
                <a:ahLst/>
                <a:cxnLst>
                  <a:cxn ang="0">
                    <a:pos x="56" y="3"/>
                  </a:cxn>
                  <a:cxn ang="0">
                    <a:pos x="72" y="1"/>
                  </a:cxn>
                  <a:cxn ang="0">
                    <a:pos x="88" y="0"/>
                  </a:cxn>
                  <a:cxn ang="0">
                    <a:pos x="106" y="2"/>
                  </a:cxn>
                  <a:cxn ang="0">
                    <a:pos x="124" y="4"/>
                  </a:cxn>
                  <a:cxn ang="0">
                    <a:pos x="141" y="8"/>
                  </a:cxn>
                  <a:cxn ang="0">
                    <a:pos x="156" y="13"/>
                  </a:cxn>
                  <a:cxn ang="0">
                    <a:pos x="169" y="18"/>
                  </a:cxn>
                  <a:cxn ang="0">
                    <a:pos x="178" y="24"/>
                  </a:cxn>
                  <a:cxn ang="0">
                    <a:pos x="188" y="33"/>
                  </a:cxn>
                  <a:cxn ang="0">
                    <a:pos x="199" y="45"/>
                  </a:cxn>
                  <a:cxn ang="0">
                    <a:pos x="209" y="58"/>
                  </a:cxn>
                  <a:cxn ang="0">
                    <a:pos x="219" y="72"/>
                  </a:cxn>
                  <a:cxn ang="0">
                    <a:pos x="227" y="86"/>
                  </a:cxn>
                  <a:cxn ang="0">
                    <a:pos x="234" y="99"/>
                  </a:cxn>
                  <a:cxn ang="0">
                    <a:pos x="239" y="110"/>
                  </a:cxn>
                  <a:cxn ang="0">
                    <a:pos x="241" y="118"/>
                  </a:cxn>
                  <a:cxn ang="0">
                    <a:pos x="238" y="126"/>
                  </a:cxn>
                  <a:cxn ang="0">
                    <a:pos x="231" y="134"/>
                  </a:cxn>
                  <a:cxn ang="0">
                    <a:pos x="221" y="141"/>
                  </a:cxn>
                  <a:cxn ang="0">
                    <a:pos x="209" y="149"/>
                  </a:cxn>
                  <a:cxn ang="0">
                    <a:pos x="197" y="156"/>
                  </a:cxn>
                  <a:cxn ang="0">
                    <a:pos x="186" y="164"/>
                  </a:cxn>
                  <a:cxn ang="0">
                    <a:pos x="177" y="171"/>
                  </a:cxn>
                  <a:cxn ang="0">
                    <a:pos x="170" y="178"/>
                  </a:cxn>
                  <a:cxn ang="0">
                    <a:pos x="162" y="184"/>
                  </a:cxn>
                  <a:cxn ang="0">
                    <a:pos x="151" y="189"/>
                  </a:cxn>
                  <a:cxn ang="0">
                    <a:pos x="138" y="191"/>
                  </a:cxn>
                  <a:cxn ang="0">
                    <a:pos x="124" y="193"/>
                  </a:cxn>
                  <a:cxn ang="0">
                    <a:pos x="110" y="193"/>
                  </a:cxn>
                  <a:cxn ang="0">
                    <a:pos x="96" y="192"/>
                  </a:cxn>
                  <a:cxn ang="0">
                    <a:pos x="82" y="190"/>
                  </a:cxn>
                  <a:cxn ang="0">
                    <a:pos x="70" y="186"/>
                  </a:cxn>
                  <a:cxn ang="0">
                    <a:pos x="58" y="180"/>
                  </a:cxn>
                  <a:cxn ang="0">
                    <a:pos x="46" y="170"/>
                  </a:cxn>
                  <a:cxn ang="0">
                    <a:pos x="35" y="158"/>
                  </a:cxn>
                  <a:cxn ang="0">
                    <a:pos x="26" y="145"/>
                  </a:cxn>
                  <a:cxn ang="0">
                    <a:pos x="17" y="130"/>
                  </a:cxn>
                  <a:cxn ang="0">
                    <a:pos x="9" y="115"/>
                  </a:cxn>
                  <a:cxn ang="0">
                    <a:pos x="3" y="100"/>
                  </a:cxn>
                  <a:cxn ang="0">
                    <a:pos x="1" y="92"/>
                  </a:cxn>
                  <a:cxn ang="0">
                    <a:pos x="1" y="92"/>
                  </a:cxn>
                  <a:cxn ang="0">
                    <a:pos x="0" y="90"/>
                  </a:cxn>
                  <a:cxn ang="0">
                    <a:pos x="0" y="83"/>
                  </a:cxn>
                  <a:cxn ang="0">
                    <a:pos x="1" y="73"/>
                  </a:cxn>
                  <a:cxn ang="0">
                    <a:pos x="3" y="60"/>
                  </a:cxn>
                  <a:cxn ang="0">
                    <a:pos x="7" y="46"/>
                  </a:cxn>
                  <a:cxn ang="0">
                    <a:pos x="14" y="32"/>
                  </a:cxn>
                  <a:cxn ang="0">
                    <a:pos x="25" y="19"/>
                  </a:cxn>
                  <a:cxn ang="0">
                    <a:pos x="40" y="9"/>
                  </a:cxn>
                </a:cxnLst>
                <a:rect l="0" t="0" r="r" b="b"/>
                <a:pathLst>
                  <a:path w="241" h="193">
                    <a:moveTo>
                      <a:pt x="50" y="5"/>
                    </a:moveTo>
                    <a:lnTo>
                      <a:pt x="56" y="3"/>
                    </a:lnTo>
                    <a:lnTo>
                      <a:pt x="64" y="2"/>
                    </a:lnTo>
                    <a:lnTo>
                      <a:pt x="72" y="1"/>
                    </a:lnTo>
                    <a:lnTo>
                      <a:pt x="80" y="0"/>
                    </a:lnTo>
                    <a:lnTo>
                      <a:pt x="88" y="0"/>
                    </a:lnTo>
                    <a:lnTo>
                      <a:pt x="97" y="1"/>
                    </a:lnTo>
                    <a:lnTo>
                      <a:pt x="106" y="2"/>
                    </a:lnTo>
                    <a:lnTo>
                      <a:pt x="115" y="3"/>
                    </a:lnTo>
                    <a:lnTo>
                      <a:pt x="124" y="4"/>
                    </a:lnTo>
                    <a:lnTo>
                      <a:pt x="133" y="6"/>
                    </a:lnTo>
                    <a:lnTo>
                      <a:pt x="141" y="8"/>
                    </a:lnTo>
                    <a:lnTo>
                      <a:pt x="149" y="10"/>
                    </a:lnTo>
                    <a:lnTo>
                      <a:pt x="156" y="13"/>
                    </a:lnTo>
                    <a:lnTo>
                      <a:pt x="163" y="15"/>
                    </a:lnTo>
                    <a:lnTo>
                      <a:pt x="169" y="18"/>
                    </a:lnTo>
                    <a:lnTo>
                      <a:pt x="174" y="21"/>
                    </a:lnTo>
                    <a:lnTo>
                      <a:pt x="178" y="24"/>
                    </a:lnTo>
                    <a:lnTo>
                      <a:pt x="183" y="28"/>
                    </a:lnTo>
                    <a:lnTo>
                      <a:pt x="188" y="33"/>
                    </a:lnTo>
                    <a:lnTo>
                      <a:pt x="193" y="38"/>
                    </a:lnTo>
                    <a:lnTo>
                      <a:pt x="199" y="45"/>
                    </a:lnTo>
                    <a:lnTo>
                      <a:pt x="204" y="51"/>
                    </a:lnTo>
                    <a:lnTo>
                      <a:pt x="209" y="58"/>
                    </a:lnTo>
                    <a:lnTo>
                      <a:pt x="214" y="65"/>
                    </a:lnTo>
                    <a:lnTo>
                      <a:pt x="219" y="72"/>
                    </a:lnTo>
                    <a:lnTo>
                      <a:pt x="223" y="79"/>
                    </a:lnTo>
                    <a:lnTo>
                      <a:pt x="227" y="86"/>
                    </a:lnTo>
                    <a:lnTo>
                      <a:pt x="231" y="93"/>
                    </a:lnTo>
                    <a:lnTo>
                      <a:pt x="234" y="99"/>
                    </a:lnTo>
                    <a:lnTo>
                      <a:pt x="237" y="105"/>
                    </a:lnTo>
                    <a:lnTo>
                      <a:pt x="239" y="110"/>
                    </a:lnTo>
                    <a:lnTo>
                      <a:pt x="241" y="114"/>
                    </a:lnTo>
                    <a:lnTo>
                      <a:pt x="241" y="118"/>
                    </a:lnTo>
                    <a:lnTo>
                      <a:pt x="241" y="122"/>
                    </a:lnTo>
                    <a:lnTo>
                      <a:pt x="238" y="126"/>
                    </a:lnTo>
                    <a:lnTo>
                      <a:pt x="235" y="130"/>
                    </a:lnTo>
                    <a:lnTo>
                      <a:pt x="231" y="134"/>
                    </a:lnTo>
                    <a:lnTo>
                      <a:pt x="226" y="138"/>
                    </a:lnTo>
                    <a:lnTo>
                      <a:pt x="221" y="141"/>
                    </a:lnTo>
                    <a:lnTo>
                      <a:pt x="215" y="145"/>
                    </a:lnTo>
                    <a:lnTo>
                      <a:pt x="209" y="149"/>
                    </a:lnTo>
                    <a:lnTo>
                      <a:pt x="203" y="153"/>
                    </a:lnTo>
                    <a:lnTo>
                      <a:pt x="197" y="156"/>
                    </a:lnTo>
                    <a:lnTo>
                      <a:pt x="191" y="160"/>
                    </a:lnTo>
                    <a:lnTo>
                      <a:pt x="186" y="164"/>
                    </a:lnTo>
                    <a:lnTo>
                      <a:pt x="181" y="167"/>
                    </a:lnTo>
                    <a:lnTo>
                      <a:pt x="177" y="171"/>
                    </a:lnTo>
                    <a:lnTo>
                      <a:pt x="174" y="175"/>
                    </a:lnTo>
                    <a:lnTo>
                      <a:pt x="170" y="178"/>
                    </a:lnTo>
                    <a:lnTo>
                      <a:pt x="167" y="182"/>
                    </a:lnTo>
                    <a:lnTo>
                      <a:pt x="162" y="184"/>
                    </a:lnTo>
                    <a:lnTo>
                      <a:pt x="157" y="187"/>
                    </a:lnTo>
                    <a:lnTo>
                      <a:pt x="151" y="189"/>
                    </a:lnTo>
                    <a:lnTo>
                      <a:pt x="145" y="190"/>
                    </a:lnTo>
                    <a:lnTo>
                      <a:pt x="138" y="191"/>
                    </a:lnTo>
                    <a:lnTo>
                      <a:pt x="131" y="192"/>
                    </a:lnTo>
                    <a:lnTo>
                      <a:pt x="124" y="193"/>
                    </a:lnTo>
                    <a:lnTo>
                      <a:pt x="117" y="193"/>
                    </a:lnTo>
                    <a:lnTo>
                      <a:pt x="110" y="193"/>
                    </a:lnTo>
                    <a:lnTo>
                      <a:pt x="103" y="192"/>
                    </a:lnTo>
                    <a:lnTo>
                      <a:pt x="96" y="192"/>
                    </a:lnTo>
                    <a:lnTo>
                      <a:pt x="89" y="191"/>
                    </a:lnTo>
                    <a:lnTo>
                      <a:pt x="82" y="190"/>
                    </a:lnTo>
                    <a:lnTo>
                      <a:pt x="76" y="188"/>
                    </a:lnTo>
                    <a:lnTo>
                      <a:pt x="70" y="186"/>
                    </a:lnTo>
                    <a:lnTo>
                      <a:pt x="64" y="183"/>
                    </a:lnTo>
                    <a:lnTo>
                      <a:pt x="58" y="180"/>
                    </a:lnTo>
                    <a:lnTo>
                      <a:pt x="52" y="175"/>
                    </a:lnTo>
                    <a:lnTo>
                      <a:pt x="46" y="170"/>
                    </a:lnTo>
                    <a:lnTo>
                      <a:pt x="41" y="164"/>
                    </a:lnTo>
                    <a:lnTo>
                      <a:pt x="35" y="158"/>
                    </a:lnTo>
                    <a:lnTo>
                      <a:pt x="30" y="152"/>
                    </a:lnTo>
                    <a:lnTo>
                      <a:pt x="26" y="145"/>
                    </a:lnTo>
                    <a:lnTo>
                      <a:pt x="21" y="138"/>
                    </a:lnTo>
                    <a:lnTo>
                      <a:pt x="17" y="130"/>
                    </a:lnTo>
                    <a:lnTo>
                      <a:pt x="13" y="122"/>
                    </a:lnTo>
                    <a:lnTo>
                      <a:pt x="9" y="115"/>
                    </a:lnTo>
                    <a:lnTo>
                      <a:pt x="6" y="107"/>
                    </a:lnTo>
                    <a:lnTo>
                      <a:pt x="3" y="100"/>
                    </a:lnTo>
                    <a:lnTo>
                      <a:pt x="1" y="92"/>
                    </a:lnTo>
                    <a:lnTo>
                      <a:pt x="1" y="92"/>
                    </a:lnTo>
                    <a:lnTo>
                      <a:pt x="1" y="92"/>
                    </a:lnTo>
                    <a:lnTo>
                      <a:pt x="1" y="92"/>
                    </a:lnTo>
                    <a:lnTo>
                      <a:pt x="0" y="91"/>
                    </a:lnTo>
                    <a:lnTo>
                      <a:pt x="0" y="90"/>
                    </a:lnTo>
                    <a:lnTo>
                      <a:pt x="0" y="87"/>
                    </a:lnTo>
                    <a:lnTo>
                      <a:pt x="0" y="83"/>
                    </a:lnTo>
                    <a:lnTo>
                      <a:pt x="0" y="79"/>
                    </a:lnTo>
                    <a:lnTo>
                      <a:pt x="1" y="73"/>
                    </a:lnTo>
                    <a:lnTo>
                      <a:pt x="1" y="67"/>
                    </a:lnTo>
                    <a:lnTo>
                      <a:pt x="3" y="60"/>
                    </a:lnTo>
                    <a:lnTo>
                      <a:pt x="5" y="53"/>
                    </a:lnTo>
                    <a:lnTo>
                      <a:pt x="7" y="46"/>
                    </a:lnTo>
                    <a:lnTo>
                      <a:pt x="10" y="39"/>
                    </a:lnTo>
                    <a:lnTo>
                      <a:pt x="14" y="32"/>
                    </a:lnTo>
                    <a:lnTo>
                      <a:pt x="19" y="25"/>
                    </a:lnTo>
                    <a:lnTo>
                      <a:pt x="25" y="19"/>
                    </a:lnTo>
                    <a:lnTo>
                      <a:pt x="32" y="14"/>
                    </a:lnTo>
                    <a:lnTo>
                      <a:pt x="40" y="9"/>
                    </a:lnTo>
                    <a:lnTo>
                      <a:pt x="50" y="5"/>
                    </a:lnTo>
                    <a:close/>
                  </a:path>
                </a:pathLst>
              </a:custGeom>
              <a:solidFill>
                <a:srgbClr val="CE967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54" name="Freeform 330"/>
              <p:cNvSpPr>
                <a:spLocks/>
              </p:cNvSpPr>
              <p:nvPr/>
            </p:nvSpPr>
            <p:spPr bwMode="auto">
              <a:xfrm>
                <a:off x="4335" y="2965"/>
                <a:ext cx="232" cy="182"/>
              </a:xfrm>
              <a:custGeom>
                <a:avLst/>
                <a:gdLst/>
                <a:ahLst/>
                <a:cxnLst>
                  <a:cxn ang="0">
                    <a:pos x="0" y="85"/>
                  </a:cxn>
                  <a:cxn ang="0">
                    <a:pos x="0" y="79"/>
                  </a:cxn>
                  <a:cxn ang="0">
                    <a:pos x="0" y="69"/>
                  </a:cxn>
                  <a:cxn ang="0">
                    <a:pos x="1" y="56"/>
                  </a:cxn>
                  <a:cxn ang="0">
                    <a:pos x="5" y="41"/>
                  </a:cxn>
                  <a:cxn ang="0">
                    <a:pos x="12" y="27"/>
                  </a:cxn>
                  <a:cxn ang="0">
                    <a:pos x="22" y="14"/>
                  </a:cxn>
                  <a:cxn ang="0">
                    <a:pos x="38" y="5"/>
                  </a:cxn>
                  <a:cxn ang="0">
                    <a:pos x="53" y="1"/>
                  </a:cxn>
                  <a:cxn ang="0">
                    <a:pos x="66" y="0"/>
                  </a:cxn>
                  <a:cxn ang="0">
                    <a:pos x="82" y="0"/>
                  </a:cxn>
                  <a:cxn ang="0">
                    <a:pos x="99" y="1"/>
                  </a:cxn>
                  <a:cxn ang="0">
                    <a:pos x="116" y="3"/>
                  </a:cxn>
                  <a:cxn ang="0">
                    <a:pos x="133" y="6"/>
                  </a:cxn>
                  <a:cxn ang="0">
                    <a:pos x="149" y="10"/>
                  </a:cxn>
                  <a:cxn ang="0">
                    <a:pos x="161" y="15"/>
                  </a:cxn>
                  <a:cxn ang="0">
                    <a:pos x="171" y="20"/>
                  </a:cxn>
                  <a:cxn ang="0">
                    <a:pos x="180" y="29"/>
                  </a:cxn>
                  <a:cxn ang="0">
                    <a:pos x="190" y="40"/>
                  </a:cxn>
                  <a:cxn ang="0">
                    <a:pos x="200" y="53"/>
                  </a:cxn>
                  <a:cxn ang="0">
                    <a:pos x="210" y="67"/>
                  </a:cxn>
                  <a:cxn ang="0">
                    <a:pos x="218" y="80"/>
                  </a:cxn>
                  <a:cxn ang="0">
                    <a:pos x="225" y="92"/>
                  </a:cxn>
                  <a:cxn ang="0">
                    <a:pos x="230" y="103"/>
                  </a:cxn>
                  <a:cxn ang="0">
                    <a:pos x="232" y="111"/>
                  </a:cxn>
                  <a:cxn ang="0">
                    <a:pos x="229" y="118"/>
                  </a:cxn>
                  <a:cxn ang="0">
                    <a:pos x="222" y="126"/>
                  </a:cxn>
                  <a:cxn ang="0">
                    <a:pos x="212" y="133"/>
                  </a:cxn>
                  <a:cxn ang="0">
                    <a:pos x="200" y="140"/>
                  </a:cxn>
                  <a:cxn ang="0">
                    <a:pos x="189" y="147"/>
                  </a:cxn>
                  <a:cxn ang="0">
                    <a:pos x="178" y="155"/>
                  </a:cxn>
                  <a:cxn ang="0">
                    <a:pos x="169" y="161"/>
                  </a:cxn>
                  <a:cxn ang="0">
                    <a:pos x="163" y="169"/>
                  </a:cxn>
                  <a:cxn ang="0">
                    <a:pos x="155" y="174"/>
                  </a:cxn>
                  <a:cxn ang="0">
                    <a:pos x="145" y="178"/>
                  </a:cxn>
                  <a:cxn ang="0">
                    <a:pos x="132" y="181"/>
                  </a:cxn>
                  <a:cxn ang="0">
                    <a:pos x="119" y="182"/>
                  </a:cxn>
                  <a:cxn ang="0">
                    <a:pos x="105" y="182"/>
                  </a:cxn>
                  <a:cxn ang="0">
                    <a:pos x="91" y="181"/>
                  </a:cxn>
                  <a:cxn ang="0">
                    <a:pos x="78" y="179"/>
                  </a:cxn>
                  <a:cxn ang="0">
                    <a:pos x="67" y="176"/>
                  </a:cxn>
                  <a:cxn ang="0">
                    <a:pos x="55" y="170"/>
                  </a:cxn>
                  <a:cxn ang="0">
                    <a:pos x="44" y="160"/>
                  </a:cxn>
                  <a:cxn ang="0">
                    <a:pos x="34" y="149"/>
                  </a:cxn>
                  <a:cxn ang="0">
                    <a:pos x="24" y="136"/>
                  </a:cxn>
                  <a:cxn ang="0">
                    <a:pos x="16" y="122"/>
                  </a:cxn>
                  <a:cxn ang="0">
                    <a:pos x="8" y="107"/>
                  </a:cxn>
                  <a:cxn ang="0">
                    <a:pos x="2" y="93"/>
                  </a:cxn>
                </a:cxnLst>
                <a:rect l="0" t="0" r="r" b="b"/>
                <a:pathLst>
                  <a:path w="232" h="182">
                    <a:moveTo>
                      <a:pt x="0" y="85"/>
                    </a:moveTo>
                    <a:lnTo>
                      <a:pt x="0" y="85"/>
                    </a:lnTo>
                    <a:lnTo>
                      <a:pt x="0" y="82"/>
                    </a:lnTo>
                    <a:lnTo>
                      <a:pt x="0" y="79"/>
                    </a:lnTo>
                    <a:lnTo>
                      <a:pt x="0" y="74"/>
                    </a:lnTo>
                    <a:lnTo>
                      <a:pt x="0" y="69"/>
                    </a:lnTo>
                    <a:lnTo>
                      <a:pt x="0" y="62"/>
                    </a:lnTo>
                    <a:lnTo>
                      <a:pt x="1" y="56"/>
                    </a:lnTo>
                    <a:lnTo>
                      <a:pt x="3" y="48"/>
                    </a:lnTo>
                    <a:lnTo>
                      <a:pt x="5" y="41"/>
                    </a:lnTo>
                    <a:lnTo>
                      <a:pt x="8" y="34"/>
                    </a:lnTo>
                    <a:lnTo>
                      <a:pt x="12" y="27"/>
                    </a:lnTo>
                    <a:lnTo>
                      <a:pt x="16" y="20"/>
                    </a:lnTo>
                    <a:lnTo>
                      <a:pt x="22" y="14"/>
                    </a:lnTo>
                    <a:lnTo>
                      <a:pt x="29" y="9"/>
                    </a:lnTo>
                    <a:lnTo>
                      <a:pt x="38" y="5"/>
                    </a:lnTo>
                    <a:lnTo>
                      <a:pt x="48" y="2"/>
                    </a:lnTo>
                    <a:lnTo>
                      <a:pt x="53" y="1"/>
                    </a:lnTo>
                    <a:lnTo>
                      <a:pt x="59" y="0"/>
                    </a:lnTo>
                    <a:lnTo>
                      <a:pt x="66" y="0"/>
                    </a:lnTo>
                    <a:lnTo>
                      <a:pt x="73" y="0"/>
                    </a:lnTo>
                    <a:lnTo>
                      <a:pt x="82" y="0"/>
                    </a:lnTo>
                    <a:lnTo>
                      <a:pt x="90" y="0"/>
                    </a:lnTo>
                    <a:lnTo>
                      <a:pt x="99" y="1"/>
                    </a:lnTo>
                    <a:lnTo>
                      <a:pt x="108" y="2"/>
                    </a:lnTo>
                    <a:lnTo>
                      <a:pt x="116" y="3"/>
                    </a:lnTo>
                    <a:lnTo>
                      <a:pt x="125" y="4"/>
                    </a:lnTo>
                    <a:lnTo>
                      <a:pt x="133" y="6"/>
                    </a:lnTo>
                    <a:lnTo>
                      <a:pt x="141" y="8"/>
                    </a:lnTo>
                    <a:lnTo>
                      <a:pt x="149" y="10"/>
                    </a:lnTo>
                    <a:lnTo>
                      <a:pt x="156" y="12"/>
                    </a:lnTo>
                    <a:lnTo>
                      <a:pt x="161" y="15"/>
                    </a:lnTo>
                    <a:lnTo>
                      <a:pt x="166" y="17"/>
                    </a:lnTo>
                    <a:lnTo>
                      <a:pt x="171" y="20"/>
                    </a:lnTo>
                    <a:lnTo>
                      <a:pt x="176" y="24"/>
                    </a:lnTo>
                    <a:lnTo>
                      <a:pt x="180" y="29"/>
                    </a:lnTo>
                    <a:lnTo>
                      <a:pt x="185" y="34"/>
                    </a:lnTo>
                    <a:lnTo>
                      <a:pt x="190" y="40"/>
                    </a:lnTo>
                    <a:lnTo>
                      <a:pt x="195" y="46"/>
                    </a:lnTo>
                    <a:lnTo>
                      <a:pt x="200" y="53"/>
                    </a:lnTo>
                    <a:lnTo>
                      <a:pt x="205" y="60"/>
                    </a:lnTo>
                    <a:lnTo>
                      <a:pt x="210" y="67"/>
                    </a:lnTo>
                    <a:lnTo>
                      <a:pt x="214" y="73"/>
                    </a:lnTo>
                    <a:lnTo>
                      <a:pt x="218" y="80"/>
                    </a:lnTo>
                    <a:lnTo>
                      <a:pt x="222" y="86"/>
                    </a:lnTo>
                    <a:lnTo>
                      <a:pt x="225" y="92"/>
                    </a:lnTo>
                    <a:lnTo>
                      <a:pt x="227" y="98"/>
                    </a:lnTo>
                    <a:lnTo>
                      <a:pt x="230" y="103"/>
                    </a:lnTo>
                    <a:lnTo>
                      <a:pt x="231" y="107"/>
                    </a:lnTo>
                    <a:lnTo>
                      <a:pt x="232" y="111"/>
                    </a:lnTo>
                    <a:lnTo>
                      <a:pt x="231" y="115"/>
                    </a:lnTo>
                    <a:lnTo>
                      <a:pt x="229" y="118"/>
                    </a:lnTo>
                    <a:lnTo>
                      <a:pt x="226" y="122"/>
                    </a:lnTo>
                    <a:lnTo>
                      <a:pt x="222" y="126"/>
                    </a:lnTo>
                    <a:lnTo>
                      <a:pt x="217" y="129"/>
                    </a:lnTo>
                    <a:lnTo>
                      <a:pt x="212" y="133"/>
                    </a:lnTo>
                    <a:lnTo>
                      <a:pt x="206" y="137"/>
                    </a:lnTo>
                    <a:lnTo>
                      <a:pt x="200" y="140"/>
                    </a:lnTo>
                    <a:lnTo>
                      <a:pt x="195" y="144"/>
                    </a:lnTo>
                    <a:lnTo>
                      <a:pt x="189" y="147"/>
                    </a:lnTo>
                    <a:lnTo>
                      <a:pt x="183" y="151"/>
                    </a:lnTo>
                    <a:lnTo>
                      <a:pt x="178" y="155"/>
                    </a:lnTo>
                    <a:lnTo>
                      <a:pt x="173" y="158"/>
                    </a:lnTo>
                    <a:lnTo>
                      <a:pt x="169" y="161"/>
                    </a:lnTo>
                    <a:lnTo>
                      <a:pt x="166" y="165"/>
                    </a:lnTo>
                    <a:lnTo>
                      <a:pt x="163" y="169"/>
                    </a:lnTo>
                    <a:lnTo>
                      <a:pt x="160" y="172"/>
                    </a:lnTo>
                    <a:lnTo>
                      <a:pt x="155" y="174"/>
                    </a:lnTo>
                    <a:lnTo>
                      <a:pt x="150" y="176"/>
                    </a:lnTo>
                    <a:lnTo>
                      <a:pt x="145" y="178"/>
                    </a:lnTo>
                    <a:lnTo>
                      <a:pt x="139" y="180"/>
                    </a:lnTo>
                    <a:lnTo>
                      <a:pt x="132" y="181"/>
                    </a:lnTo>
                    <a:lnTo>
                      <a:pt x="126" y="182"/>
                    </a:lnTo>
                    <a:lnTo>
                      <a:pt x="119" y="182"/>
                    </a:lnTo>
                    <a:lnTo>
                      <a:pt x="112" y="182"/>
                    </a:lnTo>
                    <a:lnTo>
                      <a:pt x="105" y="182"/>
                    </a:lnTo>
                    <a:lnTo>
                      <a:pt x="98" y="182"/>
                    </a:lnTo>
                    <a:lnTo>
                      <a:pt x="91" y="181"/>
                    </a:lnTo>
                    <a:lnTo>
                      <a:pt x="85" y="180"/>
                    </a:lnTo>
                    <a:lnTo>
                      <a:pt x="78" y="179"/>
                    </a:lnTo>
                    <a:lnTo>
                      <a:pt x="72" y="178"/>
                    </a:lnTo>
                    <a:lnTo>
                      <a:pt x="67" y="176"/>
                    </a:lnTo>
                    <a:lnTo>
                      <a:pt x="61" y="173"/>
                    </a:lnTo>
                    <a:lnTo>
                      <a:pt x="55" y="170"/>
                    </a:lnTo>
                    <a:lnTo>
                      <a:pt x="49" y="165"/>
                    </a:lnTo>
                    <a:lnTo>
                      <a:pt x="44" y="160"/>
                    </a:lnTo>
                    <a:lnTo>
                      <a:pt x="39" y="155"/>
                    </a:lnTo>
                    <a:lnTo>
                      <a:pt x="34" y="149"/>
                    </a:lnTo>
                    <a:lnTo>
                      <a:pt x="29" y="143"/>
                    </a:lnTo>
                    <a:lnTo>
                      <a:pt x="24" y="136"/>
                    </a:lnTo>
                    <a:lnTo>
                      <a:pt x="20" y="129"/>
                    </a:lnTo>
                    <a:lnTo>
                      <a:pt x="16" y="122"/>
                    </a:lnTo>
                    <a:lnTo>
                      <a:pt x="12" y="115"/>
                    </a:lnTo>
                    <a:lnTo>
                      <a:pt x="8" y="107"/>
                    </a:lnTo>
                    <a:lnTo>
                      <a:pt x="5" y="100"/>
                    </a:lnTo>
                    <a:lnTo>
                      <a:pt x="2" y="93"/>
                    </a:lnTo>
                    <a:lnTo>
                      <a:pt x="0" y="85"/>
                    </a:lnTo>
                    <a:close/>
                  </a:path>
                </a:pathLst>
              </a:custGeom>
              <a:solidFill>
                <a:srgbClr val="C6875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55" name="Freeform 331"/>
              <p:cNvSpPr>
                <a:spLocks/>
              </p:cNvSpPr>
              <p:nvPr/>
            </p:nvSpPr>
            <p:spPr bwMode="auto">
              <a:xfrm>
                <a:off x="4423" y="2889"/>
                <a:ext cx="89" cy="212"/>
              </a:xfrm>
              <a:custGeom>
                <a:avLst/>
                <a:gdLst/>
                <a:ahLst/>
                <a:cxnLst>
                  <a:cxn ang="0">
                    <a:pos x="4" y="1"/>
                  </a:cxn>
                  <a:cxn ang="0">
                    <a:pos x="3" y="2"/>
                  </a:cxn>
                  <a:cxn ang="0">
                    <a:pos x="1" y="6"/>
                  </a:cxn>
                  <a:cxn ang="0">
                    <a:pos x="0" y="12"/>
                  </a:cxn>
                  <a:cxn ang="0">
                    <a:pos x="0" y="20"/>
                  </a:cxn>
                  <a:cxn ang="0">
                    <a:pos x="3" y="29"/>
                  </a:cxn>
                  <a:cxn ang="0">
                    <a:pos x="9" y="41"/>
                  </a:cxn>
                  <a:cxn ang="0">
                    <a:pos x="19" y="55"/>
                  </a:cxn>
                  <a:cxn ang="0">
                    <a:pos x="33" y="71"/>
                  </a:cxn>
                  <a:cxn ang="0">
                    <a:pos x="46" y="88"/>
                  </a:cxn>
                  <a:cxn ang="0">
                    <a:pos x="56" y="106"/>
                  </a:cxn>
                  <a:cxn ang="0">
                    <a:pos x="63" y="124"/>
                  </a:cxn>
                  <a:cxn ang="0">
                    <a:pos x="69" y="143"/>
                  </a:cxn>
                  <a:cxn ang="0">
                    <a:pos x="72" y="162"/>
                  </a:cxn>
                  <a:cxn ang="0">
                    <a:pos x="73" y="182"/>
                  </a:cxn>
                  <a:cxn ang="0">
                    <a:pos x="72" y="202"/>
                  </a:cxn>
                  <a:cxn ang="0">
                    <a:pos x="71" y="211"/>
                  </a:cxn>
                  <a:cxn ang="0">
                    <a:pos x="74" y="203"/>
                  </a:cxn>
                  <a:cxn ang="0">
                    <a:pos x="79" y="190"/>
                  </a:cxn>
                  <a:cxn ang="0">
                    <a:pos x="85" y="170"/>
                  </a:cxn>
                  <a:cxn ang="0">
                    <a:pos x="88" y="147"/>
                  </a:cxn>
                  <a:cxn ang="0">
                    <a:pos x="88" y="119"/>
                  </a:cxn>
                  <a:cxn ang="0">
                    <a:pos x="83" y="90"/>
                  </a:cxn>
                  <a:cxn ang="0">
                    <a:pos x="72" y="59"/>
                  </a:cxn>
                  <a:cxn ang="0">
                    <a:pos x="63" y="43"/>
                  </a:cxn>
                  <a:cxn ang="0">
                    <a:pos x="59" y="42"/>
                  </a:cxn>
                  <a:cxn ang="0">
                    <a:pos x="53" y="40"/>
                  </a:cxn>
                  <a:cxn ang="0">
                    <a:pos x="45" y="37"/>
                  </a:cxn>
                  <a:cxn ang="0">
                    <a:pos x="35" y="33"/>
                  </a:cxn>
                  <a:cxn ang="0">
                    <a:pos x="26" y="26"/>
                  </a:cxn>
                  <a:cxn ang="0">
                    <a:pos x="16" y="18"/>
                  </a:cxn>
                  <a:cxn ang="0">
                    <a:pos x="8" y="7"/>
                  </a:cxn>
                </a:cxnLst>
                <a:rect l="0" t="0" r="r" b="b"/>
                <a:pathLst>
                  <a:path w="89" h="212">
                    <a:moveTo>
                      <a:pt x="4" y="0"/>
                    </a:moveTo>
                    <a:lnTo>
                      <a:pt x="4" y="1"/>
                    </a:lnTo>
                    <a:lnTo>
                      <a:pt x="4" y="1"/>
                    </a:lnTo>
                    <a:lnTo>
                      <a:pt x="3" y="2"/>
                    </a:lnTo>
                    <a:lnTo>
                      <a:pt x="2" y="4"/>
                    </a:lnTo>
                    <a:lnTo>
                      <a:pt x="1" y="6"/>
                    </a:lnTo>
                    <a:lnTo>
                      <a:pt x="0" y="9"/>
                    </a:lnTo>
                    <a:lnTo>
                      <a:pt x="0" y="12"/>
                    </a:lnTo>
                    <a:lnTo>
                      <a:pt x="0" y="15"/>
                    </a:lnTo>
                    <a:lnTo>
                      <a:pt x="0" y="20"/>
                    </a:lnTo>
                    <a:lnTo>
                      <a:pt x="1" y="24"/>
                    </a:lnTo>
                    <a:lnTo>
                      <a:pt x="3" y="29"/>
                    </a:lnTo>
                    <a:lnTo>
                      <a:pt x="5" y="35"/>
                    </a:lnTo>
                    <a:lnTo>
                      <a:pt x="9" y="41"/>
                    </a:lnTo>
                    <a:lnTo>
                      <a:pt x="13" y="48"/>
                    </a:lnTo>
                    <a:lnTo>
                      <a:pt x="19" y="55"/>
                    </a:lnTo>
                    <a:lnTo>
                      <a:pt x="26" y="63"/>
                    </a:lnTo>
                    <a:lnTo>
                      <a:pt x="33" y="71"/>
                    </a:lnTo>
                    <a:lnTo>
                      <a:pt x="40" y="80"/>
                    </a:lnTo>
                    <a:lnTo>
                      <a:pt x="46" y="88"/>
                    </a:lnTo>
                    <a:lnTo>
                      <a:pt x="51" y="97"/>
                    </a:lnTo>
                    <a:lnTo>
                      <a:pt x="56" y="106"/>
                    </a:lnTo>
                    <a:lnTo>
                      <a:pt x="60" y="115"/>
                    </a:lnTo>
                    <a:lnTo>
                      <a:pt x="63" y="124"/>
                    </a:lnTo>
                    <a:lnTo>
                      <a:pt x="66" y="134"/>
                    </a:lnTo>
                    <a:lnTo>
                      <a:pt x="69" y="143"/>
                    </a:lnTo>
                    <a:lnTo>
                      <a:pt x="70" y="153"/>
                    </a:lnTo>
                    <a:lnTo>
                      <a:pt x="72" y="162"/>
                    </a:lnTo>
                    <a:lnTo>
                      <a:pt x="72" y="172"/>
                    </a:lnTo>
                    <a:lnTo>
                      <a:pt x="73" y="182"/>
                    </a:lnTo>
                    <a:lnTo>
                      <a:pt x="73" y="192"/>
                    </a:lnTo>
                    <a:lnTo>
                      <a:pt x="72" y="202"/>
                    </a:lnTo>
                    <a:lnTo>
                      <a:pt x="71" y="212"/>
                    </a:lnTo>
                    <a:lnTo>
                      <a:pt x="71" y="211"/>
                    </a:lnTo>
                    <a:lnTo>
                      <a:pt x="72" y="208"/>
                    </a:lnTo>
                    <a:lnTo>
                      <a:pt x="74" y="203"/>
                    </a:lnTo>
                    <a:lnTo>
                      <a:pt x="77" y="197"/>
                    </a:lnTo>
                    <a:lnTo>
                      <a:pt x="79" y="190"/>
                    </a:lnTo>
                    <a:lnTo>
                      <a:pt x="82" y="180"/>
                    </a:lnTo>
                    <a:lnTo>
                      <a:pt x="85" y="170"/>
                    </a:lnTo>
                    <a:lnTo>
                      <a:pt x="87" y="159"/>
                    </a:lnTo>
                    <a:lnTo>
                      <a:pt x="88" y="147"/>
                    </a:lnTo>
                    <a:lnTo>
                      <a:pt x="89" y="133"/>
                    </a:lnTo>
                    <a:lnTo>
                      <a:pt x="88" y="119"/>
                    </a:lnTo>
                    <a:lnTo>
                      <a:pt x="86" y="105"/>
                    </a:lnTo>
                    <a:lnTo>
                      <a:pt x="83" y="90"/>
                    </a:lnTo>
                    <a:lnTo>
                      <a:pt x="79" y="74"/>
                    </a:lnTo>
                    <a:lnTo>
                      <a:pt x="72" y="59"/>
                    </a:lnTo>
                    <a:lnTo>
                      <a:pt x="63" y="43"/>
                    </a:lnTo>
                    <a:lnTo>
                      <a:pt x="63" y="43"/>
                    </a:lnTo>
                    <a:lnTo>
                      <a:pt x="61" y="43"/>
                    </a:lnTo>
                    <a:lnTo>
                      <a:pt x="59" y="42"/>
                    </a:lnTo>
                    <a:lnTo>
                      <a:pt x="56" y="41"/>
                    </a:lnTo>
                    <a:lnTo>
                      <a:pt x="53" y="40"/>
                    </a:lnTo>
                    <a:lnTo>
                      <a:pt x="49" y="39"/>
                    </a:lnTo>
                    <a:lnTo>
                      <a:pt x="45" y="37"/>
                    </a:lnTo>
                    <a:lnTo>
                      <a:pt x="40" y="35"/>
                    </a:lnTo>
                    <a:lnTo>
                      <a:pt x="35" y="33"/>
                    </a:lnTo>
                    <a:lnTo>
                      <a:pt x="30" y="30"/>
                    </a:lnTo>
                    <a:lnTo>
                      <a:pt x="26" y="26"/>
                    </a:lnTo>
                    <a:lnTo>
                      <a:pt x="21" y="22"/>
                    </a:lnTo>
                    <a:lnTo>
                      <a:pt x="16" y="18"/>
                    </a:lnTo>
                    <a:lnTo>
                      <a:pt x="12" y="13"/>
                    </a:lnTo>
                    <a:lnTo>
                      <a:pt x="8" y="7"/>
                    </a:lnTo>
                    <a:lnTo>
                      <a:pt x="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56" name="Freeform 332"/>
              <p:cNvSpPr>
                <a:spLocks/>
              </p:cNvSpPr>
              <p:nvPr/>
            </p:nvSpPr>
            <p:spPr bwMode="auto">
              <a:xfrm>
                <a:off x="4428" y="2802"/>
                <a:ext cx="97" cy="139"/>
              </a:xfrm>
              <a:custGeom>
                <a:avLst/>
                <a:gdLst/>
                <a:ahLst/>
                <a:cxnLst>
                  <a:cxn ang="0">
                    <a:pos x="26" y="139"/>
                  </a:cxn>
                  <a:cxn ang="0">
                    <a:pos x="25" y="139"/>
                  </a:cxn>
                  <a:cxn ang="0">
                    <a:pos x="23" y="137"/>
                  </a:cxn>
                  <a:cxn ang="0">
                    <a:pos x="19" y="134"/>
                  </a:cxn>
                  <a:cxn ang="0">
                    <a:pos x="14" y="130"/>
                  </a:cxn>
                  <a:cxn ang="0">
                    <a:pos x="10" y="125"/>
                  </a:cxn>
                  <a:cxn ang="0">
                    <a:pos x="6" y="118"/>
                  </a:cxn>
                  <a:cxn ang="0">
                    <a:pos x="2" y="109"/>
                  </a:cxn>
                  <a:cxn ang="0">
                    <a:pos x="1" y="99"/>
                  </a:cxn>
                  <a:cxn ang="0">
                    <a:pos x="0" y="87"/>
                  </a:cxn>
                  <a:cxn ang="0">
                    <a:pos x="1" y="74"/>
                  </a:cxn>
                  <a:cxn ang="0">
                    <a:pos x="3" y="60"/>
                  </a:cxn>
                  <a:cxn ang="0">
                    <a:pos x="6" y="46"/>
                  </a:cxn>
                  <a:cxn ang="0">
                    <a:pos x="10" y="33"/>
                  </a:cxn>
                  <a:cxn ang="0">
                    <a:pos x="15" y="21"/>
                  </a:cxn>
                  <a:cxn ang="0">
                    <a:pos x="22" y="12"/>
                  </a:cxn>
                  <a:cxn ang="0">
                    <a:pos x="29" y="6"/>
                  </a:cxn>
                  <a:cxn ang="0">
                    <a:pos x="34" y="4"/>
                  </a:cxn>
                  <a:cxn ang="0">
                    <a:pos x="39" y="2"/>
                  </a:cxn>
                  <a:cxn ang="0">
                    <a:pos x="45" y="1"/>
                  </a:cxn>
                  <a:cxn ang="0">
                    <a:pos x="52" y="0"/>
                  </a:cxn>
                  <a:cxn ang="0">
                    <a:pos x="59" y="1"/>
                  </a:cxn>
                  <a:cxn ang="0">
                    <a:pos x="66" y="2"/>
                  </a:cxn>
                  <a:cxn ang="0">
                    <a:pos x="73" y="3"/>
                  </a:cxn>
                  <a:cxn ang="0">
                    <a:pos x="79" y="6"/>
                  </a:cxn>
                  <a:cxn ang="0">
                    <a:pos x="85" y="10"/>
                  </a:cxn>
                  <a:cxn ang="0">
                    <a:pos x="90" y="14"/>
                  </a:cxn>
                  <a:cxn ang="0">
                    <a:pos x="93" y="20"/>
                  </a:cxn>
                  <a:cxn ang="0">
                    <a:pos x="96" y="27"/>
                  </a:cxn>
                  <a:cxn ang="0">
                    <a:pos x="97" y="35"/>
                  </a:cxn>
                  <a:cxn ang="0">
                    <a:pos x="97" y="44"/>
                  </a:cxn>
                  <a:cxn ang="0">
                    <a:pos x="94" y="55"/>
                  </a:cxn>
                  <a:cxn ang="0">
                    <a:pos x="89" y="67"/>
                  </a:cxn>
                  <a:cxn ang="0">
                    <a:pos x="86" y="75"/>
                  </a:cxn>
                  <a:cxn ang="0">
                    <a:pos x="82" y="82"/>
                  </a:cxn>
                  <a:cxn ang="0">
                    <a:pos x="78" y="89"/>
                  </a:cxn>
                  <a:cxn ang="0">
                    <a:pos x="74" y="96"/>
                  </a:cxn>
                  <a:cxn ang="0">
                    <a:pos x="70" y="102"/>
                  </a:cxn>
                  <a:cxn ang="0">
                    <a:pos x="66" y="108"/>
                  </a:cxn>
                  <a:cxn ang="0">
                    <a:pos x="62" y="114"/>
                  </a:cxn>
                  <a:cxn ang="0">
                    <a:pos x="58" y="119"/>
                  </a:cxn>
                  <a:cxn ang="0">
                    <a:pos x="53" y="124"/>
                  </a:cxn>
                  <a:cxn ang="0">
                    <a:pos x="49" y="128"/>
                  </a:cxn>
                  <a:cxn ang="0">
                    <a:pos x="45" y="132"/>
                  </a:cxn>
                  <a:cxn ang="0">
                    <a:pos x="41" y="134"/>
                  </a:cxn>
                  <a:cxn ang="0">
                    <a:pos x="37" y="137"/>
                  </a:cxn>
                  <a:cxn ang="0">
                    <a:pos x="33" y="138"/>
                  </a:cxn>
                  <a:cxn ang="0">
                    <a:pos x="30" y="139"/>
                  </a:cxn>
                  <a:cxn ang="0">
                    <a:pos x="26" y="139"/>
                  </a:cxn>
                </a:cxnLst>
                <a:rect l="0" t="0" r="r" b="b"/>
                <a:pathLst>
                  <a:path w="97" h="139">
                    <a:moveTo>
                      <a:pt x="26" y="139"/>
                    </a:moveTo>
                    <a:lnTo>
                      <a:pt x="25" y="139"/>
                    </a:lnTo>
                    <a:lnTo>
                      <a:pt x="23" y="137"/>
                    </a:lnTo>
                    <a:lnTo>
                      <a:pt x="19" y="134"/>
                    </a:lnTo>
                    <a:lnTo>
                      <a:pt x="14" y="130"/>
                    </a:lnTo>
                    <a:lnTo>
                      <a:pt x="10" y="125"/>
                    </a:lnTo>
                    <a:lnTo>
                      <a:pt x="6" y="118"/>
                    </a:lnTo>
                    <a:lnTo>
                      <a:pt x="2" y="109"/>
                    </a:lnTo>
                    <a:lnTo>
                      <a:pt x="1" y="99"/>
                    </a:lnTo>
                    <a:lnTo>
                      <a:pt x="0" y="87"/>
                    </a:lnTo>
                    <a:lnTo>
                      <a:pt x="1" y="74"/>
                    </a:lnTo>
                    <a:lnTo>
                      <a:pt x="3" y="60"/>
                    </a:lnTo>
                    <a:lnTo>
                      <a:pt x="6" y="46"/>
                    </a:lnTo>
                    <a:lnTo>
                      <a:pt x="10" y="33"/>
                    </a:lnTo>
                    <a:lnTo>
                      <a:pt x="15" y="21"/>
                    </a:lnTo>
                    <a:lnTo>
                      <a:pt x="22" y="12"/>
                    </a:lnTo>
                    <a:lnTo>
                      <a:pt x="29" y="6"/>
                    </a:lnTo>
                    <a:lnTo>
                      <a:pt x="34" y="4"/>
                    </a:lnTo>
                    <a:lnTo>
                      <a:pt x="39" y="2"/>
                    </a:lnTo>
                    <a:lnTo>
                      <a:pt x="45" y="1"/>
                    </a:lnTo>
                    <a:lnTo>
                      <a:pt x="52" y="0"/>
                    </a:lnTo>
                    <a:lnTo>
                      <a:pt x="59" y="1"/>
                    </a:lnTo>
                    <a:lnTo>
                      <a:pt x="66" y="2"/>
                    </a:lnTo>
                    <a:lnTo>
                      <a:pt x="73" y="3"/>
                    </a:lnTo>
                    <a:lnTo>
                      <a:pt x="79" y="6"/>
                    </a:lnTo>
                    <a:lnTo>
                      <a:pt x="85" y="10"/>
                    </a:lnTo>
                    <a:lnTo>
                      <a:pt x="90" y="14"/>
                    </a:lnTo>
                    <a:lnTo>
                      <a:pt x="93" y="20"/>
                    </a:lnTo>
                    <a:lnTo>
                      <a:pt x="96" y="27"/>
                    </a:lnTo>
                    <a:lnTo>
                      <a:pt x="97" y="35"/>
                    </a:lnTo>
                    <a:lnTo>
                      <a:pt x="97" y="44"/>
                    </a:lnTo>
                    <a:lnTo>
                      <a:pt x="94" y="55"/>
                    </a:lnTo>
                    <a:lnTo>
                      <a:pt x="89" y="67"/>
                    </a:lnTo>
                    <a:lnTo>
                      <a:pt x="86" y="75"/>
                    </a:lnTo>
                    <a:lnTo>
                      <a:pt x="82" y="82"/>
                    </a:lnTo>
                    <a:lnTo>
                      <a:pt x="78" y="89"/>
                    </a:lnTo>
                    <a:lnTo>
                      <a:pt x="74" y="96"/>
                    </a:lnTo>
                    <a:lnTo>
                      <a:pt x="70" y="102"/>
                    </a:lnTo>
                    <a:lnTo>
                      <a:pt x="66" y="108"/>
                    </a:lnTo>
                    <a:lnTo>
                      <a:pt x="62" y="114"/>
                    </a:lnTo>
                    <a:lnTo>
                      <a:pt x="58" y="119"/>
                    </a:lnTo>
                    <a:lnTo>
                      <a:pt x="53" y="124"/>
                    </a:lnTo>
                    <a:lnTo>
                      <a:pt x="49" y="128"/>
                    </a:lnTo>
                    <a:lnTo>
                      <a:pt x="45" y="132"/>
                    </a:lnTo>
                    <a:lnTo>
                      <a:pt x="41" y="134"/>
                    </a:lnTo>
                    <a:lnTo>
                      <a:pt x="37" y="137"/>
                    </a:lnTo>
                    <a:lnTo>
                      <a:pt x="33" y="138"/>
                    </a:lnTo>
                    <a:lnTo>
                      <a:pt x="30" y="139"/>
                    </a:lnTo>
                    <a:lnTo>
                      <a:pt x="26" y="13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57" name="Freeform 333"/>
              <p:cNvSpPr>
                <a:spLocks/>
              </p:cNvSpPr>
              <p:nvPr/>
            </p:nvSpPr>
            <p:spPr bwMode="auto">
              <a:xfrm>
                <a:off x="4430" y="2806"/>
                <a:ext cx="91" cy="132"/>
              </a:xfrm>
              <a:custGeom>
                <a:avLst/>
                <a:gdLst/>
                <a:ahLst/>
                <a:cxnLst>
                  <a:cxn ang="0">
                    <a:pos x="28" y="5"/>
                  </a:cxn>
                  <a:cxn ang="0">
                    <a:pos x="32" y="3"/>
                  </a:cxn>
                  <a:cxn ang="0">
                    <a:pos x="37" y="2"/>
                  </a:cxn>
                  <a:cxn ang="0">
                    <a:pos x="43" y="1"/>
                  </a:cxn>
                  <a:cxn ang="0">
                    <a:pos x="49" y="0"/>
                  </a:cxn>
                  <a:cxn ang="0">
                    <a:pos x="55" y="1"/>
                  </a:cxn>
                  <a:cxn ang="0">
                    <a:pos x="62" y="2"/>
                  </a:cxn>
                  <a:cxn ang="0">
                    <a:pos x="68" y="4"/>
                  </a:cxn>
                  <a:cxn ang="0">
                    <a:pos x="74" y="6"/>
                  </a:cxn>
                  <a:cxn ang="0">
                    <a:pos x="79" y="10"/>
                  </a:cxn>
                  <a:cxn ang="0">
                    <a:pos x="84" y="14"/>
                  </a:cxn>
                  <a:cxn ang="0">
                    <a:pos x="87" y="20"/>
                  </a:cxn>
                  <a:cxn ang="0">
                    <a:pos x="90" y="26"/>
                  </a:cxn>
                  <a:cxn ang="0">
                    <a:pos x="91" y="33"/>
                  </a:cxn>
                  <a:cxn ang="0">
                    <a:pos x="91" y="42"/>
                  </a:cxn>
                  <a:cxn ang="0">
                    <a:pos x="89" y="52"/>
                  </a:cxn>
                  <a:cxn ang="0">
                    <a:pos x="85" y="63"/>
                  </a:cxn>
                  <a:cxn ang="0">
                    <a:pos x="81" y="70"/>
                  </a:cxn>
                  <a:cxn ang="0">
                    <a:pos x="78" y="77"/>
                  </a:cxn>
                  <a:cxn ang="0">
                    <a:pos x="74" y="84"/>
                  </a:cxn>
                  <a:cxn ang="0">
                    <a:pos x="71" y="90"/>
                  </a:cxn>
                  <a:cxn ang="0">
                    <a:pos x="67" y="97"/>
                  </a:cxn>
                  <a:cxn ang="0">
                    <a:pos x="63" y="103"/>
                  </a:cxn>
                  <a:cxn ang="0">
                    <a:pos x="59" y="108"/>
                  </a:cxn>
                  <a:cxn ang="0">
                    <a:pos x="55" y="113"/>
                  </a:cxn>
                  <a:cxn ang="0">
                    <a:pos x="51" y="117"/>
                  </a:cxn>
                  <a:cxn ang="0">
                    <a:pos x="47" y="121"/>
                  </a:cxn>
                  <a:cxn ang="0">
                    <a:pos x="43" y="125"/>
                  </a:cxn>
                  <a:cxn ang="0">
                    <a:pos x="39" y="127"/>
                  </a:cxn>
                  <a:cxn ang="0">
                    <a:pos x="35" y="130"/>
                  </a:cxn>
                  <a:cxn ang="0">
                    <a:pos x="32" y="131"/>
                  </a:cxn>
                  <a:cxn ang="0">
                    <a:pos x="28" y="132"/>
                  </a:cxn>
                  <a:cxn ang="0">
                    <a:pos x="25" y="132"/>
                  </a:cxn>
                  <a:cxn ang="0">
                    <a:pos x="24" y="131"/>
                  </a:cxn>
                  <a:cxn ang="0">
                    <a:pos x="22" y="130"/>
                  </a:cxn>
                  <a:cxn ang="0">
                    <a:pos x="18" y="127"/>
                  </a:cxn>
                  <a:cxn ang="0">
                    <a:pos x="14" y="123"/>
                  </a:cxn>
                  <a:cxn ang="0">
                    <a:pos x="9" y="118"/>
                  </a:cxn>
                  <a:cxn ang="0">
                    <a:pos x="5" y="112"/>
                  </a:cxn>
                  <a:cxn ang="0">
                    <a:pos x="2" y="104"/>
                  </a:cxn>
                  <a:cxn ang="0">
                    <a:pos x="1" y="94"/>
                  </a:cxn>
                  <a:cxn ang="0">
                    <a:pos x="0" y="82"/>
                  </a:cxn>
                  <a:cxn ang="0">
                    <a:pos x="1" y="70"/>
                  </a:cxn>
                  <a:cxn ang="0">
                    <a:pos x="3" y="56"/>
                  </a:cxn>
                  <a:cxn ang="0">
                    <a:pos x="6" y="43"/>
                  </a:cxn>
                  <a:cxn ang="0">
                    <a:pos x="10" y="31"/>
                  </a:cxn>
                  <a:cxn ang="0">
                    <a:pos x="15" y="20"/>
                  </a:cxn>
                  <a:cxn ang="0">
                    <a:pos x="21" y="11"/>
                  </a:cxn>
                  <a:cxn ang="0">
                    <a:pos x="28" y="5"/>
                  </a:cxn>
                </a:cxnLst>
                <a:rect l="0" t="0" r="r" b="b"/>
                <a:pathLst>
                  <a:path w="91" h="132">
                    <a:moveTo>
                      <a:pt x="28" y="5"/>
                    </a:moveTo>
                    <a:lnTo>
                      <a:pt x="32" y="3"/>
                    </a:lnTo>
                    <a:lnTo>
                      <a:pt x="37" y="2"/>
                    </a:lnTo>
                    <a:lnTo>
                      <a:pt x="43" y="1"/>
                    </a:lnTo>
                    <a:lnTo>
                      <a:pt x="49" y="0"/>
                    </a:lnTo>
                    <a:lnTo>
                      <a:pt x="55" y="1"/>
                    </a:lnTo>
                    <a:lnTo>
                      <a:pt x="62" y="2"/>
                    </a:lnTo>
                    <a:lnTo>
                      <a:pt x="68" y="4"/>
                    </a:lnTo>
                    <a:lnTo>
                      <a:pt x="74" y="6"/>
                    </a:lnTo>
                    <a:lnTo>
                      <a:pt x="79" y="10"/>
                    </a:lnTo>
                    <a:lnTo>
                      <a:pt x="84" y="14"/>
                    </a:lnTo>
                    <a:lnTo>
                      <a:pt x="87" y="20"/>
                    </a:lnTo>
                    <a:lnTo>
                      <a:pt x="90" y="26"/>
                    </a:lnTo>
                    <a:lnTo>
                      <a:pt x="91" y="33"/>
                    </a:lnTo>
                    <a:lnTo>
                      <a:pt x="91" y="42"/>
                    </a:lnTo>
                    <a:lnTo>
                      <a:pt x="89" y="52"/>
                    </a:lnTo>
                    <a:lnTo>
                      <a:pt x="85" y="63"/>
                    </a:lnTo>
                    <a:lnTo>
                      <a:pt x="81" y="70"/>
                    </a:lnTo>
                    <a:lnTo>
                      <a:pt x="78" y="77"/>
                    </a:lnTo>
                    <a:lnTo>
                      <a:pt x="74" y="84"/>
                    </a:lnTo>
                    <a:lnTo>
                      <a:pt x="71" y="90"/>
                    </a:lnTo>
                    <a:lnTo>
                      <a:pt x="67" y="97"/>
                    </a:lnTo>
                    <a:lnTo>
                      <a:pt x="63" y="103"/>
                    </a:lnTo>
                    <a:lnTo>
                      <a:pt x="59" y="108"/>
                    </a:lnTo>
                    <a:lnTo>
                      <a:pt x="55" y="113"/>
                    </a:lnTo>
                    <a:lnTo>
                      <a:pt x="51" y="117"/>
                    </a:lnTo>
                    <a:lnTo>
                      <a:pt x="47" y="121"/>
                    </a:lnTo>
                    <a:lnTo>
                      <a:pt x="43" y="125"/>
                    </a:lnTo>
                    <a:lnTo>
                      <a:pt x="39" y="127"/>
                    </a:lnTo>
                    <a:lnTo>
                      <a:pt x="35" y="130"/>
                    </a:lnTo>
                    <a:lnTo>
                      <a:pt x="32" y="131"/>
                    </a:lnTo>
                    <a:lnTo>
                      <a:pt x="28" y="132"/>
                    </a:lnTo>
                    <a:lnTo>
                      <a:pt x="25" y="132"/>
                    </a:lnTo>
                    <a:lnTo>
                      <a:pt x="24" y="131"/>
                    </a:lnTo>
                    <a:lnTo>
                      <a:pt x="22" y="130"/>
                    </a:lnTo>
                    <a:lnTo>
                      <a:pt x="18" y="127"/>
                    </a:lnTo>
                    <a:lnTo>
                      <a:pt x="14" y="123"/>
                    </a:lnTo>
                    <a:lnTo>
                      <a:pt x="9" y="118"/>
                    </a:lnTo>
                    <a:lnTo>
                      <a:pt x="5" y="112"/>
                    </a:lnTo>
                    <a:lnTo>
                      <a:pt x="2" y="104"/>
                    </a:lnTo>
                    <a:lnTo>
                      <a:pt x="1" y="94"/>
                    </a:lnTo>
                    <a:lnTo>
                      <a:pt x="0" y="82"/>
                    </a:lnTo>
                    <a:lnTo>
                      <a:pt x="1" y="70"/>
                    </a:lnTo>
                    <a:lnTo>
                      <a:pt x="3" y="56"/>
                    </a:lnTo>
                    <a:lnTo>
                      <a:pt x="6" y="43"/>
                    </a:lnTo>
                    <a:lnTo>
                      <a:pt x="10" y="31"/>
                    </a:lnTo>
                    <a:lnTo>
                      <a:pt x="15" y="20"/>
                    </a:lnTo>
                    <a:lnTo>
                      <a:pt x="21" y="11"/>
                    </a:lnTo>
                    <a:lnTo>
                      <a:pt x="28" y="5"/>
                    </a:lnTo>
                    <a:close/>
                  </a:path>
                </a:pathLst>
              </a:custGeom>
              <a:solidFill>
                <a:srgbClr val="F2E8E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58" name="Freeform 334"/>
              <p:cNvSpPr>
                <a:spLocks/>
              </p:cNvSpPr>
              <p:nvPr/>
            </p:nvSpPr>
            <p:spPr bwMode="auto">
              <a:xfrm>
                <a:off x="4433" y="2810"/>
                <a:ext cx="84" cy="125"/>
              </a:xfrm>
              <a:custGeom>
                <a:avLst/>
                <a:gdLst/>
                <a:ahLst/>
                <a:cxnLst>
                  <a:cxn ang="0">
                    <a:pos x="26" y="5"/>
                  </a:cxn>
                  <a:cxn ang="0">
                    <a:pos x="30" y="3"/>
                  </a:cxn>
                  <a:cxn ang="0">
                    <a:pos x="34" y="1"/>
                  </a:cxn>
                  <a:cxn ang="0">
                    <a:pos x="40" y="1"/>
                  </a:cxn>
                  <a:cxn ang="0">
                    <a:pos x="45" y="0"/>
                  </a:cxn>
                  <a:cxn ang="0">
                    <a:pos x="51" y="1"/>
                  </a:cxn>
                  <a:cxn ang="0">
                    <a:pos x="57" y="2"/>
                  </a:cxn>
                  <a:cxn ang="0">
                    <a:pos x="63" y="4"/>
                  </a:cxn>
                  <a:cxn ang="0">
                    <a:pos x="68" y="6"/>
                  </a:cxn>
                  <a:cxn ang="0">
                    <a:pos x="73" y="10"/>
                  </a:cxn>
                  <a:cxn ang="0">
                    <a:pos x="77" y="14"/>
                  </a:cxn>
                  <a:cxn ang="0">
                    <a:pos x="80" y="19"/>
                  </a:cxn>
                  <a:cxn ang="0">
                    <a:pos x="83" y="25"/>
                  </a:cxn>
                  <a:cxn ang="0">
                    <a:pos x="84" y="32"/>
                  </a:cxn>
                  <a:cxn ang="0">
                    <a:pos x="84" y="39"/>
                  </a:cxn>
                  <a:cxn ang="0">
                    <a:pos x="82" y="48"/>
                  </a:cxn>
                  <a:cxn ang="0">
                    <a:pos x="79" y="58"/>
                  </a:cxn>
                  <a:cxn ang="0">
                    <a:pos x="76" y="65"/>
                  </a:cxn>
                  <a:cxn ang="0">
                    <a:pos x="73" y="72"/>
                  </a:cxn>
                  <a:cxn ang="0">
                    <a:pos x="69" y="78"/>
                  </a:cxn>
                  <a:cxn ang="0">
                    <a:pos x="66" y="85"/>
                  </a:cxn>
                  <a:cxn ang="0">
                    <a:pos x="62" y="91"/>
                  </a:cxn>
                  <a:cxn ang="0">
                    <a:pos x="59" y="96"/>
                  </a:cxn>
                  <a:cxn ang="0">
                    <a:pos x="55" y="102"/>
                  </a:cxn>
                  <a:cxn ang="0">
                    <a:pos x="51" y="106"/>
                  </a:cxn>
                  <a:cxn ang="0">
                    <a:pos x="47" y="110"/>
                  </a:cxn>
                  <a:cxn ang="0">
                    <a:pos x="43" y="114"/>
                  </a:cxn>
                  <a:cxn ang="0">
                    <a:pos x="40" y="118"/>
                  </a:cxn>
                  <a:cxn ang="0">
                    <a:pos x="36" y="120"/>
                  </a:cxn>
                  <a:cxn ang="0">
                    <a:pos x="33" y="122"/>
                  </a:cxn>
                  <a:cxn ang="0">
                    <a:pos x="29" y="124"/>
                  </a:cxn>
                  <a:cxn ang="0">
                    <a:pos x="26" y="125"/>
                  </a:cxn>
                  <a:cxn ang="0">
                    <a:pos x="23" y="125"/>
                  </a:cxn>
                  <a:cxn ang="0">
                    <a:pos x="22" y="124"/>
                  </a:cxn>
                  <a:cxn ang="0">
                    <a:pos x="20" y="123"/>
                  </a:cxn>
                  <a:cxn ang="0">
                    <a:pos x="16" y="120"/>
                  </a:cxn>
                  <a:cxn ang="0">
                    <a:pos x="12" y="117"/>
                  </a:cxn>
                  <a:cxn ang="0">
                    <a:pos x="8" y="112"/>
                  </a:cxn>
                  <a:cxn ang="0">
                    <a:pos x="4" y="105"/>
                  </a:cxn>
                  <a:cxn ang="0">
                    <a:pos x="1" y="98"/>
                  </a:cxn>
                  <a:cxn ang="0">
                    <a:pos x="0" y="89"/>
                  </a:cxn>
                  <a:cxn ang="0">
                    <a:pos x="0" y="78"/>
                  </a:cxn>
                  <a:cxn ang="0">
                    <a:pos x="0" y="66"/>
                  </a:cxn>
                  <a:cxn ang="0">
                    <a:pos x="2" y="53"/>
                  </a:cxn>
                  <a:cxn ang="0">
                    <a:pos x="5" y="41"/>
                  </a:cxn>
                  <a:cxn ang="0">
                    <a:pos x="8" y="29"/>
                  </a:cxn>
                  <a:cxn ang="0">
                    <a:pos x="13" y="18"/>
                  </a:cxn>
                  <a:cxn ang="0">
                    <a:pos x="19" y="10"/>
                  </a:cxn>
                  <a:cxn ang="0">
                    <a:pos x="26" y="5"/>
                  </a:cxn>
                </a:cxnLst>
                <a:rect l="0" t="0" r="r" b="b"/>
                <a:pathLst>
                  <a:path w="84" h="125">
                    <a:moveTo>
                      <a:pt x="26" y="5"/>
                    </a:moveTo>
                    <a:lnTo>
                      <a:pt x="30" y="3"/>
                    </a:lnTo>
                    <a:lnTo>
                      <a:pt x="34" y="1"/>
                    </a:lnTo>
                    <a:lnTo>
                      <a:pt x="40" y="1"/>
                    </a:lnTo>
                    <a:lnTo>
                      <a:pt x="45" y="0"/>
                    </a:lnTo>
                    <a:lnTo>
                      <a:pt x="51" y="1"/>
                    </a:lnTo>
                    <a:lnTo>
                      <a:pt x="57" y="2"/>
                    </a:lnTo>
                    <a:lnTo>
                      <a:pt x="63" y="4"/>
                    </a:lnTo>
                    <a:lnTo>
                      <a:pt x="68" y="6"/>
                    </a:lnTo>
                    <a:lnTo>
                      <a:pt x="73" y="10"/>
                    </a:lnTo>
                    <a:lnTo>
                      <a:pt x="77" y="14"/>
                    </a:lnTo>
                    <a:lnTo>
                      <a:pt x="80" y="19"/>
                    </a:lnTo>
                    <a:lnTo>
                      <a:pt x="83" y="25"/>
                    </a:lnTo>
                    <a:lnTo>
                      <a:pt x="84" y="32"/>
                    </a:lnTo>
                    <a:lnTo>
                      <a:pt x="84" y="39"/>
                    </a:lnTo>
                    <a:lnTo>
                      <a:pt x="82" y="48"/>
                    </a:lnTo>
                    <a:lnTo>
                      <a:pt x="79" y="58"/>
                    </a:lnTo>
                    <a:lnTo>
                      <a:pt x="76" y="65"/>
                    </a:lnTo>
                    <a:lnTo>
                      <a:pt x="73" y="72"/>
                    </a:lnTo>
                    <a:lnTo>
                      <a:pt x="69" y="78"/>
                    </a:lnTo>
                    <a:lnTo>
                      <a:pt x="66" y="85"/>
                    </a:lnTo>
                    <a:lnTo>
                      <a:pt x="62" y="91"/>
                    </a:lnTo>
                    <a:lnTo>
                      <a:pt x="59" y="96"/>
                    </a:lnTo>
                    <a:lnTo>
                      <a:pt x="55" y="102"/>
                    </a:lnTo>
                    <a:lnTo>
                      <a:pt x="51" y="106"/>
                    </a:lnTo>
                    <a:lnTo>
                      <a:pt x="47" y="110"/>
                    </a:lnTo>
                    <a:lnTo>
                      <a:pt x="43" y="114"/>
                    </a:lnTo>
                    <a:lnTo>
                      <a:pt x="40" y="118"/>
                    </a:lnTo>
                    <a:lnTo>
                      <a:pt x="36" y="120"/>
                    </a:lnTo>
                    <a:lnTo>
                      <a:pt x="33" y="122"/>
                    </a:lnTo>
                    <a:lnTo>
                      <a:pt x="29" y="124"/>
                    </a:lnTo>
                    <a:lnTo>
                      <a:pt x="26" y="125"/>
                    </a:lnTo>
                    <a:lnTo>
                      <a:pt x="23" y="125"/>
                    </a:lnTo>
                    <a:lnTo>
                      <a:pt x="22" y="124"/>
                    </a:lnTo>
                    <a:lnTo>
                      <a:pt x="20" y="123"/>
                    </a:lnTo>
                    <a:lnTo>
                      <a:pt x="16" y="120"/>
                    </a:lnTo>
                    <a:lnTo>
                      <a:pt x="12" y="117"/>
                    </a:lnTo>
                    <a:lnTo>
                      <a:pt x="8" y="112"/>
                    </a:lnTo>
                    <a:lnTo>
                      <a:pt x="4" y="105"/>
                    </a:lnTo>
                    <a:lnTo>
                      <a:pt x="1" y="98"/>
                    </a:lnTo>
                    <a:lnTo>
                      <a:pt x="0" y="89"/>
                    </a:lnTo>
                    <a:lnTo>
                      <a:pt x="0" y="78"/>
                    </a:lnTo>
                    <a:lnTo>
                      <a:pt x="0" y="66"/>
                    </a:lnTo>
                    <a:lnTo>
                      <a:pt x="2" y="53"/>
                    </a:lnTo>
                    <a:lnTo>
                      <a:pt x="5" y="41"/>
                    </a:lnTo>
                    <a:lnTo>
                      <a:pt x="8" y="29"/>
                    </a:lnTo>
                    <a:lnTo>
                      <a:pt x="13" y="18"/>
                    </a:lnTo>
                    <a:lnTo>
                      <a:pt x="19" y="10"/>
                    </a:lnTo>
                    <a:lnTo>
                      <a:pt x="26" y="5"/>
                    </a:lnTo>
                    <a:close/>
                  </a:path>
                </a:pathLst>
              </a:custGeom>
              <a:solidFill>
                <a:srgbClr val="E5D1C6"/>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59" name="Freeform 335"/>
              <p:cNvSpPr>
                <a:spLocks/>
              </p:cNvSpPr>
              <p:nvPr/>
            </p:nvSpPr>
            <p:spPr bwMode="auto">
              <a:xfrm>
                <a:off x="4435" y="2815"/>
                <a:ext cx="78" cy="116"/>
              </a:xfrm>
              <a:custGeom>
                <a:avLst/>
                <a:gdLst/>
                <a:ahLst/>
                <a:cxnLst>
                  <a:cxn ang="0">
                    <a:pos x="24" y="3"/>
                  </a:cxn>
                  <a:cxn ang="0">
                    <a:pos x="28" y="1"/>
                  </a:cxn>
                  <a:cxn ang="0">
                    <a:pos x="32" y="0"/>
                  </a:cxn>
                  <a:cxn ang="0">
                    <a:pos x="37" y="0"/>
                  </a:cxn>
                  <a:cxn ang="0">
                    <a:pos x="42" y="0"/>
                  </a:cxn>
                  <a:cxn ang="0">
                    <a:pos x="48" y="0"/>
                  </a:cxn>
                  <a:cxn ang="0">
                    <a:pos x="53" y="1"/>
                  </a:cxn>
                  <a:cxn ang="0">
                    <a:pos x="58" y="3"/>
                  </a:cxn>
                  <a:cxn ang="0">
                    <a:pos x="63" y="6"/>
                  </a:cxn>
                  <a:cxn ang="0">
                    <a:pos x="68" y="9"/>
                  </a:cxn>
                  <a:cxn ang="0">
                    <a:pos x="71" y="13"/>
                  </a:cxn>
                  <a:cxn ang="0">
                    <a:pos x="75" y="17"/>
                  </a:cxn>
                  <a:cxn ang="0">
                    <a:pos x="77" y="23"/>
                  </a:cxn>
                  <a:cxn ang="0">
                    <a:pos x="78" y="29"/>
                  </a:cxn>
                  <a:cxn ang="0">
                    <a:pos x="78" y="36"/>
                  </a:cxn>
                  <a:cxn ang="0">
                    <a:pos x="77" y="44"/>
                  </a:cxn>
                  <a:cxn ang="0">
                    <a:pos x="74" y="53"/>
                  </a:cxn>
                  <a:cxn ang="0">
                    <a:pos x="71" y="60"/>
                  </a:cxn>
                  <a:cxn ang="0">
                    <a:pos x="69" y="66"/>
                  </a:cxn>
                  <a:cxn ang="0">
                    <a:pos x="66" y="72"/>
                  </a:cxn>
                  <a:cxn ang="0">
                    <a:pos x="62" y="78"/>
                  </a:cxn>
                  <a:cxn ang="0">
                    <a:pos x="59" y="84"/>
                  </a:cxn>
                  <a:cxn ang="0">
                    <a:pos x="56" y="89"/>
                  </a:cxn>
                  <a:cxn ang="0">
                    <a:pos x="52" y="94"/>
                  </a:cxn>
                  <a:cxn ang="0">
                    <a:pos x="48" y="99"/>
                  </a:cxn>
                  <a:cxn ang="0">
                    <a:pos x="45" y="103"/>
                  </a:cxn>
                  <a:cxn ang="0">
                    <a:pos x="41" y="106"/>
                  </a:cxn>
                  <a:cxn ang="0">
                    <a:pos x="38" y="110"/>
                  </a:cxn>
                  <a:cxn ang="0">
                    <a:pos x="34" y="112"/>
                  </a:cxn>
                  <a:cxn ang="0">
                    <a:pos x="31" y="114"/>
                  </a:cxn>
                  <a:cxn ang="0">
                    <a:pos x="28" y="116"/>
                  </a:cxn>
                  <a:cxn ang="0">
                    <a:pos x="25" y="116"/>
                  </a:cxn>
                  <a:cxn ang="0">
                    <a:pos x="22" y="116"/>
                  </a:cxn>
                  <a:cxn ang="0">
                    <a:pos x="21" y="116"/>
                  </a:cxn>
                  <a:cxn ang="0">
                    <a:pos x="19" y="115"/>
                  </a:cxn>
                  <a:cxn ang="0">
                    <a:pos x="15" y="112"/>
                  </a:cxn>
                  <a:cxn ang="0">
                    <a:pos x="12" y="109"/>
                  </a:cxn>
                  <a:cxn ang="0">
                    <a:pos x="8" y="104"/>
                  </a:cxn>
                  <a:cxn ang="0">
                    <a:pos x="4" y="98"/>
                  </a:cxn>
                  <a:cxn ang="0">
                    <a:pos x="1" y="91"/>
                  </a:cxn>
                  <a:cxn ang="0">
                    <a:pos x="0" y="82"/>
                  </a:cxn>
                  <a:cxn ang="0">
                    <a:pos x="0" y="72"/>
                  </a:cxn>
                  <a:cxn ang="0">
                    <a:pos x="0" y="61"/>
                  </a:cxn>
                  <a:cxn ang="0">
                    <a:pos x="2" y="49"/>
                  </a:cxn>
                  <a:cxn ang="0">
                    <a:pos x="5" y="37"/>
                  </a:cxn>
                  <a:cxn ang="0">
                    <a:pos x="8" y="26"/>
                  </a:cxn>
                  <a:cxn ang="0">
                    <a:pos x="13" y="16"/>
                  </a:cxn>
                  <a:cxn ang="0">
                    <a:pos x="18" y="8"/>
                  </a:cxn>
                  <a:cxn ang="0">
                    <a:pos x="24" y="3"/>
                  </a:cxn>
                </a:cxnLst>
                <a:rect l="0" t="0" r="r" b="b"/>
                <a:pathLst>
                  <a:path w="78" h="116">
                    <a:moveTo>
                      <a:pt x="24" y="3"/>
                    </a:moveTo>
                    <a:lnTo>
                      <a:pt x="28" y="1"/>
                    </a:lnTo>
                    <a:lnTo>
                      <a:pt x="32" y="0"/>
                    </a:lnTo>
                    <a:lnTo>
                      <a:pt x="37" y="0"/>
                    </a:lnTo>
                    <a:lnTo>
                      <a:pt x="42" y="0"/>
                    </a:lnTo>
                    <a:lnTo>
                      <a:pt x="48" y="0"/>
                    </a:lnTo>
                    <a:lnTo>
                      <a:pt x="53" y="1"/>
                    </a:lnTo>
                    <a:lnTo>
                      <a:pt x="58" y="3"/>
                    </a:lnTo>
                    <a:lnTo>
                      <a:pt x="63" y="6"/>
                    </a:lnTo>
                    <a:lnTo>
                      <a:pt x="68" y="9"/>
                    </a:lnTo>
                    <a:lnTo>
                      <a:pt x="71" y="13"/>
                    </a:lnTo>
                    <a:lnTo>
                      <a:pt x="75" y="17"/>
                    </a:lnTo>
                    <a:lnTo>
                      <a:pt x="77" y="23"/>
                    </a:lnTo>
                    <a:lnTo>
                      <a:pt x="78" y="29"/>
                    </a:lnTo>
                    <a:lnTo>
                      <a:pt x="78" y="36"/>
                    </a:lnTo>
                    <a:lnTo>
                      <a:pt x="77" y="44"/>
                    </a:lnTo>
                    <a:lnTo>
                      <a:pt x="74" y="53"/>
                    </a:lnTo>
                    <a:lnTo>
                      <a:pt x="71" y="60"/>
                    </a:lnTo>
                    <a:lnTo>
                      <a:pt x="69" y="66"/>
                    </a:lnTo>
                    <a:lnTo>
                      <a:pt x="66" y="72"/>
                    </a:lnTo>
                    <a:lnTo>
                      <a:pt x="62" y="78"/>
                    </a:lnTo>
                    <a:lnTo>
                      <a:pt x="59" y="84"/>
                    </a:lnTo>
                    <a:lnTo>
                      <a:pt x="56" y="89"/>
                    </a:lnTo>
                    <a:lnTo>
                      <a:pt x="52" y="94"/>
                    </a:lnTo>
                    <a:lnTo>
                      <a:pt x="48" y="99"/>
                    </a:lnTo>
                    <a:lnTo>
                      <a:pt x="45" y="103"/>
                    </a:lnTo>
                    <a:lnTo>
                      <a:pt x="41" y="106"/>
                    </a:lnTo>
                    <a:lnTo>
                      <a:pt x="38" y="110"/>
                    </a:lnTo>
                    <a:lnTo>
                      <a:pt x="34" y="112"/>
                    </a:lnTo>
                    <a:lnTo>
                      <a:pt x="31" y="114"/>
                    </a:lnTo>
                    <a:lnTo>
                      <a:pt x="28" y="116"/>
                    </a:lnTo>
                    <a:lnTo>
                      <a:pt x="25" y="116"/>
                    </a:lnTo>
                    <a:lnTo>
                      <a:pt x="22" y="116"/>
                    </a:lnTo>
                    <a:lnTo>
                      <a:pt x="21" y="116"/>
                    </a:lnTo>
                    <a:lnTo>
                      <a:pt x="19" y="115"/>
                    </a:lnTo>
                    <a:lnTo>
                      <a:pt x="15" y="112"/>
                    </a:lnTo>
                    <a:lnTo>
                      <a:pt x="12" y="109"/>
                    </a:lnTo>
                    <a:lnTo>
                      <a:pt x="8" y="104"/>
                    </a:lnTo>
                    <a:lnTo>
                      <a:pt x="4" y="98"/>
                    </a:lnTo>
                    <a:lnTo>
                      <a:pt x="1" y="91"/>
                    </a:lnTo>
                    <a:lnTo>
                      <a:pt x="0" y="82"/>
                    </a:lnTo>
                    <a:lnTo>
                      <a:pt x="0" y="72"/>
                    </a:lnTo>
                    <a:lnTo>
                      <a:pt x="0" y="61"/>
                    </a:lnTo>
                    <a:lnTo>
                      <a:pt x="2" y="49"/>
                    </a:lnTo>
                    <a:lnTo>
                      <a:pt x="5" y="37"/>
                    </a:lnTo>
                    <a:lnTo>
                      <a:pt x="8" y="26"/>
                    </a:lnTo>
                    <a:lnTo>
                      <a:pt x="13" y="16"/>
                    </a:lnTo>
                    <a:lnTo>
                      <a:pt x="18" y="8"/>
                    </a:lnTo>
                    <a:lnTo>
                      <a:pt x="24" y="3"/>
                    </a:lnTo>
                    <a:close/>
                  </a:path>
                </a:pathLst>
              </a:custGeom>
              <a:solidFill>
                <a:srgbClr val="D6B7A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60" name="Freeform 336"/>
              <p:cNvSpPr>
                <a:spLocks/>
              </p:cNvSpPr>
              <p:nvPr/>
            </p:nvSpPr>
            <p:spPr bwMode="auto">
              <a:xfrm>
                <a:off x="4438" y="2818"/>
                <a:ext cx="72" cy="110"/>
              </a:xfrm>
              <a:custGeom>
                <a:avLst/>
                <a:gdLst/>
                <a:ahLst/>
                <a:cxnLst>
                  <a:cxn ang="0">
                    <a:pos x="23" y="3"/>
                  </a:cxn>
                  <a:cxn ang="0">
                    <a:pos x="26" y="2"/>
                  </a:cxn>
                  <a:cxn ang="0">
                    <a:pos x="30" y="1"/>
                  </a:cxn>
                  <a:cxn ang="0">
                    <a:pos x="35" y="0"/>
                  </a:cxn>
                  <a:cxn ang="0">
                    <a:pos x="39" y="0"/>
                  </a:cxn>
                  <a:cxn ang="0">
                    <a:pos x="44" y="1"/>
                  </a:cxn>
                  <a:cxn ang="0">
                    <a:pos x="49" y="2"/>
                  </a:cxn>
                  <a:cxn ang="0">
                    <a:pos x="53" y="4"/>
                  </a:cxn>
                  <a:cxn ang="0">
                    <a:pos x="58" y="7"/>
                  </a:cxn>
                  <a:cxn ang="0">
                    <a:pos x="62" y="10"/>
                  </a:cxn>
                  <a:cxn ang="0">
                    <a:pos x="65" y="13"/>
                  </a:cxn>
                  <a:cxn ang="0">
                    <a:pos x="68" y="18"/>
                  </a:cxn>
                  <a:cxn ang="0">
                    <a:pos x="71" y="23"/>
                  </a:cxn>
                  <a:cxn ang="0">
                    <a:pos x="72" y="28"/>
                  </a:cxn>
                  <a:cxn ang="0">
                    <a:pos x="72" y="35"/>
                  </a:cxn>
                  <a:cxn ang="0">
                    <a:pos x="71" y="42"/>
                  </a:cxn>
                  <a:cxn ang="0">
                    <a:pos x="69" y="50"/>
                  </a:cxn>
                  <a:cxn ang="0">
                    <a:pos x="67" y="56"/>
                  </a:cxn>
                  <a:cxn ang="0">
                    <a:pos x="64" y="62"/>
                  </a:cxn>
                  <a:cxn ang="0">
                    <a:pos x="61" y="68"/>
                  </a:cxn>
                  <a:cxn ang="0">
                    <a:pos x="58" y="74"/>
                  </a:cxn>
                  <a:cxn ang="0">
                    <a:pos x="55" y="79"/>
                  </a:cxn>
                  <a:cxn ang="0">
                    <a:pos x="52" y="84"/>
                  </a:cxn>
                  <a:cxn ang="0">
                    <a:pos x="49" y="89"/>
                  </a:cxn>
                  <a:cxn ang="0">
                    <a:pos x="45" y="93"/>
                  </a:cxn>
                  <a:cxn ang="0">
                    <a:pos x="42" y="97"/>
                  </a:cxn>
                  <a:cxn ang="0">
                    <a:pos x="39" y="101"/>
                  </a:cxn>
                  <a:cxn ang="0">
                    <a:pos x="35" y="104"/>
                  </a:cxn>
                  <a:cxn ang="0">
                    <a:pos x="32" y="106"/>
                  </a:cxn>
                  <a:cxn ang="0">
                    <a:pos x="29" y="108"/>
                  </a:cxn>
                  <a:cxn ang="0">
                    <a:pos x="26" y="109"/>
                  </a:cxn>
                  <a:cxn ang="0">
                    <a:pos x="23" y="110"/>
                  </a:cxn>
                  <a:cxn ang="0">
                    <a:pos x="20" y="110"/>
                  </a:cxn>
                  <a:cxn ang="0">
                    <a:pos x="20" y="110"/>
                  </a:cxn>
                  <a:cxn ang="0">
                    <a:pos x="17" y="108"/>
                  </a:cxn>
                  <a:cxn ang="0">
                    <a:pos x="14" y="106"/>
                  </a:cxn>
                  <a:cxn ang="0">
                    <a:pos x="11" y="103"/>
                  </a:cxn>
                  <a:cxn ang="0">
                    <a:pos x="7" y="99"/>
                  </a:cxn>
                  <a:cxn ang="0">
                    <a:pos x="4" y="93"/>
                  </a:cxn>
                  <a:cxn ang="0">
                    <a:pos x="1" y="86"/>
                  </a:cxn>
                  <a:cxn ang="0">
                    <a:pos x="0" y="78"/>
                  </a:cxn>
                  <a:cxn ang="0">
                    <a:pos x="0" y="68"/>
                  </a:cxn>
                  <a:cxn ang="0">
                    <a:pos x="0" y="58"/>
                  </a:cxn>
                  <a:cxn ang="0">
                    <a:pos x="2" y="47"/>
                  </a:cxn>
                  <a:cxn ang="0">
                    <a:pos x="4" y="35"/>
                  </a:cxn>
                  <a:cxn ang="0">
                    <a:pos x="7" y="25"/>
                  </a:cxn>
                  <a:cxn ang="0">
                    <a:pos x="12" y="16"/>
                  </a:cxn>
                  <a:cxn ang="0">
                    <a:pos x="17" y="8"/>
                  </a:cxn>
                  <a:cxn ang="0">
                    <a:pos x="23" y="3"/>
                  </a:cxn>
                </a:cxnLst>
                <a:rect l="0" t="0" r="r" b="b"/>
                <a:pathLst>
                  <a:path w="72" h="110">
                    <a:moveTo>
                      <a:pt x="23" y="3"/>
                    </a:moveTo>
                    <a:lnTo>
                      <a:pt x="26" y="2"/>
                    </a:lnTo>
                    <a:lnTo>
                      <a:pt x="30" y="1"/>
                    </a:lnTo>
                    <a:lnTo>
                      <a:pt x="35" y="0"/>
                    </a:lnTo>
                    <a:lnTo>
                      <a:pt x="39" y="0"/>
                    </a:lnTo>
                    <a:lnTo>
                      <a:pt x="44" y="1"/>
                    </a:lnTo>
                    <a:lnTo>
                      <a:pt x="49" y="2"/>
                    </a:lnTo>
                    <a:lnTo>
                      <a:pt x="53" y="4"/>
                    </a:lnTo>
                    <a:lnTo>
                      <a:pt x="58" y="7"/>
                    </a:lnTo>
                    <a:lnTo>
                      <a:pt x="62" y="10"/>
                    </a:lnTo>
                    <a:lnTo>
                      <a:pt x="65" y="13"/>
                    </a:lnTo>
                    <a:lnTo>
                      <a:pt x="68" y="18"/>
                    </a:lnTo>
                    <a:lnTo>
                      <a:pt x="71" y="23"/>
                    </a:lnTo>
                    <a:lnTo>
                      <a:pt x="72" y="28"/>
                    </a:lnTo>
                    <a:lnTo>
                      <a:pt x="72" y="35"/>
                    </a:lnTo>
                    <a:lnTo>
                      <a:pt x="71" y="42"/>
                    </a:lnTo>
                    <a:lnTo>
                      <a:pt x="69" y="50"/>
                    </a:lnTo>
                    <a:lnTo>
                      <a:pt x="67" y="56"/>
                    </a:lnTo>
                    <a:lnTo>
                      <a:pt x="64" y="62"/>
                    </a:lnTo>
                    <a:lnTo>
                      <a:pt x="61" y="68"/>
                    </a:lnTo>
                    <a:lnTo>
                      <a:pt x="58" y="74"/>
                    </a:lnTo>
                    <a:lnTo>
                      <a:pt x="55" y="79"/>
                    </a:lnTo>
                    <a:lnTo>
                      <a:pt x="52" y="84"/>
                    </a:lnTo>
                    <a:lnTo>
                      <a:pt x="49" y="89"/>
                    </a:lnTo>
                    <a:lnTo>
                      <a:pt x="45" y="93"/>
                    </a:lnTo>
                    <a:lnTo>
                      <a:pt x="42" y="97"/>
                    </a:lnTo>
                    <a:lnTo>
                      <a:pt x="39" y="101"/>
                    </a:lnTo>
                    <a:lnTo>
                      <a:pt x="35" y="104"/>
                    </a:lnTo>
                    <a:lnTo>
                      <a:pt x="32" y="106"/>
                    </a:lnTo>
                    <a:lnTo>
                      <a:pt x="29" y="108"/>
                    </a:lnTo>
                    <a:lnTo>
                      <a:pt x="26" y="109"/>
                    </a:lnTo>
                    <a:lnTo>
                      <a:pt x="23" y="110"/>
                    </a:lnTo>
                    <a:lnTo>
                      <a:pt x="20" y="110"/>
                    </a:lnTo>
                    <a:lnTo>
                      <a:pt x="20" y="110"/>
                    </a:lnTo>
                    <a:lnTo>
                      <a:pt x="17" y="108"/>
                    </a:lnTo>
                    <a:lnTo>
                      <a:pt x="14" y="106"/>
                    </a:lnTo>
                    <a:lnTo>
                      <a:pt x="11" y="103"/>
                    </a:lnTo>
                    <a:lnTo>
                      <a:pt x="7" y="99"/>
                    </a:lnTo>
                    <a:lnTo>
                      <a:pt x="4" y="93"/>
                    </a:lnTo>
                    <a:lnTo>
                      <a:pt x="1" y="86"/>
                    </a:lnTo>
                    <a:lnTo>
                      <a:pt x="0" y="78"/>
                    </a:lnTo>
                    <a:lnTo>
                      <a:pt x="0" y="68"/>
                    </a:lnTo>
                    <a:lnTo>
                      <a:pt x="0" y="58"/>
                    </a:lnTo>
                    <a:lnTo>
                      <a:pt x="2" y="47"/>
                    </a:lnTo>
                    <a:lnTo>
                      <a:pt x="4" y="35"/>
                    </a:lnTo>
                    <a:lnTo>
                      <a:pt x="7" y="25"/>
                    </a:lnTo>
                    <a:lnTo>
                      <a:pt x="12" y="16"/>
                    </a:lnTo>
                    <a:lnTo>
                      <a:pt x="17" y="8"/>
                    </a:lnTo>
                    <a:lnTo>
                      <a:pt x="23" y="3"/>
                    </a:lnTo>
                    <a:close/>
                  </a:path>
                </a:pathLst>
              </a:custGeom>
              <a:solidFill>
                <a:srgbClr val="CCA38C"/>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61" name="Freeform 337"/>
              <p:cNvSpPr>
                <a:spLocks/>
              </p:cNvSpPr>
              <p:nvPr/>
            </p:nvSpPr>
            <p:spPr bwMode="auto">
              <a:xfrm>
                <a:off x="4440" y="2822"/>
                <a:ext cx="66" cy="103"/>
              </a:xfrm>
              <a:custGeom>
                <a:avLst/>
                <a:gdLst/>
                <a:ahLst/>
                <a:cxnLst>
                  <a:cxn ang="0">
                    <a:pos x="21" y="3"/>
                  </a:cxn>
                  <a:cxn ang="0">
                    <a:pos x="25" y="1"/>
                  </a:cxn>
                  <a:cxn ang="0">
                    <a:pos x="28" y="1"/>
                  </a:cxn>
                  <a:cxn ang="0">
                    <a:pos x="32" y="0"/>
                  </a:cxn>
                  <a:cxn ang="0">
                    <a:pos x="36" y="0"/>
                  </a:cxn>
                  <a:cxn ang="0">
                    <a:pos x="41" y="1"/>
                  </a:cxn>
                  <a:cxn ang="0">
                    <a:pos x="45" y="3"/>
                  </a:cxn>
                  <a:cxn ang="0">
                    <a:pos x="49" y="4"/>
                  </a:cxn>
                  <a:cxn ang="0">
                    <a:pos x="53" y="7"/>
                  </a:cxn>
                  <a:cxn ang="0">
                    <a:pos x="57" y="10"/>
                  </a:cxn>
                  <a:cxn ang="0">
                    <a:pos x="60" y="13"/>
                  </a:cxn>
                  <a:cxn ang="0">
                    <a:pos x="63" y="17"/>
                  </a:cxn>
                  <a:cxn ang="0">
                    <a:pos x="65" y="22"/>
                  </a:cxn>
                  <a:cxn ang="0">
                    <a:pos x="66" y="27"/>
                  </a:cxn>
                  <a:cxn ang="0">
                    <a:pos x="66" y="33"/>
                  </a:cxn>
                  <a:cxn ang="0">
                    <a:pos x="66" y="39"/>
                  </a:cxn>
                  <a:cxn ang="0">
                    <a:pos x="64" y="46"/>
                  </a:cxn>
                  <a:cxn ang="0">
                    <a:pos x="62" y="51"/>
                  </a:cxn>
                  <a:cxn ang="0">
                    <a:pos x="60" y="57"/>
                  </a:cxn>
                  <a:cxn ang="0">
                    <a:pos x="58" y="63"/>
                  </a:cxn>
                  <a:cxn ang="0">
                    <a:pos x="55" y="68"/>
                  </a:cxn>
                  <a:cxn ang="0">
                    <a:pos x="52" y="73"/>
                  </a:cxn>
                  <a:cxn ang="0">
                    <a:pos x="49" y="78"/>
                  </a:cxn>
                  <a:cxn ang="0">
                    <a:pos x="46" y="83"/>
                  </a:cxn>
                  <a:cxn ang="0">
                    <a:pos x="43" y="87"/>
                  </a:cxn>
                  <a:cxn ang="0">
                    <a:pos x="40" y="90"/>
                  </a:cxn>
                  <a:cxn ang="0">
                    <a:pos x="37" y="94"/>
                  </a:cxn>
                  <a:cxn ang="0">
                    <a:pos x="33" y="97"/>
                  </a:cxn>
                  <a:cxn ang="0">
                    <a:pos x="30" y="99"/>
                  </a:cxn>
                  <a:cxn ang="0">
                    <a:pos x="27" y="101"/>
                  </a:cxn>
                  <a:cxn ang="0">
                    <a:pos x="24" y="102"/>
                  </a:cxn>
                  <a:cxn ang="0">
                    <a:pos x="22" y="103"/>
                  </a:cxn>
                  <a:cxn ang="0">
                    <a:pos x="19" y="103"/>
                  </a:cxn>
                  <a:cxn ang="0">
                    <a:pos x="18" y="102"/>
                  </a:cxn>
                  <a:cxn ang="0">
                    <a:pos x="16" y="101"/>
                  </a:cxn>
                  <a:cxn ang="0">
                    <a:pos x="14" y="99"/>
                  </a:cxn>
                  <a:cxn ang="0">
                    <a:pos x="10" y="96"/>
                  </a:cxn>
                  <a:cxn ang="0">
                    <a:pos x="7" y="92"/>
                  </a:cxn>
                  <a:cxn ang="0">
                    <a:pos x="4" y="87"/>
                  </a:cxn>
                  <a:cxn ang="0">
                    <a:pos x="1" y="81"/>
                  </a:cxn>
                  <a:cxn ang="0">
                    <a:pos x="0" y="73"/>
                  </a:cxn>
                  <a:cxn ang="0">
                    <a:pos x="0" y="64"/>
                  </a:cxn>
                  <a:cxn ang="0">
                    <a:pos x="0" y="54"/>
                  </a:cxn>
                  <a:cxn ang="0">
                    <a:pos x="2" y="43"/>
                  </a:cxn>
                  <a:cxn ang="0">
                    <a:pos x="4" y="33"/>
                  </a:cxn>
                  <a:cxn ang="0">
                    <a:pos x="7" y="23"/>
                  </a:cxn>
                  <a:cxn ang="0">
                    <a:pos x="11" y="14"/>
                  </a:cxn>
                  <a:cxn ang="0">
                    <a:pos x="16" y="7"/>
                  </a:cxn>
                  <a:cxn ang="0">
                    <a:pos x="21" y="3"/>
                  </a:cxn>
                </a:cxnLst>
                <a:rect l="0" t="0" r="r" b="b"/>
                <a:pathLst>
                  <a:path w="66" h="103">
                    <a:moveTo>
                      <a:pt x="21" y="3"/>
                    </a:moveTo>
                    <a:lnTo>
                      <a:pt x="25" y="1"/>
                    </a:lnTo>
                    <a:lnTo>
                      <a:pt x="28" y="1"/>
                    </a:lnTo>
                    <a:lnTo>
                      <a:pt x="32" y="0"/>
                    </a:lnTo>
                    <a:lnTo>
                      <a:pt x="36" y="0"/>
                    </a:lnTo>
                    <a:lnTo>
                      <a:pt x="41" y="1"/>
                    </a:lnTo>
                    <a:lnTo>
                      <a:pt x="45" y="3"/>
                    </a:lnTo>
                    <a:lnTo>
                      <a:pt x="49" y="4"/>
                    </a:lnTo>
                    <a:lnTo>
                      <a:pt x="53" y="7"/>
                    </a:lnTo>
                    <a:lnTo>
                      <a:pt x="57" y="10"/>
                    </a:lnTo>
                    <a:lnTo>
                      <a:pt x="60" y="13"/>
                    </a:lnTo>
                    <a:lnTo>
                      <a:pt x="63" y="17"/>
                    </a:lnTo>
                    <a:lnTo>
                      <a:pt x="65" y="22"/>
                    </a:lnTo>
                    <a:lnTo>
                      <a:pt x="66" y="27"/>
                    </a:lnTo>
                    <a:lnTo>
                      <a:pt x="66" y="33"/>
                    </a:lnTo>
                    <a:lnTo>
                      <a:pt x="66" y="39"/>
                    </a:lnTo>
                    <a:lnTo>
                      <a:pt x="64" y="46"/>
                    </a:lnTo>
                    <a:lnTo>
                      <a:pt x="62" y="51"/>
                    </a:lnTo>
                    <a:lnTo>
                      <a:pt x="60" y="57"/>
                    </a:lnTo>
                    <a:lnTo>
                      <a:pt x="58" y="63"/>
                    </a:lnTo>
                    <a:lnTo>
                      <a:pt x="55" y="68"/>
                    </a:lnTo>
                    <a:lnTo>
                      <a:pt x="52" y="73"/>
                    </a:lnTo>
                    <a:lnTo>
                      <a:pt x="49" y="78"/>
                    </a:lnTo>
                    <a:lnTo>
                      <a:pt x="46" y="83"/>
                    </a:lnTo>
                    <a:lnTo>
                      <a:pt x="43" y="87"/>
                    </a:lnTo>
                    <a:lnTo>
                      <a:pt x="40" y="90"/>
                    </a:lnTo>
                    <a:lnTo>
                      <a:pt x="37" y="94"/>
                    </a:lnTo>
                    <a:lnTo>
                      <a:pt x="33" y="97"/>
                    </a:lnTo>
                    <a:lnTo>
                      <a:pt x="30" y="99"/>
                    </a:lnTo>
                    <a:lnTo>
                      <a:pt x="27" y="101"/>
                    </a:lnTo>
                    <a:lnTo>
                      <a:pt x="24" y="102"/>
                    </a:lnTo>
                    <a:lnTo>
                      <a:pt x="22" y="103"/>
                    </a:lnTo>
                    <a:lnTo>
                      <a:pt x="19" y="103"/>
                    </a:lnTo>
                    <a:lnTo>
                      <a:pt x="18" y="102"/>
                    </a:lnTo>
                    <a:lnTo>
                      <a:pt x="16" y="101"/>
                    </a:lnTo>
                    <a:lnTo>
                      <a:pt x="14" y="99"/>
                    </a:lnTo>
                    <a:lnTo>
                      <a:pt x="10" y="96"/>
                    </a:lnTo>
                    <a:lnTo>
                      <a:pt x="7" y="92"/>
                    </a:lnTo>
                    <a:lnTo>
                      <a:pt x="4" y="87"/>
                    </a:lnTo>
                    <a:lnTo>
                      <a:pt x="1" y="81"/>
                    </a:lnTo>
                    <a:lnTo>
                      <a:pt x="0" y="73"/>
                    </a:lnTo>
                    <a:lnTo>
                      <a:pt x="0" y="64"/>
                    </a:lnTo>
                    <a:lnTo>
                      <a:pt x="0" y="54"/>
                    </a:lnTo>
                    <a:lnTo>
                      <a:pt x="2" y="43"/>
                    </a:lnTo>
                    <a:lnTo>
                      <a:pt x="4" y="33"/>
                    </a:lnTo>
                    <a:lnTo>
                      <a:pt x="7" y="23"/>
                    </a:lnTo>
                    <a:lnTo>
                      <a:pt x="11" y="14"/>
                    </a:lnTo>
                    <a:lnTo>
                      <a:pt x="16" y="7"/>
                    </a:lnTo>
                    <a:lnTo>
                      <a:pt x="21" y="3"/>
                    </a:lnTo>
                    <a:close/>
                  </a:path>
                </a:pathLst>
              </a:custGeom>
              <a:solidFill>
                <a:srgbClr val="BC8C6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62" name="Freeform 338"/>
              <p:cNvSpPr>
                <a:spLocks/>
              </p:cNvSpPr>
              <p:nvPr/>
            </p:nvSpPr>
            <p:spPr bwMode="auto">
              <a:xfrm>
                <a:off x="4442" y="2826"/>
                <a:ext cx="60" cy="96"/>
              </a:xfrm>
              <a:custGeom>
                <a:avLst/>
                <a:gdLst/>
                <a:ahLst/>
                <a:cxnLst>
                  <a:cxn ang="0">
                    <a:pos x="18" y="96"/>
                  </a:cxn>
                  <a:cxn ang="0">
                    <a:pos x="17" y="95"/>
                  </a:cxn>
                  <a:cxn ang="0">
                    <a:pos x="15" y="94"/>
                  </a:cxn>
                  <a:cxn ang="0">
                    <a:pos x="12" y="92"/>
                  </a:cxn>
                  <a:cxn ang="0">
                    <a:pos x="9" y="89"/>
                  </a:cxn>
                  <a:cxn ang="0">
                    <a:pos x="6" y="86"/>
                  </a:cxn>
                  <a:cxn ang="0">
                    <a:pos x="3" y="81"/>
                  </a:cxn>
                  <a:cxn ang="0">
                    <a:pos x="1" y="75"/>
                  </a:cxn>
                  <a:cxn ang="0">
                    <a:pos x="0" y="68"/>
                  </a:cxn>
                  <a:cxn ang="0">
                    <a:pos x="0" y="59"/>
                  </a:cxn>
                  <a:cxn ang="0">
                    <a:pos x="0" y="50"/>
                  </a:cxn>
                  <a:cxn ang="0">
                    <a:pos x="2" y="40"/>
                  </a:cxn>
                  <a:cxn ang="0">
                    <a:pos x="4" y="30"/>
                  </a:cxn>
                  <a:cxn ang="0">
                    <a:pos x="7" y="21"/>
                  </a:cxn>
                  <a:cxn ang="0">
                    <a:pos x="10" y="13"/>
                  </a:cxn>
                  <a:cxn ang="0">
                    <a:pos x="15" y="7"/>
                  </a:cxn>
                  <a:cxn ang="0">
                    <a:pos x="20" y="2"/>
                  </a:cxn>
                  <a:cxn ang="0">
                    <a:pos x="23" y="1"/>
                  </a:cxn>
                  <a:cxn ang="0">
                    <a:pos x="26" y="0"/>
                  </a:cxn>
                  <a:cxn ang="0">
                    <a:pos x="30" y="0"/>
                  </a:cxn>
                  <a:cxn ang="0">
                    <a:pos x="33" y="0"/>
                  </a:cxn>
                  <a:cxn ang="0">
                    <a:pos x="37" y="1"/>
                  </a:cxn>
                  <a:cxn ang="0">
                    <a:pos x="41" y="3"/>
                  </a:cxn>
                  <a:cxn ang="0">
                    <a:pos x="45" y="4"/>
                  </a:cxn>
                  <a:cxn ang="0">
                    <a:pos x="48" y="7"/>
                  </a:cxn>
                  <a:cxn ang="0">
                    <a:pos x="51" y="10"/>
                  </a:cxn>
                  <a:cxn ang="0">
                    <a:pos x="54" y="13"/>
                  </a:cxn>
                  <a:cxn ang="0">
                    <a:pos x="57" y="17"/>
                  </a:cxn>
                  <a:cxn ang="0">
                    <a:pos x="58" y="21"/>
                  </a:cxn>
                  <a:cxn ang="0">
                    <a:pos x="60" y="25"/>
                  </a:cxn>
                  <a:cxn ang="0">
                    <a:pos x="60" y="30"/>
                  </a:cxn>
                  <a:cxn ang="0">
                    <a:pos x="60" y="36"/>
                  </a:cxn>
                  <a:cxn ang="0">
                    <a:pos x="59" y="41"/>
                  </a:cxn>
                  <a:cxn ang="0">
                    <a:pos x="57" y="47"/>
                  </a:cxn>
                  <a:cxn ang="0">
                    <a:pos x="56" y="52"/>
                  </a:cxn>
                  <a:cxn ang="0">
                    <a:pos x="53" y="57"/>
                  </a:cxn>
                  <a:cxn ang="0">
                    <a:pos x="51" y="63"/>
                  </a:cxn>
                  <a:cxn ang="0">
                    <a:pos x="48" y="68"/>
                  </a:cxn>
                  <a:cxn ang="0">
                    <a:pos x="46" y="72"/>
                  </a:cxn>
                  <a:cxn ang="0">
                    <a:pos x="43" y="76"/>
                  </a:cxn>
                  <a:cxn ang="0">
                    <a:pos x="40" y="80"/>
                  </a:cxn>
                  <a:cxn ang="0">
                    <a:pos x="37" y="84"/>
                  </a:cxn>
                  <a:cxn ang="0">
                    <a:pos x="34" y="87"/>
                  </a:cxn>
                  <a:cxn ang="0">
                    <a:pos x="31" y="90"/>
                  </a:cxn>
                  <a:cxn ang="0">
                    <a:pos x="28" y="92"/>
                  </a:cxn>
                  <a:cxn ang="0">
                    <a:pos x="25" y="94"/>
                  </a:cxn>
                  <a:cxn ang="0">
                    <a:pos x="23" y="95"/>
                  </a:cxn>
                  <a:cxn ang="0">
                    <a:pos x="20" y="96"/>
                  </a:cxn>
                  <a:cxn ang="0">
                    <a:pos x="18" y="96"/>
                  </a:cxn>
                </a:cxnLst>
                <a:rect l="0" t="0" r="r" b="b"/>
                <a:pathLst>
                  <a:path w="60" h="96">
                    <a:moveTo>
                      <a:pt x="18" y="96"/>
                    </a:moveTo>
                    <a:lnTo>
                      <a:pt x="17" y="95"/>
                    </a:lnTo>
                    <a:lnTo>
                      <a:pt x="15" y="94"/>
                    </a:lnTo>
                    <a:lnTo>
                      <a:pt x="12" y="92"/>
                    </a:lnTo>
                    <a:lnTo>
                      <a:pt x="9" y="89"/>
                    </a:lnTo>
                    <a:lnTo>
                      <a:pt x="6" y="86"/>
                    </a:lnTo>
                    <a:lnTo>
                      <a:pt x="3" y="81"/>
                    </a:lnTo>
                    <a:lnTo>
                      <a:pt x="1" y="75"/>
                    </a:lnTo>
                    <a:lnTo>
                      <a:pt x="0" y="68"/>
                    </a:lnTo>
                    <a:lnTo>
                      <a:pt x="0" y="59"/>
                    </a:lnTo>
                    <a:lnTo>
                      <a:pt x="0" y="50"/>
                    </a:lnTo>
                    <a:lnTo>
                      <a:pt x="2" y="40"/>
                    </a:lnTo>
                    <a:lnTo>
                      <a:pt x="4" y="30"/>
                    </a:lnTo>
                    <a:lnTo>
                      <a:pt x="7" y="21"/>
                    </a:lnTo>
                    <a:lnTo>
                      <a:pt x="10" y="13"/>
                    </a:lnTo>
                    <a:lnTo>
                      <a:pt x="15" y="7"/>
                    </a:lnTo>
                    <a:lnTo>
                      <a:pt x="20" y="2"/>
                    </a:lnTo>
                    <a:lnTo>
                      <a:pt x="23" y="1"/>
                    </a:lnTo>
                    <a:lnTo>
                      <a:pt x="26" y="0"/>
                    </a:lnTo>
                    <a:lnTo>
                      <a:pt x="30" y="0"/>
                    </a:lnTo>
                    <a:lnTo>
                      <a:pt x="33" y="0"/>
                    </a:lnTo>
                    <a:lnTo>
                      <a:pt x="37" y="1"/>
                    </a:lnTo>
                    <a:lnTo>
                      <a:pt x="41" y="3"/>
                    </a:lnTo>
                    <a:lnTo>
                      <a:pt x="45" y="4"/>
                    </a:lnTo>
                    <a:lnTo>
                      <a:pt x="48" y="7"/>
                    </a:lnTo>
                    <a:lnTo>
                      <a:pt x="51" y="10"/>
                    </a:lnTo>
                    <a:lnTo>
                      <a:pt x="54" y="13"/>
                    </a:lnTo>
                    <a:lnTo>
                      <a:pt x="57" y="17"/>
                    </a:lnTo>
                    <a:lnTo>
                      <a:pt x="58" y="21"/>
                    </a:lnTo>
                    <a:lnTo>
                      <a:pt x="60" y="25"/>
                    </a:lnTo>
                    <a:lnTo>
                      <a:pt x="60" y="30"/>
                    </a:lnTo>
                    <a:lnTo>
                      <a:pt x="60" y="36"/>
                    </a:lnTo>
                    <a:lnTo>
                      <a:pt x="59" y="41"/>
                    </a:lnTo>
                    <a:lnTo>
                      <a:pt x="57" y="47"/>
                    </a:lnTo>
                    <a:lnTo>
                      <a:pt x="56" y="52"/>
                    </a:lnTo>
                    <a:lnTo>
                      <a:pt x="53" y="57"/>
                    </a:lnTo>
                    <a:lnTo>
                      <a:pt x="51" y="63"/>
                    </a:lnTo>
                    <a:lnTo>
                      <a:pt x="48" y="68"/>
                    </a:lnTo>
                    <a:lnTo>
                      <a:pt x="46" y="72"/>
                    </a:lnTo>
                    <a:lnTo>
                      <a:pt x="43" y="76"/>
                    </a:lnTo>
                    <a:lnTo>
                      <a:pt x="40" y="80"/>
                    </a:lnTo>
                    <a:lnTo>
                      <a:pt x="37" y="84"/>
                    </a:lnTo>
                    <a:lnTo>
                      <a:pt x="34" y="87"/>
                    </a:lnTo>
                    <a:lnTo>
                      <a:pt x="31" y="90"/>
                    </a:lnTo>
                    <a:lnTo>
                      <a:pt x="28" y="92"/>
                    </a:lnTo>
                    <a:lnTo>
                      <a:pt x="25" y="94"/>
                    </a:lnTo>
                    <a:lnTo>
                      <a:pt x="23" y="95"/>
                    </a:lnTo>
                    <a:lnTo>
                      <a:pt x="20" y="96"/>
                    </a:lnTo>
                    <a:lnTo>
                      <a:pt x="18" y="96"/>
                    </a:lnTo>
                    <a:close/>
                  </a:path>
                </a:pathLst>
              </a:custGeom>
              <a:solidFill>
                <a:srgbClr val="AF755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63" name="Freeform 339"/>
              <p:cNvSpPr>
                <a:spLocks/>
              </p:cNvSpPr>
              <p:nvPr/>
            </p:nvSpPr>
            <p:spPr bwMode="auto">
              <a:xfrm>
                <a:off x="4514" y="2817"/>
                <a:ext cx="12" cy="38"/>
              </a:xfrm>
              <a:custGeom>
                <a:avLst/>
                <a:gdLst/>
                <a:ahLst/>
                <a:cxnLst>
                  <a:cxn ang="0">
                    <a:pos x="0" y="37"/>
                  </a:cxn>
                  <a:cxn ang="0">
                    <a:pos x="0" y="37"/>
                  </a:cxn>
                  <a:cxn ang="0">
                    <a:pos x="0" y="37"/>
                  </a:cxn>
                  <a:cxn ang="0">
                    <a:pos x="0" y="38"/>
                  </a:cxn>
                  <a:cxn ang="0">
                    <a:pos x="1" y="38"/>
                  </a:cxn>
                  <a:cxn ang="0">
                    <a:pos x="6" y="32"/>
                  </a:cxn>
                  <a:cxn ang="0">
                    <a:pos x="9" y="26"/>
                  </a:cxn>
                  <a:cxn ang="0">
                    <a:pos x="11" y="20"/>
                  </a:cxn>
                  <a:cxn ang="0">
                    <a:pos x="12" y="14"/>
                  </a:cxn>
                  <a:cxn ang="0">
                    <a:pos x="12" y="8"/>
                  </a:cxn>
                  <a:cxn ang="0">
                    <a:pos x="12" y="4"/>
                  </a:cxn>
                  <a:cxn ang="0">
                    <a:pos x="11" y="1"/>
                  </a:cxn>
                  <a:cxn ang="0">
                    <a:pos x="11" y="0"/>
                  </a:cxn>
                  <a:cxn ang="0">
                    <a:pos x="11" y="1"/>
                  </a:cxn>
                  <a:cxn ang="0">
                    <a:pos x="11" y="4"/>
                  </a:cxn>
                  <a:cxn ang="0">
                    <a:pos x="11" y="9"/>
                  </a:cxn>
                  <a:cxn ang="0">
                    <a:pos x="10" y="15"/>
                  </a:cxn>
                  <a:cxn ang="0">
                    <a:pos x="9" y="21"/>
                  </a:cxn>
                  <a:cxn ang="0">
                    <a:pos x="7" y="27"/>
                  </a:cxn>
                  <a:cxn ang="0">
                    <a:pos x="4" y="33"/>
                  </a:cxn>
                  <a:cxn ang="0">
                    <a:pos x="0" y="37"/>
                  </a:cxn>
                </a:cxnLst>
                <a:rect l="0" t="0" r="r" b="b"/>
                <a:pathLst>
                  <a:path w="12" h="38">
                    <a:moveTo>
                      <a:pt x="0" y="37"/>
                    </a:moveTo>
                    <a:lnTo>
                      <a:pt x="0" y="37"/>
                    </a:lnTo>
                    <a:lnTo>
                      <a:pt x="0" y="37"/>
                    </a:lnTo>
                    <a:lnTo>
                      <a:pt x="0" y="38"/>
                    </a:lnTo>
                    <a:lnTo>
                      <a:pt x="1" y="38"/>
                    </a:lnTo>
                    <a:lnTo>
                      <a:pt x="6" y="32"/>
                    </a:lnTo>
                    <a:lnTo>
                      <a:pt x="9" y="26"/>
                    </a:lnTo>
                    <a:lnTo>
                      <a:pt x="11" y="20"/>
                    </a:lnTo>
                    <a:lnTo>
                      <a:pt x="12" y="14"/>
                    </a:lnTo>
                    <a:lnTo>
                      <a:pt x="12" y="8"/>
                    </a:lnTo>
                    <a:lnTo>
                      <a:pt x="12" y="4"/>
                    </a:lnTo>
                    <a:lnTo>
                      <a:pt x="11" y="1"/>
                    </a:lnTo>
                    <a:lnTo>
                      <a:pt x="11" y="0"/>
                    </a:lnTo>
                    <a:lnTo>
                      <a:pt x="11" y="1"/>
                    </a:lnTo>
                    <a:lnTo>
                      <a:pt x="11" y="4"/>
                    </a:lnTo>
                    <a:lnTo>
                      <a:pt x="11" y="9"/>
                    </a:lnTo>
                    <a:lnTo>
                      <a:pt x="10" y="15"/>
                    </a:lnTo>
                    <a:lnTo>
                      <a:pt x="9" y="21"/>
                    </a:lnTo>
                    <a:lnTo>
                      <a:pt x="7" y="27"/>
                    </a:lnTo>
                    <a:lnTo>
                      <a:pt x="4" y="33"/>
                    </a:lnTo>
                    <a:lnTo>
                      <a:pt x="0" y="37"/>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64" name="Freeform 340"/>
              <p:cNvSpPr>
                <a:spLocks/>
              </p:cNvSpPr>
              <p:nvPr/>
            </p:nvSpPr>
            <p:spPr bwMode="auto">
              <a:xfrm>
                <a:off x="4461" y="2850"/>
                <a:ext cx="28" cy="7"/>
              </a:xfrm>
              <a:custGeom>
                <a:avLst/>
                <a:gdLst/>
                <a:ahLst/>
                <a:cxnLst>
                  <a:cxn ang="0">
                    <a:pos x="3" y="0"/>
                  </a:cxn>
                  <a:cxn ang="0">
                    <a:pos x="0" y="0"/>
                  </a:cxn>
                  <a:cxn ang="0">
                    <a:pos x="0" y="0"/>
                  </a:cxn>
                  <a:cxn ang="0">
                    <a:pos x="0" y="2"/>
                  </a:cxn>
                  <a:cxn ang="0">
                    <a:pos x="1" y="2"/>
                  </a:cxn>
                  <a:cxn ang="0">
                    <a:pos x="7" y="5"/>
                  </a:cxn>
                  <a:cxn ang="0">
                    <a:pos x="12" y="7"/>
                  </a:cxn>
                  <a:cxn ang="0">
                    <a:pos x="16" y="7"/>
                  </a:cxn>
                  <a:cxn ang="0">
                    <a:pos x="20" y="6"/>
                  </a:cxn>
                  <a:cxn ang="0">
                    <a:pos x="23" y="5"/>
                  </a:cxn>
                  <a:cxn ang="0">
                    <a:pos x="26" y="4"/>
                  </a:cxn>
                  <a:cxn ang="0">
                    <a:pos x="27" y="3"/>
                  </a:cxn>
                  <a:cxn ang="0">
                    <a:pos x="28" y="3"/>
                  </a:cxn>
                  <a:cxn ang="0">
                    <a:pos x="27" y="3"/>
                  </a:cxn>
                  <a:cxn ang="0">
                    <a:pos x="25" y="3"/>
                  </a:cxn>
                  <a:cxn ang="0">
                    <a:pos x="22" y="3"/>
                  </a:cxn>
                  <a:cxn ang="0">
                    <a:pos x="18" y="3"/>
                  </a:cxn>
                  <a:cxn ang="0">
                    <a:pos x="14" y="2"/>
                  </a:cxn>
                  <a:cxn ang="0">
                    <a:pos x="10" y="2"/>
                  </a:cxn>
                  <a:cxn ang="0">
                    <a:pos x="6" y="1"/>
                  </a:cxn>
                  <a:cxn ang="0">
                    <a:pos x="3" y="0"/>
                  </a:cxn>
                </a:cxnLst>
                <a:rect l="0" t="0" r="r" b="b"/>
                <a:pathLst>
                  <a:path w="28" h="7">
                    <a:moveTo>
                      <a:pt x="3" y="0"/>
                    </a:moveTo>
                    <a:lnTo>
                      <a:pt x="0" y="0"/>
                    </a:lnTo>
                    <a:lnTo>
                      <a:pt x="0" y="0"/>
                    </a:lnTo>
                    <a:lnTo>
                      <a:pt x="0" y="2"/>
                    </a:lnTo>
                    <a:lnTo>
                      <a:pt x="1" y="2"/>
                    </a:lnTo>
                    <a:lnTo>
                      <a:pt x="7" y="5"/>
                    </a:lnTo>
                    <a:lnTo>
                      <a:pt x="12" y="7"/>
                    </a:lnTo>
                    <a:lnTo>
                      <a:pt x="16" y="7"/>
                    </a:lnTo>
                    <a:lnTo>
                      <a:pt x="20" y="6"/>
                    </a:lnTo>
                    <a:lnTo>
                      <a:pt x="23" y="5"/>
                    </a:lnTo>
                    <a:lnTo>
                      <a:pt x="26" y="4"/>
                    </a:lnTo>
                    <a:lnTo>
                      <a:pt x="27" y="3"/>
                    </a:lnTo>
                    <a:lnTo>
                      <a:pt x="28" y="3"/>
                    </a:lnTo>
                    <a:lnTo>
                      <a:pt x="27" y="3"/>
                    </a:lnTo>
                    <a:lnTo>
                      <a:pt x="25" y="3"/>
                    </a:lnTo>
                    <a:lnTo>
                      <a:pt x="22" y="3"/>
                    </a:lnTo>
                    <a:lnTo>
                      <a:pt x="18" y="3"/>
                    </a:lnTo>
                    <a:lnTo>
                      <a:pt x="14" y="2"/>
                    </a:lnTo>
                    <a:lnTo>
                      <a:pt x="10" y="2"/>
                    </a:lnTo>
                    <a:lnTo>
                      <a:pt x="6" y="1"/>
                    </a:lnTo>
                    <a:lnTo>
                      <a:pt x="3"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65" name="Freeform 341"/>
              <p:cNvSpPr>
                <a:spLocks/>
              </p:cNvSpPr>
              <p:nvPr/>
            </p:nvSpPr>
            <p:spPr bwMode="auto">
              <a:xfrm>
                <a:off x="4487" y="2855"/>
                <a:ext cx="31" cy="65"/>
              </a:xfrm>
              <a:custGeom>
                <a:avLst/>
                <a:gdLst/>
                <a:ahLst/>
                <a:cxnLst>
                  <a:cxn ang="0">
                    <a:pos x="27" y="22"/>
                  </a:cxn>
                  <a:cxn ang="0">
                    <a:pos x="26" y="24"/>
                  </a:cxn>
                  <a:cxn ang="0">
                    <a:pos x="25" y="26"/>
                  </a:cxn>
                  <a:cxn ang="0">
                    <a:pos x="23" y="28"/>
                  </a:cxn>
                  <a:cxn ang="0">
                    <a:pos x="22" y="29"/>
                  </a:cxn>
                  <a:cxn ang="0">
                    <a:pos x="20" y="31"/>
                  </a:cxn>
                  <a:cxn ang="0">
                    <a:pos x="19" y="33"/>
                  </a:cxn>
                  <a:cxn ang="0">
                    <a:pos x="17" y="35"/>
                  </a:cxn>
                  <a:cxn ang="0">
                    <a:pos x="15" y="36"/>
                  </a:cxn>
                  <a:cxn ang="0">
                    <a:pos x="14" y="38"/>
                  </a:cxn>
                  <a:cxn ang="0">
                    <a:pos x="12" y="40"/>
                  </a:cxn>
                  <a:cxn ang="0">
                    <a:pos x="11" y="41"/>
                  </a:cxn>
                  <a:cxn ang="0">
                    <a:pos x="9" y="43"/>
                  </a:cxn>
                  <a:cxn ang="0">
                    <a:pos x="8" y="45"/>
                  </a:cxn>
                  <a:cxn ang="0">
                    <a:pos x="7" y="47"/>
                  </a:cxn>
                  <a:cxn ang="0">
                    <a:pos x="5" y="48"/>
                  </a:cxn>
                  <a:cxn ang="0">
                    <a:pos x="4" y="50"/>
                  </a:cxn>
                  <a:cxn ang="0">
                    <a:pos x="2" y="55"/>
                  </a:cxn>
                  <a:cxn ang="0">
                    <a:pos x="1" y="59"/>
                  </a:cxn>
                  <a:cxn ang="0">
                    <a:pos x="0" y="64"/>
                  </a:cxn>
                  <a:cxn ang="0">
                    <a:pos x="0" y="65"/>
                  </a:cxn>
                  <a:cxn ang="0">
                    <a:pos x="1" y="63"/>
                  </a:cxn>
                  <a:cxn ang="0">
                    <a:pos x="2" y="60"/>
                  </a:cxn>
                  <a:cxn ang="0">
                    <a:pos x="3" y="58"/>
                  </a:cxn>
                  <a:cxn ang="0">
                    <a:pos x="4" y="56"/>
                  </a:cxn>
                  <a:cxn ang="0">
                    <a:pos x="5" y="54"/>
                  </a:cxn>
                  <a:cxn ang="0">
                    <a:pos x="6" y="52"/>
                  </a:cxn>
                  <a:cxn ang="0">
                    <a:pos x="8" y="50"/>
                  </a:cxn>
                  <a:cxn ang="0">
                    <a:pos x="9" y="48"/>
                  </a:cxn>
                  <a:cxn ang="0">
                    <a:pos x="11" y="46"/>
                  </a:cxn>
                  <a:cxn ang="0">
                    <a:pos x="13" y="44"/>
                  </a:cxn>
                  <a:cxn ang="0">
                    <a:pos x="15" y="42"/>
                  </a:cxn>
                  <a:cxn ang="0">
                    <a:pos x="16" y="40"/>
                  </a:cxn>
                  <a:cxn ang="0">
                    <a:pos x="18" y="38"/>
                  </a:cxn>
                  <a:cxn ang="0">
                    <a:pos x="20" y="36"/>
                  </a:cxn>
                  <a:cxn ang="0">
                    <a:pos x="21" y="34"/>
                  </a:cxn>
                  <a:cxn ang="0">
                    <a:pos x="23" y="32"/>
                  </a:cxn>
                  <a:cxn ang="0">
                    <a:pos x="26" y="29"/>
                  </a:cxn>
                  <a:cxn ang="0">
                    <a:pos x="28" y="25"/>
                  </a:cxn>
                  <a:cxn ang="0">
                    <a:pos x="29" y="21"/>
                  </a:cxn>
                  <a:cxn ang="0">
                    <a:pos x="30" y="18"/>
                  </a:cxn>
                  <a:cxn ang="0">
                    <a:pos x="31" y="13"/>
                  </a:cxn>
                  <a:cxn ang="0">
                    <a:pos x="30" y="7"/>
                  </a:cxn>
                  <a:cxn ang="0">
                    <a:pos x="30" y="2"/>
                  </a:cxn>
                  <a:cxn ang="0">
                    <a:pos x="29" y="0"/>
                  </a:cxn>
                  <a:cxn ang="0">
                    <a:pos x="30" y="3"/>
                  </a:cxn>
                  <a:cxn ang="0">
                    <a:pos x="30" y="8"/>
                  </a:cxn>
                  <a:cxn ang="0">
                    <a:pos x="29" y="15"/>
                  </a:cxn>
                  <a:cxn ang="0">
                    <a:pos x="27" y="22"/>
                  </a:cxn>
                </a:cxnLst>
                <a:rect l="0" t="0" r="r" b="b"/>
                <a:pathLst>
                  <a:path w="31" h="65">
                    <a:moveTo>
                      <a:pt x="27" y="22"/>
                    </a:moveTo>
                    <a:lnTo>
                      <a:pt x="26" y="24"/>
                    </a:lnTo>
                    <a:lnTo>
                      <a:pt x="25" y="26"/>
                    </a:lnTo>
                    <a:lnTo>
                      <a:pt x="23" y="28"/>
                    </a:lnTo>
                    <a:lnTo>
                      <a:pt x="22" y="29"/>
                    </a:lnTo>
                    <a:lnTo>
                      <a:pt x="20" y="31"/>
                    </a:lnTo>
                    <a:lnTo>
                      <a:pt x="19" y="33"/>
                    </a:lnTo>
                    <a:lnTo>
                      <a:pt x="17" y="35"/>
                    </a:lnTo>
                    <a:lnTo>
                      <a:pt x="15" y="36"/>
                    </a:lnTo>
                    <a:lnTo>
                      <a:pt x="14" y="38"/>
                    </a:lnTo>
                    <a:lnTo>
                      <a:pt x="12" y="40"/>
                    </a:lnTo>
                    <a:lnTo>
                      <a:pt x="11" y="41"/>
                    </a:lnTo>
                    <a:lnTo>
                      <a:pt x="9" y="43"/>
                    </a:lnTo>
                    <a:lnTo>
                      <a:pt x="8" y="45"/>
                    </a:lnTo>
                    <a:lnTo>
                      <a:pt x="7" y="47"/>
                    </a:lnTo>
                    <a:lnTo>
                      <a:pt x="5" y="48"/>
                    </a:lnTo>
                    <a:lnTo>
                      <a:pt x="4" y="50"/>
                    </a:lnTo>
                    <a:lnTo>
                      <a:pt x="2" y="55"/>
                    </a:lnTo>
                    <a:lnTo>
                      <a:pt x="1" y="59"/>
                    </a:lnTo>
                    <a:lnTo>
                      <a:pt x="0" y="64"/>
                    </a:lnTo>
                    <a:lnTo>
                      <a:pt x="0" y="65"/>
                    </a:lnTo>
                    <a:lnTo>
                      <a:pt x="1" y="63"/>
                    </a:lnTo>
                    <a:lnTo>
                      <a:pt x="2" y="60"/>
                    </a:lnTo>
                    <a:lnTo>
                      <a:pt x="3" y="58"/>
                    </a:lnTo>
                    <a:lnTo>
                      <a:pt x="4" y="56"/>
                    </a:lnTo>
                    <a:lnTo>
                      <a:pt x="5" y="54"/>
                    </a:lnTo>
                    <a:lnTo>
                      <a:pt x="6" y="52"/>
                    </a:lnTo>
                    <a:lnTo>
                      <a:pt x="8" y="50"/>
                    </a:lnTo>
                    <a:lnTo>
                      <a:pt x="9" y="48"/>
                    </a:lnTo>
                    <a:lnTo>
                      <a:pt x="11" y="46"/>
                    </a:lnTo>
                    <a:lnTo>
                      <a:pt x="13" y="44"/>
                    </a:lnTo>
                    <a:lnTo>
                      <a:pt x="15" y="42"/>
                    </a:lnTo>
                    <a:lnTo>
                      <a:pt x="16" y="40"/>
                    </a:lnTo>
                    <a:lnTo>
                      <a:pt x="18" y="38"/>
                    </a:lnTo>
                    <a:lnTo>
                      <a:pt x="20" y="36"/>
                    </a:lnTo>
                    <a:lnTo>
                      <a:pt x="21" y="34"/>
                    </a:lnTo>
                    <a:lnTo>
                      <a:pt x="23" y="32"/>
                    </a:lnTo>
                    <a:lnTo>
                      <a:pt x="26" y="29"/>
                    </a:lnTo>
                    <a:lnTo>
                      <a:pt x="28" y="25"/>
                    </a:lnTo>
                    <a:lnTo>
                      <a:pt x="29" y="21"/>
                    </a:lnTo>
                    <a:lnTo>
                      <a:pt x="30" y="18"/>
                    </a:lnTo>
                    <a:lnTo>
                      <a:pt x="31" y="13"/>
                    </a:lnTo>
                    <a:lnTo>
                      <a:pt x="30" y="7"/>
                    </a:lnTo>
                    <a:lnTo>
                      <a:pt x="30" y="2"/>
                    </a:lnTo>
                    <a:lnTo>
                      <a:pt x="29" y="0"/>
                    </a:lnTo>
                    <a:lnTo>
                      <a:pt x="30" y="3"/>
                    </a:lnTo>
                    <a:lnTo>
                      <a:pt x="30" y="8"/>
                    </a:lnTo>
                    <a:lnTo>
                      <a:pt x="29" y="15"/>
                    </a:lnTo>
                    <a:lnTo>
                      <a:pt x="27" y="2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66" name="Freeform 342"/>
              <p:cNvSpPr>
                <a:spLocks/>
              </p:cNvSpPr>
              <p:nvPr/>
            </p:nvSpPr>
            <p:spPr bwMode="auto">
              <a:xfrm>
                <a:off x="4505" y="2854"/>
                <a:ext cx="14" cy="6"/>
              </a:xfrm>
              <a:custGeom>
                <a:avLst/>
                <a:gdLst/>
                <a:ahLst/>
                <a:cxnLst>
                  <a:cxn ang="0">
                    <a:pos x="7" y="2"/>
                  </a:cxn>
                  <a:cxn ang="0">
                    <a:pos x="6" y="2"/>
                  </a:cxn>
                  <a:cxn ang="0">
                    <a:pos x="4" y="2"/>
                  </a:cxn>
                  <a:cxn ang="0">
                    <a:pos x="2" y="2"/>
                  </a:cxn>
                  <a:cxn ang="0">
                    <a:pos x="1" y="2"/>
                  </a:cxn>
                  <a:cxn ang="0">
                    <a:pos x="1" y="2"/>
                  </a:cxn>
                  <a:cxn ang="0">
                    <a:pos x="0" y="3"/>
                  </a:cxn>
                  <a:cxn ang="0">
                    <a:pos x="0" y="3"/>
                  </a:cxn>
                  <a:cxn ang="0">
                    <a:pos x="0" y="3"/>
                  </a:cxn>
                  <a:cxn ang="0">
                    <a:pos x="1" y="4"/>
                  </a:cxn>
                  <a:cxn ang="0">
                    <a:pos x="1" y="5"/>
                  </a:cxn>
                  <a:cxn ang="0">
                    <a:pos x="2" y="5"/>
                  </a:cxn>
                  <a:cxn ang="0">
                    <a:pos x="3" y="5"/>
                  </a:cxn>
                  <a:cxn ang="0">
                    <a:pos x="4" y="6"/>
                  </a:cxn>
                  <a:cxn ang="0">
                    <a:pos x="5" y="5"/>
                  </a:cxn>
                  <a:cxn ang="0">
                    <a:pos x="7" y="5"/>
                  </a:cxn>
                  <a:cxn ang="0">
                    <a:pos x="8" y="5"/>
                  </a:cxn>
                  <a:cxn ang="0">
                    <a:pos x="10" y="4"/>
                  </a:cxn>
                  <a:cxn ang="0">
                    <a:pos x="12" y="2"/>
                  </a:cxn>
                  <a:cxn ang="0">
                    <a:pos x="14" y="1"/>
                  </a:cxn>
                  <a:cxn ang="0">
                    <a:pos x="14" y="0"/>
                  </a:cxn>
                  <a:cxn ang="0">
                    <a:pos x="14" y="0"/>
                  </a:cxn>
                  <a:cxn ang="0">
                    <a:pos x="12" y="1"/>
                  </a:cxn>
                  <a:cxn ang="0">
                    <a:pos x="9" y="2"/>
                  </a:cxn>
                  <a:cxn ang="0">
                    <a:pos x="7" y="2"/>
                  </a:cxn>
                </a:cxnLst>
                <a:rect l="0" t="0" r="r" b="b"/>
                <a:pathLst>
                  <a:path w="14" h="6">
                    <a:moveTo>
                      <a:pt x="7" y="2"/>
                    </a:moveTo>
                    <a:lnTo>
                      <a:pt x="6" y="2"/>
                    </a:lnTo>
                    <a:lnTo>
                      <a:pt x="4" y="2"/>
                    </a:lnTo>
                    <a:lnTo>
                      <a:pt x="2" y="2"/>
                    </a:lnTo>
                    <a:lnTo>
                      <a:pt x="1" y="2"/>
                    </a:lnTo>
                    <a:lnTo>
                      <a:pt x="1" y="2"/>
                    </a:lnTo>
                    <a:lnTo>
                      <a:pt x="0" y="3"/>
                    </a:lnTo>
                    <a:lnTo>
                      <a:pt x="0" y="3"/>
                    </a:lnTo>
                    <a:lnTo>
                      <a:pt x="0" y="3"/>
                    </a:lnTo>
                    <a:lnTo>
                      <a:pt x="1" y="4"/>
                    </a:lnTo>
                    <a:lnTo>
                      <a:pt x="1" y="5"/>
                    </a:lnTo>
                    <a:lnTo>
                      <a:pt x="2" y="5"/>
                    </a:lnTo>
                    <a:lnTo>
                      <a:pt x="3" y="5"/>
                    </a:lnTo>
                    <a:lnTo>
                      <a:pt x="4" y="6"/>
                    </a:lnTo>
                    <a:lnTo>
                      <a:pt x="5" y="5"/>
                    </a:lnTo>
                    <a:lnTo>
                      <a:pt x="7" y="5"/>
                    </a:lnTo>
                    <a:lnTo>
                      <a:pt x="8" y="5"/>
                    </a:lnTo>
                    <a:lnTo>
                      <a:pt x="10" y="4"/>
                    </a:lnTo>
                    <a:lnTo>
                      <a:pt x="12" y="2"/>
                    </a:lnTo>
                    <a:lnTo>
                      <a:pt x="14" y="1"/>
                    </a:lnTo>
                    <a:lnTo>
                      <a:pt x="14" y="0"/>
                    </a:lnTo>
                    <a:lnTo>
                      <a:pt x="14" y="0"/>
                    </a:lnTo>
                    <a:lnTo>
                      <a:pt x="12" y="1"/>
                    </a:lnTo>
                    <a:lnTo>
                      <a:pt x="9" y="2"/>
                    </a:lnTo>
                    <a:lnTo>
                      <a:pt x="7" y="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67" name="Freeform 343"/>
              <p:cNvSpPr>
                <a:spLocks/>
              </p:cNvSpPr>
              <p:nvPr/>
            </p:nvSpPr>
            <p:spPr bwMode="auto">
              <a:xfrm>
                <a:off x="4470" y="2896"/>
                <a:ext cx="23" cy="3"/>
              </a:xfrm>
              <a:custGeom>
                <a:avLst/>
                <a:gdLst/>
                <a:ahLst/>
                <a:cxnLst>
                  <a:cxn ang="0">
                    <a:pos x="13" y="0"/>
                  </a:cxn>
                  <a:cxn ang="0">
                    <a:pos x="11" y="0"/>
                  </a:cxn>
                  <a:cxn ang="0">
                    <a:pos x="10" y="1"/>
                  </a:cxn>
                  <a:cxn ang="0">
                    <a:pos x="8" y="1"/>
                  </a:cxn>
                  <a:cxn ang="0">
                    <a:pos x="6" y="2"/>
                  </a:cxn>
                  <a:cxn ang="0">
                    <a:pos x="5" y="1"/>
                  </a:cxn>
                  <a:cxn ang="0">
                    <a:pos x="3" y="1"/>
                  </a:cxn>
                  <a:cxn ang="0">
                    <a:pos x="2" y="1"/>
                  </a:cxn>
                  <a:cxn ang="0">
                    <a:pos x="1" y="1"/>
                  </a:cxn>
                  <a:cxn ang="0">
                    <a:pos x="0" y="1"/>
                  </a:cxn>
                  <a:cxn ang="0">
                    <a:pos x="0" y="1"/>
                  </a:cxn>
                  <a:cxn ang="0">
                    <a:pos x="0" y="2"/>
                  </a:cxn>
                  <a:cxn ang="0">
                    <a:pos x="0" y="2"/>
                  </a:cxn>
                  <a:cxn ang="0">
                    <a:pos x="2" y="2"/>
                  </a:cxn>
                  <a:cxn ang="0">
                    <a:pos x="4" y="3"/>
                  </a:cxn>
                  <a:cxn ang="0">
                    <a:pos x="5" y="3"/>
                  </a:cxn>
                  <a:cxn ang="0">
                    <a:pos x="7" y="3"/>
                  </a:cxn>
                  <a:cxn ang="0">
                    <a:pos x="8" y="3"/>
                  </a:cxn>
                  <a:cxn ang="0">
                    <a:pos x="10" y="3"/>
                  </a:cxn>
                  <a:cxn ang="0">
                    <a:pos x="11" y="3"/>
                  </a:cxn>
                  <a:cxn ang="0">
                    <a:pos x="12" y="2"/>
                  </a:cxn>
                  <a:cxn ang="0">
                    <a:pos x="13" y="2"/>
                  </a:cxn>
                  <a:cxn ang="0">
                    <a:pos x="14" y="2"/>
                  </a:cxn>
                  <a:cxn ang="0">
                    <a:pos x="16" y="2"/>
                  </a:cxn>
                  <a:cxn ang="0">
                    <a:pos x="17" y="3"/>
                  </a:cxn>
                  <a:cxn ang="0">
                    <a:pos x="19" y="3"/>
                  </a:cxn>
                  <a:cxn ang="0">
                    <a:pos x="21" y="2"/>
                  </a:cxn>
                  <a:cxn ang="0">
                    <a:pos x="22" y="1"/>
                  </a:cxn>
                  <a:cxn ang="0">
                    <a:pos x="23" y="0"/>
                  </a:cxn>
                  <a:cxn ang="0">
                    <a:pos x="23" y="0"/>
                  </a:cxn>
                  <a:cxn ang="0">
                    <a:pos x="22" y="1"/>
                  </a:cxn>
                  <a:cxn ang="0">
                    <a:pos x="21" y="1"/>
                  </a:cxn>
                  <a:cxn ang="0">
                    <a:pos x="20" y="1"/>
                  </a:cxn>
                  <a:cxn ang="0">
                    <a:pos x="19" y="1"/>
                  </a:cxn>
                  <a:cxn ang="0">
                    <a:pos x="17" y="1"/>
                  </a:cxn>
                  <a:cxn ang="0">
                    <a:pos x="15" y="1"/>
                  </a:cxn>
                  <a:cxn ang="0">
                    <a:pos x="13" y="0"/>
                  </a:cxn>
                </a:cxnLst>
                <a:rect l="0" t="0" r="r" b="b"/>
                <a:pathLst>
                  <a:path w="23" h="3">
                    <a:moveTo>
                      <a:pt x="13" y="0"/>
                    </a:moveTo>
                    <a:lnTo>
                      <a:pt x="11" y="0"/>
                    </a:lnTo>
                    <a:lnTo>
                      <a:pt x="10" y="1"/>
                    </a:lnTo>
                    <a:lnTo>
                      <a:pt x="8" y="1"/>
                    </a:lnTo>
                    <a:lnTo>
                      <a:pt x="6" y="2"/>
                    </a:lnTo>
                    <a:lnTo>
                      <a:pt x="5" y="1"/>
                    </a:lnTo>
                    <a:lnTo>
                      <a:pt x="3" y="1"/>
                    </a:lnTo>
                    <a:lnTo>
                      <a:pt x="2" y="1"/>
                    </a:lnTo>
                    <a:lnTo>
                      <a:pt x="1" y="1"/>
                    </a:lnTo>
                    <a:lnTo>
                      <a:pt x="0" y="1"/>
                    </a:lnTo>
                    <a:lnTo>
                      <a:pt x="0" y="1"/>
                    </a:lnTo>
                    <a:lnTo>
                      <a:pt x="0" y="2"/>
                    </a:lnTo>
                    <a:lnTo>
                      <a:pt x="0" y="2"/>
                    </a:lnTo>
                    <a:lnTo>
                      <a:pt x="2" y="2"/>
                    </a:lnTo>
                    <a:lnTo>
                      <a:pt x="4" y="3"/>
                    </a:lnTo>
                    <a:lnTo>
                      <a:pt x="5" y="3"/>
                    </a:lnTo>
                    <a:lnTo>
                      <a:pt x="7" y="3"/>
                    </a:lnTo>
                    <a:lnTo>
                      <a:pt x="8" y="3"/>
                    </a:lnTo>
                    <a:lnTo>
                      <a:pt x="10" y="3"/>
                    </a:lnTo>
                    <a:lnTo>
                      <a:pt x="11" y="3"/>
                    </a:lnTo>
                    <a:lnTo>
                      <a:pt x="12" y="2"/>
                    </a:lnTo>
                    <a:lnTo>
                      <a:pt x="13" y="2"/>
                    </a:lnTo>
                    <a:lnTo>
                      <a:pt x="14" y="2"/>
                    </a:lnTo>
                    <a:lnTo>
                      <a:pt x="16" y="2"/>
                    </a:lnTo>
                    <a:lnTo>
                      <a:pt x="17" y="3"/>
                    </a:lnTo>
                    <a:lnTo>
                      <a:pt x="19" y="3"/>
                    </a:lnTo>
                    <a:lnTo>
                      <a:pt x="21" y="2"/>
                    </a:lnTo>
                    <a:lnTo>
                      <a:pt x="22" y="1"/>
                    </a:lnTo>
                    <a:lnTo>
                      <a:pt x="23" y="0"/>
                    </a:lnTo>
                    <a:lnTo>
                      <a:pt x="23" y="0"/>
                    </a:lnTo>
                    <a:lnTo>
                      <a:pt x="22" y="1"/>
                    </a:lnTo>
                    <a:lnTo>
                      <a:pt x="21" y="1"/>
                    </a:lnTo>
                    <a:lnTo>
                      <a:pt x="20" y="1"/>
                    </a:lnTo>
                    <a:lnTo>
                      <a:pt x="19" y="1"/>
                    </a:lnTo>
                    <a:lnTo>
                      <a:pt x="17" y="1"/>
                    </a:lnTo>
                    <a:lnTo>
                      <a:pt x="15" y="1"/>
                    </a:lnTo>
                    <a:lnTo>
                      <a:pt x="13"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68" name="Freeform 344"/>
              <p:cNvSpPr>
                <a:spLocks/>
              </p:cNvSpPr>
              <p:nvPr/>
            </p:nvSpPr>
            <p:spPr bwMode="auto">
              <a:xfrm>
                <a:off x="4479" y="2904"/>
                <a:ext cx="10" cy="4"/>
              </a:xfrm>
              <a:custGeom>
                <a:avLst/>
                <a:gdLst/>
                <a:ahLst/>
                <a:cxnLst>
                  <a:cxn ang="0">
                    <a:pos x="5" y="2"/>
                  </a:cxn>
                  <a:cxn ang="0">
                    <a:pos x="4" y="1"/>
                  </a:cxn>
                  <a:cxn ang="0">
                    <a:pos x="3" y="1"/>
                  </a:cxn>
                  <a:cxn ang="0">
                    <a:pos x="2" y="1"/>
                  </a:cxn>
                  <a:cxn ang="0">
                    <a:pos x="0" y="1"/>
                  </a:cxn>
                  <a:cxn ang="0">
                    <a:pos x="0" y="1"/>
                  </a:cxn>
                  <a:cxn ang="0">
                    <a:pos x="0" y="1"/>
                  </a:cxn>
                  <a:cxn ang="0">
                    <a:pos x="0" y="1"/>
                  </a:cxn>
                  <a:cxn ang="0">
                    <a:pos x="0" y="2"/>
                  </a:cxn>
                  <a:cxn ang="0">
                    <a:pos x="3" y="3"/>
                  </a:cxn>
                  <a:cxn ang="0">
                    <a:pos x="5" y="3"/>
                  </a:cxn>
                  <a:cxn ang="0">
                    <a:pos x="7" y="4"/>
                  </a:cxn>
                  <a:cxn ang="0">
                    <a:pos x="8" y="3"/>
                  </a:cxn>
                  <a:cxn ang="0">
                    <a:pos x="9" y="3"/>
                  </a:cxn>
                  <a:cxn ang="0">
                    <a:pos x="10" y="2"/>
                  </a:cxn>
                  <a:cxn ang="0">
                    <a:pos x="10" y="1"/>
                  </a:cxn>
                  <a:cxn ang="0">
                    <a:pos x="10" y="0"/>
                  </a:cxn>
                  <a:cxn ang="0">
                    <a:pos x="10" y="1"/>
                  </a:cxn>
                  <a:cxn ang="0">
                    <a:pos x="9" y="1"/>
                  </a:cxn>
                  <a:cxn ang="0">
                    <a:pos x="7" y="1"/>
                  </a:cxn>
                  <a:cxn ang="0">
                    <a:pos x="5" y="2"/>
                  </a:cxn>
                </a:cxnLst>
                <a:rect l="0" t="0" r="r" b="b"/>
                <a:pathLst>
                  <a:path w="10" h="4">
                    <a:moveTo>
                      <a:pt x="5" y="2"/>
                    </a:moveTo>
                    <a:lnTo>
                      <a:pt x="4" y="1"/>
                    </a:lnTo>
                    <a:lnTo>
                      <a:pt x="3" y="1"/>
                    </a:lnTo>
                    <a:lnTo>
                      <a:pt x="2" y="1"/>
                    </a:lnTo>
                    <a:lnTo>
                      <a:pt x="0" y="1"/>
                    </a:lnTo>
                    <a:lnTo>
                      <a:pt x="0" y="1"/>
                    </a:lnTo>
                    <a:lnTo>
                      <a:pt x="0" y="1"/>
                    </a:lnTo>
                    <a:lnTo>
                      <a:pt x="0" y="1"/>
                    </a:lnTo>
                    <a:lnTo>
                      <a:pt x="0" y="2"/>
                    </a:lnTo>
                    <a:lnTo>
                      <a:pt x="3" y="3"/>
                    </a:lnTo>
                    <a:lnTo>
                      <a:pt x="5" y="3"/>
                    </a:lnTo>
                    <a:lnTo>
                      <a:pt x="7" y="4"/>
                    </a:lnTo>
                    <a:lnTo>
                      <a:pt x="8" y="3"/>
                    </a:lnTo>
                    <a:lnTo>
                      <a:pt x="9" y="3"/>
                    </a:lnTo>
                    <a:lnTo>
                      <a:pt x="10" y="2"/>
                    </a:lnTo>
                    <a:lnTo>
                      <a:pt x="10" y="1"/>
                    </a:lnTo>
                    <a:lnTo>
                      <a:pt x="10" y="0"/>
                    </a:lnTo>
                    <a:lnTo>
                      <a:pt x="10" y="1"/>
                    </a:lnTo>
                    <a:lnTo>
                      <a:pt x="9" y="1"/>
                    </a:lnTo>
                    <a:lnTo>
                      <a:pt x="7" y="1"/>
                    </a:lnTo>
                    <a:lnTo>
                      <a:pt x="5" y="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69" name="Freeform 345"/>
              <p:cNvSpPr>
                <a:spLocks/>
              </p:cNvSpPr>
              <p:nvPr/>
            </p:nvSpPr>
            <p:spPr bwMode="auto">
              <a:xfrm>
                <a:off x="4498" y="2840"/>
                <a:ext cx="31" cy="50"/>
              </a:xfrm>
              <a:custGeom>
                <a:avLst/>
                <a:gdLst/>
                <a:ahLst/>
                <a:cxnLst>
                  <a:cxn ang="0">
                    <a:pos x="18" y="0"/>
                  </a:cxn>
                  <a:cxn ang="0">
                    <a:pos x="16" y="1"/>
                  </a:cxn>
                  <a:cxn ang="0">
                    <a:pos x="14" y="2"/>
                  </a:cxn>
                  <a:cxn ang="0">
                    <a:pos x="13" y="4"/>
                  </a:cxn>
                  <a:cxn ang="0">
                    <a:pos x="12" y="5"/>
                  </a:cxn>
                  <a:cxn ang="0">
                    <a:pos x="10" y="7"/>
                  </a:cxn>
                  <a:cxn ang="0">
                    <a:pos x="9" y="9"/>
                  </a:cxn>
                  <a:cxn ang="0">
                    <a:pos x="8" y="10"/>
                  </a:cxn>
                  <a:cxn ang="0">
                    <a:pos x="7" y="12"/>
                  </a:cxn>
                  <a:cxn ang="0">
                    <a:pos x="6" y="16"/>
                  </a:cxn>
                  <a:cxn ang="0">
                    <a:pos x="6" y="21"/>
                  </a:cxn>
                  <a:cxn ang="0">
                    <a:pos x="6" y="25"/>
                  </a:cxn>
                  <a:cxn ang="0">
                    <a:pos x="5" y="30"/>
                  </a:cxn>
                  <a:cxn ang="0">
                    <a:pos x="4" y="34"/>
                  </a:cxn>
                  <a:cxn ang="0">
                    <a:pos x="3" y="40"/>
                  </a:cxn>
                  <a:cxn ang="0">
                    <a:pos x="2" y="45"/>
                  </a:cxn>
                  <a:cxn ang="0">
                    <a:pos x="0" y="50"/>
                  </a:cxn>
                  <a:cxn ang="0">
                    <a:pos x="0" y="50"/>
                  </a:cxn>
                  <a:cxn ang="0">
                    <a:pos x="1" y="50"/>
                  </a:cxn>
                  <a:cxn ang="0">
                    <a:pos x="1" y="50"/>
                  </a:cxn>
                  <a:cxn ang="0">
                    <a:pos x="1" y="50"/>
                  </a:cxn>
                  <a:cxn ang="0">
                    <a:pos x="4" y="44"/>
                  </a:cxn>
                  <a:cxn ang="0">
                    <a:pos x="6" y="38"/>
                  </a:cxn>
                  <a:cxn ang="0">
                    <a:pos x="7" y="32"/>
                  </a:cxn>
                  <a:cxn ang="0">
                    <a:pos x="8" y="26"/>
                  </a:cxn>
                  <a:cxn ang="0">
                    <a:pos x="8" y="24"/>
                  </a:cxn>
                  <a:cxn ang="0">
                    <a:pos x="8" y="22"/>
                  </a:cxn>
                  <a:cxn ang="0">
                    <a:pos x="8" y="20"/>
                  </a:cxn>
                  <a:cxn ang="0">
                    <a:pos x="8" y="18"/>
                  </a:cxn>
                  <a:cxn ang="0">
                    <a:pos x="8" y="15"/>
                  </a:cxn>
                  <a:cxn ang="0">
                    <a:pos x="9" y="12"/>
                  </a:cxn>
                  <a:cxn ang="0">
                    <a:pos x="11" y="9"/>
                  </a:cxn>
                  <a:cxn ang="0">
                    <a:pos x="13" y="7"/>
                  </a:cxn>
                  <a:cxn ang="0">
                    <a:pos x="14" y="5"/>
                  </a:cxn>
                  <a:cxn ang="0">
                    <a:pos x="17" y="3"/>
                  </a:cxn>
                  <a:cxn ang="0">
                    <a:pos x="20" y="2"/>
                  </a:cxn>
                  <a:cxn ang="0">
                    <a:pos x="23" y="1"/>
                  </a:cxn>
                  <a:cxn ang="0">
                    <a:pos x="26" y="1"/>
                  </a:cxn>
                  <a:cxn ang="0">
                    <a:pos x="29" y="0"/>
                  </a:cxn>
                  <a:cxn ang="0">
                    <a:pos x="30" y="0"/>
                  </a:cxn>
                  <a:cxn ang="0">
                    <a:pos x="31" y="0"/>
                  </a:cxn>
                  <a:cxn ang="0">
                    <a:pos x="30" y="0"/>
                  </a:cxn>
                  <a:cxn ang="0">
                    <a:pos x="29" y="0"/>
                  </a:cxn>
                  <a:cxn ang="0">
                    <a:pos x="28" y="0"/>
                  </a:cxn>
                  <a:cxn ang="0">
                    <a:pos x="26" y="0"/>
                  </a:cxn>
                  <a:cxn ang="0">
                    <a:pos x="24" y="0"/>
                  </a:cxn>
                  <a:cxn ang="0">
                    <a:pos x="21" y="0"/>
                  </a:cxn>
                  <a:cxn ang="0">
                    <a:pos x="19" y="0"/>
                  </a:cxn>
                  <a:cxn ang="0">
                    <a:pos x="18" y="0"/>
                  </a:cxn>
                </a:cxnLst>
                <a:rect l="0" t="0" r="r" b="b"/>
                <a:pathLst>
                  <a:path w="31" h="50">
                    <a:moveTo>
                      <a:pt x="18" y="0"/>
                    </a:moveTo>
                    <a:lnTo>
                      <a:pt x="16" y="1"/>
                    </a:lnTo>
                    <a:lnTo>
                      <a:pt x="14" y="2"/>
                    </a:lnTo>
                    <a:lnTo>
                      <a:pt x="13" y="4"/>
                    </a:lnTo>
                    <a:lnTo>
                      <a:pt x="12" y="5"/>
                    </a:lnTo>
                    <a:lnTo>
                      <a:pt x="10" y="7"/>
                    </a:lnTo>
                    <a:lnTo>
                      <a:pt x="9" y="9"/>
                    </a:lnTo>
                    <a:lnTo>
                      <a:pt x="8" y="10"/>
                    </a:lnTo>
                    <a:lnTo>
                      <a:pt x="7" y="12"/>
                    </a:lnTo>
                    <a:lnTo>
                      <a:pt x="6" y="16"/>
                    </a:lnTo>
                    <a:lnTo>
                      <a:pt x="6" y="21"/>
                    </a:lnTo>
                    <a:lnTo>
                      <a:pt x="6" y="25"/>
                    </a:lnTo>
                    <a:lnTo>
                      <a:pt x="5" y="30"/>
                    </a:lnTo>
                    <a:lnTo>
                      <a:pt x="4" y="34"/>
                    </a:lnTo>
                    <a:lnTo>
                      <a:pt x="3" y="40"/>
                    </a:lnTo>
                    <a:lnTo>
                      <a:pt x="2" y="45"/>
                    </a:lnTo>
                    <a:lnTo>
                      <a:pt x="0" y="50"/>
                    </a:lnTo>
                    <a:lnTo>
                      <a:pt x="0" y="50"/>
                    </a:lnTo>
                    <a:lnTo>
                      <a:pt x="1" y="50"/>
                    </a:lnTo>
                    <a:lnTo>
                      <a:pt x="1" y="50"/>
                    </a:lnTo>
                    <a:lnTo>
                      <a:pt x="1" y="50"/>
                    </a:lnTo>
                    <a:lnTo>
                      <a:pt x="4" y="44"/>
                    </a:lnTo>
                    <a:lnTo>
                      <a:pt x="6" y="38"/>
                    </a:lnTo>
                    <a:lnTo>
                      <a:pt x="7" y="32"/>
                    </a:lnTo>
                    <a:lnTo>
                      <a:pt x="8" y="26"/>
                    </a:lnTo>
                    <a:lnTo>
                      <a:pt x="8" y="24"/>
                    </a:lnTo>
                    <a:lnTo>
                      <a:pt x="8" y="22"/>
                    </a:lnTo>
                    <a:lnTo>
                      <a:pt x="8" y="20"/>
                    </a:lnTo>
                    <a:lnTo>
                      <a:pt x="8" y="18"/>
                    </a:lnTo>
                    <a:lnTo>
                      <a:pt x="8" y="15"/>
                    </a:lnTo>
                    <a:lnTo>
                      <a:pt x="9" y="12"/>
                    </a:lnTo>
                    <a:lnTo>
                      <a:pt x="11" y="9"/>
                    </a:lnTo>
                    <a:lnTo>
                      <a:pt x="13" y="7"/>
                    </a:lnTo>
                    <a:lnTo>
                      <a:pt x="14" y="5"/>
                    </a:lnTo>
                    <a:lnTo>
                      <a:pt x="17" y="3"/>
                    </a:lnTo>
                    <a:lnTo>
                      <a:pt x="20" y="2"/>
                    </a:lnTo>
                    <a:lnTo>
                      <a:pt x="23" y="1"/>
                    </a:lnTo>
                    <a:lnTo>
                      <a:pt x="26" y="1"/>
                    </a:lnTo>
                    <a:lnTo>
                      <a:pt x="29" y="0"/>
                    </a:lnTo>
                    <a:lnTo>
                      <a:pt x="30" y="0"/>
                    </a:lnTo>
                    <a:lnTo>
                      <a:pt x="31" y="0"/>
                    </a:lnTo>
                    <a:lnTo>
                      <a:pt x="30" y="0"/>
                    </a:lnTo>
                    <a:lnTo>
                      <a:pt x="29" y="0"/>
                    </a:lnTo>
                    <a:lnTo>
                      <a:pt x="28" y="0"/>
                    </a:lnTo>
                    <a:lnTo>
                      <a:pt x="26" y="0"/>
                    </a:lnTo>
                    <a:lnTo>
                      <a:pt x="24" y="0"/>
                    </a:lnTo>
                    <a:lnTo>
                      <a:pt x="21" y="0"/>
                    </a:lnTo>
                    <a:lnTo>
                      <a:pt x="19" y="0"/>
                    </a:lnTo>
                    <a:lnTo>
                      <a:pt x="18"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70" name="Freeform 346"/>
              <p:cNvSpPr>
                <a:spLocks/>
              </p:cNvSpPr>
              <p:nvPr/>
            </p:nvSpPr>
            <p:spPr bwMode="auto">
              <a:xfrm>
                <a:off x="4454" y="2837"/>
                <a:ext cx="47" cy="8"/>
              </a:xfrm>
              <a:custGeom>
                <a:avLst/>
                <a:gdLst/>
                <a:ahLst/>
                <a:cxnLst>
                  <a:cxn ang="0">
                    <a:pos x="33" y="4"/>
                  </a:cxn>
                  <a:cxn ang="0">
                    <a:pos x="32" y="3"/>
                  </a:cxn>
                  <a:cxn ang="0">
                    <a:pos x="31" y="3"/>
                  </a:cxn>
                  <a:cxn ang="0">
                    <a:pos x="30" y="2"/>
                  </a:cxn>
                  <a:cxn ang="0">
                    <a:pos x="28" y="2"/>
                  </a:cxn>
                  <a:cxn ang="0">
                    <a:pos x="27" y="1"/>
                  </a:cxn>
                  <a:cxn ang="0">
                    <a:pos x="26" y="1"/>
                  </a:cxn>
                  <a:cxn ang="0">
                    <a:pos x="24" y="1"/>
                  </a:cxn>
                  <a:cxn ang="0">
                    <a:pos x="23" y="1"/>
                  </a:cxn>
                  <a:cxn ang="0">
                    <a:pos x="20" y="0"/>
                  </a:cxn>
                  <a:cxn ang="0">
                    <a:pos x="17" y="0"/>
                  </a:cxn>
                  <a:cxn ang="0">
                    <a:pos x="15" y="0"/>
                  </a:cxn>
                  <a:cxn ang="0">
                    <a:pos x="12" y="0"/>
                  </a:cxn>
                  <a:cxn ang="0">
                    <a:pos x="9" y="0"/>
                  </a:cxn>
                  <a:cxn ang="0">
                    <a:pos x="6" y="0"/>
                  </a:cxn>
                  <a:cxn ang="0">
                    <a:pos x="4" y="1"/>
                  </a:cxn>
                  <a:cxn ang="0">
                    <a:pos x="1" y="2"/>
                  </a:cxn>
                  <a:cxn ang="0">
                    <a:pos x="1" y="3"/>
                  </a:cxn>
                  <a:cxn ang="0">
                    <a:pos x="0" y="4"/>
                  </a:cxn>
                  <a:cxn ang="0">
                    <a:pos x="1" y="4"/>
                  </a:cxn>
                  <a:cxn ang="0">
                    <a:pos x="1" y="4"/>
                  </a:cxn>
                  <a:cxn ang="0">
                    <a:pos x="5" y="4"/>
                  </a:cxn>
                  <a:cxn ang="0">
                    <a:pos x="8" y="4"/>
                  </a:cxn>
                  <a:cxn ang="0">
                    <a:pos x="12" y="4"/>
                  </a:cxn>
                  <a:cxn ang="0">
                    <a:pos x="15" y="4"/>
                  </a:cxn>
                  <a:cxn ang="0">
                    <a:pos x="18" y="5"/>
                  </a:cxn>
                  <a:cxn ang="0">
                    <a:pos x="22" y="5"/>
                  </a:cxn>
                  <a:cxn ang="0">
                    <a:pos x="25" y="6"/>
                  </a:cxn>
                  <a:cxn ang="0">
                    <a:pos x="28" y="7"/>
                  </a:cxn>
                  <a:cxn ang="0">
                    <a:pos x="33" y="8"/>
                  </a:cxn>
                  <a:cxn ang="0">
                    <a:pos x="37" y="8"/>
                  </a:cxn>
                  <a:cxn ang="0">
                    <a:pos x="40" y="8"/>
                  </a:cxn>
                  <a:cxn ang="0">
                    <a:pos x="43" y="8"/>
                  </a:cxn>
                  <a:cxn ang="0">
                    <a:pos x="45" y="7"/>
                  </a:cxn>
                  <a:cxn ang="0">
                    <a:pos x="46" y="7"/>
                  </a:cxn>
                  <a:cxn ang="0">
                    <a:pos x="47" y="6"/>
                  </a:cxn>
                  <a:cxn ang="0">
                    <a:pos x="47" y="6"/>
                  </a:cxn>
                  <a:cxn ang="0">
                    <a:pos x="47" y="6"/>
                  </a:cxn>
                  <a:cxn ang="0">
                    <a:pos x="46" y="6"/>
                  </a:cxn>
                  <a:cxn ang="0">
                    <a:pos x="44" y="7"/>
                  </a:cxn>
                  <a:cxn ang="0">
                    <a:pos x="42" y="7"/>
                  </a:cxn>
                  <a:cxn ang="0">
                    <a:pos x="40" y="7"/>
                  </a:cxn>
                  <a:cxn ang="0">
                    <a:pos x="38" y="6"/>
                  </a:cxn>
                  <a:cxn ang="0">
                    <a:pos x="35" y="5"/>
                  </a:cxn>
                  <a:cxn ang="0">
                    <a:pos x="33" y="4"/>
                  </a:cxn>
                </a:cxnLst>
                <a:rect l="0" t="0" r="r" b="b"/>
                <a:pathLst>
                  <a:path w="47" h="8">
                    <a:moveTo>
                      <a:pt x="33" y="4"/>
                    </a:moveTo>
                    <a:lnTo>
                      <a:pt x="32" y="3"/>
                    </a:lnTo>
                    <a:lnTo>
                      <a:pt x="31" y="3"/>
                    </a:lnTo>
                    <a:lnTo>
                      <a:pt x="30" y="2"/>
                    </a:lnTo>
                    <a:lnTo>
                      <a:pt x="28" y="2"/>
                    </a:lnTo>
                    <a:lnTo>
                      <a:pt x="27" y="1"/>
                    </a:lnTo>
                    <a:lnTo>
                      <a:pt x="26" y="1"/>
                    </a:lnTo>
                    <a:lnTo>
                      <a:pt x="24" y="1"/>
                    </a:lnTo>
                    <a:lnTo>
                      <a:pt x="23" y="1"/>
                    </a:lnTo>
                    <a:lnTo>
                      <a:pt x="20" y="0"/>
                    </a:lnTo>
                    <a:lnTo>
                      <a:pt x="17" y="0"/>
                    </a:lnTo>
                    <a:lnTo>
                      <a:pt x="15" y="0"/>
                    </a:lnTo>
                    <a:lnTo>
                      <a:pt x="12" y="0"/>
                    </a:lnTo>
                    <a:lnTo>
                      <a:pt x="9" y="0"/>
                    </a:lnTo>
                    <a:lnTo>
                      <a:pt x="6" y="0"/>
                    </a:lnTo>
                    <a:lnTo>
                      <a:pt x="4" y="1"/>
                    </a:lnTo>
                    <a:lnTo>
                      <a:pt x="1" y="2"/>
                    </a:lnTo>
                    <a:lnTo>
                      <a:pt x="1" y="3"/>
                    </a:lnTo>
                    <a:lnTo>
                      <a:pt x="0" y="4"/>
                    </a:lnTo>
                    <a:lnTo>
                      <a:pt x="1" y="4"/>
                    </a:lnTo>
                    <a:lnTo>
                      <a:pt x="1" y="4"/>
                    </a:lnTo>
                    <a:lnTo>
                      <a:pt x="5" y="4"/>
                    </a:lnTo>
                    <a:lnTo>
                      <a:pt x="8" y="4"/>
                    </a:lnTo>
                    <a:lnTo>
                      <a:pt x="12" y="4"/>
                    </a:lnTo>
                    <a:lnTo>
                      <a:pt x="15" y="4"/>
                    </a:lnTo>
                    <a:lnTo>
                      <a:pt x="18" y="5"/>
                    </a:lnTo>
                    <a:lnTo>
                      <a:pt x="22" y="5"/>
                    </a:lnTo>
                    <a:lnTo>
                      <a:pt x="25" y="6"/>
                    </a:lnTo>
                    <a:lnTo>
                      <a:pt x="28" y="7"/>
                    </a:lnTo>
                    <a:lnTo>
                      <a:pt x="33" y="8"/>
                    </a:lnTo>
                    <a:lnTo>
                      <a:pt x="37" y="8"/>
                    </a:lnTo>
                    <a:lnTo>
                      <a:pt x="40" y="8"/>
                    </a:lnTo>
                    <a:lnTo>
                      <a:pt x="43" y="8"/>
                    </a:lnTo>
                    <a:lnTo>
                      <a:pt x="45" y="7"/>
                    </a:lnTo>
                    <a:lnTo>
                      <a:pt x="46" y="7"/>
                    </a:lnTo>
                    <a:lnTo>
                      <a:pt x="47" y="6"/>
                    </a:lnTo>
                    <a:lnTo>
                      <a:pt x="47" y="6"/>
                    </a:lnTo>
                    <a:lnTo>
                      <a:pt x="47" y="6"/>
                    </a:lnTo>
                    <a:lnTo>
                      <a:pt x="46" y="6"/>
                    </a:lnTo>
                    <a:lnTo>
                      <a:pt x="44" y="7"/>
                    </a:lnTo>
                    <a:lnTo>
                      <a:pt x="42" y="7"/>
                    </a:lnTo>
                    <a:lnTo>
                      <a:pt x="40" y="7"/>
                    </a:lnTo>
                    <a:lnTo>
                      <a:pt x="38" y="6"/>
                    </a:lnTo>
                    <a:lnTo>
                      <a:pt x="35" y="5"/>
                    </a:lnTo>
                    <a:lnTo>
                      <a:pt x="33" y="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71" name="Freeform 347"/>
              <p:cNvSpPr>
                <a:spLocks/>
              </p:cNvSpPr>
              <p:nvPr/>
            </p:nvSpPr>
            <p:spPr bwMode="auto">
              <a:xfrm>
                <a:off x="4436" y="2863"/>
                <a:ext cx="46" cy="60"/>
              </a:xfrm>
              <a:custGeom>
                <a:avLst/>
                <a:gdLst/>
                <a:ahLst/>
                <a:cxnLst>
                  <a:cxn ang="0">
                    <a:pos x="2" y="23"/>
                  </a:cxn>
                  <a:cxn ang="0">
                    <a:pos x="3" y="28"/>
                  </a:cxn>
                  <a:cxn ang="0">
                    <a:pos x="5" y="32"/>
                  </a:cxn>
                  <a:cxn ang="0">
                    <a:pos x="7" y="36"/>
                  </a:cxn>
                  <a:cxn ang="0">
                    <a:pos x="9" y="40"/>
                  </a:cxn>
                  <a:cxn ang="0">
                    <a:pos x="13" y="44"/>
                  </a:cxn>
                  <a:cxn ang="0">
                    <a:pos x="16" y="48"/>
                  </a:cxn>
                  <a:cxn ang="0">
                    <a:pos x="20" y="51"/>
                  </a:cxn>
                  <a:cxn ang="0">
                    <a:pos x="25" y="54"/>
                  </a:cxn>
                  <a:cxn ang="0">
                    <a:pos x="29" y="57"/>
                  </a:cxn>
                  <a:cxn ang="0">
                    <a:pos x="34" y="59"/>
                  </a:cxn>
                  <a:cxn ang="0">
                    <a:pos x="39" y="60"/>
                  </a:cxn>
                  <a:cxn ang="0">
                    <a:pos x="45" y="60"/>
                  </a:cxn>
                  <a:cxn ang="0">
                    <a:pos x="45" y="60"/>
                  </a:cxn>
                  <a:cxn ang="0">
                    <a:pos x="46" y="60"/>
                  </a:cxn>
                  <a:cxn ang="0">
                    <a:pos x="46" y="59"/>
                  </a:cxn>
                  <a:cxn ang="0">
                    <a:pos x="45" y="59"/>
                  </a:cxn>
                  <a:cxn ang="0">
                    <a:pos x="41" y="57"/>
                  </a:cxn>
                  <a:cxn ang="0">
                    <a:pos x="36" y="55"/>
                  </a:cxn>
                  <a:cxn ang="0">
                    <a:pos x="32" y="53"/>
                  </a:cxn>
                  <a:cxn ang="0">
                    <a:pos x="28" y="51"/>
                  </a:cxn>
                  <a:cxn ang="0">
                    <a:pos x="24" y="48"/>
                  </a:cxn>
                  <a:cxn ang="0">
                    <a:pos x="20" y="45"/>
                  </a:cxn>
                  <a:cxn ang="0">
                    <a:pos x="16" y="42"/>
                  </a:cxn>
                  <a:cxn ang="0">
                    <a:pos x="12" y="38"/>
                  </a:cxn>
                  <a:cxn ang="0">
                    <a:pos x="11" y="37"/>
                  </a:cxn>
                  <a:cxn ang="0">
                    <a:pos x="9" y="35"/>
                  </a:cxn>
                  <a:cxn ang="0">
                    <a:pos x="8" y="33"/>
                  </a:cxn>
                  <a:cxn ang="0">
                    <a:pos x="7" y="30"/>
                  </a:cxn>
                  <a:cxn ang="0">
                    <a:pos x="6" y="28"/>
                  </a:cxn>
                  <a:cxn ang="0">
                    <a:pos x="5" y="26"/>
                  </a:cxn>
                  <a:cxn ang="0">
                    <a:pos x="4" y="24"/>
                  </a:cxn>
                  <a:cxn ang="0">
                    <a:pos x="3" y="21"/>
                  </a:cxn>
                  <a:cxn ang="0">
                    <a:pos x="2" y="15"/>
                  </a:cxn>
                  <a:cxn ang="0">
                    <a:pos x="1" y="8"/>
                  </a:cxn>
                  <a:cxn ang="0">
                    <a:pos x="1" y="2"/>
                  </a:cxn>
                  <a:cxn ang="0">
                    <a:pos x="1" y="0"/>
                  </a:cxn>
                  <a:cxn ang="0">
                    <a:pos x="0" y="2"/>
                  </a:cxn>
                  <a:cxn ang="0">
                    <a:pos x="0" y="7"/>
                  </a:cxn>
                  <a:cxn ang="0">
                    <a:pos x="0" y="15"/>
                  </a:cxn>
                  <a:cxn ang="0">
                    <a:pos x="2" y="23"/>
                  </a:cxn>
                </a:cxnLst>
                <a:rect l="0" t="0" r="r" b="b"/>
                <a:pathLst>
                  <a:path w="46" h="60">
                    <a:moveTo>
                      <a:pt x="2" y="23"/>
                    </a:moveTo>
                    <a:lnTo>
                      <a:pt x="3" y="28"/>
                    </a:lnTo>
                    <a:lnTo>
                      <a:pt x="5" y="32"/>
                    </a:lnTo>
                    <a:lnTo>
                      <a:pt x="7" y="36"/>
                    </a:lnTo>
                    <a:lnTo>
                      <a:pt x="9" y="40"/>
                    </a:lnTo>
                    <a:lnTo>
                      <a:pt x="13" y="44"/>
                    </a:lnTo>
                    <a:lnTo>
                      <a:pt x="16" y="48"/>
                    </a:lnTo>
                    <a:lnTo>
                      <a:pt x="20" y="51"/>
                    </a:lnTo>
                    <a:lnTo>
                      <a:pt x="25" y="54"/>
                    </a:lnTo>
                    <a:lnTo>
                      <a:pt x="29" y="57"/>
                    </a:lnTo>
                    <a:lnTo>
                      <a:pt x="34" y="59"/>
                    </a:lnTo>
                    <a:lnTo>
                      <a:pt x="39" y="60"/>
                    </a:lnTo>
                    <a:lnTo>
                      <a:pt x="45" y="60"/>
                    </a:lnTo>
                    <a:lnTo>
                      <a:pt x="45" y="60"/>
                    </a:lnTo>
                    <a:lnTo>
                      <a:pt x="46" y="60"/>
                    </a:lnTo>
                    <a:lnTo>
                      <a:pt x="46" y="59"/>
                    </a:lnTo>
                    <a:lnTo>
                      <a:pt x="45" y="59"/>
                    </a:lnTo>
                    <a:lnTo>
                      <a:pt x="41" y="57"/>
                    </a:lnTo>
                    <a:lnTo>
                      <a:pt x="36" y="55"/>
                    </a:lnTo>
                    <a:lnTo>
                      <a:pt x="32" y="53"/>
                    </a:lnTo>
                    <a:lnTo>
                      <a:pt x="28" y="51"/>
                    </a:lnTo>
                    <a:lnTo>
                      <a:pt x="24" y="48"/>
                    </a:lnTo>
                    <a:lnTo>
                      <a:pt x="20" y="45"/>
                    </a:lnTo>
                    <a:lnTo>
                      <a:pt x="16" y="42"/>
                    </a:lnTo>
                    <a:lnTo>
                      <a:pt x="12" y="38"/>
                    </a:lnTo>
                    <a:lnTo>
                      <a:pt x="11" y="37"/>
                    </a:lnTo>
                    <a:lnTo>
                      <a:pt x="9" y="35"/>
                    </a:lnTo>
                    <a:lnTo>
                      <a:pt x="8" y="33"/>
                    </a:lnTo>
                    <a:lnTo>
                      <a:pt x="7" y="30"/>
                    </a:lnTo>
                    <a:lnTo>
                      <a:pt x="6" y="28"/>
                    </a:lnTo>
                    <a:lnTo>
                      <a:pt x="5" y="26"/>
                    </a:lnTo>
                    <a:lnTo>
                      <a:pt x="4" y="24"/>
                    </a:lnTo>
                    <a:lnTo>
                      <a:pt x="3" y="21"/>
                    </a:lnTo>
                    <a:lnTo>
                      <a:pt x="2" y="15"/>
                    </a:lnTo>
                    <a:lnTo>
                      <a:pt x="1" y="8"/>
                    </a:lnTo>
                    <a:lnTo>
                      <a:pt x="1" y="2"/>
                    </a:lnTo>
                    <a:lnTo>
                      <a:pt x="1" y="0"/>
                    </a:lnTo>
                    <a:lnTo>
                      <a:pt x="0" y="2"/>
                    </a:lnTo>
                    <a:lnTo>
                      <a:pt x="0" y="7"/>
                    </a:lnTo>
                    <a:lnTo>
                      <a:pt x="0" y="15"/>
                    </a:lnTo>
                    <a:lnTo>
                      <a:pt x="2" y="23"/>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72" name="Freeform 348"/>
              <p:cNvSpPr>
                <a:spLocks/>
              </p:cNvSpPr>
              <p:nvPr/>
            </p:nvSpPr>
            <p:spPr bwMode="auto">
              <a:xfrm>
                <a:off x="4288" y="2972"/>
                <a:ext cx="95" cy="211"/>
              </a:xfrm>
              <a:custGeom>
                <a:avLst/>
                <a:gdLst/>
                <a:ahLst/>
                <a:cxnLst>
                  <a:cxn ang="0">
                    <a:pos x="0" y="61"/>
                  </a:cxn>
                  <a:cxn ang="0">
                    <a:pos x="1" y="68"/>
                  </a:cxn>
                  <a:cxn ang="0">
                    <a:pos x="2" y="75"/>
                  </a:cxn>
                  <a:cxn ang="0">
                    <a:pos x="4" y="83"/>
                  </a:cxn>
                  <a:cxn ang="0">
                    <a:pos x="6" y="90"/>
                  </a:cxn>
                  <a:cxn ang="0">
                    <a:pos x="8" y="97"/>
                  </a:cxn>
                  <a:cxn ang="0">
                    <a:pos x="11" y="105"/>
                  </a:cxn>
                  <a:cxn ang="0">
                    <a:pos x="14" y="111"/>
                  </a:cxn>
                  <a:cxn ang="0">
                    <a:pos x="17" y="118"/>
                  </a:cxn>
                  <a:cxn ang="0">
                    <a:pos x="20" y="125"/>
                  </a:cxn>
                  <a:cxn ang="0">
                    <a:pos x="24" y="132"/>
                  </a:cxn>
                  <a:cxn ang="0">
                    <a:pos x="28" y="138"/>
                  </a:cxn>
                  <a:cxn ang="0">
                    <a:pos x="32" y="145"/>
                  </a:cxn>
                  <a:cxn ang="0">
                    <a:pos x="36" y="151"/>
                  </a:cxn>
                  <a:cxn ang="0">
                    <a:pos x="40" y="157"/>
                  </a:cxn>
                  <a:cxn ang="0">
                    <a:pos x="45" y="163"/>
                  </a:cxn>
                  <a:cxn ang="0">
                    <a:pos x="49" y="169"/>
                  </a:cxn>
                  <a:cxn ang="0">
                    <a:pos x="54" y="174"/>
                  </a:cxn>
                  <a:cxn ang="0">
                    <a:pos x="59" y="180"/>
                  </a:cxn>
                  <a:cxn ang="0">
                    <a:pos x="64" y="185"/>
                  </a:cxn>
                  <a:cxn ang="0">
                    <a:pos x="70" y="191"/>
                  </a:cxn>
                  <a:cxn ang="0">
                    <a:pos x="75" y="196"/>
                  </a:cxn>
                  <a:cxn ang="0">
                    <a:pos x="81" y="201"/>
                  </a:cxn>
                  <a:cxn ang="0">
                    <a:pos x="87" y="206"/>
                  </a:cxn>
                  <a:cxn ang="0">
                    <a:pos x="92" y="210"/>
                  </a:cxn>
                  <a:cxn ang="0">
                    <a:pos x="93" y="211"/>
                  </a:cxn>
                  <a:cxn ang="0">
                    <a:pos x="94" y="210"/>
                  </a:cxn>
                  <a:cxn ang="0">
                    <a:pos x="95" y="209"/>
                  </a:cxn>
                  <a:cxn ang="0">
                    <a:pos x="94" y="208"/>
                  </a:cxn>
                  <a:cxn ang="0">
                    <a:pos x="75" y="189"/>
                  </a:cxn>
                  <a:cxn ang="0">
                    <a:pos x="59" y="170"/>
                  </a:cxn>
                  <a:cxn ang="0">
                    <a:pos x="45" y="151"/>
                  </a:cxn>
                  <a:cxn ang="0">
                    <a:pos x="34" y="133"/>
                  </a:cxn>
                  <a:cxn ang="0">
                    <a:pos x="25" y="115"/>
                  </a:cxn>
                  <a:cxn ang="0">
                    <a:pos x="18" y="98"/>
                  </a:cxn>
                  <a:cxn ang="0">
                    <a:pos x="12" y="81"/>
                  </a:cxn>
                  <a:cxn ang="0">
                    <a:pos x="8" y="66"/>
                  </a:cxn>
                  <a:cxn ang="0">
                    <a:pos x="6" y="52"/>
                  </a:cxn>
                  <a:cxn ang="0">
                    <a:pos x="4" y="39"/>
                  </a:cxn>
                  <a:cxn ang="0">
                    <a:pos x="3" y="28"/>
                  </a:cxn>
                  <a:cxn ang="0">
                    <a:pos x="3" y="19"/>
                  </a:cxn>
                  <a:cxn ang="0">
                    <a:pos x="3" y="11"/>
                  </a:cxn>
                  <a:cxn ang="0">
                    <a:pos x="4" y="5"/>
                  </a:cxn>
                  <a:cxn ang="0">
                    <a:pos x="4" y="2"/>
                  </a:cxn>
                  <a:cxn ang="0">
                    <a:pos x="4" y="0"/>
                  </a:cxn>
                  <a:cxn ang="0">
                    <a:pos x="3" y="7"/>
                  </a:cxn>
                  <a:cxn ang="0">
                    <a:pos x="1" y="23"/>
                  </a:cxn>
                  <a:cxn ang="0">
                    <a:pos x="0" y="43"/>
                  </a:cxn>
                  <a:cxn ang="0">
                    <a:pos x="0" y="61"/>
                  </a:cxn>
                </a:cxnLst>
                <a:rect l="0" t="0" r="r" b="b"/>
                <a:pathLst>
                  <a:path w="95" h="211">
                    <a:moveTo>
                      <a:pt x="0" y="61"/>
                    </a:moveTo>
                    <a:lnTo>
                      <a:pt x="1" y="68"/>
                    </a:lnTo>
                    <a:lnTo>
                      <a:pt x="2" y="75"/>
                    </a:lnTo>
                    <a:lnTo>
                      <a:pt x="4" y="83"/>
                    </a:lnTo>
                    <a:lnTo>
                      <a:pt x="6" y="90"/>
                    </a:lnTo>
                    <a:lnTo>
                      <a:pt x="8" y="97"/>
                    </a:lnTo>
                    <a:lnTo>
                      <a:pt x="11" y="105"/>
                    </a:lnTo>
                    <a:lnTo>
                      <a:pt x="14" y="111"/>
                    </a:lnTo>
                    <a:lnTo>
                      <a:pt x="17" y="118"/>
                    </a:lnTo>
                    <a:lnTo>
                      <a:pt x="20" y="125"/>
                    </a:lnTo>
                    <a:lnTo>
                      <a:pt x="24" y="132"/>
                    </a:lnTo>
                    <a:lnTo>
                      <a:pt x="28" y="138"/>
                    </a:lnTo>
                    <a:lnTo>
                      <a:pt x="32" y="145"/>
                    </a:lnTo>
                    <a:lnTo>
                      <a:pt x="36" y="151"/>
                    </a:lnTo>
                    <a:lnTo>
                      <a:pt x="40" y="157"/>
                    </a:lnTo>
                    <a:lnTo>
                      <a:pt x="45" y="163"/>
                    </a:lnTo>
                    <a:lnTo>
                      <a:pt x="49" y="169"/>
                    </a:lnTo>
                    <a:lnTo>
                      <a:pt x="54" y="174"/>
                    </a:lnTo>
                    <a:lnTo>
                      <a:pt x="59" y="180"/>
                    </a:lnTo>
                    <a:lnTo>
                      <a:pt x="64" y="185"/>
                    </a:lnTo>
                    <a:lnTo>
                      <a:pt x="70" y="191"/>
                    </a:lnTo>
                    <a:lnTo>
                      <a:pt x="75" y="196"/>
                    </a:lnTo>
                    <a:lnTo>
                      <a:pt x="81" y="201"/>
                    </a:lnTo>
                    <a:lnTo>
                      <a:pt x="87" y="206"/>
                    </a:lnTo>
                    <a:lnTo>
                      <a:pt x="92" y="210"/>
                    </a:lnTo>
                    <a:lnTo>
                      <a:pt x="93" y="211"/>
                    </a:lnTo>
                    <a:lnTo>
                      <a:pt x="94" y="210"/>
                    </a:lnTo>
                    <a:lnTo>
                      <a:pt x="95" y="209"/>
                    </a:lnTo>
                    <a:lnTo>
                      <a:pt x="94" y="208"/>
                    </a:lnTo>
                    <a:lnTo>
                      <a:pt x="75" y="189"/>
                    </a:lnTo>
                    <a:lnTo>
                      <a:pt x="59" y="170"/>
                    </a:lnTo>
                    <a:lnTo>
                      <a:pt x="45" y="151"/>
                    </a:lnTo>
                    <a:lnTo>
                      <a:pt x="34" y="133"/>
                    </a:lnTo>
                    <a:lnTo>
                      <a:pt x="25" y="115"/>
                    </a:lnTo>
                    <a:lnTo>
                      <a:pt x="18" y="98"/>
                    </a:lnTo>
                    <a:lnTo>
                      <a:pt x="12" y="81"/>
                    </a:lnTo>
                    <a:lnTo>
                      <a:pt x="8" y="66"/>
                    </a:lnTo>
                    <a:lnTo>
                      <a:pt x="6" y="52"/>
                    </a:lnTo>
                    <a:lnTo>
                      <a:pt x="4" y="39"/>
                    </a:lnTo>
                    <a:lnTo>
                      <a:pt x="3" y="28"/>
                    </a:lnTo>
                    <a:lnTo>
                      <a:pt x="3" y="19"/>
                    </a:lnTo>
                    <a:lnTo>
                      <a:pt x="3" y="11"/>
                    </a:lnTo>
                    <a:lnTo>
                      <a:pt x="4" y="5"/>
                    </a:lnTo>
                    <a:lnTo>
                      <a:pt x="4" y="2"/>
                    </a:lnTo>
                    <a:lnTo>
                      <a:pt x="4" y="0"/>
                    </a:lnTo>
                    <a:lnTo>
                      <a:pt x="3" y="7"/>
                    </a:lnTo>
                    <a:lnTo>
                      <a:pt x="1" y="23"/>
                    </a:lnTo>
                    <a:lnTo>
                      <a:pt x="0" y="43"/>
                    </a:lnTo>
                    <a:lnTo>
                      <a:pt x="0" y="61"/>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73" name="Freeform 349"/>
              <p:cNvSpPr>
                <a:spLocks/>
              </p:cNvSpPr>
              <p:nvPr/>
            </p:nvSpPr>
            <p:spPr bwMode="auto">
              <a:xfrm>
                <a:off x="4308" y="2941"/>
                <a:ext cx="116" cy="149"/>
              </a:xfrm>
              <a:custGeom>
                <a:avLst/>
                <a:gdLst/>
                <a:ahLst/>
                <a:cxnLst>
                  <a:cxn ang="0">
                    <a:pos x="53" y="28"/>
                  </a:cxn>
                  <a:cxn ang="0">
                    <a:pos x="58" y="31"/>
                  </a:cxn>
                  <a:cxn ang="0">
                    <a:pos x="64" y="35"/>
                  </a:cxn>
                  <a:cxn ang="0">
                    <a:pos x="69" y="40"/>
                  </a:cxn>
                  <a:cxn ang="0">
                    <a:pos x="75" y="44"/>
                  </a:cxn>
                  <a:cxn ang="0">
                    <a:pos x="80" y="48"/>
                  </a:cxn>
                  <a:cxn ang="0">
                    <a:pos x="85" y="53"/>
                  </a:cxn>
                  <a:cxn ang="0">
                    <a:pos x="90" y="58"/>
                  </a:cxn>
                  <a:cxn ang="0">
                    <a:pos x="96" y="65"/>
                  </a:cxn>
                  <a:cxn ang="0">
                    <a:pos x="103" y="76"/>
                  </a:cxn>
                  <a:cxn ang="0">
                    <a:pos x="109" y="88"/>
                  </a:cxn>
                  <a:cxn ang="0">
                    <a:pos x="110" y="100"/>
                  </a:cxn>
                  <a:cxn ang="0">
                    <a:pos x="108" y="112"/>
                  </a:cxn>
                  <a:cxn ang="0">
                    <a:pos x="103" y="123"/>
                  </a:cxn>
                  <a:cxn ang="0">
                    <a:pos x="96" y="133"/>
                  </a:cxn>
                  <a:cxn ang="0">
                    <a:pos x="91" y="142"/>
                  </a:cxn>
                  <a:cxn ang="0">
                    <a:pos x="88" y="149"/>
                  </a:cxn>
                  <a:cxn ang="0">
                    <a:pos x="90" y="149"/>
                  </a:cxn>
                  <a:cxn ang="0">
                    <a:pos x="94" y="143"/>
                  </a:cxn>
                  <a:cxn ang="0">
                    <a:pos x="101" y="133"/>
                  </a:cxn>
                  <a:cxn ang="0">
                    <a:pos x="108" y="123"/>
                  </a:cxn>
                  <a:cxn ang="0">
                    <a:pos x="113" y="111"/>
                  </a:cxn>
                  <a:cxn ang="0">
                    <a:pos x="116" y="99"/>
                  </a:cxn>
                  <a:cxn ang="0">
                    <a:pos x="114" y="87"/>
                  </a:cxn>
                  <a:cxn ang="0">
                    <a:pos x="109" y="76"/>
                  </a:cxn>
                  <a:cxn ang="0">
                    <a:pos x="103" y="66"/>
                  </a:cxn>
                  <a:cxn ang="0">
                    <a:pos x="97" y="59"/>
                  </a:cxn>
                  <a:cxn ang="0">
                    <a:pos x="91" y="54"/>
                  </a:cxn>
                  <a:cxn ang="0">
                    <a:pos x="86" y="49"/>
                  </a:cxn>
                  <a:cxn ang="0">
                    <a:pos x="80" y="45"/>
                  </a:cxn>
                  <a:cxn ang="0">
                    <a:pos x="74" y="41"/>
                  </a:cxn>
                  <a:cxn ang="0">
                    <a:pos x="68" y="37"/>
                  </a:cxn>
                  <a:cxn ang="0">
                    <a:pos x="63" y="33"/>
                  </a:cxn>
                  <a:cxn ang="0">
                    <a:pos x="57" y="28"/>
                  </a:cxn>
                  <a:cxn ang="0">
                    <a:pos x="50" y="23"/>
                  </a:cxn>
                  <a:cxn ang="0">
                    <a:pos x="41" y="16"/>
                  </a:cxn>
                  <a:cxn ang="0">
                    <a:pos x="31" y="11"/>
                  </a:cxn>
                  <a:cxn ang="0">
                    <a:pos x="22" y="7"/>
                  </a:cxn>
                  <a:cxn ang="0">
                    <a:pos x="14" y="4"/>
                  </a:cxn>
                  <a:cxn ang="0">
                    <a:pos x="8" y="2"/>
                  </a:cxn>
                  <a:cxn ang="0">
                    <a:pos x="3" y="0"/>
                  </a:cxn>
                  <a:cxn ang="0">
                    <a:pos x="0" y="0"/>
                  </a:cxn>
                  <a:cxn ang="0">
                    <a:pos x="0" y="0"/>
                  </a:cxn>
                  <a:cxn ang="0">
                    <a:pos x="3" y="1"/>
                  </a:cxn>
                  <a:cxn ang="0">
                    <a:pos x="8" y="4"/>
                  </a:cxn>
                  <a:cxn ang="0">
                    <a:pos x="15" y="7"/>
                  </a:cxn>
                  <a:cxn ang="0">
                    <a:pos x="23" y="11"/>
                  </a:cxn>
                  <a:cxn ang="0">
                    <a:pos x="31" y="15"/>
                  </a:cxn>
                  <a:cxn ang="0">
                    <a:pos x="39" y="19"/>
                  </a:cxn>
                  <a:cxn ang="0">
                    <a:pos x="47" y="24"/>
                  </a:cxn>
                </a:cxnLst>
                <a:rect l="0" t="0" r="r" b="b"/>
                <a:pathLst>
                  <a:path w="116" h="149">
                    <a:moveTo>
                      <a:pt x="50" y="26"/>
                    </a:moveTo>
                    <a:lnTo>
                      <a:pt x="53" y="28"/>
                    </a:lnTo>
                    <a:lnTo>
                      <a:pt x="56" y="29"/>
                    </a:lnTo>
                    <a:lnTo>
                      <a:pt x="58" y="31"/>
                    </a:lnTo>
                    <a:lnTo>
                      <a:pt x="61" y="33"/>
                    </a:lnTo>
                    <a:lnTo>
                      <a:pt x="64" y="35"/>
                    </a:lnTo>
                    <a:lnTo>
                      <a:pt x="67" y="37"/>
                    </a:lnTo>
                    <a:lnTo>
                      <a:pt x="69" y="40"/>
                    </a:lnTo>
                    <a:lnTo>
                      <a:pt x="72" y="42"/>
                    </a:lnTo>
                    <a:lnTo>
                      <a:pt x="75" y="44"/>
                    </a:lnTo>
                    <a:lnTo>
                      <a:pt x="77" y="46"/>
                    </a:lnTo>
                    <a:lnTo>
                      <a:pt x="80" y="48"/>
                    </a:lnTo>
                    <a:lnTo>
                      <a:pt x="83" y="51"/>
                    </a:lnTo>
                    <a:lnTo>
                      <a:pt x="85" y="53"/>
                    </a:lnTo>
                    <a:lnTo>
                      <a:pt x="87" y="55"/>
                    </a:lnTo>
                    <a:lnTo>
                      <a:pt x="90" y="58"/>
                    </a:lnTo>
                    <a:lnTo>
                      <a:pt x="92" y="60"/>
                    </a:lnTo>
                    <a:lnTo>
                      <a:pt x="96" y="65"/>
                    </a:lnTo>
                    <a:lnTo>
                      <a:pt x="100" y="70"/>
                    </a:lnTo>
                    <a:lnTo>
                      <a:pt x="103" y="76"/>
                    </a:lnTo>
                    <a:lnTo>
                      <a:pt x="106" y="82"/>
                    </a:lnTo>
                    <a:lnTo>
                      <a:pt x="109" y="88"/>
                    </a:lnTo>
                    <a:lnTo>
                      <a:pt x="110" y="94"/>
                    </a:lnTo>
                    <a:lnTo>
                      <a:pt x="110" y="100"/>
                    </a:lnTo>
                    <a:lnTo>
                      <a:pt x="109" y="106"/>
                    </a:lnTo>
                    <a:lnTo>
                      <a:pt x="108" y="112"/>
                    </a:lnTo>
                    <a:lnTo>
                      <a:pt x="105" y="117"/>
                    </a:lnTo>
                    <a:lnTo>
                      <a:pt x="103" y="123"/>
                    </a:lnTo>
                    <a:lnTo>
                      <a:pt x="100" y="128"/>
                    </a:lnTo>
                    <a:lnTo>
                      <a:pt x="96" y="133"/>
                    </a:lnTo>
                    <a:lnTo>
                      <a:pt x="93" y="138"/>
                    </a:lnTo>
                    <a:lnTo>
                      <a:pt x="91" y="142"/>
                    </a:lnTo>
                    <a:lnTo>
                      <a:pt x="88" y="148"/>
                    </a:lnTo>
                    <a:lnTo>
                      <a:pt x="88" y="149"/>
                    </a:lnTo>
                    <a:lnTo>
                      <a:pt x="89" y="149"/>
                    </a:lnTo>
                    <a:lnTo>
                      <a:pt x="90" y="149"/>
                    </a:lnTo>
                    <a:lnTo>
                      <a:pt x="91" y="148"/>
                    </a:lnTo>
                    <a:lnTo>
                      <a:pt x="94" y="143"/>
                    </a:lnTo>
                    <a:lnTo>
                      <a:pt x="97" y="138"/>
                    </a:lnTo>
                    <a:lnTo>
                      <a:pt x="101" y="133"/>
                    </a:lnTo>
                    <a:lnTo>
                      <a:pt x="104" y="128"/>
                    </a:lnTo>
                    <a:lnTo>
                      <a:pt x="108" y="123"/>
                    </a:lnTo>
                    <a:lnTo>
                      <a:pt x="111" y="117"/>
                    </a:lnTo>
                    <a:lnTo>
                      <a:pt x="113" y="111"/>
                    </a:lnTo>
                    <a:lnTo>
                      <a:pt x="115" y="105"/>
                    </a:lnTo>
                    <a:lnTo>
                      <a:pt x="116" y="99"/>
                    </a:lnTo>
                    <a:lnTo>
                      <a:pt x="115" y="93"/>
                    </a:lnTo>
                    <a:lnTo>
                      <a:pt x="114" y="87"/>
                    </a:lnTo>
                    <a:lnTo>
                      <a:pt x="112" y="82"/>
                    </a:lnTo>
                    <a:lnTo>
                      <a:pt x="109" y="76"/>
                    </a:lnTo>
                    <a:lnTo>
                      <a:pt x="106" y="71"/>
                    </a:lnTo>
                    <a:lnTo>
                      <a:pt x="103" y="66"/>
                    </a:lnTo>
                    <a:lnTo>
                      <a:pt x="99" y="61"/>
                    </a:lnTo>
                    <a:lnTo>
                      <a:pt x="97" y="59"/>
                    </a:lnTo>
                    <a:lnTo>
                      <a:pt x="94" y="56"/>
                    </a:lnTo>
                    <a:lnTo>
                      <a:pt x="91" y="54"/>
                    </a:lnTo>
                    <a:lnTo>
                      <a:pt x="89" y="52"/>
                    </a:lnTo>
                    <a:lnTo>
                      <a:pt x="86" y="49"/>
                    </a:lnTo>
                    <a:lnTo>
                      <a:pt x="83" y="47"/>
                    </a:lnTo>
                    <a:lnTo>
                      <a:pt x="80" y="45"/>
                    </a:lnTo>
                    <a:lnTo>
                      <a:pt x="77" y="43"/>
                    </a:lnTo>
                    <a:lnTo>
                      <a:pt x="74" y="41"/>
                    </a:lnTo>
                    <a:lnTo>
                      <a:pt x="71" y="39"/>
                    </a:lnTo>
                    <a:lnTo>
                      <a:pt x="68" y="37"/>
                    </a:lnTo>
                    <a:lnTo>
                      <a:pt x="66" y="35"/>
                    </a:lnTo>
                    <a:lnTo>
                      <a:pt x="63" y="33"/>
                    </a:lnTo>
                    <a:lnTo>
                      <a:pt x="60" y="31"/>
                    </a:lnTo>
                    <a:lnTo>
                      <a:pt x="57" y="28"/>
                    </a:lnTo>
                    <a:lnTo>
                      <a:pt x="54" y="26"/>
                    </a:lnTo>
                    <a:lnTo>
                      <a:pt x="50" y="23"/>
                    </a:lnTo>
                    <a:lnTo>
                      <a:pt x="45" y="19"/>
                    </a:lnTo>
                    <a:lnTo>
                      <a:pt x="41" y="16"/>
                    </a:lnTo>
                    <a:lnTo>
                      <a:pt x="36" y="14"/>
                    </a:lnTo>
                    <a:lnTo>
                      <a:pt x="31" y="11"/>
                    </a:lnTo>
                    <a:lnTo>
                      <a:pt x="27" y="9"/>
                    </a:lnTo>
                    <a:lnTo>
                      <a:pt x="22" y="7"/>
                    </a:lnTo>
                    <a:lnTo>
                      <a:pt x="18" y="6"/>
                    </a:lnTo>
                    <a:lnTo>
                      <a:pt x="14" y="4"/>
                    </a:lnTo>
                    <a:lnTo>
                      <a:pt x="11" y="3"/>
                    </a:lnTo>
                    <a:lnTo>
                      <a:pt x="8" y="2"/>
                    </a:lnTo>
                    <a:lnTo>
                      <a:pt x="5" y="1"/>
                    </a:lnTo>
                    <a:lnTo>
                      <a:pt x="3" y="0"/>
                    </a:lnTo>
                    <a:lnTo>
                      <a:pt x="1" y="0"/>
                    </a:lnTo>
                    <a:lnTo>
                      <a:pt x="0" y="0"/>
                    </a:lnTo>
                    <a:lnTo>
                      <a:pt x="0" y="0"/>
                    </a:lnTo>
                    <a:lnTo>
                      <a:pt x="0" y="0"/>
                    </a:lnTo>
                    <a:lnTo>
                      <a:pt x="1" y="0"/>
                    </a:lnTo>
                    <a:lnTo>
                      <a:pt x="3" y="1"/>
                    </a:lnTo>
                    <a:lnTo>
                      <a:pt x="5" y="2"/>
                    </a:lnTo>
                    <a:lnTo>
                      <a:pt x="8" y="4"/>
                    </a:lnTo>
                    <a:lnTo>
                      <a:pt x="11" y="5"/>
                    </a:lnTo>
                    <a:lnTo>
                      <a:pt x="15" y="7"/>
                    </a:lnTo>
                    <a:lnTo>
                      <a:pt x="19" y="9"/>
                    </a:lnTo>
                    <a:lnTo>
                      <a:pt x="23" y="11"/>
                    </a:lnTo>
                    <a:lnTo>
                      <a:pt x="27" y="13"/>
                    </a:lnTo>
                    <a:lnTo>
                      <a:pt x="31" y="15"/>
                    </a:lnTo>
                    <a:lnTo>
                      <a:pt x="35" y="17"/>
                    </a:lnTo>
                    <a:lnTo>
                      <a:pt x="39" y="19"/>
                    </a:lnTo>
                    <a:lnTo>
                      <a:pt x="43" y="22"/>
                    </a:lnTo>
                    <a:lnTo>
                      <a:pt x="47" y="24"/>
                    </a:lnTo>
                    <a:lnTo>
                      <a:pt x="50" y="26"/>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74" name="Freeform 350"/>
              <p:cNvSpPr>
                <a:spLocks/>
              </p:cNvSpPr>
              <p:nvPr/>
            </p:nvSpPr>
            <p:spPr bwMode="auto">
              <a:xfrm>
                <a:off x="4432" y="2936"/>
                <a:ext cx="65" cy="136"/>
              </a:xfrm>
              <a:custGeom>
                <a:avLst/>
                <a:gdLst/>
                <a:ahLst/>
                <a:cxnLst>
                  <a:cxn ang="0">
                    <a:pos x="0" y="0"/>
                  </a:cxn>
                  <a:cxn ang="0">
                    <a:pos x="3" y="4"/>
                  </a:cxn>
                  <a:cxn ang="0">
                    <a:pos x="6" y="8"/>
                  </a:cxn>
                  <a:cxn ang="0">
                    <a:pos x="9" y="11"/>
                  </a:cxn>
                  <a:cxn ang="0">
                    <a:pos x="12" y="15"/>
                  </a:cxn>
                  <a:cxn ang="0">
                    <a:pos x="15" y="19"/>
                  </a:cxn>
                  <a:cxn ang="0">
                    <a:pos x="18" y="22"/>
                  </a:cxn>
                  <a:cxn ang="0">
                    <a:pos x="21" y="26"/>
                  </a:cxn>
                  <a:cxn ang="0">
                    <a:pos x="24" y="29"/>
                  </a:cxn>
                  <a:cxn ang="0">
                    <a:pos x="26" y="33"/>
                  </a:cxn>
                  <a:cxn ang="0">
                    <a:pos x="29" y="37"/>
                  </a:cxn>
                  <a:cxn ang="0">
                    <a:pos x="32" y="41"/>
                  </a:cxn>
                  <a:cxn ang="0">
                    <a:pos x="34" y="45"/>
                  </a:cxn>
                  <a:cxn ang="0">
                    <a:pos x="37" y="49"/>
                  </a:cxn>
                  <a:cxn ang="0">
                    <a:pos x="39" y="53"/>
                  </a:cxn>
                  <a:cxn ang="0">
                    <a:pos x="41" y="58"/>
                  </a:cxn>
                  <a:cxn ang="0">
                    <a:pos x="43" y="62"/>
                  </a:cxn>
                  <a:cxn ang="0">
                    <a:pos x="48" y="72"/>
                  </a:cxn>
                  <a:cxn ang="0">
                    <a:pos x="52" y="83"/>
                  </a:cxn>
                  <a:cxn ang="0">
                    <a:pos x="55" y="96"/>
                  </a:cxn>
                  <a:cxn ang="0">
                    <a:pos x="59" y="108"/>
                  </a:cxn>
                  <a:cxn ang="0">
                    <a:pos x="61" y="119"/>
                  </a:cxn>
                  <a:cxn ang="0">
                    <a:pos x="64" y="128"/>
                  </a:cxn>
                  <a:cxn ang="0">
                    <a:pos x="65" y="134"/>
                  </a:cxn>
                  <a:cxn ang="0">
                    <a:pos x="65" y="136"/>
                  </a:cxn>
                  <a:cxn ang="0">
                    <a:pos x="64" y="126"/>
                  </a:cxn>
                  <a:cxn ang="0">
                    <a:pos x="63" y="117"/>
                  </a:cxn>
                  <a:cxn ang="0">
                    <a:pos x="61" y="107"/>
                  </a:cxn>
                  <a:cxn ang="0">
                    <a:pos x="59" y="98"/>
                  </a:cxn>
                  <a:cxn ang="0">
                    <a:pos x="56" y="89"/>
                  </a:cxn>
                  <a:cxn ang="0">
                    <a:pos x="54" y="79"/>
                  </a:cxn>
                  <a:cxn ang="0">
                    <a:pos x="50" y="70"/>
                  </a:cxn>
                  <a:cxn ang="0">
                    <a:pos x="47" y="61"/>
                  </a:cxn>
                  <a:cxn ang="0">
                    <a:pos x="45" y="57"/>
                  </a:cxn>
                  <a:cxn ang="0">
                    <a:pos x="42" y="53"/>
                  </a:cxn>
                  <a:cxn ang="0">
                    <a:pos x="40" y="48"/>
                  </a:cxn>
                  <a:cxn ang="0">
                    <a:pos x="38" y="44"/>
                  </a:cxn>
                  <a:cxn ang="0">
                    <a:pos x="35" y="40"/>
                  </a:cxn>
                  <a:cxn ang="0">
                    <a:pos x="32" y="35"/>
                  </a:cxn>
                  <a:cxn ang="0">
                    <a:pos x="29" y="31"/>
                  </a:cxn>
                  <a:cxn ang="0">
                    <a:pos x="26" y="27"/>
                  </a:cxn>
                  <a:cxn ang="0">
                    <a:pos x="23" y="24"/>
                  </a:cxn>
                  <a:cxn ang="0">
                    <a:pos x="20" y="20"/>
                  </a:cxn>
                  <a:cxn ang="0">
                    <a:pos x="17" y="17"/>
                  </a:cxn>
                  <a:cxn ang="0">
                    <a:pos x="14" y="13"/>
                  </a:cxn>
                  <a:cxn ang="0">
                    <a:pos x="10" y="10"/>
                  </a:cxn>
                  <a:cxn ang="0">
                    <a:pos x="7" y="7"/>
                  </a:cxn>
                  <a:cxn ang="0">
                    <a:pos x="3" y="3"/>
                  </a:cxn>
                  <a:cxn ang="0">
                    <a:pos x="0" y="0"/>
                  </a:cxn>
                  <a:cxn ang="0">
                    <a:pos x="0" y="0"/>
                  </a:cxn>
                  <a:cxn ang="0">
                    <a:pos x="0" y="0"/>
                  </a:cxn>
                  <a:cxn ang="0">
                    <a:pos x="0" y="0"/>
                  </a:cxn>
                  <a:cxn ang="0">
                    <a:pos x="0" y="0"/>
                  </a:cxn>
                  <a:cxn ang="0">
                    <a:pos x="0" y="0"/>
                  </a:cxn>
                </a:cxnLst>
                <a:rect l="0" t="0" r="r" b="b"/>
                <a:pathLst>
                  <a:path w="65" h="136">
                    <a:moveTo>
                      <a:pt x="0" y="0"/>
                    </a:moveTo>
                    <a:lnTo>
                      <a:pt x="3" y="4"/>
                    </a:lnTo>
                    <a:lnTo>
                      <a:pt x="6" y="8"/>
                    </a:lnTo>
                    <a:lnTo>
                      <a:pt x="9" y="11"/>
                    </a:lnTo>
                    <a:lnTo>
                      <a:pt x="12" y="15"/>
                    </a:lnTo>
                    <a:lnTo>
                      <a:pt x="15" y="19"/>
                    </a:lnTo>
                    <a:lnTo>
                      <a:pt x="18" y="22"/>
                    </a:lnTo>
                    <a:lnTo>
                      <a:pt x="21" y="26"/>
                    </a:lnTo>
                    <a:lnTo>
                      <a:pt x="24" y="29"/>
                    </a:lnTo>
                    <a:lnTo>
                      <a:pt x="26" y="33"/>
                    </a:lnTo>
                    <a:lnTo>
                      <a:pt x="29" y="37"/>
                    </a:lnTo>
                    <a:lnTo>
                      <a:pt x="32" y="41"/>
                    </a:lnTo>
                    <a:lnTo>
                      <a:pt x="34" y="45"/>
                    </a:lnTo>
                    <a:lnTo>
                      <a:pt x="37" y="49"/>
                    </a:lnTo>
                    <a:lnTo>
                      <a:pt x="39" y="53"/>
                    </a:lnTo>
                    <a:lnTo>
                      <a:pt x="41" y="58"/>
                    </a:lnTo>
                    <a:lnTo>
                      <a:pt x="43" y="62"/>
                    </a:lnTo>
                    <a:lnTo>
                      <a:pt x="48" y="72"/>
                    </a:lnTo>
                    <a:lnTo>
                      <a:pt x="52" y="83"/>
                    </a:lnTo>
                    <a:lnTo>
                      <a:pt x="55" y="96"/>
                    </a:lnTo>
                    <a:lnTo>
                      <a:pt x="59" y="108"/>
                    </a:lnTo>
                    <a:lnTo>
                      <a:pt x="61" y="119"/>
                    </a:lnTo>
                    <a:lnTo>
                      <a:pt x="64" y="128"/>
                    </a:lnTo>
                    <a:lnTo>
                      <a:pt x="65" y="134"/>
                    </a:lnTo>
                    <a:lnTo>
                      <a:pt x="65" y="136"/>
                    </a:lnTo>
                    <a:lnTo>
                      <a:pt x="64" y="126"/>
                    </a:lnTo>
                    <a:lnTo>
                      <a:pt x="63" y="117"/>
                    </a:lnTo>
                    <a:lnTo>
                      <a:pt x="61" y="107"/>
                    </a:lnTo>
                    <a:lnTo>
                      <a:pt x="59" y="98"/>
                    </a:lnTo>
                    <a:lnTo>
                      <a:pt x="56" y="89"/>
                    </a:lnTo>
                    <a:lnTo>
                      <a:pt x="54" y="79"/>
                    </a:lnTo>
                    <a:lnTo>
                      <a:pt x="50" y="70"/>
                    </a:lnTo>
                    <a:lnTo>
                      <a:pt x="47" y="61"/>
                    </a:lnTo>
                    <a:lnTo>
                      <a:pt x="45" y="57"/>
                    </a:lnTo>
                    <a:lnTo>
                      <a:pt x="42" y="53"/>
                    </a:lnTo>
                    <a:lnTo>
                      <a:pt x="40" y="48"/>
                    </a:lnTo>
                    <a:lnTo>
                      <a:pt x="38" y="44"/>
                    </a:lnTo>
                    <a:lnTo>
                      <a:pt x="35" y="40"/>
                    </a:lnTo>
                    <a:lnTo>
                      <a:pt x="32" y="35"/>
                    </a:lnTo>
                    <a:lnTo>
                      <a:pt x="29" y="31"/>
                    </a:lnTo>
                    <a:lnTo>
                      <a:pt x="26" y="27"/>
                    </a:lnTo>
                    <a:lnTo>
                      <a:pt x="23" y="24"/>
                    </a:lnTo>
                    <a:lnTo>
                      <a:pt x="20" y="20"/>
                    </a:lnTo>
                    <a:lnTo>
                      <a:pt x="17" y="17"/>
                    </a:lnTo>
                    <a:lnTo>
                      <a:pt x="14" y="13"/>
                    </a:lnTo>
                    <a:lnTo>
                      <a:pt x="10" y="10"/>
                    </a:lnTo>
                    <a:lnTo>
                      <a:pt x="7" y="7"/>
                    </a:lnTo>
                    <a:lnTo>
                      <a:pt x="3" y="3"/>
                    </a:lnTo>
                    <a:lnTo>
                      <a:pt x="0" y="0"/>
                    </a:lnTo>
                    <a:lnTo>
                      <a:pt x="0" y="0"/>
                    </a:lnTo>
                    <a:lnTo>
                      <a:pt x="0" y="0"/>
                    </a:lnTo>
                    <a:lnTo>
                      <a:pt x="0" y="0"/>
                    </a:lnTo>
                    <a:lnTo>
                      <a:pt x="0" y="0"/>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75" name="Freeform 351"/>
              <p:cNvSpPr>
                <a:spLocks/>
              </p:cNvSpPr>
              <p:nvPr/>
            </p:nvSpPr>
            <p:spPr bwMode="auto">
              <a:xfrm>
                <a:off x="4370" y="3093"/>
                <a:ext cx="150" cy="55"/>
              </a:xfrm>
              <a:custGeom>
                <a:avLst/>
                <a:gdLst/>
                <a:ahLst/>
                <a:cxnLst>
                  <a:cxn ang="0">
                    <a:pos x="16" y="50"/>
                  </a:cxn>
                  <a:cxn ang="0">
                    <a:pos x="16" y="38"/>
                  </a:cxn>
                  <a:cxn ang="0">
                    <a:pos x="17" y="30"/>
                  </a:cxn>
                  <a:cxn ang="0">
                    <a:pos x="18" y="24"/>
                  </a:cxn>
                  <a:cxn ang="0">
                    <a:pos x="21" y="17"/>
                  </a:cxn>
                  <a:cxn ang="0">
                    <a:pos x="28" y="11"/>
                  </a:cxn>
                  <a:cxn ang="0">
                    <a:pos x="37" y="8"/>
                  </a:cxn>
                  <a:cxn ang="0">
                    <a:pos x="45" y="8"/>
                  </a:cxn>
                  <a:cxn ang="0">
                    <a:pos x="53" y="8"/>
                  </a:cxn>
                  <a:cxn ang="0">
                    <a:pos x="60" y="10"/>
                  </a:cxn>
                  <a:cxn ang="0">
                    <a:pos x="67" y="13"/>
                  </a:cxn>
                  <a:cxn ang="0">
                    <a:pos x="74" y="16"/>
                  </a:cxn>
                  <a:cxn ang="0">
                    <a:pos x="81" y="20"/>
                  </a:cxn>
                  <a:cxn ang="0">
                    <a:pos x="87" y="24"/>
                  </a:cxn>
                  <a:cxn ang="0">
                    <a:pos x="94" y="28"/>
                  </a:cxn>
                  <a:cxn ang="0">
                    <a:pos x="101" y="31"/>
                  </a:cxn>
                  <a:cxn ang="0">
                    <a:pos x="108" y="34"/>
                  </a:cxn>
                  <a:cxn ang="0">
                    <a:pos x="115" y="36"/>
                  </a:cxn>
                  <a:cxn ang="0">
                    <a:pos x="123" y="38"/>
                  </a:cxn>
                  <a:cxn ang="0">
                    <a:pos x="130" y="39"/>
                  </a:cxn>
                  <a:cxn ang="0">
                    <a:pos x="138" y="40"/>
                  </a:cxn>
                  <a:cxn ang="0">
                    <a:pos x="146" y="40"/>
                  </a:cxn>
                  <a:cxn ang="0">
                    <a:pos x="150" y="40"/>
                  </a:cxn>
                  <a:cxn ang="0">
                    <a:pos x="150" y="39"/>
                  </a:cxn>
                  <a:cxn ang="0">
                    <a:pos x="146" y="38"/>
                  </a:cxn>
                  <a:cxn ang="0">
                    <a:pos x="139" y="37"/>
                  </a:cxn>
                  <a:cxn ang="0">
                    <a:pos x="131" y="36"/>
                  </a:cxn>
                  <a:cxn ang="0">
                    <a:pos x="124" y="34"/>
                  </a:cxn>
                  <a:cxn ang="0">
                    <a:pos x="117" y="32"/>
                  </a:cxn>
                  <a:cxn ang="0">
                    <a:pos x="110" y="29"/>
                  </a:cxn>
                  <a:cxn ang="0">
                    <a:pos x="103" y="26"/>
                  </a:cxn>
                  <a:cxn ang="0">
                    <a:pos x="96" y="23"/>
                  </a:cxn>
                  <a:cxn ang="0">
                    <a:pos x="90" y="19"/>
                  </a:cxn>
                  <a:cxn ang="0">
                    <a:pos x="84" y="15"/>
                  </a:cxn>
                  <a:cxn ang="0">
                    <a:pos x="78" y="11"/>
                  </a:cxn>
                  <a:cxn ang="0">
                    <a:pos x="72" y="8"/>
                  </a:cxn>
                  <a:cxn ang="0">
                    <a:pos x="66" y="5"/>
                  </a:cxn>
                  <a:cxn ang="0">
                    <a:pos x="60" y="2"/>
                  </a:cxn>
                  <a:cxn ang="0">
                    <a:pos x="53" y="1"/>
                  </a:cxn>
                  <a:cxn ang="0">
                    <a:pos x="46" y="0"/>
                  </a:cxn>
                  <a:cxn ang="0">
                    <a:pos x="39" y="0"/>
                  </a:cxn>
                  <a:cxn ang="0">
                    <a:pos x="34" y="2"/>
                  </a:cxn>
                  <a:cxn ang="0">
                    <a:pos x="28" y="4"/>
                  </a:cxn>
                  <a:cxn ang="0">
                    <a:pos x="23" y="7"/>
                  </a:cxn>
                  <a:cxn ang="0">
                    <a:pos x="19" y="12"/>
                  </a:cxn>
                  <a:cxn ang="0">
                    <a:pos x="16" y="16"/>
                  </a:cxn>
                  <a:cxn ang="0">
                    <a:pos x="14" y="22"/>
                  </a:cxn>
                  <a:cxn ang="0">
                    <a:pos x="14" y="28"/>
                  </a:cxn>
                  <a:cxn ang="0">
                    <a:pos x="14" y="35"/>
                  </a:cxn>
                  <a:cxn ang="0">
                    <a:pos x="14" y="49"/>
                  </a:cxn>
                  <a:cxn ang="0">
                    <a:pos x="9" y="48"/>
                  </a:cxn>
                  <a:cxn ang="0">
                    <a:pos x="5" y="46"/>
                  </a:cxn>
                  <a:cxn ang="0">
                    <a:pos x="2" y="43"/>
                  </a:cxn>
                  <a:cxn ang="0">
                    <a:pos x="1" y="41"/>
                  </a:cxn>
                  <a:cxn ang="0">
                    <a:pos x="1" y="41"/>
                  </a:cxn>
                  <a:cxn ang="0">
                    <a:pos x="4" y="46"/>
                  </a:cxn>
                  <a:cxn ang="0">
                    <a:pos x="8" y="52"/>
                  </a:cxn>
                  <a:cxn ang="0">
                    <a:pos x="13" y="55"/>
                  </a:cxn>
                </a:cxnLst>
                <a:rect l="0" t="0" r="r" b="b"/>
                <a:pathLst>
                  <a:path w="150" h="55">
                    <a:moveTo>
                      <a:pt x="15" y="54"/>
                    </a:moveTo>
                    <a:lnTo>
                      <a:pt x="16" y="50"/>
                    </a:lnTo>
                    <a:lnTo>
                      <a:pt x="16" y="44"/>
                    </a:lnTo>
                    <a:lnTo>
                      <a:pt x="16" y="38"/>
                    </a:lnTo>
                    <a:lnTo>
                      <a:pt x="16" y="33"/>
                    </a:lnTo>
                    <a:lnTo>
                      <a:pt x="17" y="30"/>
                    </a:lnTo>
                    <a:lnTo>
                      <a:pt x="17" y="28"/>
                    </a:lnTo>
                    <a:lnTo>
                      <a:pt x="18" y="24"/>
                    </a:lnTo>
                    <a:lnTo>
                      <a:pt x="19" y="20"/>
                    </a:lnTo>
                    <a:lnTo>
                      <a:pt x="21" y="17"/>
                    </a:lnTo>
                    <a:lnTo>
                      <a:pt x="24" y="13"/>
                    </a:lnTo>
                    <a:lnTo>
                      <a:pt x="28" y="11"/>
                    </a:lnTo>
                    <a:lnTo>
                      <a:pt x="33" y="9"/>
                    </a:lnTo>
                    <a:lnTo>
                      <a:pt x="37" y="8"/>
                    </a:lnTo>
                    <a:lnTo>
                      <a:pt x="41" y="8"/>
                    </a:lnTo>
                    <a:lnTo>
                      <a:pt x="45" y="8"/>
                    </a:lnTo>
                    <a:lnTo>
                      <a:pt x="49" y="8"/>
                    </a:lnTo>
                    <a:lnTo>
                      <a:pt x="53" y="8"/>
                    </a:lnTo>
                    <a:lnTo>
                      <a:pt x="57" y="9"/>
                    </a:lnTo>
                    <a:lnTo>
                      <a:pt x="60" y="10"/>
                    </a:lnTo>
                    <a:lnTo>
                      <a:pt x="64" y="11"/>
                    </a:lnTo>
                    <a:lnTo>
                      <a:pt x="67" y="13"/>
                    </a:lnTo>
                    <a:lnTo>
                      <a:pt x="71" y="15"/>
                    </a:lnTo>
                    <a:lnTo>
                      <a:pt x="74" y="16"/>
                    </a:lnTo>
                    <a:lnTo>
                      <a:pt x="78" y="18"/>
                    </a:lnTo>
                    <a:lnTo>
                      <a:pt x="81" y="20"/>
                    </a:lnTo>
                    <a:lnTo>
                      <a:pt x="84" y="22"/>
                    </a:lnTo>
                    <a:lnTo>
                      <a:pt x="87" y="24"/>
                    </a:lnTo>
                    <a:lnTo>
                      <a:pt x="91" y="26"/>
                    </a:lnTo>
                    <a:lnTo>
                      <a:pt x="94" y="28"/>
                    </a:lnTo>
                    <a:lnTo>
                      <a:pt x="97" y="30"/>
                    </a:lnTo>
                    <a:lnTo>
                      <a:pt x="101" y="31"/>
                    </a:lnTo>
                    <a:lnTo>
                      <a:pt x="104" y="33"/>
                    </a:lnTo>
                    <a:lnTo>
                      <a:pt x="108" y="34"/>
                    </a:lnTo>
                    <a:lnTo>
                      <a:pt x="112" y="35"/>
                    </a:lnTo>
                    <a:lnTo>
                      <a:pt x="115" y="36"/>
                    </a:lnTo>
                    <a:lnTo>
                      <a:pt x="119" y="37"/>
                    </a:lnTo>
                    <a:lnTo>
                      <a:pt x="123" y="38"/>
                    </a:lnTo>
                    <a:lnTo>
                      <a:pt x="126" y="38"/>
                    </a:lnTo>
                    <a:lnTo>
                      <a:pt x="130" y="39"/>
                    </a:lnTo>
                    <a:lnTo>
                      <a:pt x="134" y="39"/>
                    </a:lnTo>
                    <a:lnTo>
                      <a:pt x="138" y="40"/>
                    </a:lnTo>
                    <a:lnTo>
                      <a:pt x="142" y="40"/>
                    </a:lnTo>
                    <a:lnTo>
                      <a:pt x="146" y="40"/>
                    </a:lnTo>
                    <a:lnTo>
                      <a:pt x="149" y="40"/>
                    </a:lnTo>
                    <a:lnTo>
                      <a:pt x="150" y="40"/>
                    </a:lnTo>
                    <a:lnTo>
                      <a:pt x="150" y="39"/>
                    </a:lnTo>
                    <a:lnTo>
                      <a:pt x="150" y="39"/>
                    </a:lnTo>
                    <a:lnTo>
                      <a:pt x="150" y="38"/>
                    </a:lnTo>
                    <a:lnTo>
                      <a:pt x="146" y="38"/>
                    </a:lnTo>
                    <a:lnTo>
                      <a:pt x="142" y="37"/>
                    </a:lnTo>
                    <a:lnTo>
                      <a:pt x="139" y="37"/>
                    </a:lnTo>
                    <a:lnTo>
                      <a:pt x="135" y="36"/>
                    </a:lnTo>
                    <a:lnTo>
                      <a:pt x="131" y="36"/>
                    </a:lnTo>
                    <a:lnTo>
                      <a:pt x="127" y="35"/>
                    </a:lnTo>
                    <a:lnTo>
                      <a:pt x="124" y="34"/>
                    </a:lnTo>
                    <a:lnTo>
                      <a:pt x="120" y="33"/>
                    </a:lnTo>
                    <a:lnTo>
                      <a:pt x="117" y="32"/>
                    </a:lnTo>
                    <a:lnTo>
                      <a:pt x="113" y="31"/>
                    </a:lnTo>
                    <a:lnTo>
                      <a:pt x="110" y="29"/>
                    </a:lnTo>
                    <a:lnTo>
                      <a:pt x="106" y="28"/>
                    </a:lnTo>
                    <a:lnTo>
                      <a:pt x="103" y="26"/>
                    </a:lnTo>
                    <a:lnTo>
                      <a:pt x="100" y="25"/>
                    </a:lnTo>
                    <a:lnTo>
                      <a:pt x="96" y="23"/>
                    </a:lnTo>
                    <a:lnTo>
                      <a:pt x="93" y="21"/>
                    </a:lnTo>
                    <a:lnTo>
                      <a:pt x="90" y="19"/>
                    </a:lnTo>
                    <a:lnTo>
                      <a:pt x="87" y="17"/>
                    </a:lnTo>
                    <a:lnTo>
                      <a:pt x="84" y="15"/>
                    </a:lnTo>
                    <a:lnTo>
                      <a:pt x="81" y="13"/>
                    </a:lnTo>
                    <a:lnTo>
                      <a:pt x="78" y="11"/>
                    </a:lnTo>
                    <a:lnTo>
                      <a:pt x="75" y="9"/>
                    </a:lnTo>
                    <a:lnTo>
                      <a:pt x="72" y="8"/>
                    </a:lnTo>
                    <a:lnTo>
                      <a:pt x="69" y="6"/>
                    </a:lnTo>
                    <a:lnTo>
                      <a:pt x="66" y="5"/>
                    </a:lnTo>
                    <a:lnTo>
                      <a:pt x="63" y="3"/>
                    </a:lnTo>
                    <a:lnTo>
                      <a:pt x="60" y="2"/>
                    </a:lnTo>
                    <a:lnTo>
                      <a:pt x="56" y="1"/>
                    </a:lnTo>
                    <a:lnTo>
                      <a:pt x="53" y="1"/>
                    </a:lnTo>
                    <a:lnTo>
                      <a:pt x="50" y="0"/>
                    </a:lnTo>
                    <a:lnTo>
                      <a:pt x="46" y="0"/>
                    </a:lnTo>
                    <a:lnTo>
                      <a:pt x="42" y="0"/>
                    </a:lnTo>
                    <a:lnTo>
                      <a:pt x="39" y="0"/>
                    </a:lnTo>
                    <a:lnTo>
                      <a:pt x="36" y="1"/>
                    </a:lnTo>
                    <a:lnTo>
                      <a:pt x="34" y="2"/>
                    </a:lnTo>
                    <a:lnTo>
                      <a:pt x="31" y="3"/>
                    </a:lnTo>
                    <a:lnTo>
                      <a:pt x="28" y="4"/>
                    </a:lnTo>
                    <a:lnTo>
                      <a:pt x="26" y="6"/>
                    </a:lnTo>
                    <a:lnTo>
                      <a:pt x="23" y="7"/>
                    </a:lnTo>
                    <a:lnTo>
                      <a:pt x="21" y="9"/>
                    </a:lnTo>
                    <a:lnTo>
                      <a:pt x="19" y="12"/>
                    </a:lnTo>
                    <a:lnTo>
                      <a:pt x="17" y="14"/>
                    </a:lnTo>
                    <a:lnTo>
                      <a:pt x="16" y="16"/>
                    </a:lnTo>
                    <a:lnTo>
                      <a:pt x="15" y="19"/>
                    </a:lnTo>
                    <a:lnTo>
                      <a:pt x="14" y="22"/>
                    </a:lnTo>
                    <a:lnTo>
                      <a:pt x="14" y="25"/>
                    </a:lnTo>
                    <a:lnTo>
                      <a:pt x="14" y="28"/>
                    </a:lnTo>
                    <a:lnTo>
                      <a:pt x="14" y="30"/>
                    </a:lnTo>
                    <a:lnTo>
                      <a:pt x="14" y="35"/>
                    </a:lnTo>
                    <a:lnTo>
                      <a:pt x="15" y="43"/>
                    </a:lnTo>
                    <a:lnTo>
                      <a:pt x="14" y="49"/>
                    </a:lnTo>
                    <a:lnTo>
                      <a:pt x="10" y="49"/>
                    </a:lnTo>
                    <a:lnTo>
                      <a:pt x="9" y="48"/>
                    </a:lnTo>
                    <a:lnTo>
                      <a:pt x="7" y="47"/>
                    </a:lnTo>
                    <a:lnTo>
                      <a:pt x="5" y="46"/>
                    </a:lnTo>
                    <a:lnTo>
                      <a:pt x="4" y="44"/>
                    </a:lnTo>
                    <a:lnTo>
                      <a:pt x="2" y="43"/>
                    </a:lnTo>
                    <a:lnTo>
                      <a:pt x="1" y="42"/>
                    </a:lnTo>
                    <a:lnTo>
                      <a:pt x="1" y="41"/>
                    </a:lnTo>
                    <a:lnTo>
                      <a:pt x="0" y="41"/>
                    </a:lnTo>
                    <a:lnTo>
                      <a:pt x="1" y="41"/>
                    </a:lnTo>
                    <a:lnTo>
                      <a:pt x="2" y="43"/>
                    </a:lnTo>
                    <a:lnTo>
                      <a:pt x="4" y="46"/>
                    </a:lnTo>
                    <a:lnTo>
                      <a:pt x="6" y="49"/>
                    </a:lnTo>
                    <a:lnTo>
                      <a:pt x="8" y="52"/>
                    </a:lnTo>
                    <a:lnTo>
                      <a:pt x="11" y="54"/>
                    </a:lnTo>
                    <a:lnTo>
                      <a:pt x="13" y="55"/>
                    </a:lnTo>
                    <a:lnTo>
                      <a:pt x="15" y="5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76" name="Freeform 352"/>
              <p:cNvSpPr>
                <a:spLocks/>
              </p:cNvSpPr>
              <p:nvPr/>
            </p:nvSpPr>
            <p:spPr bwMode="auto">
              <a:xfrm>
                <a:off x="4416" y="2885"/>
                <a:ext cx="47" cy="56"/>
              </a:xfrm>
              <a:custGeom>
                <a:avLst/>
                <a:gdLst/>
                <a:ahLst/>
                <a:cxnLst>
                  <a:cxn ang="0">
                    <a:pos x="13" y="35"/>
                  </a:cxn>
                  <a:cxn ang="0">
                    <a:pos x="15" y="37"/>
                  </a:cxn>
                  <a:cxn ang="0">
                    <a:pos x="16" y="39"/>
                  </a:cxn>
                  <a:cxn ang="0">
                    <a:pos x="18" y="40"/>
                  </a:cxn>
                  <a:cxn ang="0">
                    <a:pos x="20" y="42"/>
                  </a:cxn>
                  <a:cxn ang="0">
                    <a:pos x="22" y="44"/>
                  </a:cxn>
                  <a:cxn ang="0">
                    <a:pos x="24" y="46"/>
                  </a:cxn>
                  <a:cxn ang="0">
                    <a:pos x="26" y="47"/>
                  </a:cxn>
                  <a:cxn ang="0">
                    <a:pos x="28" y="49"/>
                  </a:cxn>
                  <a:cxn ang="0">
                    <a:pos x="30" y="50"/>
                  </a:cxn>
                  <a:cxn ang="0">
                    <a:pos x="32" y="51"/>
                  </a:cxn>
                  <a:cxn ang="0">
                    <a:pos x="35" y="52"/>
                  </a:cxn>
                  <a:cxn ang="0">
                    <a:pos x="37" y="53"/>
                  </a:cxn>
                  <a:cxn ang="0">
                    <a:pos x="39" y="54"/>
                  </a:cxn>
                  <a:cxn ang="0">
                    <a:pos x="42" y="55"/>
                  </a:cxn>
                  <a:cxn ang="0">
                    <a:pos x="44" y="56"/>
                  </a:cxn>
                  <a:cxn ang="0">
                    <a:pos x="46" y="56"/>
                  </a:cxn>
                  <a:cxn ang="0">
                    <a:pos x="47" y="56"/>
                  </a:cxn>
                  <a:cxn ang="0">
                    <a:pos x="47" y="56"/>
                  </a:cxn>
                  <a:cxn ang="0">
                    <a:pos x="47" y="56"/>
                  </a:cxn>
                  <a:cxn ang="0">
                    <a:pos x="47" y="55"/>
                  </a:cxn>
                  <a:cxn ang="0">
                    <a:pos x="45" y="55"/>
                  </a:cxn>
                  <a:cxn ang="0">
                    <a:pos x="43" y="54"/>
                  </a:cxn>
                  <a:cxn ang="0">
                    <a:pos x="41" y="53"/>
                  </a:cxn>
                  <a:cxn ang="0">
                    <a:pos x="40" y="52"/>
                  </a:cxn>
                  <a:cxn ang="0">
                    <a:pos x="38" y="52"/>
                  </a:cxn>
                  <a:cxn ang="0">
                    <a:pos x="36" y="51"/>
                  </a:cxn>
                  <a:cxn ang="0">
                    <a:pos x="35" y="50"/>
                  </a:cxn>
                  <a:cxn ang="0">
                    <a:pos x="33" y="49"/>
                  </a:cxn>
                  <a:cxn ang="0">
                    <a:pos x="31" y="48"/>
                  </a:cxn>
                  <a:cxn ang="0">
                    <a:pos x="29" y="47"/>
                  </a:cxn>
                  <a:cxn ang="0">
                    <a:pos x="27" y="45"/>
                  </a:cxn>
                  <a:cxn ang="0">
                    <a:pos x="25" y="44"/>
                  </a:cxn>
                  <a:cxn ang="0">
                    <a:pos x="23" y="42"/>
                  </a:cxn>
                  <a:cxn ang="0">
                    <a:pos x="22" y="40"/>
                  </a:cxn>
                  <a:cxn ang="0">
                    <a:pos x="20" y="39"/>
                  </a:cxn>
                  <a:cxn ang="0">
                    <a:pos x="18" y="37"/>
                  </a:cxn>
                  <a:cxn ang="0">
                    <a:pos x="15" y="33"/>
                  </a:cxn>
                  <a:cxn ang="0">
                    <a:pos x="12" y="27"/>
                  </a:cxn>
                  <a:cxn ang="0">
                    <a:pos x="9" y="22"/>
                  </a:cxn>
                  <a:cxn ang="0">
                    <a:pos x="6" y="15"/>
                  </a:cxn>
                  <a:cxn ang="0">
                    <a:pos x="4" y="10"/>
                  </a:cxn>
                  <a:cxn ang="0">
                    <a:pos x="2" y="5"/>
                  </a:cxn>
                  <a:cxn ang="0">
                    <a:pos x="1" y="2"/>
                  </a:cxn>
                  <a:cxn ang="0">
                    <a:pos x="0" y="0"/>
                  </a:cxn>
                  <a:cxn ang="0">
                    <a:pos x="1" y="1"/>
                  </a:cxn>
                  <a:cxn ang="0">
                    <a:pos x="1" y="4"/>
                  </a:cxn>
                  <a:cxn ang="0">
                    <a:pos x="2" y="9"/>
                  </a:cxn>
                  <a:cxn ang="0">
                    <a:pos x="4" y="14"/>
                  </a:cxn>
                  <a:cxn ang="0">
                    <a:pos x="6" y="20"/>
                  </a:cxn>
                  <a:cxn ang="0">
                    <a:pos x="8" y="26"/>
                  </a:cxn>
                  <a:cxn ang="0">
                    <a:pos x="10" y="30"/>
                  </a:cxn>
                  <a:cxn ang="0">
                    <a:pos x="13" y="35"/>
                  </a:cxn>
                </a:cxnLst>
                <a:rect l="0" t="0" r="r" b="b"/>
                <a:pathLst>
                  <a:path w="47" h="56">
                    <a:moveTo>
                      <a:pt x="13" y="35"/>
                    </a:moveTo>
                    <a:lnTo>
                      <a:pt x="15" y="37"/>
                    </a:lnTo>
                    <a:lnTo>
                      <a:pt x="16" y="39"/>
                    </a:lnTo>
                    <a:lnTo>
                      <a:pt x="18" y="40"/>
                    </a:lnTo>
                    <a:lnTo>
                      <a:pt x="20" y="42"/>
                    </a:lnTo>
                    <a:lnTo>
                      <a:pt x="22" y="44"/>
                    </a:lnTo>
                    <a:lnTo>
                      <a:pt x="24" y="46"/>
                    </a:lnTo>
                    <a:lnTo>
                      <a:pt x="26" y="47"/>
                    </a:lnTo>
                    <a:lnTo>
                      <a:pt x="28" y="49"/>
                    </a:lnTo>
                    <a:lnTo>
                      <a:pt x="30" y="50"/>
                    </a:lnTo>
                    <a:lnTo>
                      <a:pt x="32" y="51"/>
                    </a:lnTo>
                    <a:lnTo>
                      <a:pt x="35" y="52"/>
                    </a:lnTo>
                    <a:lnTo>
                      <a:pt x="37" y="53"/>
                    </a:lnTo>
                    <a:lnTo>
                      <a:pt x="39" y="54"/>
                    </a:lnTo>
                    <a:lnTo>
                      <a:pt x="42" y="55"/>
                    </a:lnTo>
                    <a:lnTo>
                      <a:pt x="44" y="56"/>
                    </a:lnTo>
                    <a:lnTo>
                      <a:pt x="46" y="56"/>
                    </a:lnTo>
                    <a:lnTo>
                      <a:pt x="47" y="56"/>
                    </a:lnTo>
                    <a:lnTo>
                      <a:pt x="47" y="56"/>
                    </a:lnTo>
                    <a:lnTo>
                      <a:pt x="47" y="56"/>
                    </a:lnTo>
                    <a:lnTo>
                      <a:pt x="47" y="55"/>
                    </a:lnTo>
                    <a:lnTo>
                      <a:pt x="45" y="55"/>
                    </a:lnTo>
                    <a:lnTo>
                      <a:pt x="43" y="54"/>
                    </a:lnTo>
                    <a:lnTo>
                      <a:pt x="41" y="53"/>
                    </a:lnTo>
                    <a:lnTo>
                      <a:pt x="40" y="52"/>
                    </a:lnTo>
                    <a:lnTo>
                      <a:pt x="38" y="52"/>
                    </a:lnTo>
                    <a:lnTo>
                      <a:pt x="36" y="51"/>
                    </a:lnTo>
                    <a:lnTo>
                      <a:pt x="35" y="50"/>
                    </a:lnTo>
                    <a:lnTo>
                      <a:pt x="33" y="49"/>
                    </a:lnTo>
                    <a:lnTo>
                      <a:pt x="31" y="48"/>
                    </a:lnTo>
                    <a:lnTo>
                      <a:pt x="29" y="47"/>
                    </a:lnTo>
                    <a:lnTo>
                      <a:pt x="27" y="45"/>
                    </a:lnTo>
                    <a:lnTo>
                      <a:pt x="25" y="44"/>
                    </a:lnTo>
                    <a:lnTo>
                      <a:pt x="23" y="42"/>
                    </a:lnTo>
                    <a:lnTo>
                      <a:pt x="22" y="40"/>
                    </a:lnTo>
                    <a:lnTo>
                      <a:pt x="20" y="39"/>
                    </a:lnTo>
                    <a:lnTo>
                      <a:pt x="18" y="37"/>
                    </a:lnTo>
                    <a:lnTo>
                      <a:pt x="15" y="33"/>
                    </a:lnTo>
                    <a:lnTo>
                      <a:pt x="12" y="27"/>
                    </a:lnTo>
                    <a:lnTo>
                      <a:pt x="9" y="22"/>
                    </a:lnTo>
                    <a:lnTo>
                      <a:pt x="6" y="15"/>
                    </a:lnTo>
                    <a:lnTo>
                      <a:pt x="4" y="10"/>
                    </a:lnTo>
                    <a:lnTo>
                      <a:pt x="2" y="5"/>
                    </a:lnTo>
                    <a:lnTo>
                      <a:pt x="1" y="2"/>
                    </a:lnTo>
                    <a:lnTo>
                      <a:pt x="0" y="0"/>
                    </a:lnTo>
                    <a:lnTo>
                      <a:pt x="1" y="1"/>
                    </a:lnTo>
                    <a:lnTo>
                      <a:pt x="1" y="4"/>
                    </a:lnTo>
                    <a:lnTo>
                      <a:pt x="2" y="9"/>
                    </a:lnTo>
                    <a:lnTo>
                      <a:pt x="4" y="14"/>
                    </a:lnTo>
                    <a:lnTo>
                      <a:pt x="6" y="20"/>
                    </a:lnTo>
                    <a:lnTo>
                      <a:pt x="8" y="26"/>
                    </a:lnTo>
                    <a:lnTo>
                      <a:pt x="10" y="30"/>
                    </a:lnTo>
                    <a:lnTo>
                      <a:pt x="13" y="35"/>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77" name="Freeform 353"/>
              <p:cNvSpPr>
                <a:spLocks/>
              </p:cNvSpPr>
              <p:nvPr/>
            </p:nvSpPr>
            <p:spPr bwMode="auto">
              <a:xfrm>
                <a:off x="4461" y="2939"/>
                <a:ext cx="5" cy="39"/>
              </a:xfrm>
              <a:custGeom>
                <a:avLst/>
                <a:gdLst/>
                <a:ahLst/>
                <a:cxnLst>
                  <a:cxn ang="0">
                    <a:pos x="0" y="38"/>
                  </a:cxn>
                  <a:cxn ang="0">
                    <a:pos x="0" y="38"/>
                  </a:cxn>
                  <a:cxn ang="0">
                    <a:pos x="0" y="39"/>
                  </a:cxn>
                  <a:cxn ang="0">
                    <a:pos x="1" y="39"/>
                  </a:cxn>
                  <a:cxn ang="0">
                    <a:pos x="1" y="38"/>
                  </a:cxn>
                  <a:cxn ang="0">
                    <a:pos x="3" y="33"/>
                  </a:cxn>
                  <a:cxn ang="0">
                    <a:pos x="4" y="27"/>
                  </a:cxn>
                  <a:cxn ang="0">
                    <a:pos x="5" y="21"/>
                  </a:cxn>
                  <a:cxn ang="0">
                    <a:pos x="4" y="15"/>
                  </a:cxn>
                  <a:cxn ang="0">
                    <a:pos x="3" y="9"/>
                  </a:cxn>
                  <a:cxn ang="0">
                    <a:pos x="2" y="4"/>
                  </a:cxn>
                  <a:cxn ang="0">
                    <a:pos x="2" y="1"/>
                  </a:cxn>
                  <a:cxn ang="0">
                    <a:pos x="1" y="0"/>
                  </a:cxn>
                  <a:cxn ang="0">
                    <a:pos x="2" y="4"/>
                  </a:cxn>
                  <a:cxn ang="0">
                    <a:pos x="3" y="15"/>
                  </a:cxn>
                  <a:cxn ang="0">
                    <a:pos x="3" y="27"/>
                  </a:cxn>
                  <a:cxn ang="0">
                    <a:pos x="0" y="38"/>
                  </a:cxn>
                </a:cxnLst>
                <a:rect l="0" t="0" r="r" b="b"/>
                <a:pathLst>
                  <a:path w="5" h="39">
                    <a:moveTo>
                      <a:pt x="0" y="38"/>
                    </a:moveTo>
                    <a:lnTo>
                      <a:pt x="0" y="38"/>
                    </a:lnTo>
                    <a:lnTo>
                      <a:pt x="0" y="39"/>
                    </a:lnTo>
                    <a:lnTo>
                      <a:pt x="1" y="39"/>
                    </a:lnTo>
                    <a:lnTo>
                      <a:pt x="1" y="38"/>
                    </a:lnTo>
                    <a:lnTo>
                      <a:pt x="3" y="33"/>
                    </a:lnTo>
                    <a:lnTo>
                      <a:pt x="4" y="27"/>
                    </a:lnTo>
                    <a:lnTo>
                      <a:pt x="5" y="21"/>
                    </a:lnTo>
                    <a:lnTo>
                      <a:pt x="4" y="15"/>
                    </a:lnTo>
                    <a:lnTo>
                      <a:pt x="3" y="9"/>
                    </a:lnTo>
                    <a:lnTo>
                      <a:pt x="2" y="4"/>
                    </a:lnTo>
                    <a:lnTo>
                      <a:pt x="2" y="1"/>
                    </a:lnTo>
                    <a:lnTo>
                      <a:pt x="1" y="0"/>
                    </a:lnTo>
                    <a:lnTo>
                      <a:pt x="2" y="4"/>
                    </a:lnTo>
                    <a:lnTo>
                      <a:pt x="3" y="15"/>
                    </a:lnTo>
                    <a:lnTo>
                      <a:pt x="3" y="27"/>
                    </a:lnTo>
                    <a:lnTo>
                      <a:pt x="0" y="38"/>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78" name="Freeform 354"/>
              <p:cNvSpPr>
                <a:spLocks/>
              </p:cNvSpPr>
              <p:nvPr/>
            </p:nvSpPr>
            <p:spPr bwMode="auto">
              <a:xfrm>
                <a:off x="4398" y="2900"/>
                <a:ext cx="27" cy="95"/>
              </a:xfrm>
              <a:custGeom>
                <a:avLst/>
                <a:gdLst/>
                <a:ahLst/>
                <a:cxnLst>
                  <a:cxn ang="0">
                    <a:pos x="0" y="24"/>
                  </a:cxn>
                  <a:cxn ang="0">
                    <a:pos x="1" y="30"/>
                  </a:cxn>
                  <a:cxn ang="0">
                    <a:pos x="1" y="37"/>
                  </a:cxn>
                  <a:cxn ang="0">
                    <a:pos x="1" y="44"/>
                  </a:cxn>
                  <a:cxn ang="0">
                    <a:pos x="2" y="50"/>
                  </a:cxn>
                  <a:cxn ang="0">
                    <a:pos x="4" y="56"/>
                  </a:cxn>
                  <a:cxn ang="0">
                    <a:pos x="5" y="63"/>
                  </a:cxn>
                  <a:cxn ang="0">
                    <a:pos x="8" y="68"/>
                  </a:cxn>
                  <a:cxn ang="0">
                    <a:pos x="10" y="74"/>
                  </a:cxn>
                  <a:cxn ang="0">
                    <a:pos x="13" y="80"/>
                  </a:cxn>
                  <a:cxn ang="0">
                    <a:pos x="17" y="85"/>
                  </a:cxn>
                  <a:cxn ang="0">
                    <a:pos x="21" y="90"/>
                  </a:cxn>
                  <a:cxn ang="0">
                    <a:pos x="25" y="95"/>
                  </a:cxn>
                  <a:cxn ang="0">
                    <a:pos x="26" y="95"/>
                  </a:cxn>
                  <a:cxn ang="0">
                    <a:pos x="27" y="94"/>
                  </a:cxn>
                  <a:cxn ang="0">
                    <a:pos x="27" y="93"/>
                  </a:cxn>
                  <a:cxn ang="0">
                    <a:pos x="27" y="92"/>
                  </a:cxn>
                  <a:cxn ang="0">
                    <a:pos x="24" y="88"/>
                  </a:cxn>
                  <a:cxn ang="0">
                    <a:pos x="21" y="82"/>
                  </a:cxn>
                  <a:cxn ang="0">
                    <a:pos x="18" y="77"/>
                  </a:cxn>
                  <a:cxn ang="0">
                    <a:pos x="15" y="72"/>
                  </a:cxn>
                  <a:cxn ang="0">
                    <a:pos x="13" y="67"/>
                  </a:cxn>
                  <a:cxn ang="0">
                    <a:pos x="10" y="61"/>
                  </a:cxn>
                  <a:cxn ang="0">
                    <a:pos x="8" y="56"/>
                  </a:cxn>
                  <a:cxn ang="0">
                    <a:pos x="7" y="50"/>
                  </a:cxn>
                  <a:cxn ang="0">
                    <a:pos x="5" y="44"/>
                  </a:cxn>
                  <a:cxn ang="0">
                    <a:pos x="4" y="38"/>
                  </a:cxn>
                  <a:cxn ang="0">
                    <a:pos x="3" y="32"/>
                  </a:cxn>
                  <a:cxn ang="0">
                    <a:pos x="3" y="26"/>
                  </a:cxn>
                  <a:cxn ang="0">
                    <a:pos x="2" y="18"/>
                  </a:cxn>
                  <a:cxn ang="0">
                    <a:pos x="1" y="10"/>
                  </a:cxn>
                  <a:cxn ang="0">
                    <a:pos x="1" y="3"/>
                  </a:cxn>
                  <a:cxn ang="0">
                    <a:pos x="1" y="0"/>
                  </a:cxn>
                  <a:cxn ang="0">
                    <a:pos x="1" y="3"/>
                  </a:cxn>
                  <a:cxn ang="0">
                    <a:pos x="0" y="9"/>
                  </a:cxn>
                  <a:cxn ang="0">
                    <a:pos x="0" y="17"/>
                  </a:cxn>
                  <a:cxn ang="0">
                    <a:pos x="0" y="24"/>
                  </a:cxn>
                </a:cxnLst>
                <a:rect l="0" t="0" r="r" b="b"/>
                <a:pathLst>
                  <a:path w="27" h="95">
                    <a:moveTo>
                      <a:pt x="0" y="24"/>
                    </a:moveTo>
                    <a:lnTo>
                      <a:pt x="1" y="30"/>
                    </a:lnTo>
                    <a:lnTo>
                      <a:pt x="1" y="37"/>
                    </a:lnTo>
                    <a:lnTo>
                      <a:pt x="1" y="44"/>
                    </a:lnTo>
                    <a:lnTo>
                      <a:pt x="2" y="50"/>
                    </a:lnTo>
                    <a:lnTo>
                      <a:pt x="4" y="56"/>
                    </a:lnTo>
                    <a:lnTo>
                      <a:pt x="5" y="63"/>
                    </a:lnTo>
                    <a:lnTo>
                      <a:pt x="8" y="68"/>
                    </a:lnTo>
                    <a:lnTo>
                      <a:pt x="10" y="74"/>
                    </a:lnTo>
                    <a:lnTo>
                      <a:pt x="13" y="80"/>
                    </a:lnTo>
                    <a:lnTo>
                      <a:pt x="17" y="85"/>
                    </a:lnTo>
                    <a:lnTo>
                      <a:pt x="21" y="90"/>
                    </a:lnTo>
                    <a:lnTo>
                      <a:pt x="25" y="95"/>
                    </a:lnTo>
                    <a:lnTo>
                      <a:pt x="26" y="95"/>
                    </a:lnTo>
                    <a:lnTo>
                      <a:pt x="27" y="94"/>
                    </a:lnTo>
                    <a:lnTo>
                      <a:pt x="27" y="93"/>
                    </a:lnTo>
                    <a:lnTo>
                      <a:pt x="27" y="92"/>
                    </a:lnTo>
                    <a:lnTo>
                      <a:pt x="24" y="88"/>
                    </a:lnTo>
                    <a:lnTo>
                      <a:pt x="21" y="82"/>
                    </a:lnTo>
                    <a:lnTo>
                      <a:pt x="18" y="77"/>
                    </a:lnTo>
                    <a:lnTo>
                      <a:pt x="15" y="72"/>
                    </a:lnTo>
                    <a:lnTo>
                      <a:pt x="13" y="67"/>
                    </a:lnTo>
                    <a:lnTo>
                      <a:pt x="10" y="61"/>
                    </a:lnTo>
                    <a:lnTo>
                      <a:pt x="8" y="56"/>
                    </a:lnTo>
                    <a:lnTo>
                      <a:pt x="7" y="50"/>
                    </a:lnTo>
                    <a:lnTo>
                      <a:pt x="5" y="44"/>
                    </a:lnTo>
                    <a:lnTo>
                      <a:pt x="4" y="38"/>
                    </a:lnTo>
                    <a:lnTo>
                      <a:pt x="3" y="32"/>
                    </a:lnTo>
                    <a:lnTo>
                      <a:pt x="3" y="26"/>
                    </a:lnTo>
                    <a:lnTo>
                      <a:pt x="2" y="18"/>
                    </a:lnTo>
                    <a:lnTo>
                      <a:pt x="1" y="10"/>
                    </a:lnTo>
                    <a:lnTo>
                      <a:pt x="1" y="3"/>
                    </a:lnTo>
                    <a:lnTo>
                      <a:pt x="1" y="0"/>
                    </a:lnTo>
                    <a:lnTo>
                      <a:pt x="1" y="3"/>
                    </a:lnTo>
                    <a:lnTo>
                      <a:pt x="0" y="9"/>
                    </a:lnTo>
                    <a:lnTo>
                      <a:pt x="0" y="17"/>
                    </a:lnTo>
                    <a:lnTo>
                      <a:pt x="0" y="2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79" name="Freeform 355"/>
              <p:cNvSpPr>
                <a:spLocks/>
              </p:cNvSpPr>
              <p:nvPr/>
            </p:nvSpPr>
            <p:spPr bwMode="auto">
              <a:xfrm>
                <a:off x="4417" y="2990"/>
                <a:ext cx="50" cy="3"/>
              </a:xfrm>
              <a:custGeom>
                <a:avLst/>
                <a:gdLst/>
                <a:ahLst/>
                <a:cxnLst>
                  <a:cxn ang="0">
                    <a:pos x="24" y="1"/>
                  </a:cxn>
                  <a:cxn ang="0">
                    <a:pos x="27" y="1"/>
                  </a:cxn>
                  <a:cxn ang="0">
                    <a:pos x="30" y="1"/>
                  </a:cxn>
                  <a:cxn ang="0">
                    <a:pos x="33" y="1"/>
                  </a:cxn>
                  <a:cxn ang="0">
                    <a:pos x="36" y="2"/>
                  </a:cxn>
                  <a:cxn ang="0">
                    <a:pos x="40" y="2"/>
                  </a:cxn>
                  <a:cxn ang="0">
                    <a:pos x="43" y="2"/>
                  </a:cxn>
                  <a:cxn ang="0">
                    <a:pos x="46" y="2"/>
                  </a:cxn>
                  <a:cxn ang="0">
                    <a:pos x="49" y="3"/>
                  </a:cxn>
                  <a:cxn ang="0">
                    <a:pos x="49" y="3"/>
                  </a:cxn>
                  <a:cxn ang="0">
                    <a:pos x="50" y="2"/>
                  </a:cxn>
                  <a:cxn ang="0">
                    <a:pos x="50" y="2"/>
                  </a:cxn>
                  <a:cxn ang="0">
                    <a:pos x="49" y="2"/>
                  </a:cxn>
                  <a:cxn ang="0">
                    <a:pos x="46" y="1"/>
                  </a:cxn>
                  <a:cxn ang="0">
                    <a:pos x="43" y="1"/>
                  </a:cxn>
                  <a:cxn ang="0">
                    <a:pos x="39" y="0"/>
                  </a:cxn>
                  <a:cxn ang="0">
                    <a:pos x="36" y="0"/>
                  </a:cxn>
                  <a:cxn ang="0">
                    <a:pos x="33" y="0"/>
                  </a:cxn>
                  <a:cxn ang="0">
                    <a:pos x="29" y="0"/>
                  </a:cxn>
                  <a:cxn ang="0">
                    <a:pos x="26" y="0"/>
                  </a:cxn>
                  <a:cxn ang="0">
                    <a:pos x="22" y="0"/>
                  </a:cxn>
                  <a:cxn ang="0">
                    <a:pos x="19" y="0"/>
                  </a:cxn>
                  <a:cxn ang="0">
                    <a:pos x="16" y="0"/>
                  </a:cxn>
                  <a:cxn ang="0">
                    <a:pos x="12" y="1"/>
                  </a:cxn>
                  <a:cxn ang="0">
                    <a:pos x="9" y="1"/>
                  </a:cxn>
                  <a:cxn ang="0">
                    <a:pos x="5" y="2"/>
                  </a:cxn>
                  <a:cxn ang="0">
                    <a:pos x="3" y="2"/>
                  </a:cxn>
                  <a:cxn ang="0">
                    <a:pos x="1" y="2"/>
                  </a:cxn>
                  <a:cxn ang="0">
                    <a:pos x="0" y="2"/>
                  </a:cxn>
                  <a:cxn ang="0">
                    <a:pos x="1" y="2"/>
                  </a:cxn>
                  <a:cxn ang="0">
                    <a:pos x="3" y="2"/>
                  </a:cxn>
                  <a:cxn ang="0">
                    <a:pos x="6" y="2"/>
                  </a:cxn>
                  <a:cxn ang="0">
                    <a:pos x="9" y="2"/>
                  </a:cxn>
                  <a:cxn ang="0">
                    <a:pos x="13" y="2"/>
                  </a:cxn>
                  <a:cxn ang="0">
                    <a:pos x="17" y="1"/>
                  </a:cxn>
                  <a:cxn ang="0">
                    <a:pos x="20" y="1"/>
                  </a:cxn>
                  <a:cxn ang="0">
                    <a:pos x="24" y="1"/>
                  </a:cxn>
                </a:cxnLst>
                <a:rect l="0" t="0" r="r" b="b"/>
                <a:pathLst>
                  <a:path w="50" h="3">
                    <a:moveTo>
                      <a:pt x="24" y="1"/>
                    </a:moveTo>
                    <a:lnTo>
                      <a:pt x="27" y="1"/>
                    </a:lnTo>
                    <a:lnTo>
                      <a:pt x="30" y="1"/>
                    </a:lnTo>
                    <a:lnTo>
                      <a:pt x="33" y="1"/>
                    </a:lnTo>
                    <a:lnTo>
                      <a:pt x="36" y="2"/>
                    </a:lnTo>
                    <a:lnTo>
                      <a:pt x="40" y="2"/>
                    </a:lnTo>
                    <a:lnTo>
                      <a:pt x="43" y="2"/>
                    </a:lnTo>
                    <a:lnTo>
                      <a:pt x="46" y="2"/>
                    </a:lnTo>
                    <a:lnTo>
                      <a:pt x="49" y="3"/>
                    </a:lnTo>
                    <a:lnTo>
                      <a:pt x="49" y="3"/>
                    </a:lnTo>
                    <a:lnTo>
                      <a:pt x="50" y="2"/>
                    </a:lnTo>
                    <a:lnTo>
                      <a:pt x="50" y="2"/>
                    </a:lnTo>
                    <a:lnTo>
                      <a:pt x="49" y="2"/>
                    </a:lnTo>
                    <a:lnTo>
                      <a:pt x="46" y="1"/>
                    </a:lnTo>
                    <a:lnTo>
                      <a:pt x="43" y="1"/>
                    </a:lnTo>
                    <a:lnTo>
                      <a:pt x="39" y="0"/>
                    </a:lnTo>
                    <a:lnTo>
                      <a:pt x="36" y="0"/>
                    </a:lnTo>
                    <a:lnTo>
                      <a:pt x="33" y="0"/>
                    </a:lnTo>
                    <a:lnTo>
                      <a:pt x="29" y="0"/>
                    </a:lnTo>
                    <a:lnTo>
                      <a:pt x="26" y="0"/>
                    </a:lnTo>
                    <a:lnTo>
                      <a:pt x="22" y="0"/>
                    </a:lnTo>
                    <a:lnTo>
                      <a:pt x="19" y="0"/>
                    </a:lnTo>
                    <a:lnTo>
                      <a:pt x="16" y="0"/>
                    </a:lnTo>
                    <a:lnTo>
                      <a:pt x="12" y="1"/>
                    </a:lnTo>
                    <a:lnTo>
                      <a:pt x="9" y="1"/>
                    </a:lnTo>
                    <a:lnTo>
                      <a:pt x="5" y="2"/>
                    </a:lnTo>
                    <a:lnTo>
                      <a:pt x="3" y="2"/>
                    </a:lnTo>
                    <a:lnTo>
                      <a:pt x="1" y="2"/>
                    </a:lnTo>
                    <a:lnTo>
                      <a:pt x="0" y="2"/>
                    </a:lnTo>
                    <a:lnTo>
                      <a:pt x="1" y="2"/>
                    </a:lnTo>
                    <a:lnTo>
                      <a:pt x="3" y="2"/>
                    </a:lnTo>
                    <a:lnTo>
                      <a:pt x="6" y="2"/>
                    </a:lnTo>
                    <a:lnTo>
                      <a:pt x="9" y="2"/>
                    </a:lnTo>
                    <a:lnTo>
                      <a:pt x="13" y="2"/>
                    </a:lnTo>
                    <a:lnTo>
                      <a:pt x="17" y="1"/>
                    </a:lnTo>
                    <a:lnTo>
                      <a:pt x="20" y="1"/>
                    </a:lnTo>
                    <a:lnTo>
                      <a:pt x="24" y="1"/>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0" name="Freeform 356"/>
              <p:cNvSpPr>
                <a:spLocks/>
              </p:cNvSpPr>
              <p:nvPr/>
            </p:nvSpPr>
            <p:spPr bwMode="auto">
              <a:xfrm>
                <a:off x="4445" y="2991"/>
                <a:ext cx="19" cy="31"/>
              </a:xfrm>
              <a:custGeom>
                <a:avLst/>
                <a:gdLst/>
                <a:ahLst/>
                <a:cxnLst>
                  <a:cxn ang="0">
                    <a:pos x="8" y="14"/>
                  </a:cxn>
                  <a:cxn ang="0">
                    <a:pos x="7" y="16"/>
                  </a:cxn>
                  <a:cxn ang="0">
                    <a:pos x="6" y="18"/>
                  </a:cxn>
                  <a:cxn ang="0">
                    <a:pos x="5" y="20"/>
                  </a:cxn>
                  <a:cxn ang="0">
                    <a:pos x="4" y="22"/>
                  </a:cxn>
                  <a:cxn ang="0">
                    <a:pos x="2" y="24"/>
                  </a:cxn>
                  <a:cxn ang="0">
                    <a:pos x="1" y="26"/>
                  </a:cxn>
                  <a:cxn ang="0">
                    <a:pos x="0" y="28"/>
                  </a:cxn>
                  <a:cxn ang="0">
                    <a:pos x="0" y="31"/>
                  </a:cxn>
                  <a:cxn ang="0">
                    <a:pos x="0" y="31"/>
                  </a:cxn>
                  <a:cxn ang="0">
                    <a:pos x="0" y="31"/>
                  </a:cxn>
                  <a:cxn ang="0">
                    <a:pos x="0" y="31"/>
                  </a:cxn>
                  <a:cxn ang="0">
                    <a:pos x="1" y="31"/>
                  </a:cxn>
                  <a:cxn ang="0">
                    <a:pos x="2" y="29"/>
                  </a:cxn>
                  <a:cxn ang="0">
                    <a:pos x="3" y="27"/>
                  </a:cxn>
                  <a:cxn ang="0">
                    <a:pos x="4" y="25"/>
                  </a:cxn>
                  <a:cxn ang="0">
                    <a:pos x="5" y="23"/>
                  </a:cxn>
                  <a:cxn ang="0">
                    <a:pos x="6" y="21"/>
                  </a:cxn>
                  <a:cxn ang="0">
                    <a:pos x="8" y="19"/>
                  </a:cxn>
                  <a:cxn ang="0">
                    <a:pos x="9" y="17"/>
                  </a:cxn>
                  <a:cxn ang="0">
                    <a:pos x="10" y="15"/>
                  </a:cxn>
                  <a:cxn ang="0">
                    <a:pos x="12" y="13"/>
                  </a:cxn>
                  <a:cxn ang="0">
                    <a:pos x="13" y="10"/>
                  </a:cxn>
                  <a:cxn ang="0">
                    <a:pos x="14" y="8"/>
                  </a:cxn>
                  <a:cxn ang="0">
                    <a:pos x="16" y="6"/>
                  </a:cxn>
                  <a:cxn ang="0">
                    <a:pos x="17" y="5"/>
                  </a:cxn>
                  <a:cxn ang="0">
                    <a:pos x="18" y="3"/>
                  </a:cxn>
                  <a:cxn ang="0">
                    <a:pos x="19" y="1"/>
                  </a:cxn>
                  <a:cxn ang="0">
                    <a:pos x="19" y="0"/>
                  </a:cxn>
                  <a:cxn ang="0">
                    <a:pos x="19" y="1"/>
                  </a:cxn>
                  <a:cxn ang="0">
                    <a:pos x="18" y="2"/>
                  </a:cxn>
                  <a:cxn ang="0">
                    <a:pos x="17" y="4"/>
                  </a:cxn>
                  <a:cxn ang="0">
                    <a:pos x="15" y="6"/>
                  </a:cxn>
                  <a:cxn ang="0">
                    <a:pos x="13" y="8"/>
                  </a:cxn>
                  <a:cxn ang="0">
                    <a:pos x="12" y="10"/>
                  </a:cxn>
                  <a:cxn ang="0">
                    <a:pos x="10" y="12"/>
                  </a:cxn>
                  <a:cxn ang="0">
                    <a:pos x="8" y="14"/>
                  </a:cxn>
                </a:cxnLst>
                <a:rect l="0" t="0" r="r" b="b"/>
                <a:pathLst>
                  <a:path w="19" h="31">
                    <a:moveTo>
                      <a:pt x="8" y="14"/>
                    </a:moveTo>
                    <a:lnTo>
                      <a:pt x="7" y="16"/>
                    </a:lnTo>
                    <a:lnTo>
                      <a:pt x="6" y="18"/>
                    </a:lnTo>
                    <a:lnTo>
                      <a:pt x="5" y="20"/>
                    </a:lnTo>
                    <a:lnTo>
                      <a:pt x="4" y="22"/>
                    </a:lnTo>
                    <a:lnTo>
                      <a:pt x="2" y="24"/>
                    </a:lnTo>
                    <a:lnTo>
                      <a:pt x="1" y="26"/>
                    </a:lnTo>
                    <a:lnTo>
                      <a:pt x="0" y="28"/>
                    </a:lnTo>
                    <a:lnTo>
                      <a:pt x="0" y="31"/>
                    </a:lnTo>
                    <a:lnTo>
                      <a:pt x="0" y="31"/>
                    </a:lnTo>
                    <a:lnTo>
                      <a:pt x="0" y="31"/>
                    </a:lnTo>
                    <a:lnTo>
                      <a:pt x="0" y="31"/>
                    </a:lnTo>
                    <a:lnTo>
                      <a:pt x="1" y="31"/>
                    </a:lnTo>
                    <a:lnTo>
                      <a:pt x="2" y="29"/>
                    </a:lnTo>
                    <a:lnTo>
                      <a:pt x="3" y="27"/>
                    </a:lnTo>
                    <a:lnTo>
                      <a:pt x="4" y="25"/>
                    </a:lnTo>
                    <a:lnTo>
                      <a:pt x="5" y="23"/>
                    </a:lnTo>
                    <a:lnTo>
                      <a:pt x="6" y="21"/>
                    </a:lnTo>
                    <a:lnTo>
                      <a:pt x="8" y="19"/>
                    </a:lnTo>
                    <a:lnTo>
                      <a:pt x="9" y="17"/>
                    </a:lnTo>
                    <a:lnTo>
                      <a:pt x="10" y="15"/>
                    </a:lnTo>
                    <a:lnTo>
                      <a:pt x="12" y="13"/>
                    </a:lnTo>
                    <a:lnTo>
                      <a:pt x="13" y="10"/>
                    </a:lnTo>
                    <a:lnTo>
                      <a:pt x="14" y="8"/>
                    </a:lnTo>
                    <a:lnTo>
                      <a:pt x="16" y="6"/>
                    </a:lnTo>
                    <a:lnTo>
                      <a:pt x="17" y="5"/>
                    </a:lnTo>
                    <a:lnTo>
                      <a:pt x="18" y="3"/>
                    </a:lnTo>
                    <a:lnTo>
                      <a:pt x="19" y="1"/>
                    </a:lnTo>
                    <a:lnTo>
                      <a:pt x="19" y="0"/>
                    </a:lnTo>
                    <a:lnTo>
                      <a:pt x="19" y="1"/>
                    </a:lnTo>
                    <a:lnTo>
                      <a:pt x="18" y="2"/>
                    </a:lnTo>
                    <a:lnTo>
                      <a:pt x="17" y="4"/>
                    </a:lnTo>
                    <a:lnTo>
                      <a:pt x="15" y="6"/>
                    </a:lnTo>
                    <a:lnTo>
                      <a:pt x="13" y="8"/>
                    </a:lnTo>
                    <a:lnTo>
                      <a:pt x="12" y="10"/>
                    </a:lnTo>
                    <a:lnTo>
                      <a:pt x="10" y="12"/>
                    </a:lnTo>
                    <a:lnTo>
                      <a:pt x="8" y="1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1" name="Freeform 357"/>
              <p:cNvSpPr>
                <a:spLocks/>
              </p:cNvSpPr>
              <p:nvPr/>
            </p:nvSpPr>
            <p:spPr bwMode="auto">
              <a:xfrm>
                <a:off x="4436" y="3016"/>
                <a:ext cx="55" cy="102"/>
              </a:xfrm>
              <a:custGeom>
                <a:avLst/>
                <a:gdLst/>
                <a:ahLst/>
                <a:cxnLst>
                  <a:cxn ang="0">
                    <a:pos x="0" y="0"/>
                  </a:cxn>
                  <a:cxn ang="0">
                    <a:pos x="6" y="4"/>
                  </a:cxn>
                  <a:cxn ang="0">
                    <a:pos x="11" y="9"/>
                  </a:cxn>
                  <a:cxn ang="0">
                    <a:pos x="17" y="14"/>
                  </a:cxn>
                  <a:cxn ang="0">
                    <a:pos x="22" y="19"/>
                  </a:cxn>
                  <a:cxn ang="0">
                    <a:pos x="26" y="25"/>
                  </a:cxn>
                  <a:cxn ang="0">
                    <a:pos x="30" y="31"/>
                  </a:cxn>
                  <a:cxn ang="0">
                    <a:pos x="34" y="37"/>
                  </a:cxn>
                  <a:cxn ang="0">
                    <a:pos x="37" y="44"/>
                  </a:cxn>
                  <a:cxn ang="0">
                    <a:pos x="40" y="50"/>
                  </a:cxn>
                  <a:cxn ang="0">
                    <a:pos x="42" y="57"/>
                  </a:cxn>
                  <a:cxn ang="0">
                    <a:pos x="44" y="65"/>
                  </a:cxn>
                  <a:cxn ang="0">
                    <a:pos x="46" y="72"/>
                  </a:cxn>
                  <a:cxn ang="0">
                    <a:pos x="48" y="79"/>
                  </a:cxn>
                  <a:cxn ang="0">
                    <a:pos x="49" y="86"/>
                  </a:cxn>
                  <a:cxn ang="0">
                    <a:pos x="51" y="94"/>
                  </a:cxn>
                  <a:cxn ang="0">
                    <a:pos x="52" y="101"/>
                  </a:cxn>
                  <a:cxn ang="0">
                    <a:pos x="53" y="102"/>
                  </a:cxn>
                  <a:cxn ang="0">
                    <a:pos x="54" y="101"/>
                  </a:cxn>
                  <a:cxn ang="0">
                    <a:pos x="54" y="101"/>
                  </a:cxn>
                  <a:cxn ang="0">
                    <a:pos x="55" y="100"/>
                  </a:cxn>
                  <a:cxn ang="0">
                    <a:pos x="54" y="92"/>
                  </a:cxn>
                  <a:cxn ang="0">
                    <a:pos x="54" y="84"/>
                  </a:cxn>
                  <a:cxn ang="0">
                    <a:pos x="53" y="77"/>
                  </a:cxn>
                  <a:cxn ang="0">
                    <a:pos x="52" y="69"/>
                  </a:cxn>
                  <a:cxn ang="0">
                    <a:pos x="50" y="62"/>
                  </a:cxn>
                  <a:cxn ang="0">
                    <a:pos x="48" y="54"/>
                  </a:cxn>
                  <a:cxn ang="0">
                    <a:pos x="46" y="47"/>
                  </a:cxn>
                  <a:cxn ang="0">
                    <a:pos x="43" y="39"/>
                  </a:cxn>
                  <a:cxn ang="0">
                    <a:pos x="41" y="36"/>
                  </a:cxn>
                  <a:cxn ang="0">
                    <a:pos x="39" y="33"/>
                  </a:cxn>
                  <a:cxn ang="0">
                    <a:pos x="37" y="29"/>
                  </a:cxn>
                  <a:cxn ang="0">
                    <a:pos x="35" y="26"/>
                  </a:cxn>
                  <a:cxn ang="0">
                    <a:pos x="33" y="23"/>
                  </a:cxn>
                  <a:cxn ang="0">
                    <a:pos x="30" y="21"/>
                  </a:cxn>
                  <a:cxn ang="0">
                    <a:pos x="28" y="18"/>
                  </a:cxn>
                  <a:cxn ang="0">
                    <a:pos x="25" y="16"/>
                  </a:cxn>
                  <a:cxn ang="0">
                    <a:pos x="22" y="13"/>
                  </a:cxn>
                  <a:cxn ang="0">
                    <a:pos x="19" y="11"/>
                  </a:cxn>
                  <a:cxn ang="0">
                    <a:pos x="16" y="9"/>
                  </a:cxn>
                  <a:cxn ang="0">
                    <a:pos x="13" y="7"/>
                  </a:cxn>
                  <a:cxn ang="0">
                    <a:pos x="10" y="5"/>
                  </a:cxn>
                  <a:cxn ang="0">
                    <a:pos x="7" y="3"/>
                  </a:cxn>
                  <a:cxn ang="0">
                    <a:pos x="3" y="2"/>
                  </a:cxn>
                  <a:cxn ang="0">
                    <a:pos x="0" y="0"/>
                  </a:cxn>
                  <a:cxn ang="0">
                    <a:pos x="0" y="0"/>
                  </a:cxn>
                  <a:cxn ang="0">
                    <a:pos x="0" y="0"/>
                  </a:cxn>
                  <a:cxn ang="0">
                    <a:pos x="0" y="0"/>
                  </a:cxn>
                  <a:cxn ang="0">
                    <a:pos x="0" y="0"/>
                  </a:cxn>
                  <a:cxn ang="0">
                    <a:pos x="0" y="0"/>
                  </a:cxn>
                </a:cxnLst>
                <a:rect l="0" t="0" r="r" b="b"/>
                <a:pathLst>
                  <a:path w="55" h="102">
                    <a:moveTo>
                      <a:pt x="0" y="0"/>
                    </a:moveTo>
                    <a:lnTo>
                      <a:pt x="6" y="4"/>
                    </a:lnTo>
                    <a:lnTo>
                      <a:pt x="11" y="9"/>
                    </a:lnTo>
                    <a:lnTo>
                      <a:pt x="17" y="14"/>
                    </a:lnTo>
                    <a:lnTo>
                      <a:pt x="22" y="19"/>
                    </a:lnTo>
                    <a:lnTo>
                      <a:pt x="26" y="25"/>
                    </a:lnTo>
                    <a:lnTo>
                      <a:pt x="30" y="31"/>
                    </a:lnTo>
                    <a:lnTo>
                      <a:pt x="34" y="37"/>
                    </a:lnTo>
                    <a:lnTo>
                      <a:pt x="37" y="44"/>
                    </a:lnTo>
                    <a:lnTo>
                      <a:pt x="40" y="50"/>
                    </a:lnTo>
                    <a:lnTo>
                      <a:pt x="42" y="57"/>
                    </a:lnTo>
                    <a:lnTo>
                      <a:pt x="44" y="65"/>
                    </a:lnTo>
                    <a:lnTo>
                      <a:pt x="46" y="72"/>
                    </a:lnTo>
                    <a:lnTo>
                      <a:pt x="48" y="79"/>
                    </a:lnTo>
                    <a:lnTo>
                      <a:pt x="49" y="86"/>
                    </a:lnTo>
                    <a:lnTo>
                      <a:pt x="51" y="94"/>
                    </a:lnTo>
                    <a:lnTo>
                      <a:pt x="52" y="101"/>
                    </a:lnTo>
                    <a:lnTo>
                      <a:pt x="53" y="102"/>
                    </a:lnTo>
                    <a:lnTo>
                      <a:pt x="54" y="101"/>
                    </a:lnTo>
                    <a:lnTo>
                      <a:pt x="54" y="101"/>
                    </a:lnTo>
                    <a:lnTo>
                      <a:pt x="55" y="100"/>
                    </a:lnTo>
                    <a:lnTo>
                      <a:pt x="54" y="92"/>
                    </a:lnTo>
                    <a:lnTo>
                      <a:pt x="54" y="84"/>
                    </a:lnTo>
                    <a:lnTo>
                      <a:pt x="53" y="77"/>
                    </a:lnTo>
                    <a:lnTo>
                      <a:pt x="52" y="69"/>
                    </a:lnTo>
                    <a:lnTo>
                      <a:pt x="50" y="62"/>
                    </a:lnTo>
                    <a:lnTo>
                      <a:pt x="48" y="54"/>
                    </a:lnTo>
                    <a:lnTo>
                      <a:pt x="46" y="47"/>
                    </a:lnTo>
                    <a:lnTo>
                      <a:pt x="43" y="39"/>
                    </a:lnTo>
                    <a:lnTo>
                      <a:pt x="41" y="36"/>
                    </a:lnTo>
                    <a:lnTo>
                      <a:pt x="39" y="33"/>
                    </a:lnTo>
                    <a:lnTo>
                      <a:pt x="37" y="29"/>
                    </a:lnTo>
                    <a:lnTo>
                      <a:pt x="35" y="26"/>
                    </a:lnTo>
                    <a:lnTo>
                      <a:pt x="33" y="23"/>
                    </a:lnTo>
                    <a:lnTo>
                      <a:pt x="30" y="21"/>
                    </a:lnTo>
                    <a:lnTo>
                      <a:pt x="28" y="18"/>
                    </a:lnTo>
                    <a:lnTo>
                      <a:pt x="25" y="16"/>
                    </a:lnTo>
                    <a:lnTo>
                      <a:pt x="22" y="13"/>
                    </a:lnTo>
                    <a:lnTo>
                      <a:pt x="19" y="11"/>
                    </a:lnTo>
                    <a:lnTo>
                      <a:pt x="16" y="9"/>
                    </a:lnTo>
                    <a:lnTo>
                      <a:pt x="13" y="7"/>
                    </a:lnTo>
                    <a:lnTo>
                      <a:pt x="10" y="5"/>
                    </a:lnTo>
                    <a:lnTo>
                      <a:pt x="7" y="3"/>
                    </a:lnTo>
                    <a:lnTo>
                      <a:pt x="3" y="2"/>
                    </a:lnTo>
                    <a:lnTo>
                      <a:pt x="0" y="0"/>
                    </a:lnTo>
                    <a:lnTo>
                      <a:pt x="0" y="0"/>
                    </a:lnTo>
                    <a:lnTo>
                      <a:pt x="0" y="0"/>
                    </a:lnTo>
                    <a:lnTo>
                      <a:pt x="0" y="0"/>
                    </a:lnTo>
                    <a:lnTo>
                      <a:pt x="0" y="0"/>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2" name="Freeform 358"/>
              <p:cNvSpPr>
                <a:spLocks/>
              </p:cNvSpPr>
              <p:nvPr/>
            </p:nvSpPr>
            <p:spPr bwMode="auto">
              <a:xfrm>
                <a:off x="4470" y="2944"/>
                <a:ext cx="33" cy="133"/>
              </a:xfrm>
              <a:custGeom>
                <a:avLst/>
                <a:gdLst/>
                <a:ahLst/>
                <a:cxnLst>
                  <a:cxn ang="0">
                    <a:pos x="13" y="30"/>
                  </a:cxn>
                  <a:cxn ang="0">
                    <a:pos x="14" y="34"/>
                  </a:cxn>
                  <a:cxn ang="0">
                    <a:pos x="16" y="38"/>
                  </a:cxn>
                  <a:cxn ang="0">
                    <a:pos x="17" y="42"/>
                  </a:cxn>
                  <a:cxn ang="0">
                    <a:pos x="18" y="47"/>
                  </a:cxn>
                  <a:cxn ang="0">
                    <a:pos x="19" y="51"/>
                  </a:cxn>
                  <a:cxn ang="0">
                    <a:pos x="19" y="55"/>
                  </a:cxn>
                  <a:cxn ang="0">
                    <a:pos x="20" y="59"/>
                  </a:cxn>
                  <a:cxn ang="0">
                    <a:pos x="21" y="63"/>
                  </a:cxn>
                  <a:cxn ang="0">
                    <a:pos x="23" y="80"/>
                  </a:cxn>
                  <a:cxn ang="0">
                    <a:pos x="24" y="97"/>
                  </a:cxn>
                  <a:cxn ang="0">
                    <a:pos x="24" y="114"/>
                  </a:cxn>
                  <a:cxn ang="0">
                    <a:pos x="25" y="132"/>
                  </a:cxn>
                  <a:cxn ang="0">
                    <a:pos x="26" y="133"/>
                  </a:cxn>
                  <a:cxn ang="0">
                    <a:pos x="27" y="133"/>
                  </a:cxn>
                  <a:cxn ang="0">
                    <a:pos x="28" y="133"/>
                  </a:cxn>
                  <a:cxn ang="0">
                    <a:pos x="29" y="131"/>
                  </a:cxn>
                  <a:cxn ang="0">
                    <a:pos x="32" y="114"/>
                  </a:cxn>
                  <a:cxn ang="0">
                    <a:pos x="33" y="96"/>
                  </a:cxn>
                  <a:cxn ang="0">
                    <a:pos x="32" y="79"/>
                  </a:cxn>
                  <a:cxn ang="0">
                    <a:pos x="29" y="61"/>
                  </a:cxn>
                  <a:cxn ang="0">
                    <a:pos x="28" y="57"/>
                  </a:cxn>
                  <a:cxn ang="0">
                    <a:pos x="26" y="53"/>
                  </a:cxn>
                  <a:cxn ang="0">
                    <a:pos x="25" y="49"/>
                  </a:cxn>
                  <a:cxn ang="0">
                    <a:pos x="24" y="45"/>
                  </a:cxn>
                  <a:cxn ang="0">
                    <a:pos x="22" y="41"/>
                  </a:cxn>
                  <a:cxn ang="0">
                    <a:pos x="21" y="37"/>
                  </a:cxn>
                  <a:cxn ang="0">
                    <a:pos x="19" y="34"/>
                  </a:cxn>
                  <a:cxn ang="0">
                    <a:pos x="17" y="30"/>
                  </a:cxn>
                  <a:cxn ang="0">
                    <a:pos x="16" y="28"/>
                  </a:cxn>
                  <a:cxn ang="0">
                    <a:pos x="15" y="26"/>
                  </a:cxn>
                  <a:cxn ang="0">
                    <a:pos x="14" y="24"/>
                  </a:cxn>
                  <a:cxn ang="0">
                    <a:pos x="12" y="22"/>
                  </a:cxn>
                  <a:cxn ang="0">
                    <a:pos x="11" y="20"/>
                  </a:cxn>
                  <a:cxn ang="0">
                    <a:pos x="10" y="18"/>
                  </a:cxn>
                  <a:cxn ang="0">
                    <a:pos x="9" y="16"/>
                  </a:cxn>
                  <a:cxn ang="0">
                    <a:pos x="8" y="14"/>
                  </a:cxn>
                  <a:cxn ang="0">
                    <a:pos x="7" y="12"/>
                  </a:cxn>
                  <a:cxn ang="0">
                    <a:pos x="6" y="10"/>
                  </a:cxn>
                  <a:cxn ang="0">
                    <a:pos x="4" y="8"/>
                  </a:cxn>
                  <a:cxn ang="0">
                    <a:pos x="3" y="5"/>
                  </a:cxn>
                  <a:cxn ang="0">
                    <a:pos x="2" y="3"/>
                  </a:cxn>
                  <a:cxn ang="0">
                    <a:pos x="1" y="1"/>
                  </a:cxn>
                  <a:cxn ang="0">
                    <a:pos x="0" y="0"/>
                  </a:cxn>
                  <a:cxn ang="0">
                    <a:pos x="0" y="0"/>
                  </a:cxn>
                  <a:cxn ang="0">
                    <a:pos x="1" y="1"/>
                  </a:cxn>
                  <a:cxn ang="0">
                    <a:pos x="2" y="3"/>
                  </a:cxn>
                  <a:cxn ang="0">
                    <a:pos x="3" y="7"/>
                  </a:cxn>
                  <a:cxn ang="0">
                    <a:pos x="5" y="11"/>
                  </a:cxn>
                  <a:cxn ang="0">
                    <a:pos x="7" y="16"/>
                  </a:cxn>
                  <a:cxn ang="0">
                    <a:pos x="9" y="21"/>
                  </a:cxn>
                  <a:cxn ang="0">
                    <a:pos x="11" y="26"/>
                  </a:cxn>
                  <a:cxn ang="0">
                    <a:pos x="13" y="30"/>
                  </a:cxn>
                </a:cxnLst>
                <a:rect l="0" t="0" r="r" b="b"/>
                <a:pathLst>
                  <a:path w="33" h="133">
                    <a:moveTo>
                      <a:pt x="13" y="30"/>
                    </a:moveTo>
                    <a:lnTo>
                      <a:pt x="14" y="34"/>
                    </a:lnTo>
                    <a:lnTo>
                      <a:pt x="16" y="38"/>
                    </a:lnTo>
                    <a:lnTo>
                      <a:pt x="17" y="42"/>
                    </a:lnTo>
                    <a:lnTo>
                      <a:pt x="18" y="47"/>
                    </a:lnTo>
                    <a:lnTo>
                      <a:pt x="19" y="51"/>
                    </a:lnTo>
                    <a:lnTo>
                      <a:pt x="19" y="55"/>
                    </a:lnTo>
                    <a:lnTo>
                      <a:pt x="20" y="59"/>
                    </a:lnTo>
                    <a:lnTo>
                      <a:pt x="21" y="63"/>
                    </a:lnTo>
                    <a:lnTo>
                      <a:pt x="23" y="80"/>
                    </a:lnTo>
                    <a:lnTo>
                      <a:pt x="24" y="97"/>
                    </a:lnTo>
                    <a:lnTo>
                      <a:pt x="24" y="114"/>
                    </a:lnTo>
                    <a:lnTo>
                      <a:pt x="25" y="132"/>
                    </a:lnTo>
                    <a:lnTo>
                      <a:pt x="26" y="133"/>
                    </a:lnTo>
                    <a:lnTo>
                      <a:pt x="27" y="133"/>
                    </a:lnTo>
                    <a:lnTo>
                      <a:pt x="28" y="133"/>
                    </a:lnTo>
                    <a:lnTo>
                      <a:pt x="29" y="131"/>
                    </a:lnTo>
                    <a:lnTo>
                      <a:pt x="32" y="114"/>
                    </a:lnTo>
                    <a:lnTo>
                      <a:pt x="33" y="96"/>
                    </a:lnTo>
                    <a:lnTo>
                      <a:pt x="32" y="79"/>
                    </a:lnTo>
                    <a:lnTo>
                      <a:pt x="29" y="61"/>
                    </a:lnTo>
                    <a:lnTo>
                      <a:pt x="28" y="57"/>
                    </a:lnTo>
                    <a:lnTo>
                      <a:pt x="26" y="53"/>
                    </a:lnTo>
                    <a:lnTo>
                      <a:pt x="25" y="49"/>
                    </a:lnTo>
                    <a:lnTo>
                      <a:pt x="24" y="45"/>
                    </a:lnTo>
                    <a:lnTo>
                      <a:pt x="22" y="41"/>
                    </a:lnTo>
                    <a:lnTo>
                      <a:pt x="21" y="37"/>
                    </a:lnTo>
                    <a:lnTo>
                      <a:pt x="19" y="34"/>
                    </a:lnTo>
                    <a:lnTo>
                      <a:pt x="17" y="30"/>
                    </a:lnTo>
                    <a:lnTo>
                      <a:pt x="16" y="28"/>
                    </a:lnTo>
                    <a:lnTo>
                      <a:pt x="15" y="26"/>
                    </a:lnTo>
                    <a:lnTo>
                      <a:pt x="14" y="24"/>
                    </a:lnTo>
                    <a:lnTo>
                      <a:pt x="12" y="22"/>
                    </a:lnTo>
                    <a:lnTo>
                      <a:pt x="11" y="20"/>
                    </a:lnTo>
                    <a:lnTo>
                      <a:pt x="10" y="18"/>
                    </a:lnTo>
                    <a:lnTo>
                      <a:pt x="9" y="16"/>
                    </a:lnTo>
                    <a:lnTo>
                      <a:pt x="8" y="14"/>
                    </a:lnTo>
                    <a:lnTo>
                      <a:pt x="7" y="12"/>
                    </a:lnTo>
                    <a:lnTo>
                      <a:pt x="6" y="10"/>
                    </a:lnTo>
                    <a:lnTo>
                      <a:pt x="4" y="8"/>
                    </a:lnTo>
                    <a:lnTo>
                      <a:pt x="3" y="5"/>
                    </a:lnTo>
                    <a:lnTo>
                      <a:pt x="2" y="3"/>
                    </a:lnTo>
                    <a:lnTo>
                      <a:pt x="1" y="1"/>
                    </a:lnTo>
                    <a:lnTo>
                      <a:pt x="0" y="0"/>
                    </a:lnTo>
                    <a:lnTo>
                      <a:pt x="0" y="0"/>
                    </a:lnTo>
                    <a:lnTo>
                      <a:pt x="1" y="1"/>
                    </a:lnTo>
                    <a:lnTo>
                      <a:pt x="2" y="3"/>
                    </a:lnTo>
                    <a:lnTo>
                      <a:pt x="3" y="7"/>
                    </a:lnTo>
                    <a:lnTo>
                      <a:pt x="5" y="11"/>
                    </a:lnTo>
                    <a:lnTo>
                      <a:pt x="7" y="16"/>
                    </a:lnTo>
                    <a:lnTo>
                      <a:pt x="9" y="21"/>
                    </a:lnTo>
                    <a:lnTo>
                      <a:pt x="11" y="26"/>
                    </a:lnTo>
                    <a:lnTo>
                      <a:pt x="13" y="3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3" name="Freeform 359"/>
              <p:cNvSpPr>
                <a:spLocks/>
              </p:cNvSpPr>
              <p:nvPr/>
            </p:nvSpPr>
            <p:spPr bwMode="auto">
              <a:xfrm>
                <a:off x="4495" y="3132"/>
                <a:ext cx="34" cy="50"/>
              </a:xfrm>
              <a:custGeom>
                <a:avLst/>
                <a:gdLst/>
                <a:ahLst/>
                <a:cxnLst>
                  <a:cxn ang="0">
                    <a:pos x="8" y="19"/>
                  </a:cxn>
                  <a:cxn ang="0">
                    <a:pos x="7" y="21"/>
                  </a:cxn>
                  <a:cxn ang="0">
                    <a:pos x="6" y="23"/>
                  </a:cxn>
                  <a:cxn ang="0">
                    <a:pos x="4" y="24"/>
                  </a:cxn>
                  <a:cxn ang="0">
                    <a:pos x="3" y="26"/>
                  </a:cxn>
                  <a:cxn ang="0">
                    <a:pos x="2" y="28"/>
                  </a:cxn>
                  <a:cxn ang="0">
                    <a:pos x="2" y="30"/>
                  </a:cxn>
                  <a:cxn ang="0">
                    <a:pos x="1" y="32"/>
                  </a:cxn>
                  <a:cxn ang="0">
                    <a:pos x="0" y="34"/>
                  </a:cxn>
                  <a:cxn ang="0">
                    <a:pos x="0" y="38"/>
                  </a:cxn>
                  <a:cxn ang="0">
                    <a:pos x="1" y="42"/>
                  </a:cxn>
                  <a:cxn ang="0">
                    <a:pos x="2" y="46"/>
                  </a:cxn>
                  <a:cxn ang="0">
                    <a:pos x="3" y="49"/>
                  </a:cxn>
                  <a:cxn ang="0">
                    <a:pos x="4" y="50"/>
                  </a:cxn>
                  <a:cxn ang="0">
                    <a:pos x="4" y="50"/>
                  </a:cxn>
                  <a:cxn ang="0">
                    <a:pos x="5" y="49"/>
                  </a:cxn>
                  <a:cxn ang="0">
                    <a:pos x="5" y="49"/>
                  </a:cxn>
                  <a:cxn ang="0">
                    <a:pos x="4" y="44"/>
                  </a:cxn>
                  <a:cxn ang="0">
                    <a:pos x="3" y="41"/>
                  </a:cxn>
                  <a:cxn ang="0">
                    <a:pos x="3" y="37"/>
                  </a:cxn>
                  <a:cxn ang="0">
                    <a:pos x="4" y="33"/>
                  </a:cxn>
                  <a:cxn ang="0">
                    <a:pos x="5" y="30"/>
                  </a:cxn>
                  <a:cxn ang="0">
                    <a:pos x="6" y="26"/>
                  </a:cxn>
                  <a:cxn ang="0">
                    <a:pos x="8" y="23"/>
                  </a:cxn>
                  <a:cxn ang="0">
                    <a:pos x="11" y="19"/>
                  </a:cxn>
                  <a:cxn ang="0">
                    <a:pos x="13" y="16"/>
                  </a:cxn>
                  <a:cxn ang="0">
                    <a:pos x="16" y="13"/>
                  </a:cxn>
                  <a:cxn ang="0">
                    <a:pos x="20" y="10"/>
                  </a:cxn>
                  <a:cxn ang="0">
                    <a:pos x="24" y="7"/>
                  </a:cxn>
                  <a:cxn ang="0">
                    <a:pos x="28" y="4"/>
                  </a:cxn>
                  <a:cxn ang="0">
                    <a:pos x="31" y="2"/>
                  </a:cxn>
                  <a:cxn ang="0">
                    <a:pos x="33" y="1"/>
                  </a:cxn>
                  <a:cxn ang="0">
                    <a:pos x="34" y="0"/>
                  </a:cxn>
                  <a:cxn ang="0">
                    <a:pos x="33" y="1"/>
                  </a:cxn>
                  <a:cxn ang="0">
                    <a:pos x="30" y="2"/>
                  </a:cxn>
                  <a:cxn ang="0">
                    <a:pos x="27" y="4"/>
                  </a:cxn>
                  <a:cxn ang="0">
                    <a:pos x="23" y="7"/>
                  </a:cxn>
                  <a:cxn ang="0">
                    <a:pos x="19" y="10"/>
                  </a:cxn>
                  <a:cxn ang="0">
                    <a:pos x="15" y="13"/>
                  </a:cxn>
                  <a:cxn ang="0">
                    <a:pos x="11" y="16"/>
                  </a:cxn>
                  <a:cxn ang="0">
                    <a:pos x="8" y="19"/>
                  </a:cxn>
                </a:cxnLst>
                <a:rect l="0" t="0" r="r" b="b"/>
                <a:pathLst>
                  <a:path w="34" h="50">
                    <a:moveTo>
                      <a:pt x="8" y="19"/>
                    </a:moveTo>
                    <a:lnTo>
                      <a:pt x="7" y="21"/>
                    </a:lnTo>
                    <a:lnTo>
                      <a:pt x="6" y="23"/>
                    </a:lnTo>
                    <a:lnTo>
                      <a:pt x="4" y="24"/>
                    </a:lnTo>
                    <a:lnTo>
                      <a:pt x="3" y="26"/>
                    </a:lnTo>
                    <a:lnTo>
                      <a:pt x="2" y="28"/>
                    </a:lnTo>
                    <a:lnTo>
                      <a:pt x="2" y="30"/>
                    </a:lnTo>
                    <a:lnTo>
                      <a:pt x="1" y="32"/>
                    </a:lnTo>
                    <a:lnTo>
                      <a:pt x="0" y="34"/>
                    </a:lnTo>
                    <a:lnTo>
                      <a:pt x="0" y="38"/>
                    </a:lnTo>
                    <a:lnTo>
                      <a:pt x="1" y="42"/>
                    </a:lnTo>
                    <a:lnTo>
                      <a:pt x="2" y="46"/>
                    </a:lnTo>
                    <a:lnTo>
                      <a:pt x="3" y="49"/>
                    </a:lnTo>
                    <a:lnTo>
                      <a:pt x="4" y="50"/>
                    </a:lnTo>
                    <a:lnTo>
                      <a:pt x="4" y="50"/>
                    </a:lnTo>
                    <a:lnTo>
                      <a:pt x="5" y="49"/>
                    </a:lnTo>
                    <a:lnTo>
                      <a:pt x="5" y="49"/>
                    </a:lnTo>
                    <a:lnTo>
                      <a:pt x="4" y="44"/>
                    </a:lnTo>
                    <a:lnTo>
                      <a:pt x="3" y="41"/>
                    </a:lnTo>
                    <a:lnTo>
                      <a:pt x="3" y="37"/>
                    </a:lnTo>
                    <a:lnTo>
                      <a:pt x="4" y="33"/>
                    </a:lnTo>
                    <a:lnTo>
                      <a:pt x="5" y="30"/>
                    </a:lnTo>
                    <a:lnTo>
                      <a:pt x="6" y="26"/>
                    </a:lnTo>
                    <a:lnTo>
                      <a:pt x="8" y="23"/>
                    </a:lnTo>
                    <a:lnTo>
                      <a:pt x="11" y="19"/>
                    </a:lnTo>
                    <a:lnTo>
                      <a:pt x="13" y="16"/>
                    </a:lnTo>
                    <a:lnTo>
                      <a:pt x="16" y="13"/>
                    </a:lnTo>
                    <a:lnTo>
                      <a:pt x="20" y="10"/>
                    </a:lnTo>
                    <a:lnTo>
                      <a:pt x="24" y="7"/>
                    </a:lnTo>
                    <a:lnTo>
                      <a:pt x="28" y="4"/>
                    </a:lnTo>
                    <a:lnTo>
                      <a:pt x="31" y="2"/>
                    </a:lnTo>
                    <a:lnTo>
                      <a:pt x="33" y="1"/>
                    </a:lnTo>
                    <a:lnTo>
                      <a:pt x="34" y="0"/>
                    </a:lnTo>
                    <a:lnTo>
                      <a:pt x="33" y="1"/>
                    </a:lnTo>
                    <a:lnTo>
                      <a:pt x="30" y="2"/>
                    </a:lnTo>
                    <a:lnTo>
                      <a:pt x="27" y="4"/>
                    </a:lnTo>
                    <a:lnTo>
                      <a:pt x="23" y="7"/>
                    </a:lnTo>
                    <a:lnTo>
                      <a:pt x="19" y="10"/>
                    </a:lnTo>
                    <a:lnTo>
                      <a:pt x="15" y="13"/>
                    </a:lnTo>
                    <a:lnTo>
                      <a:pt x="11" y="16"/>
                    </a:lnTo>
                    <a:lnTo>
                      <a:pt x="8" y="19"/>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4" name="Freeform 360"/>
              <p:cNvSpPr>
                <a:spLocks/>
              </p:cNvSpPr>
              <p:nvPr/>
            </p:nvSpPr>
            <p:spPr bwMode="auto">
              <a:xfrm>
                <a:off x="4516" y="3133"/>
                <a:ext cx="27" cy="53"/>
              </a:xfrm>
              <a:custGeom>
                <a:avLst/>
                <a:gdLst/>
                <a:ahLst/>
                <a:cxnLst>
                  <a:cxn ang="0">
                    <a:pos x="6" y="23"/>
                  </a:cxn>
                  <a:cxn ang="0">
                    <a:pos x="4" y="26"/>
                  </a:cxn>
                  <a:cxn ang="0">
                    <a:pos x="3" y="30"/>
                  </a:cxn>
                  <a:cxn ang="0">
                    <a:pos x="2" y="34"/>
                  </a:cxn>
                  <a:cxn ang="0">
                    <a:pos x="1" y="38"/>
                  </a:cxn>
                  <a:cxn ang="0">
                    <a:pos x="0" y="41"/>
                  </a:cxn>
                  <a:cxn ang="0">
                    <a:pos x="1" y="45"/>
                  </a:cxn>
                  <a:cxn ang="0">
                    <a:pos x="2" y="49"/>
                  </a:cxn>
                  <a:cxn ang="0">
                    <a:pos x="2" y="52"/>
                  </a:cxn>
                  <a:cxn ang="0">
                    <a:pos x="3" y="53"/>
                  </a:cxn>
                  <a:cxn ang="0">
                    <a:pos x="3" y="52"/>
                  </a:cxn>
                  <a:cxn ang="0">
                    <a:pos x="4" y="52"/>
                  </a:cxn>
                  <a:cxn ang="0">
                    <a:pos x="4" y="51"/>
                  </a:cxn>
                  <a:cxn ang="0">
                    <a:pos x="3" y="44"/>
                  </a:cxn>
                  <a:cxn ang="0">
                    <a:pos x="4" y="36"/>
                  </a:cxn>
                  <a:cxn ang="0">
                    <a:pos x="6" y="29"/>
                  </a:cxn>
                  <a:cxn ang="0">
                    <a:pos x="9" y="22"/>
                  </a:cxn>
                  <a:cxn ang="0">
                    <a:pos x="11" y="19"/>
                  </a:cxn>
                  <a:cxn ang="0">
                    <a:pos x="14" y="15"/>
                  </a:cxn>
                  <a:cxn ang="0">
                    <a:pos x="17" y="11"/>
                  </a:cxn>
                  <a:cxn ang="0">
                    <a:pos x="20" y="8"/>
                  </a:cxn>
                  <a:cxn ang="0">
                    <a:pos x="23" y="5"/>
                  </a:cxn>
                  <a:cxn ang="0">
                    <a:pos x="25" y="2"/>
                  </a:cxn>
                  <a:cxn ang="0">
                    <a:pos x="27" y="1"/>
                  </a:cxn>
                  <a:cxn ang="0">
                    <a:pos x="27" y="0"/>
                  </a:cxn>
                  <a:cxn ang="0">
                    <a:pos x="26" y="1"/>
                  </a:cxn>
                  <a:cxn ang="0">
                    <a:pos x="25" y="2"/>
                  </a:cxn>
                  <a:cxn ang="0">
                    <a:pos x="22" y="5"/>
                  </a:cxn>
                  <a:cxn ang="0">
                    <a:pos x="19" y="8"/>
                  </a:cxn>
                  <a:cxn ang="0">
                    <a:pos x="15" y="12"/>
                  </a:cxn>
                  <a:cxn ang="0">
                    <a:pos x="12" y="15"/>
                  </a:cxn>
                  <a:cxn ang="0">
                    <a:pos x="9" y="19"/>
                  </a:cxn>
                  <a:cxn ang="0">
                    <a:pos x="6" y="23"/>
                  </a:cxn>
                </a:cxnLst>
                <a:rect l="0" t="0" r="r" b="b"/>
                <a:pathLst>
                  <a:path w="27" h="53">
                    <a:moveTo>
                      <a:pt x="6" y="23"/>
                    </a:moveTo>
                    <a:lnTo>
                      <a:pt x="4" y="26"/>
                    </a:lnTo>
                    <a:lnTo>
                      <a:pt x="3" y="30"/>
                    </a:lnTo>
                    <a:lnTo>
                      <a:pt x="2" y="34"/>
                    </a:lnTo>
                    <a:lnTo>
                      <a:pt x="1" y="38"/>
                    </a:lnTo>
                    <a:lnTo>
                      <a:pt x="0" y="41"/>
                    </a:lnTo>
                    <a:lnTo>
                      <a:pt x="1" y="45"/>
                    </a:lnTo>
                    <a:lnTo>
                      <a:pt x="2" y="49"/>
                    </a:lnTo>
                    <a:lnTo>
                      <a:pt x="2" y="52"/>
                    </a:lnTo>
                    <a:lnTo>
                      <a:pt x="3" y="53"/>
                    </a:lnTo>
                    <a:lnTo>
                      <a:pt x="3" y="52"/>
                    </a:lnTo>
                    <a:lnTo>
                      <a:pt x="4" y="52"/>
                    </a:lnTo>
                    <a:lnTo>
                      <a:pt x="4" y="51"/>
                    </a:lnTo>
                    <a:lnTo>
                      <a:pt x="3" y="44"/>
                    </a:lnTo>
                    <a:lnTo>
                      <a:pt x="4" y="36"/>
                    </a:lnTo>
                    <a:lnTo>
                      <a:pt x="6" y="29"/>
                    </a:lnTo>
                    <a:lnTo>
                      <a:pt x="9" y="22"/>
                    </a:lnTo>
                    <a:lnTo>
                      <a:pt x="11" y="19"/>
                    </a:lnTo>
                    <a:lnTo>
                      <a:pt x="14" y="15"/>
                    </a:lnTo>
                    <a:lnTo>
                      <a:pt x="17" y="11"/>
                    </a:lnTo>
                    <a:lnTo>
                      <a:pt x="20" y="8"/>
                    </a:lnTo>
                    <a:lnTo>
                      <a:pt x="23" y="5"/>
                    </a:lnTo>
                    <a:lnTo>
                      <a:pt x="25" y="2"/>
                    </a:lnTo>
                    <a:lnTo>
                      <a:pt x="27" y="1"/>
                    </a:lnTo>
                    <a:lnTo>
                      <a:pt x="27" y="0"/>
                    </a:lnTo>
                    <a:lnTo>
                      <a:pt x="26" y="1"/>
                    </a:lnTo>
                    <a:lnTo>
                      <a:pt x="25" y="2"/>
                    </a:lnTo>
                    <a:lnTo>
                      <a:pt x="22" y="5"/>
                    </a:lnTo>
                    <a:lnTo>
                      <a:pt x="19" y="8"/>
                    </a:lnTo>
                    <a:lnTo>
                      <a:pt x="15" y="12"/>
                    </a:lnTo>
                    <a:lnTo>
                      <a:pt x="12" y="15"/>
                    </a:lnTo>
                    <a:lnTo>
                      <a:pt x="9" y="19"/>
                    </a:lnTo>
                    <a:lnTo>
                      <a:pt x="6" y="23"/>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5" name="Freeform 361"/>
              <p:cNvSpPr>
                <a:spLocks/>
              </p:cNvSpPr>
              <p:nvPr/>
            </p:nvSpPr>
            <p:spPr bwMode="auto">
              <a:xfrm>
                <a:off x="4544" y="3108"/>
                <a:ext cx="80" cy="36"/>
              </a:xfrm>
              <a:custGeom>
                <a:avLst/>
                <a:gdLst/>
                <a:ahLst/>
                <a:cxnLst>
                  <a:cxn ang="0">
                    <a:pos x="33" y="11"/>
                  </a:cxn>
                  <a:cxn ang="0">
                    <a:pos x="36" y="7"/>
                  </a:cxn>
                  <a:cxn ang="0">
                    <a:pos x="39" y="4"/>
                  </a:cxn>
                  <a:cxn ang="0">
                    <a:pos x="43" y="3"/>
                  </a:cxn>
                  <a:cxn ang="0">
                    <a:pos x="47" y="4"/>
                  </a:cxn>
                  <a:cxn ang="0">
                    <a:pos x="51" y="5"/>
                  </a:cxn>
                  <a:cxn ang="0">
                    <a:pos x="55" y="7"/>
                  </a:cxn>
                  <a:cxn ang="0">
                    <a:pos x="58" y="8"/>
                  </a:cxn>
                  <a:cxn ang="0">
                    <a:pos x="62" y="10"/>
                  </a:cxn>
                  <a:cxn ang="0">
                    <a:pos x="65" y="11"/>
                  </a:cxn>
                  <a:cxn ang="0">
                    <a:pos x="68" y="12"/>
                  </a:cxn>
                  <a:cxn ang="0">
                    <a:pos x="71" y="14"/>
                  </a:cxn>
                  <a:cxn ang="0">
                    <a:pos x="75" y="15"/>
                  </a:cxn>
                  <a:cxn ang="0">
                    <a:pos x="78" y="16"/>
                  </a:cxn>
                  <a:cxn ang="0">
                    <a:pos x="80" y="17"/>
                  </a:cxn>
                  <a:cxn ang="0">
                    <a:pos x="80" y="16"/>
                  </a:cxn>
                  <a:cxn ang="0">
                    <a:pos x="78" y="15"/>
                  </a:cxn>
                  <a:cxn ang="0">
                    <a:pos x="75" y="14"/>
                  </a:cxn>
                  <a:cxn ang="0">
                    <a:pos x="72" y="12"/>
                  </a:cxn>
                  <a:cxn ang="0">
                    <a:pos x="69" y="11"/>
                  </a:cxn>
                  <a:cxn ang="0">
                    <a:pos x="66" y="9"/>
                  </a:cxn>
                  <a:cxn ang="0">
                    <a:pos x="63" y="8"/>
                  </a:cxn>
                  <a:cxn ang="0">
                    <a:pos x="59" y="7"/>
                  </a:cxn>
                  <a:cxn ang="0">
                    <a:pos x="56" y="5"/>
                  </a:cxn>
                  <a:cxn ang="0">
                    <a:pos x="52" y="3"/>
                  </a:cxn>
                  <a:cxn ang="0">
                    <a:pos x="47" y="1"/>
                  </a:cxn>
                  <a:cxn ang="0">
                    <a:pos x="42" y="0"/>
                  </a:cxn>
                  <a:cxn ang="0">
                    <a:pos x="37" y="1"/>
                  </a:cxn>
                  <a:cxn ang="0">
                    <a:pos x="31" y="9"/>
                  </a:cxn>
                  <a:cxn ang="0">
                    <a:pos x="19" y="20"/>
                  </a:cxn>
                  <a:cxn ang="0">
                    <a:pos x="8" y="29"/>
                  </a:cxn>
                  <a:cxn ang="0">
                    <a:pos x="1" y="35"/>
                  </a:cxn>
                  <a:cxn ang="0">
                    <a:pos x="1" y="35"/>
                  </a:cxn>
                  <a:cxn ang="0">
                    <a:pos x="8" y="31"/>
                  </a:cxn>
                  <a:cxn ang="0">
                    <a:pos x="18" y="24"/>
                  </a:cxn>
                  <a:cxn ang="0">
                    <a:pos x="27" y="16"/>
                  </a:cxn>
                </a:cxnLst>
                <a:rect l="0" t="0" r="r" b="b"/>
                <a:pathLst>
                  <a:path w="80" h="36">
                    <a:moveTo>
                      <a:pt x="31" y="13"/>
                    </a:moveTo>
                    <a:lnTo>
                      <a:pt x="33" y="11"/>
                    </a:lnTo>
                    <a:lnTo>
                      <a:pt x="34" y="9"/>
                    </a:lnTo>
                    <a:lnTo>
                      <a:pt x="36" y="7"/>
                    </a:lnTo>
                    <a:lnTo>
                      <a:pt x="37" y="5"/>
                    </a:lnTo>
                    <a:lnTo>
                      <a:pt x="39" y="4"/>
                    </a:lnTo>
                    <a:lnTo>
                      <a:pt x="41" y="3"/>
                    </a:lnTo>
                    <a:lnTo>
                      <a:pt x="43" y="3"/>
                    </a:lnTo>
                    <a:lnTo>
                      <a:pt x="45" y="3"/>
                    </a:lnTo>
                    <a:lnTo>
                      <a:pt x="47" y="4"/>
                    </a:lnTo>
                    <a:lnTo>
                      <a:pt x="49" y="5"/>
                    </a:lnTo>
                    <a:lnTo>
                      <a:pt x="51" y="5"/>
                    </a:lnTo>
                    <a:lnTo>
                      <a:pt x="53" y="6"/>
                    </a:lnTo>
                    <a:lnTo>
                      <a:pt x="55" y="7"/>
                    </a:lnTo>
                    <a:lnTo>
                      <a:pt x="57" y="8"/>
                    </a:lnTo>
                    <a:lnTo>
                      <a:pt x="58" y="8"/>
                    </a:lnTo>
                    <a:lnTo>
                      <a:pt x="60" y="9"/>
                    </a:lnTo>
                    <a:lnTo>
                      <a:pt x="62" y="10"/>
                    </a:lnTo>
                    <a:lnTo>
                      <a:pt x="63" y="10"/>
                    </a:lnTo>
                    <a:lnTo>
                      <a:pt x="65" y="11"/>
                    </a:lnTo>
                    <a:lnTo>
                      <a:pt x="67" y="12"/>
                    </a:lnTo>
                    <a:lnTo>
                      <a:pt x="68" y="12"/>
                    </a:lnTo>
                    <a:lnTo>
                      <a:pt x="70" y="13"/>
                    </a:lnTo>
                    <a:lnTo>
                      <a:pt x="71" y="14"/>
                    </a:lnTo>
                    <a:lnTo>
                      <a:pt x="73" y="14"/>
                    </a:lnTo>
                    <a:lnTo>
                      <a:pt x="75" y="15"/>
                    </a:lnTo>
                    <a:lnTo>
                      <a:pt x="76" y="16"/>
                    </a:lnTo>
                    <a:lnTo>
                      <a:pt x="78" y="16"/>
                    </a:lnTo>
                    <a:lnTo>
                      <a:pt x="79" y="17"/>
                    </a:lnTo>
                    <a:lnTo>
                      <a:pt x="80" y="17"/>
                    </a:lnTo>
                    <a:lnTo>
                      <a:pt x="80" y="17"/>
                    </a:lnTo>
                    <a:lnTo>
                      <a:pt x="80" y="16"/>
                    </a:lnTo>
                    <a:lnTo>
                      <a:pt x="80" y="16"/>
                    </a:lnTo>
                    <a:lnTo>
                      <a:pt x="78" y="15"/>
                    </a:lnTo>
                    <a:lnTo>
                      <a:pt x="77" y="15"/>
                    </a:lnTo>
                    <a:lnTo>
                      <a:pt x="75" y="14"/>
                    </a:lnTo>
                    <a:lnTo>
                      <a:pt x="74" y="13"/>
                    </a:lnTo>
                    <a:lnTo>
                      <a:pt x="72" y="12"/>
                    </a:lnTo>
                    <a:lnTo>
                      <a:pt x="71" y="12"/>
                    </a:lnTo>
                    <a:lnTo>
                      <a:pt x="69" y="11"/>
                    </a:lnTo>
                    <a:lnTo>
                      <a:pt x="67" y="10"/>
                    </a:lnTo>
                    <a:lnTo>
                      <a:pt x="66" y="9"/>
                    </a:lnTo>
                    <a:lnTo>
                      <a:pt x="64" y="9"/>
                    </a:lnTo>
                    <a:lnTo>
                      <a:pt x="63" y="8"/>
                    </a:lnTo>
                    <a:lnTo>
                      <a:pt x="61" y="7"/>
                    </a:lnTo>
                    <a:lnTo>
                      <a:pt x="59" y="7"/>
                    </a:lnTo>
                    <a:lnTo>
                      <a:pt x="58" y="6"/>
                    </a:lnTo>
                    <a:lnTo>
                      <a:pt x="56" y="5"/>
                    </a:lnTo>
                    <a:lnTo>
                      <a:pt x="54" y="4"/>
                    </a:lnTo>
                    <a:lnTo>
                      <a:pt x="52" y="3"/>
                    </a:lnTo>
                    <a:lnTo>
                      <a:pt x="49" y="2"/>
                    </a:lnTo>
                    <a:lnTo>
                      <a:pt x="47" y="1"/>
                    </a:lnTo>
                    <a:lnTo>
                      <a:pt x="44" y="0"/>
                    </a:lnTo>
                    <a:lnTo>
                      <a:pt x="42" y="0"/>
                    </a:lnTo>
                    <a:lnTo>
                      <a:pt x="40" y="0"/>
                    </a:lnTo>
                    <a:lnTo>
                      <a:pt x="37" y="1"/>
                    </a:lnTo>
                    <a:lnTo>
                      <a:pt x="35" y="3"/>
                    </a:lnTo>
                    <a:lnTo>
                      <a:pt x="31" y="9"/>
                    </a:lnTo>
                    <a:lnTo>
                      <a:pt x="25" y="14"/>
                    </a:lnTo>
                    <a:lnTo>
                      <a:pt x="19" y="20"/>
                    </a:lnTo>
                    <a:lnTo>
                      <a:pt x="13" y="25"/>
                    </a:lnTo>
                    <a:lnTo>
                      <a:pt x="8" y="29"/>
                    </a:lnTo>
                    <a:lnTo>
                      <a:pt x="4" y="33"/>
                    </a:lnTo>
                    <a:lnTo>
                      <a:pt x="1" y="35"/>
                    </a:lnTo>
                    <a:lnTo>
                      <a:pt x="0" y="36"/>
                    </a:lnTo>
                    <a:lnTo>
                      <a:pt x="1" y="35"/>
                    </a:lnTo>
                    <a:lnTo>
                      <a:pt x="4" y="34"/>
                    </a:lnTo>
                    <a:lnTo>
                      <a:pt x="8" y="31"/>
                    </a:lnTo>
                    <a:lnTo>
                      <a:pt x="12" y="28"/>
                    </a:lnTo>
                    <a:lnTo>
                      <a:pt x="18" y="24"/>
                    </a:lnTo>
                    <a:lnTo>
                      <a:pt x="23" y="20"/>
                    </a:lnTo>
                    <a:lnTo>
                      <a:pt x="27" y="16"/>
                    </a:lnTo>
                    <a:lnTo>
                      <a:pt x="31" y="13"/>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6" name="Freeform 362"/>
              <p:cNvSpPr>
                <a:spLocks/>
              </p:cNvSpPr>
              <p:nvPr/>
            </p:nvSpPr>
            <p:spPr bwMode="auto">
              <a:xfrm>
                <a:off x="4528" y="3151"/>
                <a:ext cx="52" cy="22"/>
              </a:xfrm>
              <a:custGeom>
                <a:avLst/>
                <a:gdLst/>
                <a:ahLst/>
                <a:cxnLst>
                  <a:cxn ang="0">
                    <a:pos x="24" y="22"/>
                  </a:cxn>
                  <a:cxn ang="0">
                    <a:pos x="26" y="21"/>
                  </a:cxn>
                  <a:cxn ang="0">
                    <a:pos x="28" y="20"/>
                  </a:cxn>
                  <a:cxn ang="0">
                    <a:pos x="30" y="20"/>
                  </a:cxn>
                  <a:cxn ang="0">
                    <a:pos x="32" y="19"/>
                  </a:cxn>
                  <a:cxn ang="0">
                    <a:pos x="34" y="18"/>
                  </a:cxn>
                  <a:cxn ang="0">
                    <a:pos x="36" y="17"/>
                  </a:cxn>
                  <a:cxn ang="0">
                    <a:pos x="38" y="15"/>
                  </a:cxn>
                  <a:cxn ang="0">
                    <a:pos x="40" y="15"/>
                  </a:cxn>
                  <a:cxn ang="0">
                    <a:pos x="41" y="14"/>
                  </a:cxn>
                  <a:cxn ang="0">
                    <a:pos x="43" y="12"/>
                  </a:cxn>
                  <a:cxn ang="0">
                    <a:pos x="44" y="11"/>
                  </a:cxn>
                  <a:cxn ang="0">
                    <a:pos x="46" y="10"/>
                  </a:cxn>
                  <a:cxn ang="0">
                    <a:pos x="47" y="8"/>
                  </a:cxn>
                  <a:cxn ang="0">
                    <a:pos x="49" y="7"/>
                  </a:cxn>
                  <a:cxn ang="0">
                    <a:pos x="50" y="5"/>
                  </a:cxn>
                  <a:cxn ang="0">
                    <a:pos x="52" y="3"/>
                  </a:cxn>
                  <a:cxn ang="0">
                    <a:pos x="52" y="2"/>
                  </a:cxn>
                  <a:cxn ang="0">
                    <a:pos x="52" y="1"/>
                  </a:cxn>
                  <a:cxn ang="0">
                    <a:pos x="51" y="0"/>
                  </a:cxn>
                  <a:cxn ang="0">
                    <a:pos x="50" y="1"/>
                  </a:cxn>
                  <a:cxn ang="0">
                    <a:pos x="47" y="2"/>
                  </a:cxn>
                  <a:cxn ang="0">
                    <a:pos x="44" y="3"/>
                  </a:cxn>
                  <a:cxn ang="0">
                    <a:pos x="41" y="5"/>
                  </a:cxn>
                  <a:cxn ang="0">
                    <a:pos x="38" y="6"/>
                  </a:cxn>
                  <a:cxn ang="0">
                    <a:pos x="36" y="7"/>
                  </a:cxn>
                  <a:cxn ang="0">
                    <a:pos x="33" y="9"/>
                  </a:cxn>
                  <a:cxn ang="0">
                    <a:pos x="30" y="10"/>
                  </a:cxn>
                  <a:cxn ang="0">
                    <a:pos x="28" y="12"/>
                  </a:cxn>
                  <a:cxn ang="0">
                    <a:pos x="23" y="15"/>
                  </a:cxn>
                  <a:cxn ang="0">
                    <a:pos x="18" y="16"/>
                  </a:cxn>
                  <a:cxn ang="0">
                    <a:pos x="13" y="15"/>
                  </a:cxn>
                  <a:cxn ang="0">
                    <a:pos x="9" y="15"/>
                  </a:cxn>
                  <a:cxn ang="0">
                    <a:pos x="5" y="13"/>
                  </a:cxn>
                  <a:cxn ang="0">
                    <a:pos x="2" y="12"/>
                  </a:cxn>
                  <a:cxn ang="0">
                    <a:pos x="0" y="11"/>
                  </a:cxn>
                  <a:cxn ang="0">
                    <a:pos x="0" y="10"/>
                  </a:cxn>
                  <a:cxn ang="0">
                    <a:pos x="0" y="11"/>
                  </a:cxn>
                  <a:cxn ang="0">
                    <a:pos x="2" y="12"/>
                  </a:cxn>
                  <a:cxn ang="0">
                    <a:pos x="5" y="14"/>
                  </a:cxn>
                  <a:cxn ang="0">
                    <a:pos x="8" y="16"/>
                  </a:cxn>
                  <a:cxn ang="0">
                    <a:pos x="12" y="19"/>
                  </a:cxn>
                  <a:cxn ang="0">
                    <a:pos x="16" y="21"/>
                  </a:cxn>
                  <a:cxn ang="0">
                    <a:pos x="20" y="22"/>
                  </a:cxn>
                  <a:cxn ang="0">
                    <a:pos x="24" y="22"/>
                  </a:cxn>
                </a:cxnLst>
                <a:rect l="0" t="0" r="r" b="b"/>
                <a:pathLst>
                  <a:path w="52" h="22">
                    <a:moveTo>
                      <a:pt x="24" y="22"/>
                    </a:moveTo>
                    <a:lnTo>
                      <a:pt x="26" y="21"/>
                    </a:lnTo>
                    <a:lnTo>
                      <a:pt x="28" y="20"/>
                    </a:lnTo>
                    <a:lnTo>
                      <a:pt x="30" y="20"/>
                    </a:lnTo>
                    <a:lnTo>
                      <a:pt x="32" y="19"/>
                    </a:lnTo>
                    <a:lnTo>
                      <a:pt x="34" y="18"/>
                    </a:lnTo>
                    <a:lnTo>
                      <a:pt x="36" y="17"/>
                    </a:lnTo>
                    <a:lnTo>
                      <a:pt x="38" y="15"/>
                    </a:lnTo>
                    <a:lnTo>
                      <a:pt x="40" y="15"/>
                    </a:lnTo>
                    <a:lnTo>
                      <a:pt x="41" y="14"/>
                    </a:lnTo>
                    <a:lnTo>
                      <a:pt x="43" y="12"/>
                    </a:lnTo>
                    <a:lnTo>
                      <a:pt x="44" y="11"/>
                    </a:lnTo>
                    <a:lnTo>
                      <a:pt x="46" y="10"/>
                    </a:lnTo>
                    <a:lnTo>
                      <a:pt x="47" y="8"/>
                    </a:lnTo>
                    <a:lnTo>
                      <a:pt x="49" y="7"/>
                    </a:lnTo>
                    <a:lnTo>
                      <a:pt x="50" y="5"/>
                    </a:lnTo>
                    <a:lnTo>
                      <a:pt x="52" y="3"/>
                    </a:lnTo>
                    <a:lnTo>
                      <a:pt x="52" y="2"/>
                    </a:lnTo>
                    <a:lnTo>
                      <a:pt x="52" y="1"/>
                    </a:lnTo>
                    <a:lnTo>
                      <a:pt x="51" y="0"/>
                    </a:lnTo>
                    <a:lnTo>
                      <a:pt x="50" y="1"/>
                    </a:lnTo>
                    <a:lnTo>
                      <a:pt x="47" y="2"/>
                    </a:lnTo>
                    <a:lnTo>
                      <a:pt x="44" y="3"/>
                    </a:lnTo>
                    <a:lnTo>
                      <a:pt x="41" y="5"/>
                    </a:lnTo>
                    <a:lnTo>
                      <a:pt x="38" y="6"/>
                    </a:lnTo>
                    <a:lnTo>
                      <a:pt x="36" y="7"/>
                    </a:lnTo>
                    <a:lnTo>
                      <a:pt x="33" y="9"/>
                    </a:lnTo>
                    <a:lnTo>
                      <a:pt x="30" y="10"/>
                    </a:lnTo>
                    <a:lnTo>
                      <a:pt x="28" y="12"/>
                    </a:lnTo>
                    <a:lnTo>
                      <a:pt x="23" y="15"/>
                    </a:lnTo>
                    <a:lnTo>
                      <a:pt x="18" y="16"/>
                    </a:lnTo>
                    <a:lnTo>
                      <a:pt x="13" y="15"/>
                    </a:lnTo>
                    <a:lnTo>
                      <a:pt x="9" y="15"/>
                    </a:lnTo>
                    <a:lnTo>
                      <a:pt x="5" y="13"/>
                    </a:lnTo>
                    <a:lnTo>
                      <a:pt x="2" y="12"/>
                    </a:lnTo>
                    <a:lnTo>
                      <a:pt x="0" y="11"/>
                    </a:lnTo>
                    <a:lnTo>
                      <a:pt x="0" y="10"/>
                    </a:lnTo>
                    <a:lnTo>
                      <a:pt x="0" y="11"/>
                    </a:lnTo>
                    <a:lnTo>
                      <a:pt x="2" y="12"/>
                    </a:lnTo>
                    <a:lnTo>
                      <a:pt x="5" y="14"/>
                    </a:lnTo>
                    <a:lnTo>
                      <a:pt x="8" y="16"/>
                    </a:lnTo>
                    <a:lnTo>
                      <a:pt x="12" y="19"/>
                    </a:lnTo>
                    <a:lnTo>
                      <a:pt x="16" y="21"/>
                    </a:lnTo>
                    <a:lnTo>
                      <a:pt x="20" y="22"/>
                    </a:lnTo>
                    <a:lnTo>
                      <a:pt x="24" y="2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7" name="Freeform 363"/>
              <p:cNvSpPr>
                <a:spLocks/>
              </p:cNvSpPr>
              <p:nvPr/>
            </p:nvSpPr>
            <p:spPr bwMode="auto">
              <a:xfrm>
                <a:off x="4562" y="3165"/>
                <a:ext cx="22" cy="6"/>
              </a:xfrm>
              <a:custGeom>
                <a:avLst/>
                <a:gdLst/>
                <a:ahLst/>
                <a:cxnLst>
                  <a:cxn ang="0">
                    <a:pos x="21" y="6"/>
                  </a:cxn>
                  <a:cxn ang="0">
                    <a:pos x="21" y="6"/>
                  </a:cxn>
                  <a:cxn ang="0">
                    <a:pos x="22" y="5"/>
                  </a:cxn>
                  <a:cxn ang="0">
                    <a:pos x="22" y="5"/>
                  </a:cxn>
                  <a:cxn ang="0">
                    <a:pos x="21" y="5"/>
                  </a:cxn>
                  <a:cxn ang="0">
                    <a:pos x="18" y="4"/>
                  </a:cxn>
                  <a:cxn ang="0">
                    <a:pos x="15" y="4"/>
                  </a:cxn>
                  <a:cxn ang="0">
                    <a:pos x="12" y="3"/>
                  </a:cxn>
                  <a:cxn ang="0">
                    <a:pos x="8" y="2"/>
                  </a:cxn>
                  <a:cxn ang="0">
                    <a:pos x="5" y="1"/>
                  </a:cxn>
                  <a:cxn ang="0">
                    <a:pos x="2" y="1"/>
                  </a:cxn>
                  <a:cxn ang="0">
                    <a:pos x="1" y="0"/>
                  </a:cxn>
                  <a:cxn ang="0">
                    <a:pos x="0" y="0"/>
                  </a:cxn>
                  <a:cxn ang="0">
                    <a:pos x="0" y="0"/>
                  </a:cxn>
                  <a:cxn ang="0">
                    <a:pos x="1" y="1"/>
                  </a:cxn>
                  <a:cxn ang="0">
                    <a:pos x="1" y="2"/>
                  </a:cxn>
                  <a:cxn ang="0">
                    <a:pos x="3" y="3"/>
                  </a:cxn>
                  <a:cxn ang="0">
                    <a:pos x="6" y="4"/>
                  </a:cxn>
                  <a:cxn ang="0">
                    <a:pos x="9" y="5"/>
                  </a:cxn>
                  <a:cxn ang="0">
                    <a:pos x="14" y="6"/>
                  </a:cxn>
                  <a:cxn ang="0">
                    <a:pos x="21" y="6"/>
                  </a:cxn>
                </a:cxnLst>
                <a:rect l="0" t="0" r="r" b="b"/>
                <a:pathLst>
                  <a:path w="22" h="6">
                    <a:moveTo>
                      <a:pt x="21" y="6"/>
                    </a:moveTo>
                    <a:lnTo>
                      <a:pt x="21" y="6"/>
                    </a:lnTo>
                    <a:lnTo>
                      <a:pt x="22" y="5"/>
                    </a:lnTo>
                    <a:lnTo>
                      <a:pt x="22" y="5"/>
                    </a:lnTo>
                    <a:lnTo>
                      <a:pt x="21" y="5"/>
                    </a:lnTo>
                    <a:lnTo>
                      <a:pt x="18" y="4"/>
                    </a:lnTo>
                    <a:lnTo>
                      <a:pt x="15" y="4"/>
                    </a:lnTo>
                    <a:lnTo>
                      <a:pt x="12" y="3"/>
                    </a:lnTo>
                    <a:lnTo>
                      <a:pt x="8" y="2"/>
                    </a:lnTo>
                    <a:lnTo>
                      <a:pt x="5" y="1"/>
                    </a:lnTo>
                    <a:lnTo>
                      <a:pt x="2" y="1"/>
                    </a:lnTo>
                    <a:lnTo>
                      <a:pt x="1" y="0"/>
                    </a:lnTo>
                    <a:lnTo>
                      <a:pt x="0" y="0"/>
                    </a:lnTo>
                    <a:lnTo>
                      <a:pt x="0" y="0"/>
                    </a:lnTo>
                    <a:lnTo>
                      <a:pt x="1" y="1"/>
                    </a:lnTo>
                    <a:lnTo>
                      <a:pt x="1" y="2"/>
                    </a:lnTo>
                    <a:lnTo>
                      <a:pt x="3" y="3"/>
                    </a:lnTo>
                    <a:lnTo>
                      <a:pt x="6" y="4"/>
                    </a:lnTo>
                    <a:lnTo>
                      <a:pt x="9" y="5"/>
                    </a:lnTo>
                    <a:lnTo>
                      <a:pt x="14" y="6"/>
                    </a:lnTo>
                    <a:lnTo>
                      <a:pt x="21" y="6"/>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8" name="Freeform 364"/>
              <p:cNvSpPr>
                <a:spLocks/>
              </p:cNvSpPr>
              <p:nvPr/>
            </p:nvSpPr>
            <p:spPr bwMode="auto">
              <a:xfrm>
                <a:off x="4303" y="2857"/>
                <a:ext cx="127" cy="107"/>
              </a:xfrm>
              <a:custGeom>
                <a:avLst/>
                <a:gdLst/>
                <a:ahLst/>
                <a:cxnLst>
                  <a:cxn ang="0">
                    <a:pos x="126" y="6"/>
                  </a:cxn>
                  <a:cxn ang="0">
                    <a:pos x="122" y="16"/>
                  </a:cxn>
                  <a:cxn ang="0">
                    <a:pos x="117" y="25"/>
                  </a:cxn>
                  <a:cxn ang="0">
                    <a:pos x="110" y="33"/>
                  </a:cxn>
                  <a:cxn ang="0">
                    <a:pos x="101" y="40"/>
                  </a:cxn>
                  <a:cxn ang="0">
                    <a:pos x="92" y="47"/>
                  </a:cxn>
                  <a:cxn ang="0">
                    <a:pos x="82" y="52"/>
                  </a:cxn>
                  <a:cxn ang="0">
                    <a:pos x="72" y="57"/>
                  </a:cxn>
                  <a:cxn ang="0">
                    <a:pos x="63" y="61"/>
                  </a:cxn>
                  <a:cxn ang="0">
                    <a:pos x="53" y="66"/>
                  </a:cxn>
                  <a:cxn ang="0">
                    <a:pos x="44" y="71"/>
                  </a:cxn>
                  <a:cxn ang="0">
                    <a:pos x="35" y="76"/>
                  </a:cxn>
                  <a:cxn ang="0">
                    <a:pos x="26" y="81"/>
                  </a:cxn>
                  <a:cxn ang="0">
                    <a:pos x="18" y="87"/>
                  </a:cxn>
                  <a:cxn ang="0">
                    <a:pos x="10" y="94"/>
                  </a:cxn>
                  <a:cxn ang="0">
                    <a:pos x="3" y="101"/>
                  </a:cxn>
                  <a:cxn ang="0">
                    <a:pos x="0" y="106"/>
                  </a:cxn>
                  <a:cxn ang="0">
                    <a:pos x="1" y="107"/>
                  </a:cxn>
                  <a:cxn ang="0">
                    <a:pos x="6" y="103"/>
                  </a:cxn>
                  <a:cxn ang="0">
                    <a:pos x="15" y="96"/>
                  </a:cxn>
                  <a:cxn ang="0">
                    <a:pos x="24" y="89"/>
                  </a:cxn>
                  <a:cxn ang="0">
                    <a:pos x="33" y="83"/>
                  </a:cxn>
                  <a:cxn ang="0">
                    <a:pos x="41" y="78"/>
                  </a:cxn>
                  <a:cxn ang="0">
                    <a:pos x="46" y="75"/>
                  </a:cxn>
                  <a:cxn ang="0">
                    <a:pos x="51" y="72"/>
                  </a:cxn>
                  <a:cxn ang="0">
                    <a:pos x="56" y="70"/>
                  </a:cxn>
                  <a:cxn ang="0">
                    <a:pos x="61" y="67"/>
                  </a:cxn>
                  <a:cxn ang="0">
                    <a:pos x="66" y="65"/>
                  </a:cxn>
                  <a:cxn ang="0">
                    <a:pos x="72" y="62"/>
                  </a:cxn>
                  <a:cxn ang="0">
                    <a:pos x="77" y="59"/>
                  </a:cxn>
                  <a:cxn ang="0">
                    <a:pos x="84" y="55"/>
                  </a:cxn>
                  <a:cxn ang="0">
                    <a:pos x="92" y="50"/>
                  </a:cxn>
                  <a:cxn ang="0">
                    <a:pos x="100" y="45"/>
                  </a:cxn>
                  <a:cxn ang="0">
                    <a:pos x="108" y="38"/>
                  </a:cxn>
                  <a:cxn ang="0">
                    <a:pos x="114" y="31"/>
                  </a:cxn>
                  <a:cxn ang="0">
                    <a:pos x="119" y="23"/>
                  </a:cxn>
                  <a:cxn ang="0">
                    <a:pos x="124" y="14"/>
                  </a:cxn>
                  <a:cxn ang="0">
                    <a:pos x="126" y="5"/>
                  </a:cxn>
                  <a:cxn ang="0">
                    <a:pos x="127" y="0"/>
                  </a:cxn>
                  <a:cxn ang="0">
                    <a:pos x="127" y="0"/>
                  </a:cxn>
                  <a:cxn ang="0">
                    <a:pos x="127" y="0"/>
                  </a:cxn>
                </a:cxnLst>
                <a:rect l="0" t="0" r="r" b="b"/>
                <a:pathLst>
                  <a:path w="127" h="107">
                    <a:moveTo>
                      <a:pt x="127" y="0"/>
                    </a:moveTo>
                    <a:lnTo>
                      <a:pt x="126" y="6"/>
                    </a:lnTo>
                    <a:lnTo>
                      <a:pt x="124" y="11"/>
                    </a:lnTo>
                    <a:lnTo>
                      <a:pt x="122" y="16"/>
                    </a:lnTo>
                    <a:lnTo>
                      <a:pt x="120" y="21"/>
                    </a:lnTo>
                    <a:lnTo>
                      <a:pt x="117" y="25"/>
                    </a:lnTo>
                    <a:lnTo>
                      <a:pt x="113" y="29"/>
                    </a:lnTo>
                    <a:lnTo>
                      <a:pt x="110" y="33"/>
                    </a:lnTo>
                    <a:lnTo>
                      <a:pt x="106" y="37"/>
                    </a:lnTo>
                    <a:lnTo>
                      <a:pt x="101" y="40"/>
                    </a:lnTo>
                    <a:lnTo>
                      <a:pt x="97" y="44"/>
                    </a:lnTo>
                    <a:lnTo>
                      <a:pt x="92" y="47"/>
                    </a:lnTo>
                    <a:lnTo>
                      <a:pt x="87" y="49"/>
                    </a:lnTo>
                    <a:lnTo>
                      <a:pt x="82" y="52"/>
                    </a:lnTo>
                    <a:lnTo>
                      <a:pt x="77" y="55"/>
                    </a:lnTo>
                    <a:lnTo>
                      <a:pt x="72" y="57"/>
                    </a:lnTo>
                    <a:lnTo>
                      <a:pt x="67" y="59"/>
                    </a:lnTo>
                    <a:lnTo>
                      <a:pt x="63" y="61"/>
                    </a:lnTo>
                    <a:lnTo>
                      <a:pt x="58" y="64"/>
                    </a:lnTo>
                    <a:lnTo>
                      <a:pt x="53" y="66"/>
                    </a:lnTo>
                    <a:lnTo>
                      <a:pt x="49" y="68"/>
                    </a:lnTo>
                    <a:lnTo>
                      <a:pt x="44" y="71"/>
                    </a:lnTo>
                    <a:lnTo>
                      <a:pt x="40" y="73"/>
                    </a:lnTo>
                    <a:lnTo>
                      <a:pt x="35" y="76"/>
                    </a:lnTo>
                    <a:lnTo>
                      <a:pt x="31" y="78"/>
                    </a:lnTo>
                    <a:lnTo>
                      <a:pt x="26" y="81"/>
                    </a:lnTo>
                    <a:lnTo>
                      <a:pt x="22" y="84"/>
                    </a:lnTo>
                    <a:lnTo>
                      <a:pt x="18" y="87"/>
                    </a:lnTo>
                    <a:lnTo>
                      <a:pt x="14" y="90"/>
                    </a:lnTo>
                    <a:lnTo>
                      <a:pt x="10" y="94"/>
                    </a:lnTo>
                    <a:lnTo>
                      <a:pt x="6" y="97"/>
                    </a:lnTo>
                    <a:lnTo>
                      <a:pt x="3" y="101"/>
                    </a:lnTo>
                    <a:lnTo>
                      <a:pt x="0" y="105"/>
                    </a:lnTo>
                    <a:lnTo>
                      <a:pt x="0" y="106"/>
                    </a:lnTo>
                    <a:lnTo>
                      <a:pt x="0" y="107"/>
                    </a:lnTo>
                    <a:lnTo>
                      <a:pt x="1" y="107"/>
                    </a:lnTo>
                    <a:lnTo>
                      <a:pt x="2" y="107"/>
                    </a:lnTo>
                    <a:lnTo>
                      <a:pt x="6" y="103"/>
                    </a:lnTo>
                    <a:lnTo>
                      <a:pt x="10" y="99"/>
                    </a:lnTo>
                    <a:lnTo>
                      <a:pt x="15" y="96"/>
                    </a:lnTo>
                    <a:lnTo>
                      <a:pt x="19" y="92"/>
                    </a:lnTo>
                    <a:lnTo>
                      <a:pt x="24" y="89"/>
                    </a:lnTo>
                    <a:lnTo>
                      <a:pt x="29" y="86"/>
                    </a:lnTo>
                    <a:lnTo>
                      <a:pt x="33" y="83"/>
                    </a:lnTo>
                    <a:lnTo>
                      <a:pt x="38" y="79"/>
                    </a:lnTo>
                    <a:lnTo>
                      <a:pt x="41" y="78"/>
                    </a:lnTo>
                    <a:lnTo>
                      <a:pt x="43" y="76"/>
                    </a:lnTo>
                    <a:lnTo>
                      <a:pt x="46" y="75"/>
                    </a:lnTo>
                    <a:lnTo>
                      <a:pt x="48" y="74"/>
                    </a:lnTo>
                    <a:lnTo>
                      <a:pt x="51" y="72"/>
                    </a:lnTo>
                    <a:lnTo>
                      <a:pt x="53" y="71"/>
                    </a:lnTo>
                    <a:lnTo>
                      <a:pt x="56" y="70"/>
                    </a:lnTo>
                    <a:lnTo>
                      <a:pt x="59" y="68"/>
                    </a:lnTo>
                    <a:lnTo>
                      <a:pt x="61" y="67"/>
                    </a:lnTo>
                    <a:lnTo>
                      <a:pt x="64" y="66"/>
                    </a:lnTo>
                    <a:lnTo>
                      <a:pt x="66" y="65"/>
                    </a:lnTo>
                    <a:lnTo>
                      <a:pt x="69" y="63"/>
                    </a:lnTo>
                    <a:lnTo>
                      <a:pt x="72" y="62"/>
                    </a:lnTo>
                    <a:lnTo>
                      <a:pt x="74" y="61"/>
                    </a:lnTo>
                    <a:lnTo>
                      <a:pt x="77" y="59"/>
                    </a:lnTo>
                    <a:lnTo>
                      <a:pt x="79" y="58"/>
                    </a:lnTo>
                    <a:lnTo>
                      <a:pt x="84" y="55"/>
                    </a:lnTo>
                    <a:lnTo>
                      <a:pt x="88" y="53"/>
                    </a:lnTo>
                    <a:lnTo>
                      <a:pt x="92" y="50"/>
                    </a:lnTo>
                    <a:lnTo>
                      <a:pt x="96" y="48"/>
                    </a:lnTo>
                    <a:lnTo>
                      <a:pt x="100" y="45"/>
                    </a:lnTo>
                    <a:lnTo>
                      <a:pt x="104" y="41"/>
                    </a:lnTo>
                    <a:lnTo>
                      <a:pt x="108" y="38"/>
                    </a:lnTo>
                    <a:lnTo>
                      <a:pt x="111" y="35"/>
                    </a:lnTo>
                    <a:lnTo>
                      <a:pt x="114" y="31"/>
                    </a:lnTo>
                    <a:lnTo>
                      <a:pt x="117" y="27"/>
                    </a:lnTo>
                    <a:lnTo>
                      <a:pt x="119" y="23"/>
                    </a:lnTo>
                    <a:lnTo>
                      <a:pt x="122" y="19"/>
                    </a:lnTo>
                    <a:lnTo>
                      <a:pt x="124" y="14"/>
                    </a:lnTo>
                    <a:lnTo>
                      <a:pt x="125" y="10"/>
                    </a:lnTo>
                    <a:lnTo>
                      <a:pt x="126" y="5"/>
                    </a:lnTo>
                    <a:lnTo>
                      <a:pt x="127" y="0"/>
                    </a:lnTo>
                    <a:lnTo>
                      <a:pt x="127" y="0"/>
                    </a:lnTo>
                    <a:lnTo>
                      <a:pt x="127" y="0"/>
                    </a:lnTo>
                    <a:lnTo>
                      <a:pt x="127" y="0"/>
                    </a:lnTo>
                    <a:lnTo>
                      <a:pt x="127" y="0"/>
                    </a:lnTo>
                    <a:lnTo>
                      <a:pt x="127"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9" name="Freeform 365"/>
              <p:cNvSpPr>
                <a:spLocks/>
              </p:cNvSpPr>
              <p:nvPr/>
            </p:nvSpPr>
            <p:spPr bwMode="auto">
              <a:xfrm>
                <a:off x="4426" y="2769"/>
                <a:ext cx="37" cy="86"/>
              </a:xfrm>
              <a:custGeom>
                <a:avLst/>
                <a:gdLst/>
                <a:ahLst/>
                <a:cxnLst>
                  <a:cxn ang="0">
                    <a:pos x="2" y="86"/>
                  </a:cxn>
                  <a:cxn ang="0">
                    <a:pos x="3" y="80"/>
                  </a:cxn>
                  <a:cxn ang="0">
                    <a:pos x="3" y="74"/>
                  </a:cxn>
                  <a:cxn ang="0">
                    <a:pos x="4" y="68"/>
                  </a:cxn>
                  <a:cxn ang="0">
                    <a:pos x="4" y="62"/>
                  </a:cxn>
                  <a:cxn ang="0">
                    <a:pos x="3" y="55"/>
                  </a:cxn>
                  <a:cxn ang="0">
                    <a:pos x="3" y="48"/>
                  </a:cxn>
                  <a:cxn ang="0">
                    <a:pos x="3" y="40"/>
                  </a:cxn>
                  <a:cxn ang="0">
                    <a:pos x="3" y="33"/>
                  </a:cxn>
                  <a:cxn ang="0">
                    <a:pos x="5" y="27"/>
                  </a:cxn>
                  <a:cxn ang="0">
                    <a:pos x="7" y="22"/>
                  </a:cxn>
                  <a:cxn ang="0">
                    <a:pos x="10" y="17"/>
                  </a:cxn>
                  <a:cxn ang="0">
                    <a:pos x="15" y="12"/>
                  </a:cxn>
                  <a:cxn ang="0">
                    <a:pos x="20" y="8"/>
                  </a:cxn>
                  <a:cxn ang="0">
                    <a:pos x="25" y="5"/>
                  </a:cxn>
                  <a:cxn ang="0">
                    <a:pos x="31" y="3"/>
                  </a:cxn>
                  <a:cxn ang="0">
                    <a:pos x="36" y="2"/>
                  </a:cxn>
                  <a:cxn ang="0">
                    <a:pos x="37" y="2"/>
                  </a:cxn>
                  <a:cxn ang="0">
                    <a:pos x="37" y="1"/>
                  </a:cxn>
                  <a:cxn ang="0">
                    <a:pos x="37" y="1"/>
                  </a:cxn>
                  <a:cxn ang="0">
                    <a:pos x="37" y="0"/>
                  </a:cxn>
                  <a:cxn ang="0">
                    <a:pos x="31" y="0"/>
                  </a:cxn>
                  <a:cxn ang="0">
                    <a:pos x="25" y="1"/>
                  </a:cxn>
                  <a:cxn ang="0">
                    <a:pos x="20" y="4"/>
                  </a:cxn>
                  <a:cxn ang="0">
                    <a:pos x="15" y="7"/>
                  </a:cxn>
                  <a:cxn ang="0">
                    <a:pos x="11" y="11"/>
                  </a:cxn>
                  <a:cxn ang="0">
                    <a:pos x="7" y="15"/>
                  </a:cxn>
                  <a:cxn ang="0">
                    <a:pos x="4" y="20"/>
                  </a:cxn>
                  <a:cxn ang="0">
                    <a:pos x="1" y="25"/>
                  </a:cxn>
                  <a:cxn ang="0">
                    <a:pos x="0" y="32"/>
                  </a:cxn>
                  <a:cxn ang="0">
                    <a:pos x="0" y="39"/>
                  </a:cxn>
                  <a:cxn ang="0">
                    <a:pos x="1" y="47"/>
                  </a:cxn>
                  <a:cxn ang="0">
                    <a:pos x="2" y="54"/>
                  </a:cxn>
                  <a:cxn ang="0">
                    <a:pos x="2" y="57"/>
                  </a:cxn>
                  <a:cxn ang="0">
                    <a:pos x="3" y="61"/>
                  </a:cxn>
                  <a:cxn ang="0">
                    <a:pos x="3" y="65"/>
                  </a:cxn>
                  <a:cxn ang="0">
                    <a:pos x="3" y="68"/>
                  </a:cxn>
                  <a:cxn ang="0">
                    <a:pos x="3" y="73"/>
                  </a:cxn>
                  <a:cxn ang="0">
                    <a:pos x="3" y="77"/>
                  </a:cxn>
                  <a:cxn ang="0">
                    <a:pos x="3" y="82"/>
                  </a:cxn>
                  <a:cxn ang="0">
                    <a:pos x="2" y="86"/>
                  </a:cxn>
                  <a:cxn ang="0">
                    <a:pos x="2" y="86"/>
                  </a:cxn>
                  <a:cxn ang="0">
                    <a:pos x="2" y="86"/>
                  </a:cxn>
                  <a:cxn ang="0">
                    <a:pos x="2" y="86"/>
                  </a:cxn>
                  <a:cxn ang="0">
                    <a:pos x="2" y="86"/>
                  </a:cxn>
                  <a:cxn ang="0">
                    <a:pos x="2" y="86"/>
                  </a:cxn>
                </a:cxnLst>
                <a:rect l="0" t="0" r="r" b="b"/>
                <a:pathLst>
                  <a:path w="37" h="86">
                    <a:moveTo>
                      <a:pt x="2" y="86"/>
                    </a:moveTo>
                    <a:lnTo>
                      <a:pt x="3" y="80"/>
                    </a:lnTo>
                    <a:lnTo>
                      <a:pt x="3" y="74"/>
                    </a:lnTo>
                    <a:lnTo>
                      <a:pt x="4" y="68"/>
                    </a:lnTo>
                    <a:lnTo>
                      <a:pt x="4" y="62"/>
                    </a:lnTo>
                    <a:lnTo>
                      <a:pt x="3" y="55"/>
                    </a:lnTo>
                    <a:lnTo>
                      <a:pt x="3" y="48"/>
                    </a:lnTo>
                    <a:lnTo>
                      <a:pt x="3" y="40"/>
                    </a:lnTo>
                    <a:lnTo>
                      <a:pt x="3" y="33"/>
                    </a:lnTo>
                    <a:lnTo>
                      <a:pt x="5" y="27"/>
                    </a:lnTo>
                    <a:lnTo>
                      <a:pt x="7" y="22"/>
                    </a:lnTo>
                    <a:lnTo>
                      <a:pt x="10" y="17"/>
                    </a:lnTo>
                    <a:lnTo>
                      <a:pt x="15" y="12"/>
                    </a:lnTo>
                    <a:lnTo>
                      <a:pt x="20" y="8"/>
                    </a:lnTo>
                    <a:lnTo>
                      <a:pt x="25" y="5"/>
                    </a:lnTo>
                    <a:lnTo>
                      <a:pt x="31" y="3"/>
                    </a:lnTo>
                    <a:lnTo>
                      <a:pt x="36" y="2"/>
                    </a:lnTo>
                    <a:lnTo>
                      <a:pt x="37" y="2"/>
                    </a:lnTo>
                    <a:lnTo>
                      <a:pt x="37" y="1"/>
                    </a:lnTo>
                    <a:lnTo>
                      <a:pt x="37" y="1"/>
                    </a:lnTo>
                    <a:lnTo>
                      <a:pt x="37" y="0"/>
                    </a:lnTo>
                    <a:lnTo>
                      <a:pt x="31" y="0"/>
                    </a:lnTo>
                    <a:lnTo>
                      <a:pt x="25" y="1"/>
                    </a:lnTo>
                    <a:lnTo>
                      <a:pt x="20" y="4"/>
                    </a:lnTo>
                    <a:lnTo>
                      <a:pt x="15" y="7"/>
                    </a:lnTo>
                    <a:lnTo>
                      <a:pt x="11" y="11"/>
                    </a:lnTo>
                    <a:lnTo>
                      <a:pt x="7" y="15"/>
                    </a:lnTo>
                    <a:lnTo>
                      <a:pt x="4" y="20"/>
                    </a:lnTo>
                    <a:lnTo>
                      <a:pt x="1" y="25"/>
                    </a:lnTo>
                    <a:lnTo>
                      <a:pt x="0" y="32"/>
                    </a:lnTo>
                    <a:lnTo>
                      <a:pt x="0" y="39"/>
                    </a:lnTo>
                    <a:lnTo>
                      <a:pt x="1" y="47"/>
                    </a:lnTo>
                    <a:lnTo>
                      <a:pt x="2" y="54"/>
                    </a:lnTo>
                    <a:lnTo>
                      <a:pt x="2" y="57"/>
                    </a:lnTo>
                    <a:lnTo>
                      <a:pt x="3" y="61"/>
                    </a:lnTo>
                    <a:lnTo>
                      <a:pt x="3" y="65"/>
                    </a:lnTo>
                    <a:lnTo>
                      <a:pt x="3" y="68"/>
                    </a:lnTo>
                    <a:lnTo>
                      <a:pt x="3" y="73"/>
                    </a:lnTo>
                    <a:lnTo>
                      <a:pt x="3" y="77"/>
                    </a:lnTo>
                    <a:lnTo>
                      <a:pt x="3" y="82"/>
                    </a:lnTo>
                    <a:lnTo>
                      <a:pt x="2" y="86"/>
                    </a:lnTo>
                    <a:lnTo>
                      <a:pt x="2" y="86"/>
                    </a:lnTo>
                    <a:lnTo>
                      <a:pt x="2" y="86"/>
                    </a:lnTo>
                    <a:lnTo>
                      <a:pt x="2" y="86"/>
                    </a:lnTo>
                    <a:lnTo>
                      <a:pt x="2" y="86"/>
                    </a:lnTo>
                    <a:lnTo>
                      <a:pt x="2" y="86"/>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0" name="Freeform 366"/>
              <p:cNvSpPr>
                <a:spLocks/>
              </p:cNvSpPr>
              <p:nvPr/>
            </p:nvSpPr>
            <p:spPr bwMode="auto">
              <a:xfrm>
                <a:off x="4461" y="2769"/>
                <a:ext cx="70" cy="49"/>
              </a:xfrm>
              <a:custGeom>
                <a:avLst/>
                <a:gdLst/>
                <a:ahLst/>
                <a:cxnLst>
                  <a:cxn ang="0">
                    <a:pos x="3" y="2"/>
                  </a:cxn>
                  <a:cxn ang="0">
                    <a:pos x="9" y="1"/>
                  </a:cxn>
                  <a:cxn ang="0">
                    <a:pos x="15" y="1"/>
                  </a:cxn>
                  <a:cxn ang="0">
                    <a:pos x="22" y="1"/>
                  </a:cxn>
                  <a:cxn ang="0">
                    <a:pos x="29" y="3"/>
                  </a:cxn>
                  <a:cxn ang="0">
                    <a:pos x="35" y="4"/>
                  </a:cxn>
                  <a:cxn ang="0">
                    <a:pos x="41" y="7"/>
                  </a:cxn>
                  <a:cxn ang="0">
                    <a:pos x="47" y="10"/>
                  </a:cxn>
                  <a:cxn ang="0">
                    <a:pos x="51" y="14"/>
                  </a:cxn>
                  <a:cxn ang="0">
                    <a:pos x="56" y="17"/>
                  </a:cxn>
                  <a:cxn ang="0">
                    <a:pos x="59" y="21"/>
                  </a:cxn>
                  <a:cxn ang="0">
                    <a:pos x="63" y="26"/>
                  </a:cxn>
                  <a:cxn ang="0">
                    <a:pos x="66" y="33"/>
                  </a:cxn>
                  <a:cxn ang="0">
                    <a:pos x="68" y="44"/>
                  </a:cxn>
                  <a:cxn ang="0">
                    <a:pos x="69" y="49"/>
                  </a:cxn>
                  <a:cxn ang="0">
                    <a:pos x="70" y="49"/>
                  </a:cxn>
                  <a:cxn ang="0">
                    <a:pos x="70" y="43"/>
                  </a:cxn>
                  <a:cxn ang="0">
                    <a:pos x="68" y="32"/>
                  </a:cxn>
                  <a:cxn ang="0">
                    <a:pos x="64" y="24"/>
                  </a:cxn>
                  <a:cxn ang="0">
                    <a:pos x="61" y="19"/>
                  </a:cxn>
                  <a:cxn ang="0">
                    <a:pos x="57" y="15"/>
                  </a:cxn>
                  <a:cxn ang="0">
                    <a:pos x="52" y="11"/>
                  </a:cxn>
                  <a:cxn ang="0">
                    <a:pos x="47" y="7"/>
                  </a:cxn>
                  <a:cxn ang="0">
                    <a:pos x="41" y="4"/>
                  </a:cxn>
                  <a:cxn ang="0">
                    <a:pos x="35" y="2"/>
                  </a:cxn>
                  <a:cxn ang="0">
                    <a:pos x="28" y="0"/>
                  </a:cxn>
                  <a:cxn ang="0">
                    <a:pos x="22" y="0"/>
                  </a:cxn>
                  <a:cxn ang="0">
                    <a:pos x="15" y="0"/>
                  </a:cxn>
                  <a:cxn ang="0">
                    <a:pos x="9" y="0"/>
                  </a:cxn>
                  <a:cxn ang="0">
                    <a:pos x="3" y="2"/>
                  </a:cxn>
                  <a:cxn ang="0">
                    <a:pos x="0" y="3"/>
                  </a:cxn>
                  <a:cxn ang="0">
                    <a:pos x="0" y="3"/>
                  </a:cxn>
                  <a:cxn ang="0">
                    <a:pos x="0" y="3"/>
                  </a:cxn>
                </a:cxnLst>
                <a:rect l="0" t="0" r="r" b="b"/>
                <a:pathLst>
                  <a:path w="70" h="49">
                    <a:moveTo>
                      <a:pt x="0" y="3"/>
                    </a:moveTo>
                    <a:lnTo>
                      <a:pt x="3" y="2"/>
                    </a:lnTo>
                    <a:lnTo>
                      <a:pt x="6" y="1"/>
                    </a:lnTo>
                    <a:lnTo>
                      <a:pt x="9" y="1"/>
                    </a:lnTo>
                    <a:lnTo>
                      <a:pt x="12" y="1"/>
                    </a:lnTo>
                    <a:lnTo>
                      <a:pt x="15" y="1"/>
                    </a:lnTo>
                    <a:lnTo>
                      <a:pt x="19" y="1"/>
                    </a:lnTo>
                    <a:lnTo>
                      <a:pt x="22" y="1"/>
                    </a:lnTo>
                    <a:lnTo>
                      <a:pt x="25" y="2"/>
                    </a:lnTo>
                    <a:lnTo>
                      <a:pt x="29" y="3"/>
                    </a:lnTo>
                    <a:lnTo>
                      <a:pt x="32" y="3"/>
                    </a:lnTo>
                    <a:lnTo>
                      <a:pt x="35" y="4"/>
                    </a:lnTo>
                    <a:lnTo>
                      <a:pt x="38" y="6"/>
                    </a:lnTo>
                    <a:lnTo>
                      <a:pt x="41" y="7"/>
                    </a:lnTo>
                    <a:lnTo>
                      <a:pt x="44" y="8"/>
                    </a:lnTo>
                    <a:lnTo>
                      <a:pt x="47" y="10"/>
                    </a:lnTo>
                    <a:lnTo>
                      <a:pt x="49" y="12"/>
                    </a:lnTo>
                    <a:lnTo>
                      <a:pt x="51" y="14"/>
                    </a:lnTo>
                    <a:lnTo>
                      <a:pt x="54" y="15"/>
                    </a:lnTo>
                    <a:lnTo>
                      <a:pt x="56" y="17"/>
                    </a:lnTo>
                    <a:lnTo>
                      <a:pt x="58" y="19"/>
                    </a:lnTo>
                    <a:lnTo>
                      <a:pt x="59" y="21"/>
                    </a:lnTo>
                    <a:lnTo>
                      <a:pt x="61" y="24"/>
                    </a:lnTo>
                    <a:lnTo>
                      <a:pt x="63" y="26"/>
                    </a:lnTo>
                    <a:lnTo>
                      <a:pt x="64" y="28"/>
                    </a:lnTo>
                    <a:lnTo>
                      <a:pt x="66" y="33"/>
                    </a:lnTo>
                    <a:lnTo>
                      <a:pt x="68" y="38"/>
                    </a:lnTo>
                    <a:lnTo>
                      <a:pt x="68" y="44"/>
                    </a:lnTo>
                    <a:lnTo>
                      <a:pt x="69" y="49"/>
                    </a:lnTo>
                    <a:lnTo>
                      <a:pt x="69" y="49"/>
                    </a:lnTo>
                    <a:lnTo>
                      <a:pt x="70" y="49"/>
                    </a:lnTo>
                    <a:lnTo>
                      <a:pt x="70" y="49"/>
                    </a:lnTo>
                    <a:lnTo>
                      <a:pt x="70" y="49"/>
                    </a:lnTo>
                    <a:lnTo>
                      <a:pt x="70" y="43"/>
                    </a:lnTo>
                    <a:lnTo>
                      <a:pt x="69" y="38"/>
                    </a:lnTo>
                    <a:lnTo>
                      <a:pt x="68" y="32"/>
                    </a:lnTo>
                    <a:lnTo>
                      <a:pt x="66" y="27"/>
                    </a:lnTo>
                    <a:lnTo>
                      <a:pt x="64" y="24"/>
                    </a:lnTo>
                    <a:lnTo>
                      <a:pt x="63" y="22"/>
                    </a:lnTo>
                    <a:lnTo>
                      <a:pt x="61" y="19"/>
                    </a:lnTo>
                    <a:lnTo>
                      <a:pt x="59" y="17"/>
                    </a:lnTo>
                    <a:lnTo>
                      <a:pt x="57" y="15"/>
                    </a:lnTo>
                    <a:lnTo>
                      <a:pt x="54" y="13"/>
                    </a:lnTo>
                    <a:lnTo>
                      <a:pt x="52" y="11"/>
                    </a:lnTo>
                    <a:lnTo>
                      <a:pt x="49" y="9"/>
                    </a:lnTo>
                    <a:lnTo>
                      <a:pt x="47" y="7"/>
                    </a:lnTo>
                    <a:lnTo>
                      <a:pt x="44" y="6"/>
                    </a:lnTo>
                    <a:lnTo>
                      <a:pt x="41" y="4"/>
                    </a:lnTo>
                    <a:lnTo>
                      <a:pt x="38" y="3"/>
                    </a:lnTo>
                    <a:lnTo>
                      <a:pt x="35" y="2"/>
                    </a:lnTo>
                    <a:lnTo>
                      <a:pt x="32" y="1"/>
                    </a:lnTo>
                    <a:lnTo>
                      <a:pt x="28" y="0"/>
                    </a:lnTo>
                    <a:lnTo>
                      <a:pt x="25" y="0"/>
                    </a:lnTo>
                    <a:lnTo>
                      <a:pt x="22" y="0"/>
                    </a:lnTo>
                    <a:lnTo>
                      <a:pt x="19" y="0"/>
                    </a:lnTo>
                    <a:lnTo>
                      <a:pt x="15" y="0"/>
                    </a:lnTo>
                    <a:lnTo>
                      <a:pt x="12" y="0"/>
                    </a:lnTo>
                    <a:lnTo>
                      <a:pt x="9" y="0"/>
                    </a:lnTo>
                    <a:lnTo>
                      <a:pt x="6" y="1"/>
                    </a:lnTo>
                    <a:lnTo>
                      <a:pt x="3" y="2"/>
                    </a:lnTo>
                    <a:lnTo>
                      <a:pt x="0" y="3"/>
                    </a:lnTo>
                    <a:lnTo>
                      <a:pt x="0" y="3"/>
                    </a:lnTo>
                    <a:lnTo>
                      <a:pt x="0" y="3"/>
                    </a:lnTo>
                    <a:lnTo>
                      <a:pt x="0" y="3"/>
                    </a:lnTo>
                    <a:lnTo>
                      <a:pt x="0" y="3"/>
                    </a:lnTo>
                    <a:lnTo>
                      <a:pt x="0" y="3"/>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1" name="Freeform 367"/>
              <p:cNvSpPr>
                <a:spLocks/>
              </p:cNvSpPr>
              <p:nvPr/>
            </p:nvSpPr>
            <p:spPr bwMode="auto">
              <a:xfrm>
                <a:off x="4487" y="2798"/>
                <a:ext cx="23" cy="23"/>
              </a:xfrm>
              <a:custGeom>
                <a:avLst/>
                <a:gdLst/>
                <a:ahLst/>
                <a:cxnLst>
                  <a:cxn ang="0">
                    <a:pos x="16" y="7"/>
                  </a:cxn>
                  <a:cxn ang="0">
                    <a:pos x="19" y="10"/>
                  </a:cxn>
                  <a:cxn ang="0">
                    <a:pos x="20" y="14"/>
                  </a:cxn>
                  <a:cxn ang="0">
                    <a:pos x="21" y="19"/>
                  </a:cxn>
                  <a:cxn ang="0">
                    <a:pos x="22" y="23"/>
                  </a:cxn>
                  <a:cxn ang="0">
                    <a:pos x="22" y="23"/>
                  </a:cxn>
                  <a:cxn ang="0">
                    <a:pos x="23" y="23"/>
                  </a:cxn>
                  <a:cxn ang="0">
                    <a:pos x="23" y="23"/>
                  </a:cxn>
                  <a:cxn ang="0">
                    <a:pos x="23" y="23"/>
                  </a:cxn>
                  <a:cxn ang="0">
                    <a:pos x="23" y="18"/>
                  </a:cxn>
                  <a:cxn ang="0">
                    <a:pos x="23" y="13"/>
                  </a:cxn>
                  <a:cxn ang="0">
                    <a:pos x="21" y="8"/>
                  </a:cxn>
                  <a:cxn ang="0">
                    <a:pos x="18" y="5"/>
                  </a:cxn>
                  <a:cxn ang="0">
                    <a:pos x="15" y="3"/>
                  </a:cxn>
                  <a:cxn ang="0">
                    <a:pos x="12" y="2"/>
                  </a:cxn>
                  <a:cxn ang="0">
                    <a:pos x="9" y="1"/>
                  </a:cxn>
                  <a:cxn ang="0">
                    <a:pos x="6" y="0"/>
                  </a:cxn>
                  <a:cxn ang="0">
                    <a:pos x="4" y="0"/>
                  </a:cxn>
                  <a:cxn ang="0">
                    <a:pos x="2" y="0"/>
                  </a:cxn>
                  <a:cxn ang="0">
                    <a:pos x="1" y="1"/>
                  </a:cxn>
                  <a:cxn ang="0">
                    <a:pos x="0" y="1"/>
                  </a:cxn>
                  <a:cxn ang="0">
                    <a:pos x="1" y="1"/>
                  </a:cxn>
                  <a:cxn ang="0">
                    <a:pos x="2" y="1"/>
                  </a:cxn>
                  <a:cxn ang="0">
                    <a:pos x="4" y="2"/>
                  </a:cxn>
                  <a:cxn ang="0">
                    <a:pos x="7" y="2"/>
                  </a:cxn>
                  <a:cxn ang="0">
                    <a:pos x="10" y="3"/>
                  </a:cxn>
                  <a:cxn ang="0">
                    <a:pos x="12" y="4"/>
                  </a:cxn>
                  <a:cxn ang="0">
                    <a:pos x="15" y="5"/>
                  </a:cxn>
                  <a:cxn ang="0">
                    <a:pos x="16" y="7"/>
                  </a:cxn>
                </a:cxnLst>
                <a:rect l="0" t="0" r="r" b="b"/>
                <a:pathLst>
                  <a:path w="23" h="23">
                    <a:moveTo>
                      <a:pt x="16" y="7"/>
                    </a:moveTo>
                    <a:lnTo>
                      <a:pt x="19" y="10"/>
                    </a:lnTo>
                    <a:lnTo>
                      <a:pt x="20" y="14"/>
                    </a:lnTo>
                    <a:lnTo>
                      <a:pt x="21" y="19"/>
                    </a:lnTo>
                    <a:lnTo>
                      <a:pt x="22" y="23"/>
                    </a:lnTo>
                    <a:lnTo>
                      <a:pt x="22" y="23"/>
                    </a:lnTo>
                    <a:lnTo>
                      <a:pt x="23" y="23"/>
                    </a:lnTo>
                    <a:lnTo>
                      <a:pt x="23" y="23"/>
                    </a:lnTo>
                    <a:lnTo>
                      <a:pt x="23" y="23"/>
                    </a:lnTo>
                    <a:lnTo>
                      <a:pt x="23" y="18"/>
                    </a:lnTo>
                    <a:lnTo>
                      <a:pt x="23" y="13"/>
                    </a:lnTo>
                    <a:lnTo>
                      <a:pt x="21" y="8"/>
                    </a:lnTo>
                    <a:lnTo>
                      <a:pt x="18" y="5"/>
                    </a:lnTo>
                    <a:lnTo>
                      <a:pt x="15" y="3"/>
                    </a:lnTo>
                    <a:lnTo>
                      <a:pt x="12" y="2"/>
                    </a:lnTo>
                    <a:lnTo>
                      <a:pt x="9" y="1"/>
                    </a:lnTo>
                    <a:lnTo>
                      <a:pt x="6" y="0"/>
                    </a:lnTo>
                    <a:lnTo>
                      <a:pt x="4" y="0"/>
                    </a:lnTo>
                    <a:lnTo>
                      <a:pt x="2" y="0"/>
                    </a:lnTo>
                    <a:lnTo>
                      <a:pt x="1" y="1"/>
                    </a:lnTo>
                    <a:lnTo>
                      <a:pt x="0" y="1"/>
                    </a:lnTo>
                    <a:lnTo>
                      <a:pt x="1" y="1"/>
                    </a:lnTo>
                    <a:lnTo>
                      <a:pt x="2" y="1"/>
                    </a:lnTo>
                    <a:lnTo>
                      <a:pt x="4" y="2"/>
                    </a:lnTo>
                    <a:lnTo>
                      <a:pt x="7" y="2"/>
                    </a:lnTo>
                    <a:lnTo>
                      <a:pt x="10" y="3"/>
                    </a:lnTo>
                    <a:lnTo>
                      <a:pt x="12" y="4"/>
                    </a:lnTo>
                    <a:lnTo>
                      <a:pt x="15" y="5"/>
                    </a:lnTo>
                    <a:lnTo>
                      <a:pt x="16" y="7"/>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2" name="Freeform 368"/>
              <p:cNvSpPr>
                <a:spLocks/>
              </p:cNvSpPr>
              <p:nvPr/>
            </p:nvSpPr>
            <p:spPr bwMode="auto">
              <a:xfrm>
                <a:off x="4438" y="2795"/>
                <a:ext cx="26" cy="70"/>
              </a:xfrm>
              <a:custGeom>
                <a:avLst/>
                <a:gdLst/>
                <a:ahLst/>
                <a:cxnLst>
                  <a:cxn ang="0">
                    <a:pos x="7" y="5"/>
                  </a:cxn>
                  <a:cxn ang="0">
                    <a:pos x="5" y="9"/>
                  </a:cxn>
                  <a:cxn ang="0">
                    <a:pos x="3" y="13"/>
                  </a:cxn>
                  <a:cxn ang="0">
                    <a:pos x="4" y="17"/>
                  </a:cxn>
                  <a:cxn ang="0">
                    <a:pos x="6" y="20"/>
                  </a:cxn>
                  <a:cxn ang="0">
                    <a:pos x="9" y="22"/>
                  </a:cxn>
                  <a:cxn ang="0">
                    <a:pos x="10" y="26"/>
                  </a:cxn>
                  <a:cxn ang="0">
                    <a:pos x="9" y="31"/>
                  </a:cxn>
                  <a:cxn ang="0">
                    <a:pos x="6" y="35"/>
                  </a:cxn>
                  <a:cxn ang="0">
                    <a:pos x="4" y="41"/>
                  </a:cxn>
                  <a:cxn ang="0">
                    <a:pos x="1" y="50"/>
                  </a:cxn>
                  <a:cxn ang="0">
                    <a:pos x="0" y="63"/>
                  </a:cxn>
                  <a:cxn ang="0">
                    <a:pos x="1" y="67"/>
                  </a:cxn>
                  <a:cxn ang="0">
                    <a:pos x="3" y="53"/>
                  </a:cxn>
                  <a:cxn ang="0">
                    <a:pos x="5" y="44"/>
                  </a:cxn>
                  <a:cxn ang="0">
                    <a:pos x="8" y="39"/>
                  </a:cxn>
                  <a:cxn ang="0">
                    <a:pos x="10" y="35"/>
                  </a:cxn>
                  <a:cxn ang="0">
                    <a:pos x="13" y="30"/>
                  </a:cxn>
                  <a:cxn ang="0">
                    <a:pos x="14" y="25"/>
                  </a:cxn>
                  <a:cxn ang="0">
                    <a:pos x="10" y="18"/>
                  </a:cxn>
                  <a:cxn ang="0">
                    <a:pos x="7" y="14"/>
                  </a:cxn>
                  <a:cxn ang="0">
                    <a:pos x="6" y="10"/>
                  </a:cxn>
                  <a:cxn ang="0">
                    <a:pos x="8" y="7"/>
                  </a:cxn>
                  <a:cxn ang="0">
                    <a:pos x="11" y="4"/>
                  </a:cxn>
                  <a:cxn ang="0">
                    <a:pos x="15" y="2"/>
                  </a:cxn>
                  <a:cxn ang="0">
                    <a:pos x="19" y="1"/>
                  </a:cxn>
                  <a:cxn ang="0">
                    <a:pos x="23" y="1"/>
                  </a:cxn>
                  <a:cxn ang="0">
                    <a:pos x="26" y="1"/>
                  </a:cxn>
                  <a:cxn ang="0">
                    <a:pos x="26" y="1"/>
                  </a:cxn>
                  <a:cxn ang="0">
                    <a:pos x="23" y="0"/>
                  </a:cxn>
                  <a:cxn ang="0">
                    <a:pos x="17" y="0"/>
                  </a:cxn>
                  <a:cxn ang="0">
                    <a:pos x="12" y="2"/>
                  </a:cxn>
                </a:cxnLst>
                <a:rect l="0" t="0" r="r" b="b"/>
                <a:pathLst>
                  <a:path w="26" h="70">
                    <a:moveTo>
                      <a:pt x="9" y="4"/>
                    </a:moveTo>
                    <a:lnTo>
                      <a:pt x="7" y="5"/>
                    </a:lnTo>
                    <a:lnTo>
                      <a:pt x="6" y="7"/>
                    </a:lnTo>
                    <a:lnTo>
                      <a:pt x="5" y="9"/>
                    </a:lnTo>
                    <a:lnTo>
                      <a:pt x="4" y="11"/>
                    </a:lnTo>
                    <a:lnTo>
                      <a:pt x="3" y="13"/>
                    </a:lnTo>
                    <a:lnTo>
                      <a:pt x="3" y="15"/>
                    </a:lnTo>
                    <a:lnTo>
                      <a:pt x="4" y="17"/>
                    </a:lnTo>
                    <a:lnTo>
                      <a:pt x="5" y="19"/>
                    </a:lnTo>
                    <a:lnTo>
                      <a:pt x="6" y="20"/>
                    </a:lnTo>
                    <a:lnTo>
                      <a:pt x="8" y="21"/>
                    </a:lnTo>
                    <a:lnTo>
                      <a:pt x="9" y="22"/>
                    </a:lnTo>
                    <a:lnTo>
                      <a:pt x="10" y="24"/>
                    </a:lnTo>
                    <a:lnTo>
                      <a:pt x="10" y="26"/>
                    </a:lnTo>
                    <a:lnTo>
                      <a:pt x="10" y="28"/>
                    </a:lnTo>
                    <a:lnTo>
                      <a:pt x="9" y="31"/>
                    </a:lnTo>
                    <a:lnTo>
                      <a:pt x="8" y="33"/>
                    </a:lnTo>
                    <a:lnTo>
                      <a:pt x="6" y="35"/>
                    </a:lnTo>
                    <a:lnTo>
                      <a:pt x="5" y="38"/>
                    </a:lnTo>
                    <a:lnTo>
                      <a:pt x="4" y="41"/>
                    </a:lnTo>
                    <a:lnTo>
                      <a:pt x="3" y="44"/>
                    </a:lnTo>
                    <a:lnTo>
                      <a:pt x="1" y="50"/>
                    </a:lnTo>
                    <a:lnTo>
                      <a:pt x="1" y="57"/>
                    </a:lnTo>
                    <a:lnTo>
                      <a:pt x="0" y="63"/>
                    </a:lnTo>
                    <a:lnTo>
                      <a:pt x="1" y="70"/>
                    </a:lnTo>
                    <a:lnTo>
                      <a:pt x="1" y="67"/>
                    </a:lnTo>
                    <a:lnTo>
                      <a:pt x="2" y="61"/>
                    </a:lnTo>
                    <a:lnTo>
                      <a:pt x="3" y="53"/>
                    </a:lnTo>
                    <a:lnTo>
                      <a:pt x="5" y="46"/>
                    </a:lnTo>
                    <a:lnTo>
                      <a:pt x="5" y="44"/>
                    </a:lnTo>
                    <a:lnTo>
                      <a:pt x="7" y="41"/>
                    </a:lnTo>
                    <a:lnTo>
                      <a:pt x="8" y="39"/>
                    </a:lnTo>
                    <a:lnTo>
                      <a:pt x="9" y="37"/>
                    </a:lnTo>
                    <a:lnTo>
                      <a:pt x="10" y="35"/>
                    </a:lnTo>
                    <a:lnTo>
                      <a:pt x="11" y="33"/>
                    </a:lnTo>
                    <a:lnTo>
                      <a:pt x="13" y="30"/>
                    </a:lnTo>
                    <a:lnTo>
                      <a:pt x="14" y="28"/>
                    </a:lnTo>
                    <a:lnTo>
                      <a:pt x="14" y="25"/>
                    </a:lnTo>
                    <a:lnTo>
                      <a:pt x="13" y="21"/>
                    </a:lnTo>
                    <a:lnTo>
                      <a:pt x="10" y="18"/>
                    </a:lnTo>
                    <a:lnTo>
                      <a:pt x="8" y="16"/>
                    </a:lnTo>
                    <a:lnTo>
                      <a:pt x="7" y="14"/>
                    </a:lnTo>
                    <a:lnTo>
                      <a:pt x="6" y="12"/>
                    </a:lnTo>
                    <a:lnTo>
                      <a:pt x="6" y="10"/>
                    </a:lnTo>
                    <a:lnTo>
                      <a:pt x="7" y="8"/>
                    </a:lnTo>
                    <a:lnTo>
                      <a:pt x="8" y="7"/>
                    </a:lnTo>
                    <a:lnTo>
                      <a:pt x="10" y="5"/>
                    </a:lnTo>
                    <a:lnTo>
                      <a:pt x="11" y="4"/>
                    </a:lnTo>
                    <a:lnTo>
                      <a:pt x="13" y="3"/>
                    </a:lnTo>
                    <a:lnTo>
                      <a:pt x="15" y="2"/>
                    </a:lnTo>
                    <a:lnTo>
                      <a:pt x="17" y="1"/>
                    </a:lnTo>
                    <a:lnTo>
                      <a:pt x="19" y="1"/>
                    </a:lnTo>
                    <a:lnTo>
                      <a:pt x="21" y="1"/>
                    </a:lnTo>
                    <a:lnTo>
                      <a:pt x="23" y="1"/>
                    </a:lnTo>
                    <a:lnTo>
                      <a:pt x="25" y="1"/>
                    </a:lnTo>
                    <a:lnTo>
                      <a:pt x="26" y="1"/>
                    </a:lnTo>
                    <a:lnTo>
                      <a:pt x="26" y="1"/>
                    </a:lnTo>
                    <a:lnTo>
                      <a:pt x="26" y="1"/>
                    </a:lnTo>
                    <a:lnTo>
                      <a:pt x="25" y="0"/>
                    </a:lnTo>
                    <a:lnTo>
                      <a:pt x="23" y="0"/>
                    </a:lnTo>
                    <a:lnTo>
                      <a:pt x="20" y="0"/>
                    </a:lnTo>
                    <a:lnTo>
                      <a:pt x="17" y="0"/>
                    </a:lnTo>
                    <a:lnTo>
                      <a:pt x="14" y="1"/>
                    </a:lnTo>
                    <a:lnTo>
                      <a:pt x="12" y="2"/>
                    </a:lnTo>
                    <a:lnTo>
                      <a:pt x="9" y="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3" name="Freeform 369"/>
              <p:cNvSpPr>
                <a:spLocks/>
              </p:cNvSpPr>
              <p:nvPr/>
            </p:nvSpPr>
            <p:spPr bwMode="auto">
              <a:xfrm>
                <a:off x="4422" y="2817"/>
                <a:ext cx="20" cy="43"/>
              </a:xfrm>
              <a:custGeom>
                <a:avLst/>
                <a:gdLst/>
                <a:ahLst/>
                <a:cxnLst>
                  <a:cxn ang="0">
                    <a:pos x="16" y="3"/>
                  </a:cxn>
                  <a:cxn ang="0">
                    <a:pos x="15" y="1"/>
                  </a:cxn>
                  <a:cxn ang="0">
                    <a:pos x="14" y="1"/>
                  </a:cxn>
                  <a:cxn ang="0">
                    <a:pos x="12" y="0"/>
                  </a:cxn>
                  <a:cxn ang="0">
                    <a:pos x="11" y="1"/>
                  </a:cxn>
                  <a:cxn ang="0">
                    <a:pos x="9" y="1"/>
                  </a:cxn>
                  <a:cxn ang="0">
                    <a:pos x="8" y="2"/>
                  </a:cxn>
                  <a:cxn ang="0">
                    <a:pos x="7" y="3"/>
                  </a:cxn>
                  <a:cxn ang="0">
                    <a:pos x="6" y="4"/>
                  </a:cxn>
                  <a:cxn ang="0">
                    <a:pos x="3" y="9"/>
                  </a:cxn>
                  <a:cxn ang="0">
                    <a:pos x="1" y="14"/>
                  </a:cxn>
                  <a:cxn ang="0">
                    <a:pos x="0" y="19"/>
                  </a:cxn>
                  <a:cxn ang="0">
                    <a:pos x="0" y="25"/>
                  </a:cxn>
                  <a:cxn ang="0">
                    <a:pos x="1" y="28"/>
                  </a:cxn>
                  <a:cxn ang="0">
                    <a:pos x="2" y="31"/>
                  </a:cxn>
                  <a:cxn ang="0">
                    <a:pos x="3" y="34"/>
                  </a:cxn>
                  <a:cxn ang="0">
                    <a:pos x="5" y="37"/>
                  </a:cxn>
                  <a:cxn ang="0">
                    <a:pos x="7" y="40"/>
                  </a:cxn>
                  <a:cxn ang="0">
                    <a:pos x="8" y="42"/>
                  </a:cxn>
                  <a:cxn ang="0">
                    <a:pos x="9" y="43"/>
                  </a:cxn>
                  <a:cxn ang="0">
                    <a:pos x="10" y="43"/>
                  </a:cxn>
                  <a:cxn ang="0">
                    <a:pos x="8" y="40"/>
                  </a:cxn>
                  <a:cxn ang="0">
                    <a:pos x="7" y="37"/>
                  </a:cxn>
                  <a:cxn ang="0">
                    <a:pos x="5" y="35"/>
                  </a:cxn>
                  <a:cxn ang="0">
                    <a:pos x="4" y="32"/>
                  </a:cxn>
                  <a:cxn ang="0">
                    <a:pos x="4" y="28"/>
                  </a:cxn>
                  <a:cxn ang="0">
                    <a:pos x="4" y="23"/>
                  </a:cxn>
                  <a:cxn ang="0">
                    <a:pos x="4" y="19"/>
                  </a:cxn>
                  <a:cxn ang="0">
                    <a:pos x="5" y="15"/>
                  </a:cxn>
                  <a:cxn ang="0">
                    <a:pos x="5" y="13"/>
                  </a:cxn>
                  <a:cxn ang="0">
                    <a:pos x="6" y="11"/>
                  </a:cxn>
                  <a:cxn ang="0">
                    <a:pos x="7" y="8"/>
                  </a:cxn>
                  <a:cxn ang="0">
                    <a:pos x="9" y="6"/>
                  </a:cxn>
                  <a:cxn ang="0">
                    <a:pos x="10" y="4"/>
                  </a:cxn>
                  <a:cxn ang="0">
                    <a:pos x="12" y="3"/>
                  </a:cxn>
                  <a:cxn ang="0">
                    <a:pos x="14" y="4"/>
                  </a:cxn>
                  <a:cxn ang="0">
                    <a:pos x="16" y="6"/>
                  </a:cxn>
                  <a:cxn ang="0">
                    <a:pos x="18" y="8"/>
                  </a:cxn>
                  <a:cxn ang="0">
                    <a:pos x="20" y="9"/>
                  </a:cxn>
                  <a:cxn ang="0">
                    <a:pos x="19" y="7"/>
                  </a:cxn>
                  <a:cxn ang="0">
                    <a:pos x="16" y="3"/>
                  </a:cxn>
                </a:cxnLst>
                <a:rect l="0" t="0" r="r" b="b"/>
                <a:pathLst>
                  <a:path w="20" h="43">
                    <a:moveTo>
                      <a:pt x="16" y="3"/>
                    </a:moveTo>
                    <a:lnTo>
                      <a:pt x="15" y="1"/>
                    </a:lnTo>
                    <a:lnTo>
                      <a:pt x="14" y="1"/>
                    </a:lnTo>
                    <a:lnTo>
                      <a:pt x="12" y="0"/>
                    </a:lnTo>
                    <a:lnTo>
                      <a:pt x="11" y="1"/>
                    </a:lnTo>
                    <a:lnTo>
                      <a:pt x="9" y="1"/>
                    </a:lnTo>
                    <a:lnTo>
                      <a:pt x="8" y="2"/>
                    </a:lnTo>
                    <a:lnTo>
                      <a:pt x="7" y="3"/>
                    </a:lnTo>
                    <a:lnTo>
                      <a:pt x="6" y="4"/>
                    </a:lnTo>
                    <a:lnTo>
                      <a:pt x="3" y="9"/>
                    </a:lnTo>
                    <a:lnTo>
                      <a:pt x="1" y="14"/>
                    </a:lnTo>
                    <a:lnTo>
                      <a:pt x="0" y="19"/>
                    </a:lnTo>
                    <a:lnTo>
                      <a:pt x="0" y="25"/>
                    </a:lnTo>
                    <a:lnTo>
                      <a:pt x="1" y="28"/>
                    </a:lnTo>
                    <a:lnTo>
                      <a:pt x="2" y="31"/>
                    </a:lnTo>
                    <a:lnTo>
                      <a:pt x="3" y="34"/>
                    </a:lnTo>
                    <a:lnTo>
                      <a:pt x="5" y="37"/>
                    </a:lnTo>
                    <a:lnTo>
                      <a:pt x="7" y="40"/>
                    </a:lnTo>
                    <a:lnTo>
                      <a:pt x="8" y="42"/>
                    </a:lnTo>
                    <a:lnTo>
                      <a:pt x="9" y="43"/>
                    </a:lnTo>
                    <a:lnTo>
                      <a:pt x="10" y="43"/>
                    </a:lnTo>
                    <a:lnTo>
                      <a:pt x="8" y="40"/>
                    </a:lnTo>
                    <a:lnTo>
                      <a:pt x="7" y="37"/>
                    </a:lnTo>
                    <a:lnTo>
                      <a:pt x="5" y="35"/>
                    </a:lnTo>
                    <a:lnTo>
                      <a:pt x="4" y="32"/>
                    </a:lnTo>
                    <a:lnTo>
                      <a:pt x="4" y="28"/>
                    </a:lnTo>
                    <a:lnTo>
                      <a:pt x="4" y="23"/>
                    </a:lnTo>
                    <a:lnTo>
                      <a:pt x="4" y="19"/>
                    </a:lnTo>
                    <a:lnTo>
                      <a:pt x="5" y="15"/>
                    </a:lnTo>
                    <a:lnTo>
                      <a:pt x="5" y="13"/>
                    </a:lnTo>
                    <a:lnTo>
                      <a:pt x="6" y="11"/>
                    </a:lnTo>
                    <a:lnTo>
                      <a:pt x="7" y="8"/>
                    </a:lnTo>
                    <a:lnTo>
                      <a:pt x="9" y="6"/>
                    </a:lnTo>
                    <a:lnTo>
                      <a:pt x="10" y="4"/>
                    </a:lnTo>
                    <a:lnTo>
                      <a:pt x="12" y="3"/>
                    </a:lnTo>
                    <a:lnTo>
                      <a:pt x="14" y="4"/>
                    </a:lnTo>
                    <a:lnTo>
                      <a:pt x="16" y="6"/>
                    </a:lnTo>
                    <a:lnTo>
                      <a:pt x="18" y="8"/>
                    </a:lnTo>
                    <a:lnTo>
                      <a:pt x="20" y="9"/>
                    </a:lnTo>
                    <a:lnTo>
                      <a:pt x="19" y="7"/>
                    </a:lnTo>
                    <a:lnTo>
                      <a:pt x="16" y="3"/>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4" name="Freeform 370"/>
              <p:cNvSpPr>
                <a:spLocks/>
              </p:cNvSpPr>
              <p:nvPr/>
            </p:nvSpPr>
            <p:spPr bwMode="auto">
              <a:xfrm>
                <a:off x="4612" y="2906"/>
                <a:ext cx="38" cy="189"/>
              </a:xfrm>
              <a:custGeom>
                <a:avLst/>
                <a:gdLst/>
                <a:ahLst/>
                <a:cxnLst>
                  <a:cxn ang="0">
                    <a:pos x="38" y="0"/>
                  </a:cxn>
                  <a:cxn ang="0">
                    <a:pos x="33" y="11"/>
                  </a:cxn>
                  <a:cxn ang="0">
                    <a:pos x="28" y="22"/>
                  </a:cxn>
                  <a:cxn ang="0">
                    <a:pos x="23" y="33"/>
                  </a:cxn>
                  <a:cxn ang="0">
                    <a:pos x="19" y="44"/>
                  </a:cxn>
                  <a:cxn ang="0">
                    <a:pos x="15" y="56"/>
                  </a:cxn>
                  <a:cxn ang="0">
                    <a:pos x="11" y="67"/>
                  </a:cxn>
                  <a:cxn ang="0">
                    <a:pos x="8" y="79"/>
                  </a:cxn>
                  <a:cxn ang="0">
                    <a:pos x="5" y="91"/>
                  </a:cxn>
                  <a:cxn ang="0">
                    <a:pos x="2" y="115"/>
                  </a:cxn>
                  <a:cxn ang="0">
                    <a:pos x="0" y="140"/>
                  </a:cxn>
                  <a:cxn ang="0">
                    <a:pos x="0" y="164"/>
                  </a:cxn>
                  <a:cxn ang="0">
                    <a:pos x="2" y="188"/>
                  </a:cxn>
                  <a:cxn ang="0">
                    <a:pos x="2" y="189"/>
                  </a:cxn>
                  <a:cxn ang="0">
                    <a:pos x="3" y="189"/>
                  </a:cxn>
                  <a:cxn ang="0">
                    <a:pos x="3" y="188"/>
                  </a:cxn>
                  <a:cxn ang="0">
                    <a:pos x="3" y="188"/>
                  </a:cxn>
                  <a:cxn ang="0">
                    <a:pos x="3" y="176"/>
                  </a:cxn>
                  <a:cxn ang="0">
                    <a:pos x="2" y="165"/>
                  </a:cxn>
                  <a:cxn ang="0">
                    <a:pos x="2" y="153"/>
                  </a:cxn>
                  <a:cxn ang="0">
                    <a:pos x="2" y="141"/>
                  </a:cxn>
                  <a:cxn ang="0">
                    <a:pos x="2" y="129"/>
                  </a:cxn>
                  <a:cxn ang="0">
                    <a:pos x="4" y="117"/>
                  </a:cxn>
                  <a:cxn ang="0">
                    <a:pos x="5" y="105"/>
                  </a:cxn>
                  <a:cxn ang="0">
                    <a:pos x="7" y="93"/>
                  </a:cxn>
                  <a:cxn ang="0">
                    <a:pos x="9" y="81"/>
                  </a:cxn>
                  <a:cxn ang="0">
                    <a:pos x="12" y="69"/>
                  </a:cxn>
                  <a:cxn ang="0">
                    <a:pos x="15" y="57"/>
                  </a:cxn>
                  <a:cxn ang="0">
                    <a:pos x="19" y="45"/>
                  </a:cxn>
                  <a:cxn ang="0">
                    <a:pos x="24" y="34"/>
                  </a:cxn>
                  <a:cxn ang="0">
                    <a:pos x="28" y="22"/>
                  </a:cxn>
                  <a:cxn ang="0">
                    <a:pos x="33" y="11"/>
                  </a:cxn>
                  <a:cxn ang="0">
                    <a:pos x="38" y="0"/>
                  </a:cxn>
                  <a:cxn ang="0">
                    <a:pos x="38" y="0"/>
                  </a:cxn>
                  <a:cxn ang="0">
                    <a:pos x="38" y="0"/>
                  </a:cxn>
                  <a:cxn ang="0">
                    <a:pos x="38" y="0"/>
                  </a:cxn>
                  <a:cxn ang="0">
                    <a:pos x="38" y="0"/>
                  </a:cxn>
                  <a:cxn ang="0">
                    <a:pos x="38" y="0"/>
                  </a:cxn>
                </a:cxnLst>
                <a:rect l="0" t="0" r="r" b="b"/>
                <a:pathLst>
                  <a:path w="38" h="189">
                    <a:moveTo>
                      <a:pt x="38" y="0"/>
                    </a:moveTo>
                    <a:lnTo>
                      <a:pt x="33" y="11"/>
                    </a:lnTo>
                    <a:lnTo>
                      <a:pt x="28" y="22"/>
                    </a:lnTo>
                    <a:lnTo>
                      <a:pt x="23" y="33"/>
                    </a:lnTo>
                    <a:lnTo>
                      <a:pt x="19" y="44"/>
                    </a:lnTo>
                    <a:lnTo>
                      <a:pt x="15" y="56"/>
                    </a:lnTo>
                    <a:lnTo>
                      <a:pt x="11" y="67"/>
                    </a:lnTo>
                    <a:lnTo>
                      <a:pt x="8" y="79"/>
                    </a:lnTo>
                    <a:lnTo>
                      <a:pt x="5" y="91"/>
                    </a:lnTo>
                    <a:lnTo>
                      <a:pt x="2" y="115"/>
                    </a:lnTo>
                    <a:lnTo>
                      <a:pt x="0" y="140"/>
                    </a:lnTo>
                    <a:lnTo>
                      <a:pt x="0" y="164"/>
                    </a:lnTo>
                    <a:lnTo>
                      <a:pt x="2" y="188"/>
                    </a:lnTo>
                    <a:lnTo>
                      <a:pt x="2" y="189"/>
                    </a:lnTo>
                    <a:lnTo>
                      <a:pt x="3" y="189"/>
                    </a:lnTo>
                    <a:lnTo>
                      <a:pt x="3" y="188"/>
                    </a:lnTo>
                    <a:lnTo>
                      <a:pt x="3" y="188"/>
                    </a:lnTo>
                    <a:lnTo>
                      <a:pt x="3" y="176"/>
                    </a:lnTo>
                    <a:lnTo>
                      <a:pt x="2" y="165"/>
                    </a:lnTo>
                    <a:lnTo>
                      <a:pt x="2" y="153"/>
                    </a:lnTo>
                    <a:lnTo>
                      <a:pt x="2" y="141"/>
                    </a:lnTo>
                    <a:lnTo>
                      <a:pt x="2" y="129"/>
                    </a:lnTo>
                    <a:lnTo>
                      <a:pt x="4" y="117"/>
                    </a:lnTo>
                    <a:lnTo>
                      <a:pt x="5" y="105"/>
                    </a:lnTo>
                    <a:lnTo>
                      <a:pt x="7" y="93"/>
                    </a:lnTo>
                    <a:lnTo>
                      <a:pt x="9" y="81"/>
                    </a:lnTo>
                    <a:lnTo>
                      <a:pt x="12" y="69"/>
                    </a:lnTo>
                    <a:lnTo>
                      <a:pt x="15" y="57"/>
                    </a:lnTo>
                    <a:lnTo>
                      <a:pt x="19" y="45"/>
                    </a:lnTo>
                    <a:lnTo>
                      <a:pt x="24" y="34"/>
                    </a:lnTo>
                    <a:lnTo>
                      <a:pt x="28" y="22"/>
                    </a:lnTo>
                    <a:lnTo>
                      <a:pt x="33" y="11"/>
                    </a:lnTo>
                    <a:lnTo>
                      <a:pt x="38" y="0"/>
                    </a:lnTo>
                    <a:lnTo>
                      <a:pt x="38" y="0"/>
                    </a:lnTo>
                    <a:lnTo>
                      <a:pt x="38" y="0"/>
                    </a:lnTo>
                    <a:lnTo>
                      <a:pt x="38" y="0"/>
                    </a:lnTo>
                    <a:lnTo>
                      <a:pt x="38" y="0"/>
                    </a:lnTo>
                    <a:lnTo>
                      <a:pt x="38"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5" name="Freeform 371"/>
              <p:cNvSpPr>
                <a:spLocks/>
              </p:cNvSpPr>
              <p:nvPr/>
            </p:nvSpPr>
            <p:spPr bwMode="auto">
              <a:xfrm>
                <a:off x="4678" y="2909"/>
                <a:ext cx="39" cy="206"/>
              </a:xfrm>
              <a:custGeom>
                <a:avLst/>
                <a:gdLst/>
                <a:ahLst/>
                <a:cxnLst>
                  <a:cxn ang="0">
                    <a:pos x="37" y="3"/>
                  </a:cxn>
                  <a:cxn ang="0">
                    <a:pos x="34" y="8"/>
                  </a:cxn>
                  <a:cxn ang="0">
                    <a:pos x="32" y="14"/>
                  </a:cxn>
                  <a:cxn ang="0">
                    <a:pos x="30" y="19"/>
                  </a:cxn>
                  <a:cxn ang="0">
                    <a:pos x="28" y="26"/>
                  </a:cxn>
                  <a:cxn ang="0">
                    <a:pos x="25" y="32"/>
                  </a:cxn>
                  <a:cxn ang="0">
                    <a:pos x="23" y="38"/>
                  </a:cxn>
                  <a:cxn ang="0">
                    <a:pos x="21" y="45"/>
                  </a:cxn>
                  <a:cxn ang="0">
                    <a:pos x="18" y="54"/>
                  </a:cxn>
                  <a:cxn ang="0">
                    <a:pos x="14" y="67"/>
                  </a:cxn>
                  <a:cxn ang="0">
                    <a:pos x="11" y="80"/>
                  </a:cxn>
                  <a:cxn ang="0">
                    <a:pos x="7" y="93"/>
                  </a:cxn>
                  <a:cxn ang="0">
                    <a:pos x="3" y="113"/>
                  </a:cxn>
                  <a:cxn ang="0">
                    <a:pos x="1" y="139"/>
                  </a:cxn>
                  <a:cxn ang="0">
                    <a:pos x="0" y="166"/>
                  </a:cxn>
                  <a:cxn ang="0">
                    <a:pos x="3" y="192"/>
                  </a:cxn>
                  <a:cxn ang="0">
                    <a:pos x="5" y="206"/>
                  </a:cxn>
                  <a:cxn ang="0">
                    <a:pos x="6" y="206"/>
                  </a:cxn>
                  <a:cxn ang="0">
                    <a:pos x="5" y="192"/>
                  </a:cxn>
                  <a:cxn ang="0">
                    <a:pos x="3" y="166"/>
                  </a:cxn>
                  <a:cxn ang="0">
                    <a:pos x="4" y="140"/>
                  </a:cxn>
                  <a:cxn ang="0">
                    <a:pos x="6" y="113"/>
                  </a:cxn>
                  <a:cxn ang="0">
                    <a:pos x="10" y="94"/>
                  </a:cxn>
                  <a:cxn ang="0">
                    <a:pos x="13" y="81"/>
                  </a:cxn>
                  <a:cxn ang="0">
                    <a:pos x="16" y="68"/>
                  </a:cxn>
                  <a:cxn ang="0">
                    <a:pos x="19" y="56"/>
                  </a:cxn>
                  <a:cxn ang="0">
                    <a:pos x="22" y="47"/>
                  </a:cxn>
                  <a:cxn ang="0">
                    <a:pos x="24" y="41"/>
                  </a:cxn>
                  <a:cxn ang="0">
                    <a:pos x="25" y="35"/>
                  </a:cxn>
                  <a:cxn ang="0">
                    <a:pos x="27" y="29"/>
                  </a:cxn>
                  <a:cxn ang="0">
                    <a:pos x="29" y="23"/>
                  </a:cxn>
                  <a:cxn ang="0">
                    <a:pos x="32" y="16"/>
                  </a:cxn>
                  <a:cxn ang="0">
                    <a:pos x="34" y="9"/>
                  </a:cxn>
                  <a:cxn ang="0">
                    <a:pos x="37" y="3"/>
                  </a:cxn>
                  <a:cxn ang="0">
                    <a:pos x="39" y="0"/>
                  </a:cxn>
                  <a:cxn ang="0">
                    <a:pos x="39" y="0"/>
                  </a:cxn>
                  <a:cxn ang="0">
                    <a:pos x="39" y="0"/>
                  </a:cxn>
                </a:cxnLst>
                <a:rect l="0" t="0" r="r" b="b"/>
                <a:pathLst>
                  <a:path w="39" h="206">
                    <a:moveTo>
                      <a:pt x="39" y="0"/>
                    </a:moveTo>
                    <a:lnTo>
                      <a:pt x="37" y="3"/>
                    </a:lnTo>
                    <a:lnTo>
                      <a:pt x="36" y="5"/>
                    </a:lnTo>
                    <a:lnTo>
                      <a:pt x="34" y="8"/>
                    </a:lnTo>
                    <a:lnTo>
                      <a:pt x="33" y="11"/>
                    </a:lnTo>
                    <a:lnTo>
                      <a:pt x="32" y="14"/>
                    </a:lnTo>
                    <a:lnTo>
                      <a:pt x="31" y="17"/>
                    </a:lnTo>
                    <a:lnTo>
                      <a:pt x="30" y="19"/>
                    </a:lnTo>
                    <a:lnTo>
                      <a:pt x="29" y="22"/>
                    </a:lnTo>
                    <a:lnTo>
                      <a:pt x="28" y="26"/>
                    </a:lnTo>
                    <a:lnTo>
                      <a:pt x="27" y="29"/>
                    </a:lnTo>
                    <a:lnTo>
                      <a:pt x="25" y="32"/>
                    </a:lnTo>
                    <a:lnTo>
                      <a:pt x="24" y="35"/>
                    </a:lnTo>
                    <a:lnTo>
                      <a:pt x="23" y="38"/>
                    </a:lnTo>
                    <a:lnTo>
                      <a:pt x="22" y="41"/>
                    </a:lnTo>
                    <a:lnTo>
                      <a:pt x="21" y="45"/>
                    </a:lnTo>
                    <a:lnTo>
                      <a:pt x="20" y="48"/>
                    </a:lnTo>
                    <a:lnTo>
                      <a:pt x="18" y="54"/>
                    </a:lnTo>
                    <a:lnTo>
                      <a:pt x="16" y="61"/>
                    </a:lnTo>
                    <a:lnTo>
                      <a:pt x="14" y="67"/>
                    </a:lnTo>
                    <a:lnTo>
                      <a:pt x="12" y="74"/>
                    </a:lnTo>
                    <a:lnTo>
                      <a:pt x="11" y="80"/>
                    </a:lnTo>
                    <a:lnTo>
                      <a:pt x="9" y="87"/>
                    </a:lnTo>
                    <a:lnTo>
                      <a:pt x="7" y="93"/>
                    </a:lnTo>
                    <a:lnTo>
                      <a:pt x="6" y="100"/>
                    </a:lnTo>
                    <a:lnTo>
                      <a:pt x="3" y="113"/>
                    </a:lnTo>
                    <a:lnTo>
                      <a:pt x="2" y="126"/>
                    </a:lnTo>
                    <a:lnTo>
                      <a:pt x="1" y="139"/>
                    </a:lnTo>
                    <a:lnTo>
                      <a:pt x="0" y="152"/>
                    </a:lnTo>
                    <a:lnTo>
                      <a:pt x="0" y="166"/>
                    </a:lnTo>
                    <a:lnTo>
                      <a:pt x="1" y="179"/>
                    </a:lnTo>
                    <a:lnTo>
                      <a:pt x="3" y="192"/>
                    </a:lnTo>
                    <a:lnTo>
                      <a:pt x="4" y="206"/>
                    </a:lnTo>
                    <a:lnTo>
                      <a:pt x="5" y="206"/>
                    </a:lnTo>
                    <a:lnTo>
                      <a:pt x="5" y="206"/>
                    </a:lnTo>
                    <a:lnTo>
                      <a:pt x="6" y="206"/>
                    </a:lnTo>
                    <a:lnTo>
                      <a:pt x="6" y="205"/>
                    </a:lnTo>
                    <a:lnTo>
                      <a:pt x="5" y="192"/>
                    </a:lnTo>
                    <a:lnTo>
                      <a:pt x="4" y="179"/>
                    </a:lnTo>
                    <a:lnTo>
                      <a:pt x="3" y="166"/>
                    </a:lnTo>
                    <a:lnTo>
                      <a:pt x="3" y="153"/>
                    </a:lnTo>
                    <a:lnTo>
                      <a:pt x="4" y="140"/>
                    </a:lnTo>
                    <a:lnTo>
                      <a:pt x="5" y="127"/>
                    </a:lnTo>
                    <a:lnTo>
                      <a:pt x="6" y="113"/>
                    </a:lnTo>
                    <a:lnTo>
                      <a:pt x="9" y="100"/>
                    </a:lnTo>
                    <a:lnTo>
                      <a:pt x="10" y="94"/>
                    </a:lnTo>
                    <a:lnTo>
                      <a:pt x="11" y="88"/>
                    </a:lnTo>
                    <a:lnTo>
                      <a:pt x="13" y="81"/>
                    </a:lnTo>
                    <a:lnTo>
                      <a:pt x="14" y="75"/>
                    </a:lnTo>
                    <a:lnTo>
                      <a:pt x="16" y="68"/>
                    </a:lnTo>
                    <a:lnTo>
                      <a:pt x="17" y="62"/>
                    </a:lnTo>
                    <a:lnTo>
                      <a:pt x="19" y="56"/>
                    </a:lnTo>
                    <a:lnTo>
                      <a:pt x="21" y="50"/>
                    </a:lnTo>
                    <a:lnTo>
                      <a:pt x="22" y="47"/>
                    </a:lnTo>
                    <a:lnTo>
                      <a:pt x="23" y="44"/>
                    </a:lnTo>
                    <a:lnTo>
                      <a:pt x="24" y="41"/>
                    </a:lnTo>
                    <a:lnTo>
                      <a:pt x="25" y="38"/>
                    </a:lnTo>
                    <a:lnTo>
                      <a:pt x="25" y="35"/>
                    </a:lnTo>
                    <a:lnTo>
                      <a:pt x="26" y="32"/>
                    </a:lnTo>
                    <a:lnTo>
                      <a:pt x="27" y="29"/>
                    </a:lnTo>
                    <a:lnTo>
                      <a:pt x="28" y="26"/>
                    </a:lnTo>
                    <a:lnTo>
                      <a:pt x="29" y="23"/>
                    </a:lnTo>
                    <a:lnTo>
                      <a:pt x="30" y="19"/>
                    </a:lnTo>
                    <a:lnTo>
                      <a:pt x="32" y="16"/>
                    </a:lnTo>
                    <a:lnTo>
                      <a:pt x="33" y="13"/>
                    </a:lnTo>
                    <a:lnTo>
                      <a:pt x="34" y="9"/>
                    </a:lnTo>
                    <a:lnTo>
                      <a:pt x="35" y="6"/>
                    </a:lnTo>
                    <a:lnTo>
                      <a:pt x="37" y="3"/>
                    </a:lnTo>
                    <a:lnTo>
                      <a:pt x="39" y="0"/>
                    </a:lnTo>
                    <a:lnTo>
                      <a:pt x="39" y="0"/>
                    </a:lnTo>
                    <a:lnTo>
                      <a:pt x="39" y="0"/>
                    </a:lnTo>
                    <a:lnTo>
                      <a:pt x="39" y="0"/>
                    </a:lnTo>
                    <a:lnTo>
                      <a:pt x="39" y="0"/>
                    </a:lnTo>
                    <a:lnTo>
                      <a:pt x="39"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6" name="Freeform 372"/>
              <p:cNvSpPr>
                <a:spLocks/>
              </p:cNvSpPr>
              <p:nvPr/>
            </p:nvSpPr>
            <p:spPr bwMode="auto">
              <a:xfrm>
                <a:off x="4623" y="3104"/>
                <a:ext cx="65" cy="18"/>
              </a:xfrm>
              <a:custGeom>
                <a:avLst/>
                <a:gdLst/>
                <a:ahLst/>
                <a:cxnLst>
                  <a:cxn ang="0">
                    <a:pos x="28" y="7"/>
                  </a:cxn>
                  <a:cxn ang="0">
                    <a:pos x="33" y="9"/>
                  </a:cxn>
                  <a:cxn ang="0">
                    <a:pos x="37" y="10"/>
                  </a:cxn>
                  <a:cxn ang="0">
                    <a:pos x="42" y="11"/>
                  </a:cxn>
                  <a:cxn ang="0">
                    <a:pos x="46" y="13"/>
                  </a:cxn>
                  <a:cxn ang="0">
                    <a:pos x="51" y="14"/>
                  </a:cxn>
                  <a:cxn ang="0">
                    <a:pos x="55" y="16"/>
                  </a:cxn>
                  <a:cxn ang="0">
                    <a:pos x="60" y="17"/>
                  </a:cxn>
                  <a:cxn ang="0">
                    <a:pos x="65" y="18"/>
                  </a:cxn>
                  <a:cxn ang="0">
                    <a:pos x="65" y="18"/>
                  </a:cxn>
                  <a:cxn ang="0">
                    <a:pos x="65" y="18"/>
                  </a:cxn>
                  <a:cxn ang="0">
                    <a:pos x="65" y="18"/>
                  </a:cxn>
                  <a:cxn ang="0">
                    <a:pos x="65" y="17"/>
                  </a:cxn>
                  <a:cxn ang="0">
                    <a:pos x="60" y="16"/>
                  </a:cxn>
                  <a:cxn ang="0">
                    <a:pos x="55" y="14"/>
                  </a:cxn>
                  <a:cxn ang="0">
                    <a:pos x="50" y="12"/>
                  </a:cxn>
                  <a:cxn ang="0">
                    <a:pos x="45" y="11"/>
                  </a:cxn>
                  <a:cxn ang="0">
                    <a:pos x="41" y="9"/>
                  </a:cxn>
                  <a:cxn ang="0">
                    <a:pos x="36" y="8"/>
                  </a:cxn>
                  <a:cxn ang="0">
                    <a:pos x="31" y="6"/>
                  </a:cxn>
                  <a:cxn ang="0">
                    <a:pos x="26" y="5"/>
                  </a:cxn>
                  <a:cxn ang="0">
                    <a:pos x="24" y="4"/>
                  </a:cxn>
                  <a:cxn ang="0">
                    <a:pos x="22" y="4"/>
                  </a:cxn>
                  <a:cxn ang="0">
                    <a:pos x="20" y="3"/>
                  </a:cxn>
                  <a:cxn ang="0">
                    <a:pos x="18" y="3"/>
                  </a:cxn>
                  <a:cxn ang="0">
                    <a:pos x="16" y="2"/>
                  </a:cxn>
                  <a:cxn ang="0">
                    <a:pos x="14" y="1"/>
                  </a:cxn>
                  <a:cxn ang="0">
                    <a:pos x="12" y="1"/>
                  </a:cxn>
                  <a:cxn ang="0">
                    <a:pos x="10" y="0"/>
                  </a:cxn>
                  <a:cxn ang="0">
                    <a:pos x="8" y="0"/>
                  </a:cxn>
                  <a:cxn ang="0">
                    <a:pos x="7" y="0"/>
                  </a:cxn>
                  <a:cxn ang="0">
                    <a:pos x="5" y="0"/>
                  </a:cxn>
                  <a:cxn ang="0">
                    <a:pos x="3" y="0"/>
                  </a:cxn>
                  <a:cxn ang="0">
                    <a:pos x="2" y="0"/>
                  </a:cxn>
                  <a:cxn ang="0">
                    <a:pos x="1" y="0"/>
                  </a:cxn>
                  <a:cxn ang="0">
                    <a:pos x="0" y="0"/>
                  </a:cxn>
                  <a:cxn ang="0">
                    <a:pos x="0" y="0"/>
                  </a:cxn>
                  <a:cxn ang="0">
                    <a:pos x="1" y="0"/>
                  </a:cxn>
                  <a:cxn ang="0">
                    <a:pos x="3" y="1"/>
                  </a:cxn>
                  <a:cxn ang="0">
                    <a:pos x="7" y="2"/>
                  </a:cxn>
                  <a:cxn ang="0">
                    <a:pos x="12" y="3"/>
                  </a:cxn>
                  <a:cxn ang="0">
                    <a:pos x="17" y="4"/>
                  </a:cxn>
                  <a:cxn ang="0">
                    <a:pos x="21" y="6"/>
                  </a:cxn>
                  <a:cxn ang="0">
                    <a:pos x="25" y="7"/>
                  </a:cxn>
                  <a:cxn ang="0">
                    <a:pos x="28" y="7"/>
                  </a:cxn>
                </a:cxnLst>
                <a:rect l="0" t="0" r="r" b="b"/>
                <a:pathLst>
                  <a:path w="65" h="18">
                    <a:moveTo>
                      <a:pt x="28" y="7"/>
                    </a:moveTo>
                    <a:lnTo>
                      <a:pt x="33" y="9"/>
                    </a:lnTo>
                    <a:lnTo>
                      <a:pt x="37" y="10"/>
                    </a:lnTo>
                    <a:lnTo>
                      <a:pt x="42" y="11"/>
                    </a:lnTo>
                    <a:lnTo>
                      <a:pt x="46" y="13"/>
                    </a:lnTo>
                    <a:lnTo>
                      <a:pt x="51" y="14"/>
                    </a:lnTo>
                    <a:lnTo>
                      <a:pt x="55" y="16"/>
                    </a:lnTo>
                    <a:lnTo>
                      <a:pt x="60" y="17"/>
                    </a:lnTo>
                    <a:lnTo>
                      <a:pt x="65" y="18"/>
                    </a:lnTo>
                    <a:lnTo>
                      <a:pt x="65" y="18"/>
                    </a:lnTo>
                    <a:lnTo>
                      <a:pt x="65" y="18"/>
                    </a:lnTo>
                    <a:lnTo>
                      <a:pt x="65" y="18"/>
                    </a:lnTo>
                    <a:lnTo>
                      <a:pt x="65" y="17"/>
                    </a:lnTo>
                    <a:lnTo>
                      <a:pt x="60" y="16"/>
                    </a:lnTo>
                    <a:lnTo>
                      <a:pt x="55" y="14"/>
                    </a:lnTo>
                    <a:lnTo>
                      <a:pt x="50" y="12"/>
                    </a:lnTo>
                    <a:lnTo>
                      <a:pt x="45" y="11"/>
                    </a:lnTo>
                    <a:lnTo>
                      <a:pt x="41" y="9"/>
                    </a:lnTo>
                    <a:lnTo>
                      <a:pt x="36" y="8"/>
                    </a:lnTo>
                    <a:lnTo>
                      <a:pt x="31" y="6"/>
                    </a:lnTo>
                    <a:lnTo>
                      <a:pt x="26" y="5"/>
                    </a:lnTo>
                    <a:lnTo>
                      <a:pt x="24" y="4"/>
                    </a:lnTo>
                    <a:lnTo>
                      <a:pt x="22" y="4"/>
                    </a:lnTo>
                    <a:lnTo>
                      <a:pt x="20" y="3"/>
                    </a:lnTo>
                    <a:lnTo>
                      <a:pt x="18" y="3"/>
                    </a:lnTo>
                    <a:lnTo>
                      <a:pt x="16" y="2"/>
                    </a:lnTo>
                    <a:lnTo>
                      <a:pt x="14" y="1"/>
                    </a:lnTo>
                    <a:lnTo>
                      <a:pt x="12" y="1"/>
                    </a:lnTo>
                    <a:lnTo>
                      <a:pt x="10" y="0"/>
                    </a:lnTo>
                    <a:lnTo>
                      <a:pt x="8" y="0"/>
                    </a:lnTo>
                    <a:lnTo>
                      <a:pt x="7" y="0"/>
                    </a:lnTo>
                    <a:lnTo>
                      <a:pt x="5" y="0"/>
                    </a:lnTo>
                    <a:lnTo>
                      <a:pt x="3" y="0"/>
                    </a:lnTo>
                    <a:lnTo>
                      <a:pt x="2" y="0"/>
                    </a:lnTo>
                    <a:lnTo>
                      <a:pt x="1" y="0"/>
                    </a:lnTo>
                    <a:lnTo>
                      <a:pt x="0" y="0"/>
                    </a:lnTo>
                    <a:lnTo>
                      <a:pt x="0" y="0"/>
                    </a:lnTo>
                    <a:lnTo>
                      <a:pt x="1" y="0"/>
                    </a:lnTo>
                    <a:lnTo>
                      <a:pt x="3" y="1"/>
                    </a:lnTo>
                    <a:lnTo>
                      <a:pt x="7" y="2"/>
                    </a:lnTo>
                    <a:lnTo>
                      <a:pt x="12" y="3"/>
                    </a:lnTo>
                    <a:lnTo>
                      <a:pt x="17" y="4"/>
                    </a:lnTo>
                    <a:lnTo>
                      <a:pt x="21" y="6"/>
                    </a:lnTo>
                    <a:lnTo>
                      <a:pt x="25" y="7"/>
                    </a:lnTo>
                    <a:lnTo>
                      <a:pt x="28" y="7"/>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7" name="Freeform 373"/>
              <p:cNvSpPr>
                <a:spLocks/>
              </p:cNvSpPr>
              <p:nvPr/>
            </p:nvSpPr>
            <p:spPr bwMode="auto">
              <a:xfrm>
                <a:off x="4672" y="3099"/>
                <a:ext cx="92" cy="5"/>
              </a:xfrm>
              <a:custGeom>
                <a:avLst/>
                <a:gdLst/>
                <a:ahLst/>
                <a:cxnLst>
                  <a:cxn ang="0">
                    <a:pos x="39" y="5"/>
                  </a:cxn>
                  <a:cxn ang="0">
                    <a:pos x="43" y="5"/>
                  </a:cxn>
                  <a:cxn ang="0">
                    <a:pos x="46" y="4"/>
                  </a:cxn>
                  <a:cxn ang="0">
                    <a:pos x="49" y="4"/>
                  </a:cxn>
                  <a:cxn ang="0">
                    <a:pos x="52" y="4"/>
                  </a:cxn>
                  <a:cxn ang="0">
                    <a:pos x="56" y="4"/>
                  </a:cxn>
                  <a:cxn ang="0">
                    <a:pos x="59" y="4"/>
                  </a:cxn>
                  <a:cxn ang="0">
                    <a:pos x="62" y="4"/>
                  </a:cxn>
                  <a:cxn ang="0">
                    <a:pos x="66" y="4"/>
                  </a:cxn>
                  <a:cxn ang="0">
                    <a:pos x="69" y="4"/>
                  </a:cxn>
                  <a:cxn ang="0">
                    <a:pos x="72" y="3"/>
                  </a:cxn>
                  <a:cxn ang="0">
                    <a:pos x="75" y="3"/>
                  </a:cxn>
                  <a:cxn ang="0">
                    <a:pos x="79" y="3"/>
                  </a:cxn>
                  <a:cxn ang="0">
                    <a:pos x="82" y="3"/>
                  </a:cxn>
                  <a:cxn ang="0">
                    <a:pos x="85" y="2"/>
                  </a:cxn>
                  <a:cxn ang="0">
                    <a:pos x="88" y="2"/>
                  </a:cxn>
                  <a:cxn ang="0">
                    <a:pos x="92" y="2"/>
                  </a:cxn>
                  <a:cxn ang="0">
                    <a:pos x="92" y="1"/>
                  </a:cxn>
                  <a:cxn ang="0">
                    <a:pos x="92" y="1"/>
                  </a:cxn>
                  <a:cxn ang="0">
                    <a:pos x="92" y="0"/>
                  </a:cxn>
                  <a:cxn ang="0">
                    <a:pos x="92" y="0"/>
                  </a:cxn>
                  <a:cxn ang="0">
                    <a:pos x="89" y="0"/>
                  </a:cxn>
                  <a:cxn ang="0">
                    <a:pos x="86" y="0"/>
                  </a:cxn>
                  <a:cxn ang="0">
                    <a:pos x="83" y="0"/>
                  </a:cxn>
                  <a:cxn ang="0">
                    <a:pos x="80" y="1"/>
                  </a:cxn>
                  <a:cxn ang="0">
                    <a:pos x="77" y="1"/>
                  </a:cxn>
                  <a:cxn ang="0">
                    <a:pos x="74" y="1"/>
                  </a:cxn>
                  <a:cxn ang="0">
                    <a:pos x="71" y="1"/>
                  </a:cxn>
                  <a:cxn ang="0">
                    <a:pos x="68" y="1"/>
                  </a:cxn>
                  <a:cxn ang="0">
                    <a:pos x="65" y="1"/>
                  </a:cxn>
                  <a:cxn ang="0">
                    <a:pos x="62" y="1"/>
                  </a:cxn>
                  <a:cxn ang="0">
                    <a:pos x="59" y="1"/>
                  </a:cxn>
                  <a:cxn ang="0">
                    <a:pos x="56" y="1"/>
                  </a:cxn>
                  <a:cxn ang="0">
                    <a:pos x="53" y="1"/>
                  </a:cxn>
                  <a:cxn ang="0">
                    <a:pos x="50" y="1"/>
                  </a:cxn>
                  <a:cxn ang="0">
                    <a:pos x="47" y="2"/>
                  </a:cxn>
                  <a:cxn ang="0">
                    <a:pos x="44" y="2"/>
                  </a:cxn>
                  <a:cxn ang="0">
                    <a:pos x="42" y="2"/>
                  </a:cxn>
                  <a:cxn ang="0">
                    <a:pos x="40" y="2"/>
                  </a:cxn>
                  <a:cxn ang="0">
                    <a:pos x="37" y="2"/>
                  </a:cxn>
                  <a:cxn ang="0">
                    <a:pos x="34" y="2"/>
                  </a:cxn>
                  <a:cxn ang="0">
                    <a:pos x="30" y="2"/>
                  </a:cxn>
                  <a:cxn ang="0">
                    <a:pos x="27" y="2"/>
                  </a:cxn>
                  <a:cxn ang="0">
                    <a:pos x="23" y="2"/>
                  </a:cxn>
                  <a:cxn ang="0">
                    <a:pos x="19" y="2"/>
                  </a:cxn>
                  <a:cxn ang="0">
                    <a:pos x="15" y="2"/>
                  </a:cxn>
                  <a:cxn ang="0">
                    <a:pos x="12" y="3"/>
                  </a:cxn>
                  <a:cxn ang="0">
                    <a:pos x="9" y="3"/>
                  </a:cxn>
                  <a:cxn ang="0">
                    <a:pos x="6" y="3"/>
                  </a:cxn>
                  <a:cxn ang="0">
                    <a:pos x="4" y="3"/>
                  </a:cxn>
                  <a:cxn ang="0">
                    <a:pos x="2" y="3"/>
                  </a:cxn>
                  <a:cxn ang="0">
                    <a:pos x="1" y="3"/>
                  </a:cxn>
                  <a:cxn ang="0">
                    <a:pos x="0" y="3"/>
                  </a:cxn>
                  <a:cxn ang="0">
                    <a:pos x="2" y="3"/>
                  </a:cxn>
                  <a:cxn ang="0">
                    <a:pos x="5" y="3"/>
                  </a:cxn>
                  <a:cxn ang="0">
                    <a:pos x="10" y="3"/>
                  </a:cxn>
                  <a:cxn ang="0">
                    <a:pos x="17" y="4"/>
                  </a:cxn>
                  <a:cxn ang="0">
                    <a:pos x="23" y="4"/>
                  </a:cxn>
                  <a:cxn ang="0">
                    <a:pos x="30" y="4"/>
                  </a:cxn>
                  <a:cxn ang="0">
                    <a:pos x="35" y="5"/>
                  </a:cxn>
                  <a:cxn ang="0">
                    <a:pos x="39" y="5"/>
                  </a:cxn>
                </a:cxnLst>
                <a:rect l="0" t="0" r="r" b="b"/>
                <a:pathLst>
                  <a:path w="92" h="5">
                    <a:moveTo>
                      <a:pt x="39" y="5"/>
                    </a:moveTo>
                    <a:lnTo>
                      <a:pt x="43" y="5"/>
                    </a:lnTo>
                    <a:lnTo>
                      <a:pt x="46" y="4"/>
                    </a:lnTo>
                    <a:lnTo>
                      <a:pt x="49" y="4"/>
                    </a:lnTo>
                    <a:lnTo>
                      <a:pt x="52" y="4"/>
                    </a:lnTo>
                    <a:lnTo>
                      <a:pt x="56" y="4"/>
                    </a:lnTo>
                    <a:lnTo>
                      <a:pt x="59" y="4"/>
                    </a:lnTo>
                    <a:lnTo>
                      <a:pt x="62" y="4"/>
                    </a:lnTo>
                    <a:lnTo>
                      <a:pt x="66" y="4"/>
                    </a:lnTo>
                    <a:lnTo>
                      <a:pt x="69" y="4"/>
                    </a:lnTo>
                    <a:lnTo>
                      <a:pt x="72" y="3"/>
                    </a:lnTo>
                    <a:lnTo>
                      <a:pt x="75" y="3"/>
                    </a:lnTo>
                    <a:lnTo>
                      <a:pt x="79" y="3"/>
                    </a:lnTo>
                    <a:lnTo>
                      <a:pt x="82" y="3"/>
                    </a:lnTo>
                    <a:lnTo>
                      <a:pt x="85" y="2"/>
                    </a:lnTo>
                    <a:lnTo>
                      <a:pt x="88" y="2"/>
                    </a:lnTo>
                    <a:lnTo>
                      <a:pt x="92" y="2"/>
                    </a:lnTo>
                    <a:lnTo>
                      <a:pt x="92" y="1"/>
                    </a:lnTo>
                    <a:lnTo>
                      <a:pt x="92" y="1"/>
                    </a:lnTo>
                    <a:lnTo>
                      <a:pt x="92" y="0"/>
                    </a:lnTo>
                    <a:lnTo>
                      <a:pt x="92" y="0"/>
                    </a:lnTo>
                    <a:lnTo>
                      <a:pt x="89" y="0"/>
                    </a:lnTo>
                    <a:lnTo>
                      <a:pt x="86" y="0"/>
                    </a:lnTo>
                    <a:lnTo>
                      <a:pt x="83" y="0"/>
                    </a:lnTo>
                    <a:lnTo>
                      <a:pt x="80" y="1"/>
                    </a:lnTo>
                    <a:lnTo>
                      <a:pt x="77" y="1"/>
                    </a:lnTo>
                    <a:lnTo>
                      <a:pt x="74" y="1"/>
                    </a:lnTo>
                    <a:lnTo>
                      <a:pt x="71" y="1"/>
                    </a:lnTo>
                    <a:lnTo>
                      <a:pt x="68" y="1"/>
                    </a:lnTo>
                    <a:lnTo>
                      <a:pt x="65" y="1"/>
                    </a:lnTo>
                    <a:lnTo>
                      <a:pt x="62" y="1"/>
                    </a:lnTo>
                    <a:lnTo>
                      <a:pt x="59" y="1"/>
                    </a:lnTo>
                    <a:lnTo>
                      <a:pt x="56" y="1"/>
                    </a:lnTo>
                    <a:lnTo>
                      <a:pt x="53" y="1"/>
                    </a:lnTo>
                    <a:lnTo>
                      <a:pt x="50" y="1"/>
                    </a:lnTo>
                    <a:lnTo>
                      <a:pt x="47" y="2"/>
                    </a:lnTo>
                    <a:lnTo>
                      <a:pt x="44" y="2"/>
                    </a:lnTo>
                    <a:lnTo>
                      <a:pt x="42" y="2"/>
                    </a:lnTo>
                    <a:lnTo>
                      <a:pt x="40" y="2"/>
                    </a:lnTo>
                    <a:lnTo>
                      <a:pt x="37" y="2"/>
                    </a:lnTo>
                    <a:lnTo>
                      <a:pt x="34" y="2"/>
                    </a:lnTo>
                    <a:lnTo>
                      <a:pt x="30" y="2"/>
                    </a:lnTo>
                    <a:lnTo>
                      <a:pt x="27" y="2"/>
                    </a:lnTo>
                    <a:lnTo>
                      <a:pt x="23" y="2"/>
                    </a:lnTo>
                    <a:lnTo>
                      <a:pt x="19" y="2"/>
                    </a:lnTo>
                    <a:lnTo>
                      <a:pt x="15" y="2"/>
                    </a:lnTo>
                    <a:lnTo>
                      <a:pt x="12" y="3"/>
                    </a:lnTo>
                    <a:lnTo>
                      <a:pt x="9" y="3"/>
                    </a:lnTo>
                    <a:lnTo>
                      <a:pt x="6" y="3"/>
                    </a:lnTo>
                    <a:lnTo>
                      <a:pt x="4" y="3"/>
                    </a:lnTo>
                    <a:lnTo>
                      <a:pt x="2" y="3"/>
                    </a:lnTo>
                    <a:lnTo>
                      <a:pt x="1" y="3"/>
                    </a:lnTo>
                    <a:lnTo>
                      <a:pt x="0" y="3"/>
                    </a:lnTo>
                    <a:lnTo>
                      <a:pt x="2" y="3"/>
                    </a:lnTo>
                    <a:lnTo>
                      <a:pt x="5" y="3"/>
                    </a:lnTo>
                    <a:lnTo>
                      <a:pt x="10" y="3"/>
                    </a:lnTo>
                    <a:lnTo>
                      <a:pt x="17" y="4"/>
                    </a:lnTo>
                    <a:lnTo>
                      <a:pt x="23" y="4"/>
                    </a:lnTo>
                    <a:lnTo>
                      <a:pt x="30" y="4"/>
                    </a:lnTo>
                    <a:lnTo>
                      <a:pt x="35" y="5"/>
                    </a:lnTo>
                    <a:lnTo>
                      <a:pt x="39" y="5"/>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8" name="Freeform 374"/>
              <p:cNvSpPr>
                <a:spLocks/>
              </p:cNvSpPr>
              <p:nvPr/>
            </p:nvSpPr>
            <p:spPr bwMode="auto">
              <a:xfrm>
                <a:off x="4551" y="3186"/>
                <a:ext cx="88" cy="12"/>
              </a:xfrm>
              <a:custGeom>
                <a:avLst/>
                <a:gdLst/>
                <a:ahLst/>
                <a:cxnLst>
                  <a:cxn ang="0">
                    <a:pos x="10" y="1"/>
                  </a:cxn>
                  <a:cxn ang="0">
                    <a:pos x="18" y="2"/>
                  </a:cxn>
                  <a:cxn ang="0">
                    <a:pos x="28" y="3"/>
                  </a:cxn>
                  <a:cxn ang="0">
                    <a:pos x="37" y="4"/>
                  </a:cxn>
                  <a:cxn ang="0">
                    <a:pos x="44" y="5"/>
                  </a:cxn>
                  <a:cxn ang="0">
                    <a:pos x="50" y="5"/>
                  </a:cxn>
                  <a:cxn ang="0">
                    <a:pos x="56" y="6"/>
                  </a:cxn>
                  <a:cxn ang="0">
                    <a:pos x="61" y="7"/>
                  </a:cxn>
                  <a:cxn ang="0">
                    <a:pos x="67" y="8"/>
                  </a:cxn>
                  <a:cxn ang="0">
                    <a:pos x="73" y="9"/>
                  </a:cxn>
                  <a:cxn ang="0">
                    <a:pos x="79" y="10"/>
                  </a:cxn>
                  <a:cxn ang="0">
                    <a:pos x="85" y="11"/>
                  </a:cxn>
                  <a:cxn ang="0">
                    <a:pos x="88" y="12"/>
                  </a:cxn>
                  <a:cxn ang="0">
                    <a:pos x="88" y="11"/>
                  </a:cxn>
                  <a:cxn ang="0">
                    <a:pos x="85" y="10"/>
                  </a:cxn>
                  <a:cxn ang="0">
                    <a:pos x="80" y="9"/>
                  </a:cxn>
                  <a:cxn ang="0">
                    <a:pos x="74" y="8"/>
                  </a:cxn>
                  <a:cxn ang="0">
                    <a:pos x="69" y="6"/>
                  </a:cxn>
                  <a:cxn ang="0">
                    <a:pos x="63" y="5"/>
                  </a:cxn>
                  <a:cxn ang="0">
                    <a:pos x="57" y="4"/>
                  </a:cxn>
                  <a:cxn ang="0">
                    <a:pos x="52" y="4"/>
                  </a:cxn>
                  <a:cxn ang="0">
                    <a:pos x="46" y="3"/>
                  </a:cxn>
                  <a:cxn ang="0">
                    <a:pos x="42" y="2"/>
                  </a:cxn>
                  <a:cxn ang="0">
                    <a:pos x="36" y="2"/>
                  </a:cxn>
                  <a:cxn ang="0">
                    <a:pos x="30" y="1"/>
                  </a:cxn>
                  <a:cxn ang="0">
                    <a:pos x="22" y="1"/>
                  </a:cxn>
                  <a:cxn ang="0">
                    <a:pos x="15" y="1"/>
                  </a:cxn>
                  <a:cxn ang="0">
                    <a:pos x="8" y="0"/>
                  </a:cxn>
                  <a:cxn ang="0">
                    <a:pos x="3" y="0"/>
                  </a:cxn>
                  <a:cxn ang="0">
                    <a:pos x="0" y="0"/>
                  </a:cxn>
                  <a:cxn ang="0">
                    <a:pos x="0" y="0"/>
                  </a:cxn>
                  <a:cxn ang="0">
                    <a:pos x="2" y="0"/>
                  </a:cxn>
                  <a:cxn ang="0">
                    <a:pos x="4" y="1"/>
                  </a:cxn>
                  <a:cxn ang="0">
                    <a:pos x="7" y="1"/>
                  </a:cxn>
                </a:cxnLst>
                <a:rect l="0" t="0" r="r" b="b"/>
                <a:pathLst>
                  <a:path w="88" h="12">
                    <a:moveTo>
                      <a:pt x="8" y="1"/>
                    </a:moveTo>
                    <a:lnTo>
                      <a:pt x="10" y="1"/>
                    </a:lnTo>
                    <a:lnTo>
                      <a:pt x="13" y="1"/>
                    </a:lnTo>
                    <a:lnTo>
                      <a:pt x="18" y="2"/>
                    </a:lnTo>
                    <a:lnTo>
                      <a:pt x="23" y="2"/>
                    </a:lnTo>
                    <a:lnTo>
                      <a:pt x="28" y="3"/>
                    </a:lnTo>
                    <a:lnTo>
                      <a:pt x="33" y="3"/>
                    </a:lnTo>
                    <a:lnTo>
                      <a:pt x="37" y="4"/>
                    </a:lnTo>
                    <a:lnTo>
                      <a:pt x="41" y="4"/>
                    </a:lnTo>
                    <a:lnTo>
                      <a:pt x="44" y="5"/>
                    </a:lnTo>
                    <a:lnTo>
                      <a:pt x="47" y="5"/>
                    </a:lnTo>
                    <a:lnTo>
                      <a:pt x="50" y="5"/>
                    </a:lnTo>
                    <a:lnTo>
                      <a:pt x="53" y="6"/>
                    </a:lnTo>
                    <a:lnTo>
                      <a:pt x="56" y="6"/>
                    </a:lnTo>
                    <a:lnTo>
                      <a:pt x="59" y="7"/>
                    </a:lnTo>
                    <a:lnTo>
                      <a:pt x="61" y="7"/>
                    </a:lnTo>
                    <a:lnTo>
                      <a:pt x="64" y="8"/>
                    </a:lnTo>
                    <a:lnTo>
                      <a:pt x="67" y="8"/>
                    </a:lnTo>
                    <a:lnTo>
                      <a:pt x="70" y="9"/>
                    </a:lnTo>
                    <a:lnTo>
                      <a:pt x="73" y="9"/>
                    </a:lnTo>
                    <a:lnTo>
                      <a:pt x="76" y="10"/>
                    </a:lnTo>
                    <a:lnTo>
                      <a:pt x="79" y="10"/>
                    </a:lnTo>
                    <a:lnTo>
                      <a:pt x="82" y="11"/>
                    </a:lnTo>
                    <a:lnTo>
                      <a:pt x="85" y="11"/>
                    </a:lnTo>
                    <a:lnTo>
                      <a:pt x="88" y="12"/>
                    </a:lnTo>
                    <a:lnTo>
                      <a:pt x="88" y="12"/>
                    </a:lnTo>
                    <a:lnTo>
                      <a:pt x="88" y="11"/>
                    </a:lnTo>
                    <a:lnTo>
                      <a:pt x="88" y="11"/>
                    </a:lnTo>
                    <a:lnTo>
                      <a:pt x="88" y="11"/>
                    </a:lnTo>
                    <a:lnTo>
                      <a:pt x="85" y="10"/>
                    </a:lnTo>
                    <a:lnTo>
                      <a:pt x="83" y="9"/>
                    </a:lnTo>
                    <a:lnTo>
                      <a:pt x="80" y="9"/>
                    </a:lnTo>
                    <a:lnTo>
                      <a:pt x="77" y="8"/>
                    </a:lnTo>
                    <a:lnTo>
                      <a:pt x="74" y="8"/>
                    </a:lnTo>
                    <a:lnTo>
                      <a:pt x="71" y="7"/>
                    </a:lnTo>
                    <a:lnTo>
                      <a:pt x="69" y="6"/>
                    </a:lnTo>
                    <a:lnTo>
                      <a:pt x="66" y="6"/>
                    </a:lnTo>
                    <a:lnTo>
                      <a:pt x="63" y="5"/>
                    </a:lnTo>
                    <a:lnTo>
                      <a:pt x="60" y="5"/>
                    </a:lnTo>
                    <a:lnTo>
                      <a:pt x="57" y="4"/>
                    </a:lnTo>
                    <a:lnTo>
                      <a:pt x="55" y="4"/>
                    </a:lnTo>
                    <a:lnTo>
                      <a:pt x="52" y="4"/>
                    </a:lnTo>
                    <a:lnTo>
                      <a:pt x="49" y="3"/>
                    </a:lnTo>
                    <a:lnTo>
                      <a:pt x="46" y="3"/>
                    </a:lnTo>
                    <a:lnTo>
                      <a:pt x="43" y="2"/>
                    </a:lnTo>
                    <a:lnTo>
                      <a:pt x="42" y="2"/>
                    </a:lnTo>
                    <a:lnTo>
                      <a:pt x="39" y="2"/>
                    </a:lnTo>
                    <a:lnTo>
                      <a:pt x="36" y="2"/>
                    </a:lnTo>
                    <a:lnTo>
                      <a:pt x="33" y="2"/>
                    </a:lnTo>
                    <a:lnTo>
                      <a:pt x="30" y="1"/>
                    </a:lnTo>
                    <a:lnTo>
                      <a:pt x="26" y="1"/>
                    </a:lnTo>
                    <a:lnTo>
                      <a:pt x="22" y="1"/>
                    </a:lnTo>
                    <a:lnTo>
                      <a:pt x="19" y="1"/>
                    </a:lnTo>
                    <a:lnTo>
                      <a:pt x="15" y="1"/>
                    </a:lnTo>
                    <a:lnTo>
                      <a:pt x="11" y="0"/>
                    </a:lnTo>
                    <a:lnTo>
                      <a:pt x="8" y="0"/>
                    </a:lnTo>
                    <a:lnTo>
                      <a:pt x="5" y="0"/>
                    </a:lnTo>
                    <a:lnTo>
                      <a:pt x="3" y="0"/>
                    </a:lnTo>
                    <a:lnTo>
                      <a:pt x="1" y="0"/>
                    </a:lnTo>
                    <a:lnTo>
                      <a:pt x="0" y="0"/>
                    </a:lnTo>
                    <a:lnTo>
                      <a:pt x="0" y="0"/>
                    </a:lnTo>
                    <a:lnTo>
                      <a:pt x="0" y="0"/>
                    </a:lnTo>
                    <a:lnTo>
                      <a:pt x="1" y="0"/>
                    </a:lnTo>
                    <a:lnTo>
                      <a:pt x="2" y="0"/>
                    </a:lnTo>
                    <a:lnTo>
                      <a:pt x="3" y="0"/>
                    </a:lnTo>
                    <a:lnTo>
                      <a:pt x="4" y="1"/>
                    </a:lnTo>
                    <a:lnTo>
                      <a:pt x="6" y="1"/>
                    </a:lnTo>
                    <a:lnTo>
                      <a:pt x="7" y="1"/>
                    </a:lnTo>
                    <a:lnTo>
                      <a:pt x="8" y="1"/>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9" name="Freeform 375"/>
              <p:cNvSpPr>
                <a:spLocks/>
              </p:cNvSpPr>
              <p:nvPr/>
            </p:nvSpPr>
            <p:spPr bwMode="auto">
              <a:xfrm>
                <a:off x="4692" y="2926"/>
                <a:ext cx="33" cy="155"/>
              </a:xfrm>
              <a:custGeom>
                <a:avLst/>
                <a:gdLst/>
                <a:ahLst/>
                <a:cxnLst>
                  <a:cxn ang="0">
                    <a:pos x="33" y="0"/>
                  </a:cxn>
                  <a:cxn ang="0">
                    <a:pos x="31" y="4"/>
                  </a:cxn>
                  <a:cxn ang="0">
                    <a:pos x="29" y="9"/>
                  </a:cxn>
                  <a:cxn ang="0">
                    <a:pos x="28" y="13"/>
                  </a:cxn>
                  <a:cxn ang="0">
                    <a:pos x="26" y="17"/>
                  </a:cxn>
                  <a:cxn ang="0">
                    <a:pos x="25" y="21"/>
                  </a:cxn>
                  <a:cxn ang="0">
                    <a:pos x="24" y="26"/>
                  </a:cxn>
                  <a:cxn ang="0">
                    <a:pos x="22" y="30"/>
                  </a:cxn>
                  <a:cxn ang="0">
                    <a:pos x="21" y="34"/>
                  </a:cxn>
                  <a:cxn ang="0">
                    <a:pos x="20" y="39"/>
                  </a:cxn>
                  <a:cxn ang="0">
                    <a:pos x="19" y="44"/>
                  </a:cxn>
                  <a:cxn ang="0">
                    <a:pos x="18" y="49"/>
                  </a:cxn>
                  <a:cxn ang="0">
                    <a:pos x="16" y="54"/>
                  </a:cxn>
                  <a:cxn ang="0">
                    <a:pos x="15" y="59"/>
                  </a:cxn>
                  <a:cxn ang="0">
                    <a:pos x="14" y="64"/>
                  </a:cxn>
                  <a:cxn ang="0">
                    <a:pos x="12" y="68"/>
                  </a:cxn>
                  <a:cxn ang="0">
                    <a:pos x="11" y="73"/>
                  </a:cxn>
                  <a:cxn ang="0">
                    <a:pos x="9" y="78"/>
                  </a:cxn>
                  <a:cxn ang="0">
                    <a:pos x="8" y="83"/>
                  </a:cxn>
                  <a:cxn ang="0">
                    <a:pos x="7" y="87"/>
                  </a:cxn>
                  <a:cxn ang="0">
                    <a:pos x="6" y="92"/>
                  </a:cxn>
                  <a:cxn ang="0">
                    <a:pos x="4" y="97"/>
                  </a:cxn>
                  <a:cxn ang="0">
                    <a:pos x="3" y="102"/>
                  </a:cxn>
                  <a:cxn ang="0">
                    <a:pos x="2" y="107"/>
                  </a:cxn>
                  <a:cxn ang="0">
                    <a:pos x="2" y="111"/>
                  </a:cxn>
                  <a:cxn ang="0">
                    <a:pos x="1" y="122"/>
                  </a:cxn>
                  <a:cxn ang="0">
                    <a:pos x="0" y="133"/>
                  </a:cxn>
                  <a:cxn ang="0">
                    <a:pos x="1" y="143"/>
                  </a:cxn>
                  <a:cxn ang="0">
                    <a:pos x="1" y="154"/>
                  </a:cxn>
                  <a:cxn ang="0">
                    <a:pos x="2" y="155"/>
                  </a:cxn>
                  <a:cxn ang="0">
                    <a:pos x="3" y="155"/>
                  </a:cxn>
                  <a:cxn ang="0">
                    <a:pos x="3" y="154"/>
                  </a:cxn>
                  <a:cxn ang="0">
                    <a:pos x="4" y="154"/>
                  </a:cxn>
                  <a:cxn ang="0">
                    <a:pos x="3" y="144"/>
                  </a:cxn>
                  <a:cxn ang="0">
                    <a:pos x="4" y="134"/>
                  </a:cxn>
                  <a:cxn ang="0">
                    <a:pos x="4" y="124"/>
                  </a:cxn>
                  <a:cxn ang="0">
                    <a:pos x="5" y="114"/>
                  </a:cxn>
                  <a:cxn ang="0">
                    <a:pos x="6" y="109"/>
                  </a:cxn>
                  <a:cxn ang="0">
                    <a:pos x="7" y="104"/>
                  </a:cxn>
                  <a:cxn ang="0">
                    <a:pos x="8" y="99"/>
                  </a:cxn>
                  <a:cxn ang="0">
                    <a:pos x="9" y="94"/>
                  </a:cxn>
                  <a:cxn ang="0">
                    <a:pos x="10" y="89"/>
                  </a:cxn>
                  <a:cxn ang="0">
                    <a:pos x="11" y="84"/>
                  </a:cxn>
                  <a:cxn ang="0">
                    <a:pos x="12" y="78"/>
                  </a:cxn>
                  <a:cxn ang="0">
                    <a:pos x="14" y="73"/>
                  </a:cxn>
                  <a:cxn ang="0">
                    <a:pos x="15" y="68"/>
                  </a:cxn>
                  <a:cxn ang="0">
                    <a:pos x="17" y="59"/>
                  </a:cxn>
                  <a:cxn ang="0">
                    <a:pos x="20" y="48"/>
                  </a:cxn>
                  <a:cxn ang="0">
                    <a:pos x="22" y="37"/>
                  </a:cxn>
                  <a:cxn ang="0">
                    <a:pos x="25" y="26"/>
                  </a:cxn>
                  <a:cxn ang="0">
                    <a:pos x="28" y="15"/>
                  </a:cxn>
                  <a:cxn ang="0">
                    <a:pos x="31" y="6"/>
                  </a:cxn>
                  <a:cxn ang="0">
                    <a:pos x="33" y="0"/>
                  </a:cxn>
                  <a:cxn ang="0">
                    <a:pos x="33" y="0"/>
                  </a:cxn>
                  <a:cxn ang="0">
                    <a:pos x="33" y="0"/>
                  </a:cxn>
                  <a:cxn ang="0">
                    <a:pos x="33" y="0"/>
                  </a:cxn>
                  <a:cxn ang="0">
                    <a:pos x="33" y="0"/>
                  </a:cxn>
                  <a:cxn ang="0">
                    <a:pos x="33" y="0"/>
                  </a:cxn>
                </a:cxnLst>
                <a:rect l="0" t="0" r="r" b="b"/>
                <a:pathLst>
                  <a:path w="33" h="155">
                    <a:moveTo>
                      <a:pt x="33" y="0"/>
                    </a:moveTo>
                    <a:lnTo>
                      <a:pt x="31" y="4"/>
                    </a:lnTo>
                    <a:lnTo>
                      <a:pt x="29" y="9"/>
                    </a:lnTo>
                    <a:lnTo>
                      <a:pt x="28" y="13"/>
                    </a:lnTo>
                    <a:lnTo>
                      <a:pt x="26" y="17"/>
                    </a:lnTo>
                    <a:lnTo>
                      <a:pt x="25" y="21"/>
                    </a:lnTo>
                    <a:lnTo>
                      <a:pt x="24" y="26"/>
                    </a:lnTo>
                    <a:lnTo>
                      <a:pt x="22" y="30"/>
                    </a:lnTo>
                    <a:lnTo>
                      <a:pt x="21" y="34"/>
                    </a:lnTo>
                    <a:lnTo>
                      <a:pt x="20" y="39"/>
                    </a:lnTo>
                    <a:lnTo>
                      <a:pt x="19" y="44"/>
                    </a:lnTo>
                    <a:lnTo>
                      <a:pt x="18" y="49"/>
                    </a:lnTo>
                    <a:lnTo>
                      <a:pt x="16" y="54"/>
                    </a:lnTo>
                    <a:lnTo>
                      <a:pt x="15" y="59"/>
                    </a:lnTo>
                    <a:lnTo>
                      <a:pt x="14" y="64"/>
                    </a:lnTo>
                    <a:lnTo>
                      <a:pt x="12" y="68"/>
                    </a:lnTo>
                    <a:lnTo>
                      <a:pt x="11" y="73"/>
                    </a:lnTo>
                    <a:lnTo>
                      <a:pt x="9" y="78"/>
                    </a:lnTo>
                    <a:lnTo>
                      <a:pt x="8" y="83"/>
                    </a:lnTo>
                    <a:lnTo>
                      <a:pt x="7" y="87"/>
                    </a:lnTo>
                    <a:lnTo>
                      <a:pt x="6" y="92"/>
                    </a:lnTo>
                    <a:lnTo>
                      <a:pt x="4" y="97"/>
                    </a:lnTo>
                    <a:lnTo>
                      <a:pt x="3" y="102"/>
                    </a:lnTo>
                    <a:lnTo>
                      <a:pt x="2" y="107"/>
                    </a:lnTo>
                    <a:lnTo>
                      <a:pt x="2" y="111"/>
                    </a:lnTo>
                    <a:lnTo>
                      <a:pt x="1" y="122"/>
                    </a:lnTo>
                    <a:lnTo>
                      <a:pt x="0" y="133"/>
                    </a:lnTo>
                    <a:lnTo>
                      <a:pt x="1" y="143"/>
                    </a:lnTo>
                    <a:lnTo>
                      <a:pt x="1" y="154"/>
                    </a:lnTo>
                    <a:lnTo>
                      <a:pt x="2" y="155"/>
                    </a:lnTo>
                    <a:lnTo>
                      <a:pt x="3" y="155"/>
                    </a:lnTo>
                    <a:lnTo>
                      <a:pt x="3" y="154"/>
                    </a:lnTo>
                    <a:lnTo>
                      <a:pt x="4" y="154"/>
                    </a:lnTo>
                    <a:lnTo>
                      <a:pt x="3" y="144"/>
                    </a:lnTo>
                    <a:lnTo>
                      <a:pt x="4" y="134"/>
                    </a:lnTo>
                    <a:lnTo>
                      <a:pt x="4" y="124"/>
                    </a:lnTo>
                    <a:lnTo>
                      <a:pt x="5" y="114"/>
                    </a:lnTo>
                    <a:lnTo>
                      <a:pt x="6" y="109"/>
                    </a:lnTo>
                    <a:lnTo>
                      <a:pt x="7" y="104"/>
                    </a:lnTo>
                    <a:lnTo>
                      <a:pt x="8" y="99"/>
                    </a:lnTo>
                    <a:lnTo>
                      <a:pt x="9" y="94"/>
                    </a:lnTo>
                    <a:lnTo>
                      <a:pt x="10" y="89"/>
                    </a:lnTo>
                    <a:lnTo>
                      <a:pt x="11" y="84"/>
                    </a:lnTo>
                    <a:lnTo>
                      <a:pt x="12" y="78"/>
                    </a:lnTo>
                    <a:lnTo>
                      <a:pt x="14" y="73"/>
                    </a:lnTo>
                    <a:lnTo>
                      <a:pt x="15" y="68"/>
                    </a:lnTo>
                    <a:lnTo>
                      <a:pt x="17" y="59"/>
                    </a:lnTo>
                    <a:lnTo>
                      <a:pt x="20" y="48"/>
                    </a:lnTo>
                    <a:lnTo>
                      <a:pt x="22" y="37"/>
                    </a:lnTo>
                    <a:lnTo>
                      <a:pt x="25" y="26"/>
                    </a:lnTo>
                    <a:lnTo>
                      <a:pt x="28" y="15"/>
                    </a:lnTo>
                    <a:lnTo>
                      <a:pt x="31" y="6"/>
                    </a:lnTo>
                    <a:lnTo>
                      <a:pt x="33" y="0"/>
                    </a:lnTo>
                    <a:lnTo>
                      <a:pt x="33" y="0"/>
                    </a:lnTo>
                    <a:lnTo>
                      <a:pt x="33" y="0"/>
                    </a:lnTo>
                    <a:lnTo>
                      <a:pt x="33" y="0"/>
                    </a:lnTo>
                    <a:lnTo>
                      <a:pt x="33" y="0"/>
                    </a:lnTo>
                    <a:lnTo>
                      <a:pt x="33"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0" name="Freeform 376"/>
              <p:cNvSpPr>
                <a:spLocks/>
              </p:cNvSpPr>
              <p:nvPr/>
            </p:nvSpPr>
            <p:spPr bwMode="auto">
              <a:xfrm>
                <a:off x="4722" y="2926"/>
                <a:ext cx="61" cy="31"/>
              </a:xfrm>
              <a:custGeom>
                <a:avLst/>
                <a:gdLst/>
                <a:ahLst/>
                <a:cxnLst>
                  <a:cxn ang="0">
                    <a:pos x="61" y="31"/>
                  </a:cxn>
                  <a:cxn ang="0">
                    <a:pos x="61" y="31"/>
                  </a:cxn>
                  <a:cxn ang="0">
                    <a:pos x="61" y="31"/>
                  </a:cxn>
                  <a:cxn ang="0">
                    <a:pos x="61" y="31"/>
                  </a:cxn>
                  <a:cxn ang="0">
                    <a:pos x="61" y="30"/>
                  </a:cxn>
                  <a:cxn ang="0">
                    <a:pos x="57" y="28"/>
                  </a:cxn>
                  <a:cxn ang="0">
                    <a:pos x="53" y="26"/>
                  </a:cxn>
                  <a:cxn ang="0">
                    <a:pos x="49" y="24"/>
                  </a:cxn>
                  <a:cxn ang="0">
                    <a:pos x="45" y="22"/>
                  </a:cxn>
                  <a:cxn ang="0">
                    <a:pos x="41" y="20"/>
                  </a:cxn>
                  <a:cxn ang="0">
                    <a:pos x="37" y="18"/>
                  </a:cxn>
                  <a:cxn ang="0">
                    <a:pos x="33" y="16"/>
                  </a:cxn>
                  <a:cxn ang="0">
                    <a:pos x="29" y="14"/>
                  </a:cxn>
                  <a:cxn ang="0">
                    <a:pos x="26" y="12"/>
                  </a:cxn>
                  <a:cxn ang="0">
                    <a:pos x="22" y="10"/>
                  </a:cxn>
                  <a:cxn ang="0">
                    <a:pos x="17" y="8"/>
                  </a:cxn>
                  <a:cxn ang="0">
                    <a:pos x="12" y="6"/>
                  </a:cxn>
                  <a:cxn ang="0">
                    <a:pos x="8" y="3"/>
                  </a:cxn>
                  <a:cxn ang="0">
                    <a:pos x="4" y="1"/>
                  </a:cxn>
                  <a:cxn ang="0">
                    <a:pos x="1" y="0"/>
                  </a:cxn>
                  <a:cxn ang="0">
                    <a:pos x="0" y="0"/>
                  </a:cxn>
                  <a:cxn ang="0">
                    <a:pos x="1" y="0"/>
                  </a:cxn>
                  <a:cxn ang="0">
                    <a:pos x="3" y="1"/>
                  </a:cxn>
                  <a:cxn ang="0">
                    <a:pos x="5" y="2"/>
                  </a:cxn>
                  <a:cxn ang="0">
                    <a:pos x="8" y="4"/>
                  </a:cxn>
                  <a:cxn ang="0">
                    <a:pos x="12" y="6"/>
                  </a:cxn>
                  <a:cxn ang="0">
                    <a:pos x="17" y="8"/>
                  </a:cxn>
                  <a:cxn ang="0">
                    <a:pos x="21" y="11"/>
                  </a:cxn>
                  <a:cxn ang="0">
                    <a:pos x="26" y="14"/>
                  </a:cxn>
                  <a:cxn ang="0">
                    <a:pos x="32" y="17"/>
                  </a:cxn>
                  <a:cxn ang="0">
                    <a:pos x="37" y="19"/>
                  </a:cxn>
                  <a:cxn ang="0">
                    <a:pos x="42" y="22"/>
                  </a:cxn>
                  <a:cxn ang="0">
                    <a:pos x="47" y="25"/>
                  </a:cxn>
                  <a:cxn ang="0">
                    <a:pos x="51" y="27"/>
                  </a:cxn>
                  <a:cxn ang="0">
                    <a:pos x="55" y="29"/>
                  </a:cxn>
                  <a:cxn ang="0">
                    <a:pos x="58" y="30"/>
                  </a:cxn>
                  <a:cxn ang="0">
                    <a:pos x="61" y="31"/>
                  </a:cxn>
                </a:cxnLst>
                <a:rect l="0" t="0" r="r" b="b"/>
                <a:pathLst>
                  <a:path w="61" h="31">
                    <a:moveTo>
                      <a:pt x="61" y="31"/>
                    </a:moveTo>
                    <a:lnTo>
                      <a:pt x="61" y="31"/>
                    </a:lnTo>
                    <a:lnTo>
                      <a:pt x="61" y="31"/>
                    </a:lnTo>
                    <a:lnTo>
                      <a:pt x="61" y="31"/>
                    </a:lnTo>
                    <a:lnTo>
                      <a:pt x="61" y="30"/>
                    </a:lnTo>
                    <a:lnTo>
                      <a:pt x="57" y="28"/>
                    </a:lnTo>
                    <a:lnTo>
                      <a:pt x="53" y="26"/>
                    </a:lnTo>
                    <a:lnTo>
                      <a:pt x="49" y="24"/>
                    </a:lnTo>
                    <a:lnTo>
                      <a:pt x="45" y="22"/>
                    </a:lnTo>
                    <a:lnTo>
                      <a:pt x="41" y="20"/>
                    </a:lnTo>
                    <a:lnTo>
                      <a:pt x="37" y="18"/>
                    </a:lnTo>
                    <a:lnTo>
                      <a:pt x="33" y="16"/>
                    </a:lnTo>
                    <a:lnTo>
                      <a:pt x="29" y="14"/>
                    </a:lnTo>
                    <a:lnTo>
                      <a:pt x="26" y="12"/>
                    </a:lnTo>
                    <a:lnTo>
                      <a:pt x="22" y="10"/>
                    </a:lnTo>
                    <a:lnTo>
                      <a:pt x="17" y="8"/>
                    </a:lnTo>
                    <a:lnTo>
                      <a:pt x="12" y="6"/>
                    </a:lnTo>
                    <a:lnTo>
                      <a:pt x="8" y="3"/>
                    </a:lnTo>
                    <a:lnTo>
                      <a:pt x="4" y="1"/>
                    </a:lnTo>
                    <a:lnTo>
                      <a:pt x="1" y="0"/>
                    </a:lnTo>
                    <a:lnTo>
                      <a:pt x="0" y="0"/>
                    </a:lnTo>
                    <a:lnTo>
                      <a:pt x="1" y="0"/>
                    </a:lnTo>
                    <a:lnTo>
                      <a:pt x="3" y="1"/>
                    </a:lnTo>
                    <a:lnTo>
                      <a:pt x="5" y="2"/>
                    </a:lnTo>
                    <a:lnTo>
                      <a:pt x="8" y="4"/>
                    </a:lnTo>
                    <a:lnTo>
                      <a:pt x="12" y="6"/>
                    </a:lnTo>
                    <a:lnTo>
                      <a:pt x="17" y="8"/>
                    </a:lnTo>
                    <a:lnTo>
                      <a:pt x="21" y="11"/>
                    </a:lnTo>
                    <a:lnTo>
                      <a:pt x="26" y="14"/>
                    </a:lnTo>
                    <a:lnTo>
                      <a:pt x="32" y="17"/>
                    </a:lnTo>
                    <a:lnTo>
                      <a:pt x="37" y="19"/>
                    </a:lnTo>
                    <a:lnTo>
                      <a:pt x="42" y="22"/>
                    </a:lnTo>
                    <a:lnTo>
                      <a:pt x="47" y="25"/>
                    </a:lnTo>
                    <a:lnTo>
                      <a:pt x="51" y="27"/>
                    </a:lnTo>
                    <a:lnTo>
                      <a:pt x="55" y="29"/>
                    </a:lnTo>
                    <a:lnTo>
                      <a:pt x="58" y="30"/>
                    </a:lnTo>
                    <a:lnTo>
                      <a:pt x="61" y="31"/>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1" name="Freeform 377"/>
              <p:cNvSpPr>
                <a:spLocks/>
              </p:cNvSpPr>
              <p:nvPr/>
            </p:nvSpPr>
            <p:spPr bwMode="auto">
              <a:xfrm>
                <a:off x="4720" y="2913"/>
                <a:ext cx="59" cy="12"/>
              </a:xfrm>
              <a:custGeom>
                <a:avLst/>
                <a:gdLst/>
                <a:ahLst/>
                <a:cxnLst>
                  <a:cxn ang="0">
                    <a:pos x="0" y="12"/>
                  </a:cxn>
                  <a:cxn ang="0">
                    <a:pos x="2" y="11"/>
                  </a:cxn>
                  <a:cxn ang="0">
                    <a:pos x="4" y="11"/>
                  </a:cxn>
                  <a:cxn ang="0">
                    <a:pos x="7" y="11"/>
                  </a:cxn>
                  <a:cxn ang="0">
                    <a:pos x="11" y="10"/>
                  </a:cxn>
                  <a:cxn ang="0">
                    <a:pos x="15" y="9"/>
                  </a:cxn>
                  <a:cxn ang="0">
                    <a:pos x="20" y="8"/>
                  </a:cxn>
                  <a:cxn ang="0">
                    <a:pos x="26" y="7"/>
                  </a:cxn>
                  <a:cxn ang="0">
                    <a:pos x="31" y="6"/>
                  </a:cxn>
                  <a:cxn ang="0">
                    <a:pos x="36" y="5"/>
                  </a:cxn>
                  <a:cxn ang="0">
                    <a:pos x="42" y="3"/>
                  </a:cxn>
                  <a:cxn ang="0">
                    <a:pos x="46" y="2"/>
                  </a:cxn>
                  <a:cxn ang="0">
                    <a:pos x="51" y="1"/>
                  </a:cxn>
                  <a:cxn ang="0">
                    <a:pos x="54" y="1"/>
                  </a:cxn>
                  <a:cxn ang="0">
                    <a:pos x="57" y="0"/>
                  </a:cxn>
                  <a:cxn ang="0">
                    <a:pos x="59" y="0"/>
                  </a:cxn>
                  <a:cxn ang="0">
                    <a:pos x="59" y="0"/>
                  </a:cxn>
                  <a:cxn ang="0">
                    <a:pos x="55" y="0"/>
                  </a:cxn>
                  <a:cxn ang="0">
                    <a:pos x="52" y="1"/>
                  </a:cxn>
                  <a:cxn ang="0">
                    <a:pos x="48" y="1"/>
                  </a:cxn>
                  <a:cxn ang="0">
                    <a:pos x="44" y="2"/>
                  </a:cxn>
                  <a:cxn ang="0">
                    <a:pos x="41" y="2"/>
                  </a:cxn>
                  <a:cxn ang="0">
                    <a:pos x="37" y="3"/>
                  </a:cxn>
                  <a:cxn ang="0">
                    <a:pos x="33" y="4"/>
                  </a:cxn>
                  <a:cxn ang="0">
                    <a:pos x="30" y="4"/>
                  </a:cxn>
                  <a:cxn ang="0">
                    <a:pos x="27" y="5"/>
                  </a:cxn>
                  <a:cxn ang="0">
                    <a:pos x="22" y="6"/>
                  </a:cxn>
                  <a:cxn ang="0">
                    <a:pos x="17" y="7"/>
                  </a:cxn>
                  <a:cxn ang="0">
                    <a:pos x="11" y="8"/>
                  </a:cxn>
                  <a:cxn ang="0">
                    <a:pos x="6" y="9"/>
                  </a:cxn>
                  <a:cxn ang="0">
                    <a:pos x="2" y="10"/>
                  </a:cxn>
                  <a:cxn ang="0">
                    <a:pos x="0" y="11"/>
                  </a:cxn>
                  <a:cxn ang="0">
                    <a:pos x="0" y="11"/>
                  </a:cxn>
                  <a:cxn ang="0">
                    <a:pos x="0" y="11"/>
                  </a:cxn>
                  <a:cxn ang="0">
                    <a:pos x="0" y="11"/>
                  </a:cxn>
                  <a:cxn ang="0">
                    <a:pos x="0" y="12"/>
                  </a:cxn>
                  <a:cxn ang="0">
                    <a:pos x="0" y="12"/>
                  </a:cxn>
                  <a:cxn ang="0">
                    <a:pos x="0" y="12"/>
                  </a:cxn>
                </a:cxnLst>
                <a:rect l="0" t="0" r="r" b="b"/>
                <a:pathLst>
                  <a:path w="59" h="12">
                    <a:moveTo>
                      <a:pt x="0" y="12"/>
                    </a:moveTo>
                    <a:lnTo>
                      <a:pt x="2" y="11"/>
                    </a:lnTo>
                    <a:lnTo>
                      <a:pt x="4" y="11"/>
                    </a:lnTo>
                    <a:lnTo>
                      <a:pt x="7" y="11"/>
                    </a:lnTo>
                    <a:lnTo>
                      <a:pt x="11" y="10"/>
                    </a:lnTo>
                    <a:lnTo>
                      <a:pt x="15" y="9"/>
                    </a:lnTo>
                    <a:lnTo>
                      <a:pt x="20" y="8"/>
                    </a:lnTo>
                    <a:lnTo>
                      <a:pt x="26" y="7"/>
                    </a:lnTo>
                    <a:lnTo>
                      <a:pt x="31" y="6"/>
                    </a:lnTo>
                    <a:lnTo>
                      <a:pt x="36" y="5"/>
                    </a:lnTo>
                    <a:lnTo>
                      <a:pt x="42" y="3"/>
                    </a:lnTo>
                    <a:lnTo>
                      <a:pt x="46" y="2"/>
                    </a:lnTo>
                    <a:lnTo>
                      <a:pt x="51" y="1"/>
                    </a:lnTo>
                    <a:lnTo>
                      <a:pt x="54" y="1"/>
                    </a:lnTo>
                    <a:lnTo>
                      <a:pt x="57" y="0"/>
                    </a:lnTo>
                    <a:lnTo>
                      <a:pt x="59" y="0"/>
                    </a:lnTo>
                    <a:lnTo>
                      <a:pt x="59" y="0"/>
                    </a:lnTo>
                    <a:lnTo>
                      <a:pt x="55" y="0"/>
                    </a:lnTo>
                    <a:lnTo>
                      <a:pt x="52" y="1"/>
                    </a:lnTo>
                    <a:lnTo>
                      <a:pt x="48" y="1"/>
                    </a:lnTo>
                    <a:lnTo>
                      <a:pt x="44" y="2"/>
                    </a:lnTo>
                    <a:lnTo>
                      <a:pt x="41" y="2"/>
                    </a:lnTo>
                    <a:lnTo>
                      <a:pt x="37" y="3"/>
                    </a:lnTo>
                    <a:lnTo>
                      <a:pt x="33" y="4"/>
                    </a:lnTo>
                    <a:lnTo>
                      <a:pt x="30" y="4"/>
                    </a:lnTo>
                    <a:lnTo>
                      <a:pt x="27" y="5"/>
                    </a:lnTo>
                    <a:lnTo>
                      <a:pt x="22" y="6"/>
                    </a:lnTo>
                    <a:lnTo>
                      <a:pt x="17" y="7"/>
                    </a:lnTo>
                    <a:lnTo>
                      <a:pt x="11" y="8"/>
                    </a:lnTo>
                    <a:lnTo>
                      <a:pt x="6" y="9"/>
                    </a:lnTo>
                    <a:lnTo>
                      <a:pt x="2" y="10"/>
                    </a:lnTo>
                    <a:lnTo>
                      <a:pt x="0" y="11"/>
                    </a:lnTo>
                    <a:lnTo>
                      <a:pt x="0" y="11"/>
                    </a:lnTo>
                    <a:lnTo>
                      <a:pt x="0" y="11"/>
                    </a:lnTo>
                    <a:lnTo>
                      <a:pt x="0" y="11"/>
                    </a:lnTo>
                    <a:lnTo>
                      <a:pt x="0" y="12"/>
                    </a:lnTo>
                    <a:lnTo>
                      <a:pt x="0" y="12"/>
                    </a:lnTo>
                    <a:lnTo>
                      <a:pt x="0" y="1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2" name="Freeform 378"/>
              <p:cNvSpPr>
                <a:spLocks/>
              </p:cNvSpPr>
              <p:nvPr/>
            </p:nvSpPr>
            <p:spPr bwMode="auto">
              <a:xfrm>
                <a:off x="4646" y="2896"/>
                <a:ext cx="121" cy="4"/>
              </a:xfrm>
              <a:custGeom>
                <a:avLst/>
                <a:gdLst/>
                <a:ahLst/>
                <a:cxnLst>
                  <a:cxn ang="0">
                    <a:pos x="28" y="2"/>
                  </a:cxn>
                  <a:cxn ang="0">
                    <a:pos x="30" y="2"/>
                  </a:cxn>
                  <a:cxn ang="0">
                    <a:pos x="34" y="2"/>
                  </a:cxn>
                  <a:cxn ang="0">
                    <a:pos x="38" y="2"/>
                  </a:cxn>
                  <a:cxn ang="0">
                    <a:pos x="44" y="2"/>
                  </a:cxn>
                  <a:cxn ang="0">
                    <a:pos x="50" y="2"/>
                  </a:cxn>
                  <a:cxn ang="0">
                    <a:pos x="56" y="1"/>
                  </a:cxn>
                  <a:cxn ang="0">
                    <a:pos x="63" y="1"/>
                  </a:cxn>
                  <a:cxn ang="0">
                    <a:pos x="70" y="1"/>
                  </a:cxn>
                  <a:cxn ang="0">
                    <a:pos x="78" y="1"/>
                  </a:cxn>
                  <a:cxn ang="0">
                    <a:pos x="85" y="1"/>
                  </a:cxn>
                  <a:cxn ang="0">
                    <a:pos x="92" y="1"/>
                  </a:cxn>
                  <a:cxn ang="0">
                    <a:pos x="99" y="1"/>
                  </a:cxn>
                  <a:cxn ang="0">
                    <a:pos x="105" y="1"/>
                  </a:cxn>
                  <a:cxn ang="0">
                    <a:pos x="111" y="1"/>
                  </a:cxn>
                  <a:cxn ang="0">
                    <a:pos x="116" y="1"/>
                  </a:cxn>
                  <a:cxn ang="0">
                    <a:pos x="120" y="1"/>
                  </a:cxn>
                  <a:cxn ang="0">
                    <a:pos x="121" y="1"/>
                  </a:cxn>
                  <a:cxn ang="0">
                    <a:pos x="121" y="1"/>
                  </a:cxn>
                  <a:cxn ang="0">
                    <a:pos x="121" y="1"/>
                  </a:cxn>
                  <a:cxn ang="0">
                    <a:pos x="121" y="1"/>
                  </a:cxn>
                  <a:cxn ang="0">
                    <a:pos x="116" y="0"/>
                  </a:cxn>
                  <a:cxn ang="0">
                    <a:pos x="111" y="0"/>
                  </a:cxn>
                  <a:cxn ang="0">
                    <a:pos x="106" y="0"/>
                  </a:cxn>
                  <a:cxn ang="0">
                    <a:pos x="99" y="0"/>
                  </a:cxn>
                  <a:cxn ang="0">
                    <a:pos x="93" y="0"/>
                  </a:cxn>
                  <a:cxn ang="0">
                    <a:pos x="86" y="0"/>
                  </a:cxn>
                  <a:cxn ang="0">
                    <a:pos x="79" y="0"/>
                  </a:cxn>
                  <a:cxn ang="0">
                    <a:pos x="71" y="0"/>
                  </a:cxn>
                  <a:cxn ang="0">
                    <a:pos x="64" y="0"/>
                  </a:cxn>
                  <a:cxn ang="0">
                    <a:pos x="58" y="0"/>
                  </a:cxn>
                  <a:cxn ang="0">
                    <a:pos x="52" y="0"/>
                  </a:cxn>
                  <a:cxn ang="0">
                    <a:pos x="46" y="0"/>
                  </a:cxn>
                  <a:cxn ang="0">
                    <a:pos x="41" y="0"/>
                  </a:cxn>
                  <a:cxn ang="0">
                    <a:pos x="36" y="0"/>
                  </a:cxn>
                  <a:cxn ang="0">
                    <a:pos x="33" y="0"/>
                  </a:cxn>
                  <a:cxn ang="0">
                    <a:pos x="31" y="1"/>
                  </a:cxn>
                  <a:cxn ang="0">
                    <a:pos x="26" y="1"/>
                  </a:cxn>
                  <a:cxn ang="0">
                    <a:pos x="21" y="2"/>
                  </a:cxn>
                  <a:cxn ang="0">
                    <a:pos x="16" y="2"/>
                  </a:cxn>
                  <a:cxn ang="0">
                    <a:pos x="11" y="3"/>
                  </a:cxn>
                  <a:cxn ang="0">
                    <a:pos x="7" y="3"/>
                  </a:cxn>
                  <a:cxn ang="0">
                    <a:pos x="3" y="4"/>
                  </a:cxn>
                  <a:cxn ang="0">
                    <a:pos x="1" y="4"/>
                  </a:cxn>
                  <a:cxn ang="0">
                    <a:pos x="0" y="4"/>
                  </a:cxn>
                  <a:cxn ang="0">
                    <a:pos x="0" y="4"/>
                  </a:cxn>
                  <a:cxn ang="0">
                    <a:pos x="3" y="4"/>
                  </a:cxn>
                  <a:cxn ang="0">
                    <a:pos x="6" y="4"/>
                  </a:cxn>
                  <a:cxn ang="0">
                    <a:pos x="10" y="3"/>
                  </a:cxn>
                  <a:cxn ang="0">
                    <a:pos x="15" y="3"/>
                  </a:cxn>
                  <a:cxn ang="0">
                    <a:pos x="19" y="3"/>
                  </a:cxn>
                  <a:cxn ang="0">
                    <a:pos x="24" y="3"/>
                  </a:cxn>
                  <a:cxn ang="0">
                    <a:pos x="28" y="2"/>
                  </a:cxn>
                </a:cxnLst>
                <a:rect l="0" t="0" r="r" b="b"/>
                <a:pathLst>
                  <a:path w="121" h="4">
                    <a:moveTo>
                      <a:pt x="28" y="2"/>
                    </a:moveTo>
                    <a:lnTo>
                      <a:pt x="30" y="2"/>
                    </a:lnTo>
                    <a:lnTo>
                      <a:pt x="34" y="2"/>
                    </a:lnTo>
                    <a:lnTo>
                      <a:pt x="38" y="2"/>
                    </a:lnTo>
                    <a:lnTo>
                      <a:pt x="44" y="2"/>
                    </a:lnTo>
                    <a:lnTo>
                      <a:pt x="50" y="2"/>
                    </a:lnTo>
                    <a:lnTo>
                      <a:pt x="56" y="1"/>
                    </a:lnTo>
                    <a:lnTo>
                      <a:pt x="63" y="1"/>
                    </a:lnTo>
                    <a:lnTo>
                      <a:pt x="70" y="1"/>
                    </a:lnTo>
                    <a:lnTo>
                      <a:pt x="78" y="1"/>
                    </a:lnTo>
                    <a:lnTo>
                      <a:pt x="85" y="1"/>
                    </a:lnTo>
                    <a:lnTo>
                      <a:pt x="92" y="1"/>
                    </a:lnTo>
                    <a:lnTo>
                      <a:pt x="99" y="1"/>
                    </a:lnTo>
                    <a:lnTo>
                      <a:pt x="105" y="1"/>
                    </a:lnTo>
                    <a:lnTo>
                      <a:pt x="111" y="1"/>
                    </a:lnTo>
                    <a:lnTo>
                      <a:pt x="116" y="1"/>
                    </a:lnTo>
                    <a:lnTo>
                      <a:pt x="120" y="1"/>
                    </a:lnTo>
                    <a:lnTo>
                      <a:pt x="121" y="1"/>
                    </a:lnTo>
                    <a:lnTo>
                      <a:pt x="121" y="1"/>
                    </a:lnTo>
                    <a:lnTo>
                      <a:pt x="121" y="1"/>
                    </a:lnTo>
                    <a:lnTo>
                      <a:pt x="121" y="1"/>
                    </a:lnTo>
                    <a:lnTo>
                      <a:pt x="116" y="0"/>
                    </a:lnTo>
                    <a:lnTo>
                      <a:pt x="111" y="0"/>
                    </a:lnTo>
                    <a:lnTo>
                      <a:pt x="106" y="0"/>
                    </a:lnTo>
                    <a:lnTo>
                      <a:pt x="99" y="0"/>
                    </a:lnTo>
                    <a:lnTo>
                      <a:pt x="93" y="0"/>
                    </a:lnTo>
                    <a:lnTo>
                      <a:pt x="86" y="0"/>
                    </a:lnTo>
                    <a:lnTo>
                      <a:pt x="79" y="0"/>
                    </a:lnTo>
                    <a:lnTo>
                      <a:pt x="71" y="0"/>
                    </a:lnTo>
                    <a:lnTo>
                      <a:pt x="64" y="0"/>
                    </a:lnTo>
                    <a:lnTo>
                      <a:pt x="58" y="0"/>
                    </a:lnTo>
                    <a:lnTo>
                      <a:pt x="52" y="0"/>
                    </a:lnTo>
                    <a:lnTo>
                      <a:pt x="46" y="0"/>
                    </a:lnTo>
                    <a:lnTo>
                      <a:pt x="41" y="0"/>
                    </a:lnTo>
                    <a:lnTo>
                      <a:pt x="36" y="0"/>
                    </a:lnTo>
                    <a:lnTo>
                      <a:pt x="33" y="0"/>
                    </a:lnTo>
                    <a:lnTo>
                      <a:pt x="31" y="1"/>
                    </a:lnTo>
                    <a:lnTo>
                      <a:pt x="26" y="1"/>
                    </a:lnTo>
                    <a:lnTo>
                      <a:pt x="21" y="2"/>
                    </a:lnTo>
                    <a:lnTo>
                      <a:pt x="16" y="2"/>
                    </a:lnTo>
                    <a:lnTo>
                      <a:pt x="11" y="3"/>
                    </a:lnTo>
                    <a:lnTo>
                      <a:pt x="7" y="3"/>
                    </a:lnTo>
                    <a:lnTo>
                      <a:pt x="3" y="4"/>
                    </a:lnTo>
                    <a:lnTo>
                      <a:pt x="1" y="4"/>
                    </a:lnTo>
                    <a:lnTo>
                      <a:pt x="0" y="4"/>
                    </a:lnTo>
                    <a:lnTo>
                      <a:pt x="0" y="4"/>
                    </a:lnTo>
                    <a:lnTo>
                      <a:pt x="3" y="4"/>
                    </a:lnTo>
                    <a:lnTo>
                      <a:pt x="6" y="4"/>
                    </a:lnTo>
                    <a:lnTo>
                      <a:pt x="10" y="3"/>
                    </a:lnTo>
                    <a:lnTo>
                      <a:pt x="15" y="3"/>
                    </a:lnTo>
                    <a:lnTo>
                      <a:pt x="19" y="3"/>
                    </a:lnTo>
                    <a:lnTo>
                      <a:pt x="24" y="3"/>
                    </a:lnTo>
                    <a:lnTo>
                      <a:pt x="28" y="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3" name="Freeform 379"/>
              <p:cNvSpPr>
                <a:spLocks/>
              </p:cNvSpPr>
              <p:nvPr/>
            </p:nvSpPr>
            <p:spPr bwMode="auto">
              <a:xfrm>
                <a:off x="4703" y="2902"/>
                <a:ext cx="74" cy="9"/>
              </a:xfrm>
              <a:custGeom>
                <a:avLst/>
                <a:gdLst/>
                <a:ahLst/>
                <a:cxnLst>
                  <a:cxn ang="0">
                    <a:pos x="33" y="5"/>
                  </a:cxn>
                  <a:cxn ang="0">
                    <a:pos x="35" y="5"/>
                  </a:cxn>
                  <a:cxn ang="0">
                    <a:pos x="38" y="5"/>
                  </a:cxn>
                  <a:cxn ang="0">
                    <a:pos x="40" y="4"/>
                  </a:cxn>
                  <a:cxn ang="0">
                    <a:pos x="43" y="4"/>
                  </a:cxn>
                  <a:cxn ang="0">
                    <a:pos x="45" y="4"/>
                  </a:cxn>
                  <a:cxn ang="0">
                    <a:pos x="48" y="4"/>
                  </a:cxn>
                  <a:cxn ang="0">
                    <a:pos x="50" y="4"/>
                  </a:cxn>
                  <a:cxn ang="0">
                    <a:pos x="53" y="3"/>
                  </a:cxn>
                  <a:cxn ang="0">
                    <a:pos x="55" y="3"/>
                  </a:cxn>
                  <a:cxn ang="0">
                    <a:pos x="58" y="3"/>
                  </a:cxn>
                  <a:cxn ang="0">
                    <a:pos x="60" y="3"/>
                  </a:cxn>
                  <a:cxn ang="0">
                    <a:pos x="63" y="2"/>
                  </a:cxn>
                  <a:cxn ang="0">
                    <a:pos x="66" y="2"/>
                  </a:cxn>
                  <a:cxn ang="0">
                    <a:pos x="68" y="2"/>
                  </a:cxn>
                  <a:cxn ang="0">
                    <a:pos x="71" y="1"/>
                  </a:cxn>
                  <a:cxn ang="0">
                    <a:pos x="73" y="1"/>
                  </a:cxn>
                  <a:cxn ang="0">
                    <a:pos x="73" y="1"/>
                  </a:cxn>
                  <a:cxn ang="0">
                    <a:pos x="74" y="1"/>
                  </a:cxn>
                  <a:cxn ang="0">
                    <a:pos x="74" y="0"/>
                  </a:cxn>
                  <a:cxn ang="0">
                    <a:pos x="73" y="0"/>
                  </a:cxn>
                  <a:cxn ang="0">
                    <a:pos x="71" y="0"/>
                  </a:cxn>
                  <a:cxn ang="0">
                    <a:pos x="68" y="1"/>
                  </a:cxn>
                  <a:cxn ang="0">
                    <a:pos x="66" y="1"/>
                  </a:cxn>
                  <a:cxn ang="0">
                    <a:pos x="63" y="1"/>
                  </a:cxn>
                  <a:cxn ang="0">
                    <a:pos x="61" y="1"/>
                  </a:cxn>
                  <a:cxn ang="0">
                    <a:pos x="58" y="1"/>
                  </a:cxn>
                  <a:cxn ang="0">
                    <a:pos x="56" y="2"/>
                  </a:cxn>
                  <a:cxn ang="0">
                    <a:pos x="53" y="2"/>
                  </a:cxn>
                  <a:cxn ang="0">
                    <a:pos x="51" y="2"/>
                  </a:cxn>
                  <a:cxn ang="0">
                    <a:pos x="48" y="2"/>
                  </a:cxn>
                  <a:cxn ang="0">
                    <a:pos x="46" y="2"/>
                  </a:cxn>
                  <a:cxn ang="0">
                    <a:pos x="43" y="3"/>
                  </a:cxn>
                  <a:cxn ang="0">
                    <a:pos x="41" y="3"/>
                  </a:cxn>
                  <a:cxn ang="0">
                    <a:pos x="38" y="3"/>
                  </a:cxn>
                  <a:cxn ang="0">
                    <a:pos x="36" y="3"/>
                  </a:cxn>
                  <a:cxn ang="0">
                    <a:pos x="33" y="3"/>
                  </a:cxn>
                  <a:cxn ang="0">
                    <a:pos x="30" y="4"/>
                  </a:cxn>
                  <a:cxn ang="0">
                    <a:pos x="25" y="5"/>
                  </a:cxn>
                  <a:cxn ang="0">
                    <a:pos x="20" y="5"/>
                  </a:cxn>
                  <a:cxn ang="0">
                    <a:pos x="14" y="7"/>
                  </a:cxn>
                  <a:cxn ang="0">
                    <a:pos x="9" y="8"/>
                  </a:cxn>
                  <a:cxn ang="0">
                    <a:pos x="4" y="9"/>
                  </a:cxn>
                  <a:cxn ang="0">
                    <a:pos x="1" y="9"/>
                  </a:cxn>
                  <a:cxn ang="0">
                    <a:pos x="0" y="9"/>
                  </a:cxn>
                  <a:cxn ang="0">
                    <a:pos x="1" y="9"/>
                  </a:cxn>
                  <a:cxn ang="0">
                    <a:pos x="4" y="9"/>
                  </a:cxn>
                  <a:cxn ang="0">
                    <a:pos x="9" y="8"/>
                  </a:cxn>
                  <a:cxn ang="0">
                    <a:pos x="14" y="8"/>
                  </a:cxn>
                  <a:cxn ang="0">
                    <a:pos x="20" y="7"/>
                  </a:cxn>
                  <a:cxn ang="0">
                    <a:pos x="25" y="6"/>
                  </a:cxn>
                  <a:cxn ang="0">
                    <a:pos x="30" y="6"/>
                  </a:cxn>
                  <a:cxn ang="0">
                    <a:pos x="33" y="5"/>
                  </a:cxn>
                </a:cxnLst>
                <a:rect l="0" t="0" r="r" b="b"/>
                <a:pathLst>
                  <a:path w="74" h="9">
                    <a:moveTo>
                      <a:pt x="33" y="5"/>
                    </a:moveTo>
                    <a:lnTo>
                      <a:pt x="35" y="5"/>
                    </a:lnTo>
                    <a:lnTo>
                      <a:pt x="38" y="5"/>
                    </a:lnTo>
                    <a:lnTo>
                      <a:pt x="40" y="4"/>
                    </a:lnTo>
                    <a:lnTo>
                      <a:pt x="43" y="4"/>
                    </a:lnTo>
                    <a:lnTo>
                      <a:pt x="45" y="4"/>
                    </a:lnTo>
                    <a:lnTo>
                      <a:pt x="48" y="4"/>
                    </a:lnTo>
                    <a:lnTo>
                      <a:pt x="50" y="4"/>
                    </a:lnTo>
                    <a:lnTo>
                      <a:pt x="53" y="3"/>
                    </a:lnTo>
                    <a:lnTo>
                      <a:pt x="55" y="3"/>
                    </a:lnTo>
                    <a:lnTo>
                      <a:pt x="58" y="3"/>
                    </a:lnTo>
                    <a:lnTo>
                      <a:pt x="60" y="3"/>
                    </a:lnTo>
                    <a:lnTo>
                      <a:pt x="63" y="2"/>
                    </a:lnTo>
                    <a:lnTo>
                      <a:pt x="66" y="2"/>
                    </a:lnTo>
                    <a:lnTo>
                      <a:pt x="68" y="2"/>
                    </a:lnTo>
                    <a:lnTo>
                      <a:pt x="71" y="1"/>
                    </a:lnTo>
                    <a:lnTo>
                      <a:pt x="73" y="1"/>
                    </a:lnTo>
                    <a:lnTo>
                      <a:pt x="73" y="1"/>
                    </a:lnTo>
                    <a:lnTo>
                      <a:pt x="74" y="1"/>
                    </a:lnTo>
                    <a:lnTo>
                      <a:pt x="74" y="0"/>
                    </a:lnTo>
                    <a:lnTo>
                      <a:pt x="73" y="0"/>
                    </a:lnTo>
                    <a:lnTo>
                      <a:pt x="71" y="0"/>
                    </a:lnTo>
                    <a:lnTo>
                      <a:pt x="68" y="1"/>
                    </a:lnTo>
                    <a:lnTo>
                      <a:pt x="66" y="1"/>
                    </a:lnTo>
                    <a:lnTo>
                      <a:pt x="63" y="1"/>
                    </a:lnTo>
                    <a:lnTo>
                      <a:pt x="61" y="1"/>
                    </a:lnTo>
                    <a:lnTo>
                      <a:pt x="58" y="1"/>
                    </a:lnTo>
                    <a:lnTo>
                      <a:pt x="56" y="2"/>
                    </a:lnTo>
                    <a:lnTo>
                      <a:pt x="53" y="2"/>
                    </a:lnTo>
                    <a:lnTo>
                      <a:pt x="51" y="2"/>
                    </a:lnTo>
                    <a:lnTo>
                      <a:pt x="48" y="2"/>
                    </a:lnTo>
                    <a:lnTo>
                      <a:pt x="46" y="2"/>
                    </a:lnTo>
                    <a:lnTo>
                      <a:pt x="43" y="3"/>
                    </a:lnTo>
                    <a:lnTo>
                      <a:pt x="41" y="3"/>
                    </a:lnTo>
                    <a:lnTo>
                      <a:pt x="38" y="3"/>
                    </a:lnTo>
                    <a:lnTo>
                      <a:pt x="36" y="3"/>
                    </a:lnTo>
                    <a:lnTo>
                      <a:pt x="33" y="3"/>
                    </a:lnTo>
                    <a:lnTo>
                      <a:pt x="30" y="4"/>
                    </a:lnTo>
                    <a:lnTo>
                      <a:pt x="25" y="5"/>
                    </a:lnTo>
                    <a:lnTo>
                      <a:pt x="20" y="5"/>
                    </a:lnTo>
                    <a:lnTo>
                      <a:pt x="14" y="7"/>
                    </a:lnTo>
                    <a:lnTo>
                      <a:pt x="9" y="8"/>
                    </a:lnTo>
                    <a:lnTo>
                      <a:pt x="4" y="9"/>
                    </a:lnTo>
                    <a:lnTo>
                      <a:pt x="1" y="9"/>
                    </a:lnTo>
                    <a:lnTo>
                      <a:pt x="0" y="9"/>
                    </a:lnTo>
                    <a:lnTo>
                      <a:pt x="1" y="9"/>
                    </a:lnTo>
                    <a:lnTo>
                      <a:pt x="4" y="9"/>
                    </a:lnTo>
                    <a:lnTo>
                      <a:pt x="9" y="8"/>
                    </a:lnTo>
                    <a:lnTo>
                      <a:pt x="14" y="8"/>
                    </a:lnTo>
                    <a:lnTo>
                      <a:pt x="20" y="7"/>
                    </a:lnTo>
                    <a:lnTo>
                      <a:pt x="25" y="6"/>
                    </a:lnTo>
                    <a:lnTo>
                      <a:pt x="30" y="6"/>
                    </a:lnTo>
                    <a:lnTo>
                      <a:pt x="33" y="5"/>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4" name="Freeform 380"/>
              <p:cNvSpPr>
                <a:spLocks/>
              </p:cNvSpPr>
              <p:nvPr/>
            </p:nvSpPr>
            <p:spPr bwMode="auto">
              <a:xfrm>
                <a:off x="4545" y="2965"/>
                <a:ext cx="62" cy="83"/>
              </a:xfrm>
              <a:custGeom>
                <a:avLst/>
                <a:gdLst/>
                <a:ahLst/>
                <a:cxnLst>
                  <a:cxn ang="0">
                    <a:pos x="9" y="20"/>
                  </a:cxn>
                  <a:cxn ang="0">
                    <a:pos x="11" y="23"/>
                  </a:cxn>
                  <a:cxn ang="0">
                    <a:pos x="13" y="26"/>
                  </a:cxn>
                  <a:cxn ang="0">
                    <a:pos x="14" y="29"/>
                  </a:cxn>
                  <a:cxn ang="0">
                    <a:pos x="16" y="32"/>
                  </a:cxn>
                  <a:cxn ang="0">
                    <a:pos x="18" y="35"/>
                  </a:cxn>
                  <a:cxn ang="0">
                    <a:pos x="20" y="38"/>
                  </a:cxn>
                  <a:cxn ang="0">
                    <a:pos x="22" y="40"/>
                  </a:cxn>
                  <a:cxn ang="0">
                    <a:pos x="24" y="43"/>
                  </a:cxn>
                  <a:cxn ang="0">
                    <a:pos x="29" y="48"/>
                  </a:cxn>
                  <a:cxn ang="0">
                    <a:pos x="33" y="54"/>
                  </a:cxn>
                  <a:cxn ang="0">
                    <a:pos x="37" y="59"/>
                  </a:cxn>
                  <a:cxn ang="0">
                    <a:pos x="42" y="64"/>
                  </a:cxn>
                  <a:cxn ang="0">
                    <a:pos x="46" y="69"/>
                  </a:cxn>
                  <a:cxn ang="0">
                    <a:pos x="51" y="74"/>
                  </a:cxn>
                  <a:cxn ang="0">
                    <a:pos x="56" y="78"/>
                  </a:cxn>
                  <a:cxn ang="0">
                    <a:pos x="61" y="83"/>
                  </a:cxn>
                  <a:cxn ang="0">
                    <a:pos x="61" y="83"/>
                  </a:cxn>
                  <a:cxn ang="0">
                    <a:pos x="62" y="83"/>
                  </a:cxn>
                  <a:cxn ang="0">
                    <a:pos x="62" y="82"/>
                  </a:cxn>
                  <a:cxn ang="0">
                    <a:pos x="62" y="82"/>
                  </a:cxn>
                  <a:cxn ang="0">
                    <a:pos x="57" y="77"/>
                  </a:cxn>
                  <a:cxn ang="0">
                    <a:pos x="53" y="73"/>
                  </a:cxn>
                  <a:cxn ang="0">
                    <a:pos x="48" y="68"/>
                  </a:cxn>
                  <a:cxn ang="0">
                    <a:pos x="44" y="63"/>
                  </a:cxn>
                  <a:cxn ang="0">
                    <a:pos x="40" y="58"/>
                  </a:cxn>
                  <a:cxn ang="0">
                    <a:pos x="36" y="53"/>
                  </a:cxn>
                  <a:cxn ang="0">
                    <a:pos x="32" y="48"/>
                  </a:cxn>
                  <a:cxn ang="0">
                    <a:pos x="28" y="43"/>
                  </a:cxn>
                  <a:cxn ang="0">
                    <a:pos x="26" y="40"/>
                  </a:cxn>
                  <a:cxn ang="0">
                    <a:pos x="24" y="38"/>
                  </a:cxn>
                  <a:cxn ang="0">
                    <a:pos x="22" y="35"/>
                  </a:cxn>
                  <a:cxn ang="0">
                    <a:pos x="20" y="33"/>
                  </a:cxn>
                  <a:cxn ang="0">
                    <a:pos x="18" y="30"/>
                  </a:cxn>
                  <a:cxn ang="0">
                    <a:pos x="16" y="27"/>
                  </a:cxn>
                  <a:cxn ang="0">
                    <a:pos x="14" y="25"/>
                  </a:cxn>
                  <a:cxn ang="0">
                    <a:pos x="12" y="22"/>
                  </a:cxn>
                  <a:cxn ang="0">
                    <a:pos x="11" y="19"/>
                  </a:cxn>
                  <a:cxn ang="0">
                    <a:pos x="9" y="16"/>
                  </a:cxn>
                  <a:cxn ang="0">
                    <a:pos x="7" y="12"/>
                  </a:cxn>
                  <a:cxn ang="0">
                    <a:pos x="5" y="8"/>
                  </a:cxn>
                  <a:cxn ang="0">
                    <a:pos x="3" y="5"/>
                  </a:cxn>
                  <a:cxn ang="0">
                    <a:pos x="1" y="2"/>
                  </a:cxn>
                  <a:cxn ang="0">
                    <a:pos x="0" y="0"/>
                  </a:cxn>
                  <a:cxn ang="0">
                    <a:pos x="0" y="0"/>
                  </a:cxn>
                  <a:cxn ang="0">
                    <a:pos x="0" y="0"/>
                  </a:cxn>
                  <a:cxn ang="0">
                    <a:pos x="1" y="2"/>
                  </a:cxn>
                  <a:cxn ang="0">
                    <a:pos x="2" y="5"/>
                  </a:cxn>
                  <a:cxn ang="0">
                    <a:pos x="3" y="8"/>
                  </a:cxn>
                  <a:cxn ang="0">
                    <a:pos x="5" y="11"/>
                  </a:cxn>
                  <a:cxn ang="0">
                    <a:pos x="6" y="14"/>
                  </a:cxn>
                  <a:cxn ang="0">
                    <a:pos x="8" y="18"/>
                  </a:cxn>
                  <a:cxn ang="0">
                    <a:pos x="9" y="20"/>
                  </a:cxn>
                </a:cxnLst>
                <a:rect l="0" t="0" r="r" b="b"/>
                <a:pathLst>
                  <a:path w="62" h="83">
                    <a:moveTo>
                      <a:pt x="9" y="20"/>
                    </a:moveTo>
                    <a:lnTo>
                      <a:pt x="11" y="23"/>
                    </a:lnTo>
                    <a:lnTo>
                      <a:pt x="13" y="26"/>
                    </a:lnTo>
                    <a:lnTo>
                      <a:pt x="14" y="29"/>
                    </a:lnTo>
                    <a:lnTo>
                      <a:pt x="16" y="32"/>
                    </a:lnTo>
                    <a:lnTo>
                      <a:pt x="18" y="35"/>
                    </a:lnTo>
                    <a:lnTo>
                      <a:pt x="20" y="38"/>
                    </a:lnTo>
                    <a:lnTo>
                      <a:pt x="22" y="40"/>
                    </a:lnTo>
                    <a:lnTo>
                      <a:pt x="24" y="43"/>
                    </a:lnTo>
                    <a:lnTo>
                      <a:pt x="29" y="48"/>
                    </a:lnTo>
                    <a:lnTo>
                      <a:pt x="33" y="54"/>
                    </a:lnTo>
                    <a:lnTo>
                      <a:pt x="37" y="59"/>
                    </a:lnTo>
                    <a:lnTo>
                      <a:pt x="42" y="64"/>
                    </a:lnTo>
                    <a:lnTo>
                      <a:pt x="46" y="69"/>
                    </a:lnTo>
                    <a:lnTo>
                      <a:pt x="51" y="74"/>
                    </a:lnTo>
                    <a:lnTo>
                      <a:pt x="56" y="78"/>
                    </a:lnTo>
                    <a:lnTo>
                      <a:pt x="61" y="83"/>
                    </a:lnTo>
                    <a:lnTo>
                      <a:pt x="61" y="83"/>
                    </a:lnTo>
                    <a:lnTo>
                      <a:pt x="62" y="83"/>
                    </a:lnTo>
                    <a:lnTo>
                      <a:pt x="62" y="82"/>
                    </a:lnTo>
                    <a:lnTo>
                      <a:pt x="62" y="82"/>
                    </a:lnTo>
                    <a:lnTo>
                      <a:pt x="57" y="77"/>
                    </a:lnTo>
                    <a:lnTo>
                      <a:pt x="53" y="73"/>
                    </a:lnTo>
                    <a:lnTo>
                      <a:pt x="48" y="68"/>
                    </a:lnTo>
                    <a:lnTo>
                      <a:pt x="44" y="63"/>
                    </a:lnTo>
                    <a:lnTo>
                      <a:pt x="40" y="58"/>
                    </a:lnTo>
                    <a:lnTo>
                      <a:pt x="36" y="53"/>
                    </a:lnTo>
                    <a:lnTo>
                      <a:pt x="32" y="48"/>
                    </a:lnTo>
                    <a:lnTo>
                      <a:pt x="28" y="43"/>
                    </a:lnTo>
                    <a:lnTo>
                      <a:pt x="26" y="40"/>
                    </a:lnTo>
                    <a:lnTo>
                      <a:pt x="24" y="38"/>
                    </a:lnTo>
                    <a:lnTo>
                      <a:pt x="22" y="35"/>
                    </a:lnTo>
                    <a:lnTo>
                      <a:pt x="20" y="33"/>
                    </a:lnTo>
                    <a:lnTo>
                      <a:pt x="18" y="30"/>
                    </a:lnTo>
                    <a:lnTo>
                      <a:pt x="16" y="27"/>
                    </a:lnTo>
                    <a:lnTo>
                      <a:pt x="14" y="25"/>
                    </a:lnTo>
                    <a:lnTo>
                      <a:pt x="12" y="22"/>
                    </a:lnTo>
                    <a:lnTo>
                      <a:pt x="11" y="19"/>
                    </a:lnTo>
                    <a:lnTo>
                      <a:pt x="9" y="16"/>
                    </a:lnTo>
                    <a:lnTo>
                      <a:pt x="7" y="12"/>
                    </a:lnTo>
                    <a:lnTo>
                      <a:pt x="5" y="8"/>
                    </a:lnTo>
                    <a:lnTo>
                      <a:pt x="3" y="5"/>
                    </a:lnTo>
                    <a:lnTo>
                      <a:pt x="1" y="2"/>
                    </a:lnTo>
                    <a:lnTo>
                      <a:pt x="0" y="0"/>
                    </a:lnTo>
                    <a:lnTo>
                      <a:pt x="0" y="0"/>
                    </a:lnTo>
                    <a:lnTo>
                      <a:pt x="0" y="0"/>
                    </a:lnTo>
                    <a:lnTo>
                      <a:pt x="1" y="2"/>
                    </a:lnTo>
                    <a:lnTo>
                      <a:pt x="2" y="5"/>
                    </a:lnTo>
                    <a:lnTo>
                      <a:pt x="3" y="8"/>
                    </a:lnTo>
                    <a:lnTo>
                      <a:pt x="5" y="11"/>
                    </a:lnTo>
                    <a:lnTo>
                      <a:pt x="6" y="14"/>
                    </a:lnTo>
                    <a:lnTo>
                      <a:pt x="8" y="18"/>
                    </a:lnTo>
                    <a:lnTo>
                      <a:pt x="9" y="2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5" name="Freeform 381"/>
              <p:cNvSpPr>
                <a:spLocks/>
              </p:cNvSpPr>
              <p:nvPr/>
            </p:nvSpPr>
            <p:spPr bwMode="auto">
              <a:xfrm>
                <a:off x="4518" y="2996"/>
                <a:ext cx="30" cy="26"/>
              </a:xfrm>
              <a:custGeom>
                <a:avLst/>
                <a:gdLst/>
                <a:ahLst/>
                <a:cxnLst>
                  <a:cxn ang="0">
                    <a:pos x="13" y="13"/>
                  </a:cxn>
                  <a:cxn ang="0">
                    <a:pos x="15" y="15"/>
                  </a:cxn>
                  <a:cxn ang="0">
                    <a:pos x="17" y="16"/>
                  </a:cxn>
                  <a:cxn ang="0">
                    <a:pos x="19" y="18"/>
                  </a:cxn>
                  <a:cxn ang="0">
                    <a:pos x="21" y="20"/>
                  </a:cxn>
                  <a:cxn ang="0">
                    <a:pos x="24" y="21"/>
                  </a:cxn>
                  <a:cxn ang="0">
                    <a:pos x="26" y="23"/>
                  </a:cxn>
                  <a:cxn ang="0">
                    <a:pos x="28" y="25"/>
                  </a:cxn>
                  <a:cxn ang="0">
                    <a:pos x="30" y="26"/>
                  </a:cxn>
                  <a:cxn ang="0">
                    <a:pos x="30" y="26"/>
                  </a:cxn>
                  <a:cxn ang="0">
                    <a:pos x="30" y="25"/>
                  </a:cxn>
                  <a:cxn ang="0">
                    <a:pos x="30" y="24"/>
                  </a:cxn>
                  <a:cxn ang="0">
                    <a:pos x="30" y="24"/>
                  </a:cxn>
                  <a:cxn ang="0">
                    <a:pos x="26" y="20"/>
                  </a:cxn>
                  <a:cxn ang="0">
                    <a:pos x="21" y="17"/>
                  </a:cxn>
                  <a:cxn ang="0">
                    <a:pos x="16" y="13"/>
                  </a:cxn>
                  <a:cxn ang="0">
                    <a:pos x="12" y="9"/>
                  </a:cxn>
                  <a:cxn ang="0">
                    <a:pos x="7" y="5"/>
                  </a:cxn>
                  <a:cxn ang="0">
                    <a:pos x="3" y="3"/>
                  </a:cxn>
                  <a:cxn ang="0">
                    <a:pos x="1" y="1"/>
                  </a:cxn>
                  <a:cxn ang="0">
                    <a:pos x="0" y="0"/>
                  </a:cxn>
                  <a:cxn ang="0">
                    <a:pos x="0" y="1"/>
                  </a:cxn>
                  <a:cxn ang="0">
                    <a:pos x="1" y="2"/>
                  </a:cxn>
                  <a:cxn ang="0">
                    <a:pos x="3" y="3"/>
                  </a:cxn>
                  <a:cxn ang="0">
                    <a:pos x="5" y="5"/>
                  </a:cxn>
                  <a:cxn ang="0">
                    <a:pos x="7" y="7"/>
                  </a:cxn>
                  <a:cxn ang="0">
                    <a:pos x="9" y="9"/>
                  </a:cxn>
                  <a:cxn ang="0">
                    <a:pos x="11" y="11"/>
                  </a:cxn>
                  <a:cxn ang="0">
                    <a:pos x="13" y="13"/>
                  </a:cxn>
                </a:cxnLst>
                <a:rect l="0" t="0" r="r" b="b"/>
                <a:pathLst>
                  <a:path w="30" h="26">
                    <a:moveTo>
                      <a:pt x="13" y="13"/>
                    </a:moveTo>
                    <a:lnTo>
                      <a:pt x="15" y="15"/>
                    </a:lnTo>
                    <a:lnTo>
                      <a:pt x="17" y="16"/>
                    </a:lnTo>
                    <a:lnTo>
                      <a:pt x="19" y="18"/>
                    </a:lnTo>
                    <a:lnTo>
                      <a:pt x="21" y="20"/>
                    </a:lnTo>
                    <a:lnTo>
                      <a:pt x="24" y="21"/>
                    </a:lnTo>
                    <a:lnTo>
                      <a:pt x="26" y="23"/>
                    </a:lnTo>
                    <a:lnTo>
                      <a:pt x="28" y="25"/>
                    </a:lnTo>
                    <a:lnTo>
                      <a:pt x="30" y="26"/>
                    </a:lnTo>
                    <a:lnTo>
                      <a:pt x="30" y="26"/>
                    </a:lnTo>
                    <a:lnTo>
                      <a:pt x="30" y="25"/>
                    </a:lnTo>
                    <a:lnTo>
                      <a:pt x="30" y="24"/>
                    </a:lnTo>
                    <a:lnTo>
                      <a:pt x="30" y="24"/>
                    </a:lnTo>
                    <a:lnTo>
                      <a:pt x="26" y="20"/>
                    </a:lnTo>
                    <a:lnTo>
                      <a:pt x="21" y="17"/>
                    </a:lnTo>
                    <a:lnTo>
                      <a:pt x="16" y="13"/>
                    </a:lnTo>
                    <a:lnTo>
                      <a:pt x="12" y="9"/>
                    </a:lnTo>
                    <a:lnTo>
                      <a:pt x="7" y="5"/>
                    </a:lnTo>
                    <a:lnTo>
                      <a:pt x="3" y="3"/>
                    </a:lnTo>
                    <a:lnTo>
                      <a:pt x="1" y="1"/>
                    </a:lnTo>
                    <a:lnTo>
                      <a:pt x="0" y="0"/>
                    </a:lnTo>
                    <a:lnTo>
                      <a:pt x="0" y="1"/>
                    </a:lnTo>
                    <a:lnTo>
                      <a:pt x="1" y="2"/>
                    </a:lnTo>
                    <a:lnTo>
                      <a:pt x="3" y="3"/>
                    </a:lnTo>
                    <a:lnTo>
                      <a:pt x="5" y="5"/>
                    </a:lnTo>
                    <a:lnTo>
                      <a:pt x="7" y="7"/>
                    </a:lnTo>
                    <a:lnTo>
                      <a:pt x="9" y="9"/>
                    </a:lnTo>
                    <a:lnTo>
                      <a:pt x="11" y="11"/>
                    </a:lnTo>
                    <a:lnTo>
                      <a:pt x="13" y="13"/>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6" name="Freeform 382"/>
              <p:cNvSpPr>
                <a:spLocks/>
              </p:cNvSpPr>
              <p:nvPr/>
            </p:nvSpPr>
            <p:spPr bwMode="auto">
              <a:xfrm>
                <a:off x="4497" y="3016"/>
                <a:ext cx="47" cy="103"/>
              </a:xfrm>
              <a:custGeom>
                <a:avLst/>
                <a:gdLst/>
                <a:ahLst/>
                <a:cxnLst>
                  <a:cxn ang="0">
                    <a:pos x="33" y="57"/>
                  </a:cxn>
                  <a:cxn ang="0">
                    <a:pos x="29" y="63"/>
                  </a:cxn>
                  <a:cxn ang="0">
                    <a:pos x="26" y="69"/>
                  </a:cxn>
                  <a:cxn ang="0">
                    <a:pos x="22" y="75"/>
                  </a:cxn>
                  <a:cxn ang="0">
                    <a:pos x="18" y="80"/>
                  </a:cxn>
                  <a:cxn ang="0">
                    <a:pos x="14" y="86"/>
                  </a:cxn>
                  <a:cxn ang="0">
                    <a:pos x="10" y="91"/>
                  </a:cxn>
                  <a:cxn ang="0">
                    <a:pos x="5" y="97"/>
                  </a:cxn>
                  <a:cxn ang="0">
                    <a:pos x="1" y="102"/>
                  </a:cxn>
                  <a:cxn ang="0">
                    <a:pos x="0" y="102"/>
                  </a:cxn>
                  <a:cxn ang="0">
                    <a:pos x="1" y="103"/>
                  </a:cxn>
                  <a:cxn ang="0">
                    <a:pos x="1" y="103"/>
                  </a:cxn>
                  <a:cxn ang="0">
                    <a:pos x="1" y="103"/>
                  </a:cxn>
                  <a:cxn ang="0">
                    <a:pos x="6" y="98"/>
                  </a:cxn>
                  <a:cxn ang="0">
                    <a:pos x="11" y="92"/>
                  </a:cxn>
                  <a:cxn ang="0">
                    <a:pos x="16" y="87"/>
                  </a:cxn>
                  <a:cxn ang="0">
                    <a:pos x="20" y="81"/>
                  </a:cxn>
                  <a:cxn ang="0">
                    <a:pos x="24" y="76"/>
                  </a:cxn>
                  <a:cxn ang="0">
                    <a:pos x="28" y="70"/>
                  </a:cxn>
                  <a:cxn ang="0">
                    <a:pos x="32" y="64"/>
                  </a:cxn>
                  <a:cxn ang="0">
                    <a:pos x="35" y="58"/>
                  </a:cxn>
                  <a:cxn ang="0">
                    <a:pos x="38" y="50"/>
                  </a:cxn>
                  <a:cxn ang="0">
                    <a:pos x="41" y="41"/>
                  </a:cxn>
                  <a:cxn ang="0">
                    <a:pos x="43" y="32"/>
                  </a:cxn>
                  <a:cxn ang="0">
                    <a:pos x="44" y="22"/>
                  </a:cxn>
                  <a:cxn ang="0">
                    <a:pos x="46" y="14"/>
                  </a:cxn>
                  <a:cxn ang="0">
                    <a:pos x="46" y="7"/>
                  </a:cxn>
                  <a:cxn ang="0">
                    <a:pos x="47" y="2"/>
                  </a:cxn>
                  <a:cxn ang="0">
                    <a:pos x="47" y="0"/>
                  </a:cxn>
                  <a:cxn ang="0">
                    <a:pos x="47" y="2"/>
                  </a:cxn>
                  <a:cxn ang="0">
                    <a:pos x="46" y="7"/>
                  </a:cxn>
                  <a:cxn ang="0">
                    <a:pos x="45" y="13"/>
                  </a:cxn>
                  <a:cxn ang="0">
                    <a:pos x="43" y="22"/>
                  </a:cxn>
                  <a:cxn ang="0">
                    <a:pos x="41" y="31"/>
                  </a:cxn>
                  <a:cxn ang="0">
                    <a:pos x="39" y="40"/>
                  </a:cxn>
                  <a:cxn ang="0">
                    <a:pos x="36" y="49"/>
                  </a:cxn>
                  <a:cxn ang="0">
                    <a:pos x="33" y="57"/>
                  </a:cxn>
                </a:cxnLst>
                <a:rect l="0" t="0" r="r" b="b"/>
                <a:pathLst>
                  <a:path w="47" h="103">
                    <a:moveTo>
                      <a:pt x="33" y="57"/>
                    </a:moveTo>
                    <a:lnTo>
                      <a:pt x="29" y="63"/>
                    </a:lnTo>
                    <a:lnTo>
                      <a:pt x="26" y="69"/>
                    </a:lnTo>
                    <a:lnTo>
                      <a:pt x="22" y="75"/>
                    </a:lnTo>
                    <a:lnTo>
                      <a:pt x="18" y="80"/>
                    </a:lnTo>
                    <a:lnTo>
                      <a:pt x="14" y="86"/>
                    </a:lnTo>
                    <a:lnTo>
                      <a:pt x="10" y="91"/>
                    </a:lnTo>
                    <a:lnTo>
                      <a:pt x="5" y="97"/>
                    </a:lnTo>
                    <a:lnTo>
                      <a:pt x="1" y="102"/>
                    </a:lnTo>
                    <a:lnTo>
                      <a:pt x="0" y="102"/>
                    </a:lnTo>
                    <a:lnTo>
                      <a:pt x="1" y="103"/>
                    </a:lnTo>
                    <a:lnTo>
                      <a:pt x="1" y="103"/>
                    </a:lnTo>
                    <a:lnTo>
                      <a:pt x="1" y="103"/>
                    </a:lnTo>
                    <a:lnTo>
                      <a:pt x="6" y="98"/>
                    </a:lnTo>
                    <a:lnTo>
                      <a:pt x="11" y="92"/>
                    </a:lnTo>
                    <a:lnTo>
                      <a:pt x="16" y="87"/>
                    </a:lnTo>
                    <a:lnTo>
                      <a:pt x="20" y="81"/>
                    </a:lnTo>
                    <a:lnTo>
                      <a:pt x="24" y="76"/>
                    </a:lnTo>
                    <a:lnTo>
                      <a:pt x="28" y="70"/>
                    </a:lnTo>
                    <a:lnTo>
                      <a:pt x="32" y="64"/>
                    </a:lnTo>
                    <a:lnTo>
                      <a:pt x="35" y="58"/>
                    </a:lnTo>
                    <a:lnTo>
                      <a:pt x="38" y="50"/>
                    </a:lnTo>
                    <a:lnTo>
                      <a:pt x="41" y="41"/>
                    </a:lnTo>
                    <a:lnTo>
                      <a:pt x="43" y="32"/>
                    </a:lnTo>
                    <a:lnTo>
                      <a:pt x="44" y="22"/>
                    </a:lnTo>
                    <a:lnTo>
                      <a:pt x="46" y="14"/>
                    </a:lnTo>
                    <a:lnTo>
                      <a:pt x="46" y="7"/>
                    </a:lnTo>
                    <a:lnTo>
                      <a:pt x="47" y="2"/>
                    </a:lnTo>
                    <a:lnTo>
                      <a:pt x="47" y="0"/>
                    </a:lnTo>
                    <a:lnTo>
                      <a:pt x="47" y="2"/>
                    </a:lnTo>
                    <a:lnTo>
                      <a:pt x="46" y="7"/>
                    </a:lnTo>
                    <a:lnTo>
                      <a:pt x="45" y="13"/>
                    </a:lnTo>
                    <a:lnTo>
                      <a:pt x="43" y="22"/>
                    </a:lnTo>
                    <a:lnTo>
                      <a:pt x="41" y="31"/>
                    </a:lnTo>
                    <a:lnTo>
                      <a:pt x="39" y="40"/>
                    </a:lnTo>
                    <a:lnTo>
                      <a:pt x="36" y="49"/>
                    </a:lnTo>
                    <a:lnTo>
                      <a:pt x="33" y="57"/>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7" name="Freeform 383"/>
              <p:cNvSpPr>
                <a:spLocks/>
              </p:cNvSpPr>
              <p:nvPr/>
            </p:nvSpPr>
            <p:spPr bwMode="auto">
              <a:xfrm>
                <a:off x="4531" y="2973"/>
                <a:ext cx="27" cy="157"/>
              </a:xfrm>
              <a:custGeom>
                <a:avLst/>
                <a:gdLst/>
                <a:ahLst/>
                <a:cxnLst>
                  <a:cxn ang="0">
                    <a:pos x="9" y="0"/>
                  </a:cxn>
                  <a:cxn ang="0">
                    <a:pos x="10" y="5"/>
                  </a:cxn>
                  <a:cxn ang="0">
                    <a:pos x="11" y="9"/>
                  </a:cxn>
                  <a:cxn ang="0">
                    <a:pos x="13" y="13"/>
                  </a:cxn>
                  <a:cxn ang="0">
                    <a:pos x="14" y="18"/>
                  </a:cxn>
                  <a:cxn ang="0">
                    <a:pos x="16" y="22"/>
                  </a:cxn>
                  <a:cxn ang="0">
                    <a:pos x="17" y="26"/>
                  </a:cxn>
                  <a:cxn ang="0">
                    <a:pos x="18" y="31"/>
                  </a:cxn>
                  <a:cxn ang="0">
                    <a:pos x="19" y="35"/>
                  </a:cxn>
                  <a:cxn ang="0">
                    <a:pos x="21" y="46"/>
                  </a:cxn>
                  <a:cxn ang="0">
                    <a:pos x="22" y="56"/>
                  </a:cxn>
                  <a:cxn ang="0">
                    <a:pos x="23" y="67"/>
                  </a:cxn>
                  <a:cxn ang="0">
                    <a:pos x="23" y="78"/>
                  </a:cxn>
                  <a:cxn ang="0">
                    <a:pos x="22" y="88"/>
                  </a:cxn>
                  <a:cxn ang="0">
                    <a:pos x="21" y="98"/>
                  </a:cxn>
                  <a:cxn ang="0">
                    <a:pos x="19" y="108"/>
                  </a:cxn>
                  <a:cxn ang="0">
                    <a:pos x="16" y="118"/>
                  </a:cxn>
                  <a:cxn ang="0">
                    <a:pos x="13" y="127"/>
                  </a:cxn>
                  <a:cxn ang="0">
                    <a:pos x="9" y="137"/>
                  </a:cxn>
                  <a:cxn ang="0">
                    <a:pos x="5" y="146"/>
                  </a:cxn>
                  <a:cxn ang="0">
                    <a:pos x="1" y="155"/>
                  </a:cxn>
                  <a:cxn ang="0">
                    <a:pos x="0" y="156"/>
                  </a:cxn>
                  <a:cxn ang="0">
                    <a:pos x="1" y="157"/>
                  </a:cxn>
                  <a:cxn ang="0">
                    <a:pos x="2" y="156"/>
                  </a:cxn>
                  <a:cxn ang="0">
                    <a:pos x="3" y="156"/>
                  </a:cxn>
                  <a:cxn ang="0">
                    <a:pos x="5" y="151"/>
                  </a:cxn>
                  <a:cxn ang="0">
                    <a:pos x="8" y="147"/>
                  </a:cxn>
                  <a:cxn ang="0">
                    <a:pos x="10" y="143"/>
                  </a:cxn>
                  <a:cxn ang="0">
                    <a:pos x="12" y="138"/>
                  </a:cxn>
                  <a:cxn ang="0">
                    <a:pos x="15" y="134"/>
                  </a:cxn>
                  <a:cxn ang="0">
                    <a:pos x="17" y="129"/>
                  </a:cxn>
                  <a:cxn ang="0">
                    <a:pos x="19" y="124"/>
                  </a:cxn>
                  <a:cxn ang="0">
                    <a:pos x="20" y="119"/>
                  </a:cxn>
                  <a:cxn ang="0">
                    <a:pos x="23" y="109"/>
                  </a:cxn>
                  <a:cxn ang="0">
                    <a:pos x="25" y="100"/>
                  </a:cxn>
                  <a:cxn ang="0">
                    <a:pos x="26" y="89"/>
                  </a:cxn>
                  <a:cxn ang="0">
                    <a:pos x="27" y="79"/>
                  </a:cxn>
                  <a:cxn ang="0">
                    <a:pos x="26" y="68"/>
                  </a:cxn>
                  <a:cxn ang="0">
                    <a:pos x="25" y="58"/>
                  </a:cxn>
                  <a:cxn ang="0">
                    <a:pos x="24" y="48"/>
                  </a:cxn>
                  <a:cxn ang="0">
                    <a:pos x="22" y="38"/>
                  </a:cxn>
                  <a:cxn ang="0">
                    <a:pos x="21" y="33"/>
                  </a:cxn>
                  <a:cxn ang="0">
                    <a:pos x="19" y="28"/>
                  </a:cxn>
                  <a:cxn ang="0">
                    <a:pos x="17" y="24"/>
                  </a:cxn>
                  <a:cxn ang="0">
                    <a:pos x="16" y="19"/>
                  </a:cxn>
                  <a:cxn ang="0">
                    <a:pos x="14" y="14"/>
                  </a:cxn>
                  <a:cxn ang="0">
                    <a:pos x="12" y="10"/>
                  </a:cxn>
                  <a:cxn ang="0">
                    <a:pos x="11" y="5"/>
                  </a:cxn>
                  <a:cxn ang="0">
                    <a:pos x="9" y="0"/>
                  </a:cxn>
                  <a:cxn ang="0">
                    <a:pos x="9" y="0"/>
                  </a:cxn>
                  <a:cxn ang="0">
                    <a:pos x="9" y="0"/>
                  </a:cxn>
                  <a:cxn ang="0">
                    <a:pos x="9" y="0"/>
                  </a:cxn>
                  <a:cxn ang="0">
                    <a:pos x="9" y="0"/>
                  </a:cxn>
                  <a:cxn ang="0">
                    <a:pos x="9" y="0"/>
                  </a:cxn>
                </a:cxnLst>
                <a:rect l="0" t="0" r="r" b="b"/>
                <a:pathLst>
                  <a:path w="27" h="157">
                    <a:moveTo>
                      <a:pt x="9" y="0"/>
                    </a:moveTo>
                    <a:lnTo>
                      <a:pt x="10" y="5"/>
                    </a:lnTo>
                    <a:lnTo>
                      <a:pt x="11" y="9"/>
                    </a:lnTo>
                    <a:lnTo>
                      <a:pt x="13" y="13"/>
                    </a:lnTo>
                    <a:lnTo>
                      <a:pt x="14" y="18"/>
                    </a:lnTo>
                    <a:lnTo>
                      <a:pt x="16" y="22"/>
                    </a:lnTo>
                    <a:lnTo>
                      <a:pt x="17" y="26"/>
                    </a:lnTo>
                    <a:lnTo>
                      <a:pt x="18" y="31"/>
                    </a:lnTo>
                    <a:lnTo>
                      <a:pt x="19" y="35"/>
                    </a:lnTo>
                    <a:lnTo>
                      <a:pt x="21" y="46"/>
                    </a:lnTo>
                    <a:lnTo>
                      <a:pt x="22" y="56"/>
                    </a:lnTo>
                    <a:lnTo>
                      <a:pt x="23" y="67"/>
                    </a:lnTo>
                    <a:lnTo>
                      <a:pt x="23" y="78"/>
                    </a:lnTo>
                    <a:lnTo>
                      <a:pt x="22" y="88"/>
                    </a:lnTo>
                    <a:lnTo>
                      <a:pt x="21" y="98"/>
                    </a:lnTo>
                    <a:lnTo>
                      <a:pt x="19" y="108"/>
                    </a:lnTo>
                    <a:lnTo>
                      <a:pt x="16" y="118"/>
                    </a:lnTo>
                    <a:lnTo>
                      <a:pt x="13" y="127"/>
                    </a:lnTo>
                    <a:lnTo>
                      <a:pt x="9" y="137"/>
                    </a:lnTo>
                    <a:lnTo>
                      <a:pt x="5" y="146"/>
                    </a:lnTo>
                    <a:lnTo>
                      <a:pt x="1" y="155"/>
                    </a:lnTo>
                    <a:lnTo>
                      <a:pt x="0" y="156"/>
                    </a:lnTo>
                    <a:lnTo>
                      <a:pt x="1" y="157"/>
                    </a:lnTo>
                    <a:lnTo>
                      <a:pt x="2" y="156"/>
                    </a:lnTo>
                    <a:lnTo>
                      <a:pt x="3" y="156"/>
                    </a:lnTo>
                    <a:lnTo>
                      <a:pt x="5" y="151"/>
                    </a:lnTo>
                    <a:lnTo>
                      <a:pt x="8" y="147"/>
                    </a:lnTo>
                    <a:lnTo>
                      <a:pt x="10" y="143"/>
                    </a:lnTo>
                    <a:lnTo>
                      <a:pt x="12" y="138"/>
                    </a:lnTo>
                    <a:lnTo>
                      <a:pt x="15" y="134"/>
                    </a:lnTo>
                    <a:lnTo>
                      <a:pt x="17" y="129"/>
                    </a:lnTo>
                    <a:lnTo>
                      <a:pt x="19" y="124"/>
                    </a:lnTo>
                    <a:lnTo>
                      <a:pt x="20" y="119"/>
                    </a:lnTo>
                    <a:lnTo>
                      <a:pt x="23" y="109"/>
                    </a:lnTo>
                    <a:lnTo>
                      <a:pt x="25" y="100"/>
                    </a:lnTo>
                    <a:lnTo>
                      <a:pt x="26" y="89"/>
                    </a:lnTo>
                    <a:lnTo>
                      <a:pt x="27" y="79"/>
                    </a:lnTo>
                    <a:lnTo>
                      <a:pt x="26" y="68"/>
                    </a:lnTo>
                    <a:lnTo>
                      <a:pt x="25" y="58"/>
                    </a:lnTo>
                    <a:lnTo>
                      <a:pt x="24" y="48"/>
                    </a:lnTo>
                    <a:lnTo>
                      <a:pt x="22" y="38"/>
                    </a:lnTo>
                    <a:lnTo>
                      <a:pt x="21" y="33"/>
                    </a:lnTo>
                    <a:lnTo>
                      <a:pt x="19" y="28"/>
                    </a:lnTo>
                    <a:lnTo>
                      <a:pt x="17" y="24"/>
                    </a:lnTo>
                    <a:lnTo>
                      <a:pt x="16" y="19"/>
                    </a:lnTo>
                    <a:lnTo>
                      <a:pt x="14" y="14"/>
                    </a:lnTo>
                    <a:lnTo>
                      <a:pt x="12" y="10"/>
                    </a:lnTo>
                    <a:lnTo>
                      <a:pt x="11" y="5"/>
                    </a:lnTo>
                    <a:lnTo>
                      <a:pt x="9" y="0"/>
                    </a:lnTo>
                    <a:lnTo>
                      <a:pt x="9" y="0"/>
                    </a:lnTo>
                    <a:lnTo>
                      <a:pt x="9" y="0"/>
                    </a:lnTo>
                    <a:lnTo>
                      <a:pt x="9" y="0"/>
                    </a:lnTo>
                    <a:lnTo>
                      <a:pt x="9" y="0"/>
                    </a:lnTo>
                    <a:lnTo>
                      <a:pt x="9"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8" name="Freeform 384"/>
              <p:cNvSpPr>
                <a:spLocks/>
              </p:cNvSpPr>
              <p:nvPr/>
            </p:nvSpPr>
            <p:spPr bwMode="auto">
              <a:xfrm>
                <a:off x="4673" y="3136"/>
                <a:ext cx="4" cy="52"/>
              </a:xfrm>
              <a:custGeom>
                <a:avLst/>
                <a:gdLst/>
                <a:ahLst/>
                <a:cxnLst>
                  <a:cxn ang="0">
                    <a:pos x="2" y="25"/>
                  </a:cxn>
                  <a:cxn ang="0">
                    <a:pos x="2" y="32"/>
                  </a:cxn>
                  <a:cxn ang="0">
                    <a:pos x="2" y="38"/>
                  </a:cxn>
                  <a:cxn ang="0">
                    <a:pos x="2" y="45"/>
                  </a:cxn>
                  <a:cxn ang="0">
                    <a:pos x="3" y="52"/>
                  </a:cxn>
                  <a:cxn ang="0">
                    <a:pos x="3" y="52"/>
                  </a:cxn>
                  <a:cxn ang="0">
                    <a:pos x="3" y="52"/>
                  </a:cxn>
                  <a:cxn ang="0">
                    <a:pos x="4" y="52"/>
                  </a:cxn>
                  <a:cxn ang="0">
                    <a:pos x="4" y="52"/>
                  </a:cxn>
                  <a:cxn ang="0">
                    <a:pos x="4" y="44"/>
                  </a:cxn>
                  <a:cxn ang="0">
                    <a:pos x="4" y="37"/>
                  </a:cxn>
                  <a:cxn ang="0">
                    <a:pos x="4" y="30"/>
                  </a:cxn>
                  <a:cxn ang="0">
                    <a:pos x="4" y="23"/>
                  </a:cxn>
                  <a:cxn ang="0">
                    <a:pos x="3" y="16"/>
                  </a:cxn>
                  <a:cxn ang="0">
                    <a:pos x="2" y="9"/>
                  </a:cxn>
                  <a:cxn ang="0">
                    <a:pos x="1" y="3"/>
                  </a:cxn>
                  <a:cxn ang="0">
                    <a:pos x="0" y="0"/>
                  </a:cxn>
                  <a:cxn ang="0">
                    <a:pos x="1" y="3"/>
                  </a:cxn>
                  <a:cxn ang="0">
                    <a:pos x="1" y="10"/>
                  </a:cxn>
                  <a:cxn ang="0">
                    <a:pos x="2" y="18"/>
                  </a:cxn>
                  <a:cxn ang="0">
                    <a:pos x="2" y="25"/>
                  </a:cxn>
                </a:cxnLst>
                <a:rect l="0" t="0" r="r" b="b"/>
                <a:pathLst>
                  <a:path w="4" h="52">
                    <a:moveTo>
                      <a:pt x="2" y="25"/>
                    </a:moveTo>
                    <a:lnTo>
                      <a:pt x="2" y="32"/>
                    </a:lnTo>
                    <a:lnTo>
                      <a:pt x="2" y="38"/>
                    </a:lnTo>
                    <a:lnTo>
                      <a:pt x="2" y="45"/>
                    </a:lnTo>
                    <a:lnTo>
                      <a:pt x="3" y="52"/>
                    </a:lnTo>
                    <a:lnTo>
                      <a:pt x="3" y="52"/>
                    </a:lnTo>
                    <a:lnTo>
                      <a:pt x="3" y="52"/>
                    </a:lnTo>
                    <a:lnTo>
                      <a:pt x="4" y="52"/>
                    </a:lnTo>
                    <a:lnTo>
                      <a:pt x="4" y="52"/>
                    </a:lnTo>
                    <a:lnTo>
                      <a:pt x="4" y="44"/>
                    </a:lnTo>
                    <a:lnTo>
                      <a:pt x="4" y="37"/>
                    </a:lnTo>
                    <a:lnTo>
                      <a:pt x="4" y="30"/>
                    </a:lnTo>
                    <a:lnTo>
                      <a:pt x="4" y="23"/>
                    </a:lnTo>
                    <a:lnTo>
                      <a:pt x="3" y="16"/>
                    </a:lnTo>
                    <a:lnTo>
                      <a:pt x="2" y="9"/>
                    </a:lnTo>
                    <a:lnTo>
                      <a:pt x="1" y="3"/>
                    </a:lnTo>
                    <a:lnTo>
                      <a:pt x="0" y="0"/>
                    </a:lnTo>
                    <a:lnTo>
                      <a:pt x="1" y="3"/>
                    </a:lnTo>
                    <a:lnTo>
                      <a:pt x="1" y="10"/>
                    </a:lnTo>
                    <a:lnTo>
                      <a:pt x="2" y="18"/>
                    </a:lnTo>
                    <a:lnTo>
                      <a:pt x="2" y="25"/>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9" name="Freeform 385"/>
              <p:cNvSpPr>
                <a:spLocks/>
              </p:cNvSpPr>
              <p:nvPr/>
            </p:nvSpPr>
            <p:spPr bwMode="auto">
              <a:xfrm>
                <a:off x="4674" y="3197"/>
                <a:ext cx="99" cy="13"/>
              </a:xfrm>
              <a:custGeom>
                <a:avLst/>
                <a:gdLst/>
                <a:ahLst/>
                <a:cxnLst>
                  <a:cxn ang="0">
                    <a:pos x="2" y="1"/>
                  </a:cxn>
                  <a:cxn ang="0">
                    <a:pos x="7" y="2"/>
                  </a:cxn>
                  <a:cxn ang="0">
                    <a:pos x="14" y="3"/>
                  </a:cxn>
                  <a:cxn ang="0">
                    <a:pos x="20" y="4"/>
                  </a:cxn>
                  <a:cxn ang="0">
                    <a:pos x="25" y="4"/>
                  </a:cxn>
                  <a:cxn ang="0">
                    <a:pos x="31" y="5"/>
                  </a:cxn>
                  <a:cxn ang="0">
                    <a:pos x="38" y="6"/>
                  </a:cxn>
                  <a:cxn ang="0">
                    <a:pos x="44" y="7"/>
                  </a:cxn>
                  <a:cxn ang="0">
                    <a:pos x="50" y="8"/>
                  </a:cxn>
                  <a:cxn ang="0">
                    <a:pos x="57" y="9"/>
                  </a:cxn>
                  <a:cxn ang="0">
                    <a:pos x="63" y="10"/>
                  </a:cxn>
                  <a:cxn ang="0">
                    <a:pos x="69" y="11"/>
                  </a:cxn>
                  <a:cxn ang="0">
                    <a:pos x="76" y="11"/>
                  </a:cxn>
                  <a:cxn ang="0">
                    <a:pos x="82" y="12"/>
                  </a:cxn>
                  <a:cxn ang="0">
                    <a:pos x="89" y="12"/>
                  </a:cxn>
                  <a:cxn ang="0">
                    <a:pos x="95" y="13"/>
                  </a:cxn>
                  <a:cxn ang="0">
                    <a:pos x="99" y="13"/>
                  </a:cxn>
                  <a:cxn ang="0">
                    <a:pos x="99" y="12"/>
                  </a:cxn>
                  <a:cxn ang="0">
                    <a:pos x="95" y="11"/>
                  </a:cxn>
                  <a:cxn ang="0">
                    <a:pos x="89" y="11"/>
                  </a:cxn>
                  <a:cxn ang="0">
                    <a:pos x="83" y="10"/>
                  </a:cxn>
                  <a:cxn ang="0">
                    <a:pos x="77" y="9"/>
                  </a:cxn>
                  <a:cxn ang="0">
                    <a:pos x="71" y="8"/>
                  </a:cxn>
                  <a:cxn ang="0">
                    <a:pos x="65" y="7"/>
                  </a:cxn>
                  <a:cxn ang="0">
                    <a:pos x="59" y="6"/>
                  </a:cxn>
                  <a:cxn ang="0">
                    <a:pos x="53" y="5"/>
                  </a:cxn>
                  <a:cxn ang="0">
                    <a:pos x="48" y="5"/>
                  </a:cxn>
                  <a:cxn ang="0">
                    <a:pos x="43" y="4"/>
                  </a:cxn>
                  <a:cxn ang="0">
                    <a:pos x="36" y="4"/>
                  </a:cxn>
                  <a:cxn ang="0">
                    <a:pos x="28" y="3"/>
                  </a:cxn>
                  <a:cxn ang="0">
                    <a:pos x="20" y="2"/>
                  </a:cxn>
                  <a:cxn ang="0">
                    <a:pos x="12" y="2"/>
                  </a:cxn>
                  <a:cxn ang="0">
                    <a:pos x="6" y="1"/>
                  </a:cxn>
                  <a:cxn ang="0">
                    <a:pos x="2" y="0"/>
                  </a:cxn>
                  <a:cxn ang="0">
                    <a:pos x="0" y="0"/>
                  </a:cxn>
                  <a:cxn ang="0">
                    <a:pos x="0" y="0"/>
                  </a:cxn>
                  <a:cxn ang="0">
                    <a:pos x="0" y="0"/>
                  </a:cxn>
                </a:cxnLst>
                <a:rect l="0" t="0" r="r" b="b"/>
                <a:pathLst>
                  <a:path w="99" h="13">
                    <a:moveTo>
                      <a:pt x="0" y="0"/>
                    </a:moveTo>
                    <a:lnTo>
                      <a:pt x="2" y="1"/>
                    </a:lnTo>
                    <a:lnTo>
                      <a:pt x="4" y="1"/>
                    </a:lnTo>
                    <a:lnTo>
                      <a:pt x="7" y="2"/>
                    </a:lnTo>
                    <a:lnTo>
                      <a:pt x="10" y="2"/>
                    </a:lnTo>
                    <a:lnTo>
                      <a:pt x="14" y="3"/>
                    </a:lnTo>
                    <a:lnTo>
                      <a:pt x="17" y="3"/>
                    </a:lnTo>
                    <a:lnTo>
                      <a:pt x="20" y="4"/>
                    </a:lnTo>
                    <a:lnTo>
                      <a:pt x="22" y="4"/>
                    </a:lnTo>
                    <a:lnTo>
                      <a:pt x="25" y="4"/>
                    </a:lnTo>
                    <a:lnTo>
                      <a:pt x="28" y="5"/>
                    </a:lnTo>
                    <a:lnTo>
                      <a:pt x="31" y="5"/>
                    </a:lnTo>
                    <a:lnTo>
                      <a:pt x="34" y="6"/>
                    </a:lnTo>
                    <a:lnTo>
                      <a:pt x="38" y="6"/>
                    </a:lnTo>
                    <a:lnTo>
                      <a:pt x="41" y="7"/>
                    </a:lnTo>
                    <a:lnTo>
                      <a:pt x="44" y="7"/>
                    </a:lnTo>
                    <a:lnTo>
                      <a:pt x="47" y="8"/>
                    </a:lnTo>
                    <a:lnTo>
                      <a:pt x="50" y="8"/>
                    </a:lnTo>
                    <a:lnTo>
                      <a:pt x="54" y="9"/>
                    </a:lnTo>
                    <a:lnTo>
                      <a:pt x="57" y="9"/>
                    </a:lnTo>
                    <a:lnTo>
                      <a:pt x="60" y="10"/>
                    </a:lnTo>
                    <a:lnTo>
                      <a:pt x="63" y="10"/>
                    </a:lnTo>
                    <a:lnTo>
                      <a:pt x="66" y="10"/>
                    </a:lnTo>
                    <a:lnTo>
                      <a:pt x="69" y="11"/>
                    </a:lnTo>
                    <a:lnTo>
                      <a:pt x="73" y="11"/>
                    </a:lnTo>
                    <a:lnTo>
                      <a:pt x="76" y="11"/>
                    </a:lnTo>
                    <a:lnTo>
                      <a:pt x="79" y="12"/>
                    </a:lnTo>
                    <a:lnTo>
                      <a:pt x="82" y="12"/>
                    </a:lnTo>
                    <a:lnTo>
                      <a:pt x="85" y="12"/>
                    </a:lnTo>
                    <a:lnTo>
                      <a:pt x="89" y="12"/>
                    </a:lnTo>
                    <a:lnTo>
                      <a:pt x="92" y="13"/>
                    </a:lnTo>
                    <a:lnTo>
                      <a:pt x="95" y="13"/>
                    </a:lnTo>
                    <a:lnTo>
                      <a:pt x="98" y="13"/>
                    </a:lnTo>
                    <a:lnTo>
                      <a:pt x="99" y="13"/>
                    </a:lnTo>
                    <a:lnTo>
                      <a:pt x="99" y="13"/>
                    </a:lnTo>
                    <a:lnTo>
                      <a:pt x="99" y="12"/>
                    </a:lnTo>
                    <a:lnTo>
                      <a:pt x="98" y="12"/>
                    </a:lnTo>
                    <a:lnTo>
                      <a:pt x="95" y="11"/>
                    </a:lnTo>
                    <a:lnTo>
                      <a:pt x="92" y="11"/>
                    </a:lnTo>
                    <a:lnTo>
                      <a:pt x="89" y="11"/>
                    </a:lnTo>
                    <a:lnTo>
                      <a:pt x="86" y="10"/>
                    </a:lnTo>
                    <a:lnTo>
                      <a:pt x="83" y="10"/>
                    </a:lnTo>
                    <a:lnTo>
                      <a:pt x="80" y="10"/>
                    </a:lnTo>
                    <a:lnTo>
                      <a:pt x="77" y="9"/>
                    </a:lnTo>
                    <a:lnTo>
                      <a:pt x="74" y="9"/>
                    </a:lnTo>
                    <a:lnTo>
                      <a:pt x="71" y="8"/>
                    </a:lnTo>
                    <a:lnTo>
                      <a:pt x="68" y="8"/>
                    </a:lnTo>
                    <a:lnTo>
                      <a:pt x="65" y="7"/>
                    </a:lnTo>
                    <a:lnTo>
                      <a:pt x="62" y="7"/>
                    </a:lnTo>
                    <a:lnTo>
                      <a:pt x="59" y="6"/>
                    </a:lnTo>
                    <a:lnTo>
                      <a:pt x="56" y="6"/>
                    </a:lnTo>
                    <a:lnTo>
                      <a:pt x="53" y="5"/>
                    </a:lnTo>
                    <a:lnTo>
                      <a:pt x="50" y="5"/>
                    </a:lnTo>
                    <a:lnTo>
                      <a:pt x="48" y="5"/>
                    </a:lnTo>
                    <a:lnTo>
                      <a:pt x="46" y="4"/>
                    </a:lnTo>
                    <a:lnTo>
                      <a:pt x="43" y="4"/>
                    </a:lnTo>
                    <a:lnTo>
                      <a:pt x="39" y="4"/>
                    </a:lnTo>
                    <a:lnTo>
                      <a:pt x="36" y="4"/>
                    </a:lnTo>
                    <a:lnTo>
                      <a:pt x="32" y="3"/>
                    </a:lnTo>
                    <a:lnTo>
                      <a:pt x="28" y="3"/>
                    </a:lnTo>
                    <a:lnTo>
                      <a:pt x="24" y="3"/>
                    </a:lnTo>
                    <a:lnTo>
                      <a:pt x="20" y="2"/>
                    </a:lnTo>
                    <a:lnTo>
                      <a:pt x="16" y="2"/>
                    </a:lnTo>
                    <a:lnTo>
                      <a:pt x="12" y="2"/>
                    </a:lnTo>
                    <a:lnTo>
                      <a:pt x="9" y="1"/>
                    </a:lnTo>
                    <a:lnTo>
                      <a:pt x="6" y="1"/>
                    </a:lnTo>
                    <a:lnTo>
                      <a:pt x="3" y="1"/>
                    </a:lnTo>
                    <a:lnTo>
                      <a:pt x="2" y="0"/>
                    </a:lnTo>
                    <a:lnTo>
                      <a:pt x="0" y="0"/>
                    </a:lnTo>
                    <a:lnTo>
                      <a:pt x="0" y="0"/>
                    </a:lnTo>
                    <a:lnTo>
                      <a:pt x="0" y="0"/>
                    </a:lnTo>
                    <a:lnTo>
                      <a:pt x="0" y="0"/>
                    </a:lnTo>
                    <a:lnTo>
                      <a:pt x="0" y="0"/>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0" name="Freeform 386"/>
              <p:cNvSpPr>
                <a:spLocks/>
              </p:cNvSpPr>
              <p:nvPr/>
            </p:nvSpPr>
            <p:spPr bwMode="auto">
              <a:xfrm>
                <a:off x="4666" y="3141"/>
                <a:ext cx="114" cy="16"/>
              </a:xfrm>
              <a:custGeom>
                <a:avLst/>
                <a:gdLst/>
                <a:ahLst/>
                <a:cxnLst>
                  <a:cxn ang="0">
                    <a:pos x="58" y="8"/>
                  </a:cxn>
                  <a:cxn ang="0">
                    <a:pos x="65" y="9"/>
                  </a:cxn>
                  <a:cxn ang="0">
                    <a:pos x="73" y="10"/>
                  </a:cxn>
                  <a:cxn ang="0">
                    <a:pos x="80" y="11"/>
                  </a:cxn>
                  <a:cxn ang="0">
                    <a:pos x="87" y="12"/>
                  </a:cxn>
                  <a:cxn ang="0">
                    <a:pos x="95" y="13"/>
                  </a:cxn>
                  <a:cxn ang="0">
                    <a:pos x="102" y="14"/>
                  </a:cxn>
                  <a:cxn ang="0">
                    <a:pos x="109" y="15"/>
                  </a:cxn>
                  <a:cxn ang="0">
                    <a:pos x="113" y="16"/>
                  </a:cxn>
                  <a:cxn ang="0">
                    <a:pos x="114" y="15"/>
                  </a:cxn>
                  <a:cxn ang="0">
                    <a:pos x="110" y="14"/>
                  </a:cxn>
                  <a:cxn ang="0">
                    <a:pos x="103" y="12"/>
                  </a:cxn>
                  <a:cxn ang="0">
                    <a:pos x="95" y="11"/>
                  </a:cxn>
                  <a:cxn ang="0">
                    <a:pos x="88" y="9"/>
                  </a:cxn>
                  <a:cxn ang="0">
                    <a:pos x="81" y="8"/>
                  </a:cxn>
                  <a:cxn ang="0">
                    <a:pos x="74" y="7"/>
                  </a:cxn>
                  <a:cxn ang="0">
                    <a:pos x="66" y="6"/>
                  </a:cxn>
                  <a:cxn ang="0">
                    <a:pos x="59" y="5"/>
                  </a:cxn>
                  <a:cxn ang="0">
                    <a:pos x="51" y="4"/>
                  </a:cxn>
                  <a:cxn ang="0">
                    <a:pos x="43" y="3"/>
                  </a:cxn>
                  <a:cxn ang="0">
                    <a:pos x="33" y="2"/>
                  </a:cxn>
                  <a:cxn ang="0">
                    <a:pos x="24" y="2"/>
                  </a:cxn>
                  <a:cxn ang="0">
                    <a:pos x="16" y="1"/>
                  </a:cxn>
                  <a:cxn ang="0">
                    <a:pos x="8" y="0"/>
                  </a:cxn>
                  <a:cxn ang="0">
                    <a:pos x="3" y="0"/>
                  </a:cxn>
                  <a:cxn ang="0">
                    <a:pos x="0" y="0"/>
                  </a:cxn>
                  <a:cxn ang="0">
                    <a:pos x="0" y="0"/>
                  </a:cxn>
                  <a:cxn ang="0">
                    <a:pos x="3" y="0"/>
                  </a:cxn>
                  <a:cxn ang="0">
                    <a:pos x="9" y="1"/>
                  </a:cxn>
                  <a:cxn ang="0">
                    <a:pos x="16" y="2"/>
                  </a:cxn>
                  <a:cxn ang="0">
                    <a:pos x="25" y="4"/>
                  </a:cxn>
                  <a:cxn ang="0">
                    <a:pos x="34" y="5"/>
                  </a:cxn>
                  <a:cxn ang="0">
                    <a:pos x="43" y="6"/>
                  </a:cxn>
                  <a:cxn ang="0">
                    <a:pos x="51" y="7"/>
                  </a:cxn>
                </a:cxnLst>
                <a:rect l="0" t="0" r="r" b="b"/>
                <a:pathLst>
                  <a:path w="114" h="16">
                    <a:moveTo>
                      <a:pt x="54" y="8"/>
                    </a:moveTo>
                    <a:lnTo>
                      <a:pt x="58" y="8"/>
                    </a:lnTo>
                    <a:lnTo>
                      <a:pt x="62" y="9"/>
                    </a:lnTo>
                    <a:lnTo>
                      <a:pt x="65" y="9"/>
                    </a:lnTo>
                    <a:lnTo>
                      <a:pt x="69" y="10"/>
                    </a:lnTo>
                    <a:lnTo>
                      <a:pt x="73" y="10"/>
                    </a:lnTo>
                    <a:lnTo>
                      <a:pt x="76" y="10"/>
                    </a:lnTo>
                    <a:lnTo>
                      <a:pt x="80" y="11"/>
                    </a:lnTo>
                    <a:lnTo>
                      <a:pt x="84" y="11"/>
                    </a:lnTo>
                    <a:lnTo>
                      <a:pt x="87" y="12"/>
                    </a:lnTo>
                    <a:lnTo>
                      <a:pt x="91" y="12"/>
                    </a:lnTo>
                    <a:lnTo>
                      <a:pt x="95" y="13"/>
                    </a:lnTo>
                    <a:lnTo>
                      <a:pt x="98" y="14"/>
                    </a:lnTo>
                    <a:lnTo>
                      <a:pt x="102" y="14"/>
                    </a:lnTo>
                    <a:lnTo>
                      <a:pt x="106" y="15"/>
                    </a:lnTo>
                    <a:lnTo>
                      <a:pt x="109" y="15"/>
                    </a:lnTo>
                    <a:lnTo>
                      <a:pt x="113" y="16"/>
                    </a:lnTo>
                    <a:lnTo>
                      <a:pt x="113" y="16"/>
                    </a:lnTo>
                    <a:lnTo>
                      <a:pt x="114" y="15"/>
                    </a:lnTo>
                    <a:lnTo>
                      <a:pt x="114" y="15"/>
                    </a:lnTo>
                    <a:lnTo>
                      <a:pt x="113" y="14"/>
                    </a:lnTo>
                    <a:lnTo>
                      <a:pt x="110" y="14"/>
                    </a:lnTo>
                    <a:lnTo>
                      <a:pt x="106" y="13"/>
                    </a:lnTo>
                    <a:lnTo>
                      <a:pt x="103" y="12"/>
                    </a:lnTo>
                    <a:lnTo>
                      <a:pt x="99" y="11"/>
                    </a:lnTo>
                    <a:lnTo>
                      <a:pt x="95" y="11"/>
                    </a:lnTo>
                    <a:lnTo>
                      <a:pt x="92" y="10"/>
                    </a:lnTo>
                    <a:lnTo>
                      <a:pt x="88" y="9"/>
                    </a:lnTo>
                    <a:lnTo>
                      <a:pt x="84" y="9"/>
                    </a:lnTo>
                    <a:lnTo>
                      <a:pt x="81" y="8"/>
                    </a:lnTo>
                    <a:lnTo>
                      <a:pt x="77" y="8"/>
                    </a:lnTo>
                    <a:lnTo>
                      <a:pt x="74" y="7"/>
                    </a:lnTo>
                    <a:lnTo>
                      <a:pt x="70" y="7"/>
                    </a:lnTo>
                    <a:lnTo>
                      <a:pt x="66" y="6"/>
                    </a:lnTo>
                    <a:lnTo>
                      <a:pt x="63" y="6"/>
                    </a:lnTo>
                    <a:lnTo>
                      <a:pt x="59" y="5"/>
                    </a:lnTo>
                    <a:lnTo>
                      <a:pt x="55" y="5"/>
                    </a:lnTo>
                    <a:lnTo>
                      <a:pt x="51" y="4"/>
                    </a:lnTo>
                    <a:lnTo>
                      <a:pt x="47" y="4"/>
                    </a:lnTo>
                    <a:lnTo>
                      <a:pt x="43" y="3"/>
                    </a:lnTo>
                    <a:lnTo>
                      <a:pt x="38" y="3"/>
                    </a:lnTo>
                    <a:lnTo>
                      <a:pt x="33" y="2"/>
                    </a:lnTo>
                    <a:lnTo>
                      <a:pt x="29" y="2"/>
                    </a:lnTo>
                    <a:lnTo>
                      <a:pt x="24" y="2"/>
                    </a:lnTo>
                    <a:lnTo>
                      <a:pt x="20" y="1"/>
                    </a:lnTo>
                    <a:lnTo>
                      <a:pt x="16" y="1"/>
                    </a:lnTo>
                    <a:lnTo>
                      <a:pt x="12" y="1"/>
                    </a:lnTo>
                    <a:lnTo>
                      <a:pt x="8" y="0"/>
                    </a:lnTo>
                    <a:lnTo>
                      <a:pt x="5" y="0"/>
                    </a:lnTo>
                    <a:lnTo>
                      <a:pt x="3" y="0"/>
                    </a:lnTo>
                    <a:lnTo>
                      <a:pt x="1" y="0"/>
                    </a:lnTo>
                    <a:lnTo>
                      <a:pt x="0" y="0"/>
                    </a:lnTo>
                    <a:lnTo>
                      <a:pt x="0" y="0"/>
                    </a:lnTo>
                    <a:lnTo>
                      <a:pt x="0" y="0"/>
                    </a:lnTo>
                    <a:lnTo>
                      <a:pt x="1" y="0"/>
                    </a:lnTo>
                    <a:lnTo>
                      <a:pt x="3" y="0"/>
                    </a:lnTo>
                    <a:lnTo>
                      <a:pt x="6" y="1"/>
                    </a:lnTo>
                    <a:lnTo>
                      <a:pt x="9" y="1"/>
                    </a:lnTo>
                    <a:lnTo>
                      <a:pt x="12" y="2"/>
                    </a:lnTo>
                    <a:lnTo>
                      <a:pt x="16" y="2"/>
                    </a:lnTo>
                    <a:lnTo>
                      <a:pt x="20" y="3"/>
                    </a:lnTo>
                    <a:lnTo>
                      <a:pt x="25" y="4"/>
                    </a:lnTo>
                    <a:lnTo>
                      <a:pt x="29" y="4"/>
                    </a:lnTo>
                    <a:lnTo>
                      <a:pt x="34" y="5"/>
                    </a:lnTo>
                    <a:lnTo>
                      <a:pt x="38" y="6"/>
                    </a:lnTo>
                    <a:lnTo>
                      <a:pt x="43" y="6"/>
                    </a:lnTo>
                    <a:lnTo>
                      <a:pt x="47" y="7"/>
                    </a:lnTo>
                    <a:lnTo>
                      <a:pt x="51" y="7"/>
                    </a:lnTo>
                    <a:lnTo>
                      <a:pt x="54" y="8"/>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1" name="Freeform 387"/>
              <p:cNvSpPr>
                <a:spLocks/>
              </p:cNvSpPr>
              <p:nvPr/>
            </p:nvSpPr>
            <p:spPr bwMode="auto">
              <a:xfrm>
                <a:off x="4719" y="3097"/>
                <a:ext cx="60" cy="34"/>
              </a:xfrm>
              <a:custGeom>
                <a:avLst/>
                <a:gdLst/>
                <a:ahLst/>
                <a:cxnLst>
                  <a:cxn ang="0">
                    <a:pos x="60" y="34"/>
                  </a:cxn>
                  <a:cxn ang="0">
                    <a:pos x="60" y="34"/>
                  </a:cxn>
                  <a:cxn ang="0">
                    <a:pos x="60" y="33"/>
                  </a:cxn>
                  <a:cxn ang="0">
                    <a:pos x="60" y="33"/>
                  </a:cxn>
                  <a:cxn ang="0">
                    <a:pos x="60" y="33"/>
                  </a:cxn>
                  <a:cxn ang="0">
                    <a:pos x="56" y="32"/>
                  </a:cxn>
                  <a:cxn ang="0">
                    <a:pos x="51" y="30"/>
                  </a:cxn>
                  <a:cxn ang="0">
                    <a:pos x="46" y="28"/>
                  </a:cxn>
                  <a:cxn ang="0">
                    <a:pos x="41" y="26"/>
                  </a:cxn>
                  <a:cxn ang="0">
                    <a:pos x="36" y="24"/>
                  </a:cxn>
                  <a:cxn ang="0">
                    <a:pos x="31" y="21"/>
                  </a:cxn>
                  <a:cxn ang="0">
                    <a:pos x="26" y="18"/>
                  </a:cxn>
                  <a:cxn ang="0">
                    <a:pos x="22" y="15"/>
                  </a:cxn>
                  <a:cxn ang="0">
                    <a:pos x="17" y="12"/>
                  </a:cxn>
                  <a:cxn ang="0">
                    <a:pos x="13" y="9"/>
                  </a:cxn>
                  <a:cxn ang="0">
                    <a:pos x="10" y="7"/>
                  </a:cxn>
                  <a:cxn ang="0">
                    <a:pos x="6" y="5"/>
                  </a:cxn>
                  <a:cxn ang="0">
                    <a:pos x="4" y="3"/>
                  </a:cxn>
                  <a:cxn ang="0">
                    <a:pos x="2" y="1"/>
                  </a:cxn>
                  <a:cxn ang="0">
                    <a:pos x="1" y="0"/>
                  </a:cxn>
                  <a:cxn ang="0">
                    <a:pos x="0" y="0"/>
                  </a:cxn>
                  <a:cxn ang="0">
                    <a:pos x="1" y="0"/>
                  </a:cxn>
                  <a:cxn ang="0">
                    <a:pos x="1" y="1"/>
                  </a:cxn>
                  <a:cxn ang="0">
                    <a:pos x="2" y="3"/>
                  </a:cxn>
                  <a:cxn ang="0">
                    <a:pos x="3" y="5"/>
                  </a:cxn>
                  <a:cxn ang="0">
                    <a:pos x="5" y="7"/>
                  </a:cxn>
                  <a:cxn ang="0">
                    <a:pos x="8" y="10"/>
                  </a:cxn>
                  <a:cxn ang="0">
                    <a:pos x="10" y="13"/>
                  </a:cxn>
                  <a:cxn ang="0">
                    <a:pos x="14" y="16"/>
                  </a:cxn>
                  <a:cxn ang="0">
                    <a:pos x="17" y="19"/>
                  </a:cxn>
                  <a:cxn ang="0">
                    <a:pos x="22" y="22"/>
                  </a:cxn>
                  <a:cxn ang="0">
                    <a:pos x="27" y="24"/>
                  </a:cxn>
                  <a:cxn ang="0">
                    <a:pos x="32" y="27"/>
                  </a:cxn>
                  <a:cxn ang="0">
                    <a:pos x="38" y="29"/>
                  </a:cxn>
                  <a:cxn ang="0">
                    <a:pos x="45" y="31"/>
                  </a:cxn>
                  <a:cxn ang="0">
                    <a:pos x="52" y="33"/>
                  </a:cxn>
                  <a:cxn ang="0">
                    <a:pos x="60" y="34"/>
                  </a:cxn>
                </a:cxnLst>
                <a:rect l="0" t="0" r="r" b="b"/>
                <a:pathLst>
                  <a:path w="60" h="34">
                    <a:moveTo>
                      <a:pt x="60" y="34"/>
                    </a:moveTo>
                    <a:lnTo>
                      <a:pt x="60" y="34"/>
                    </a:lnTo>
                    <a:lnTo>
                      <a:pt x="60" y="33"/>
                    </a:lnTo>
                    <a:lnTo>
                      <a:pt x="60" y="33"/>
                    </a:lnTo>
                    <a:lnTo>
                      <a:pt x="60" y="33"/>
                    </a:lnTo>
                    <a:lnTo>
                      <a:pt x="56" y="32"/>
                    </a:lnTo>
                    <a:lnTo>
                      <a:pt x="51" y="30"/>
                    </a:lnTo>
                    <a:lnTo>
                      <a:pt x="46" y="28"/>
                    </a:lnTo>
                    <a:lnTo>
                      <a:pt x="41" y="26"/>
                    </a:lnTo>
                    <a:lnTo>
                      <a:pt x="36" y="24"/>
                    </a:lnTo>
                    <a:lnTo>
                      <a:pt x="31" y="21"/>
                    </a:lnTo>
                    <a:lnTo>
                      <a:pt x="26" y="18"/>
                    </a:lnTo>
                    <a:lnTo>
                      <a:pt x="22" y="15"/>
                    </a:lnTo>
                    <a:lnTo>
                      <a:pt x="17" y="12"/>
                    </a:lnTo>
                    <a:lnTo>
                      <a:pt x="13" y="9"/>
                    </a:lnTo>
                    <a:lnTo>
                      <a:pt x="10" y="7"/>
                    </a:lnTo>
                    <a:lnTo>
                      <a:pt x="6" y="5"/>
                    </a:lnTo>
                    <a:lnTo>
                      <a:pt x="4" y="3"/>
                    </a:lnTo>
                    <a:lnTo>
                      <a:pt x="2" y="1"/>
                    </a:lnTo>
                    <a:lnTo>
                      <a:pt x="1" y="0"/>
                    </a:lnTo>
                    <a:lnTo>
                      <a:pt x="0" y="0"/>
                    </a:lnTo>
                    <a:lnTo>
                      <a:pt x="1" y="0"/>
                    </a:lnTo>
                    <a:lnTo>
                      <a:pt x="1" y="1"/>
                    </a:lnTo>
                    <a:lnTo>
                      <a:pt x="2" y="3"/>
                    </a:lnTo>
                    <a:lnTo>
                      <a:pt x="3" y="5"/>
                    </a:lnTo>
                    <a:lnTo>
                      <a:pt x="5" y="7"/>
                    </a:lnTo>
                    <a:lnTo>
                      <a:pt x="8" y="10"/>
                    </a:lnTo>
                    <a:lnTo>
                      <a:pt x="10" y="13"/>
                    </a:lnTo>
                    <a:lnTo>
                      <a:pt x="14" y="16"/>
                    </a:lnTo>
                    <a:lnTo>
                      <a:pt x="17" y="19"/>
                    </a:lnTo>
                    <a:lnTo>
                      <a:pt x="22" y="22"/>
                    </a:lnTo>
                    <a:lnTo>
                      <a:pt x="27" y="24"/>
                    </a:lnTo>
                    <a:lnTo>
                      <a:pt x="32" y="27"/>
                    </a:lnTo>
                    <a:lnTo>
                      <a:pt x="38" y="29"/>
                    </a:lnTo>
                    <a:lnTo>
                      <a:pt x="45" y="31"/>
                    </a:lnTo>
                    <a:lnTo>
                      <a:pt x="52" y="33"/>
                    </a:lnTo>
                    <a:lnTo>
                      <a:pt x="60" y="3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2" name="Freeform 388"/>
              <p:cNvSpPr>
                <a:spLocks/>
              </p:cNvSpPr>
              <p:nvPr/>
            </p:nvSpPr>
            <p:spPr bwMode="auto">
              <a:xfrm>
                <a:off x="4676" y="3105"/>
                <a:ext cx="48" cy="17"/>
              </a:xfrm>
              <a:custGeom>
                <a:avLst/>
                <a:gdLst/>
                <a:ahLst/>
                <a:cxnLst>
                  <a:cxn ang="0">
                    <a:pos x="0" y="17"/>
                  </a:cxn>
                  <a:cxn ang="0">
                    <a:pos x="3" y="16"/>
                  </a:cxn>
                  <a:cxn ang="0">
                    <a:pos x="6" y="15"/>
                  </a:cxn>
                  <a:cxn ang="0">
                    <a:pos x="9" y="14"/>
                  </a:cxn>
                  <a:cxn ang="0">
                    <a:pos x="12" y="12"/>
                  </a:cxn>
                  <a:cxn ang="0">
                    <a:pos x="14" y="11"/>
                  </a:cxn>
                  <a:cxn ang="0">
                    <a:pos x="17" y="10"/>
                  </a:cxn>
                  <a:cxn ang="0">
                    <a:pos x="20" y="10"/>
                  </a:cxn>
                  <a:cxn ang="0">
                    <a:pos x="23" y="9"/>
                  </a:cxn>
                  <a:cxn ang="0">
                    <a:pos x="26" y="8"/>
                  </a:cxn>
                  <a:cxn ang="0">
                    <a:pos x="29" y="7"/>
                  </a:cxn>
                  <a:cxn ang="0">
                    <a:pos x="32" y="6"/>
                  </a:cxn>
                  <a:cxn ang="0">
                    <a:pos x="35" y="6"/>
                  </a:cxn>
                  <a:cxn ang="0">
                    <a:pos x="37" y="5"/>
                  </a:cxn>
                  <a:cxn ang="0">
                    <a:pos x="40" y="4"/>
                  </a:cxn>
                  <a:cxn ang="0">
                    <a:pos x="43" y="4"/>
                  </a:cxn>
                  <a:cxn ang="0">
                    <a:pos x="46" y="3"/>
                  </a:cxn>
                  <a:cxn ang="0">
                    <a:pos x="47" y="2"/>
                  </a:cxn>
                  <a:cxn ang="0">
                    <a:pos x="48" y="1"/>
                  </a:cxn>
                  <a:cxn ang="0">
                    <a:pos x="47" y="1"/>
                  </a:cxn>
                  <a:cxn ang="0">
                    <a:pos x="46" y="0"/>
                  </a:cxn>
                  <a:cxn ang="0">
                    <a:pos x="43" y="1"/>
                  </a:cxn>
                  <a:cxn ang="0">
                    <a:pos x="40" y="1"/>
                  </a:cxn>
                  <a:cxn ang="0">
                    <a:pos x="37" y="2"/>
                  </a:cxn>
                  <a:cxn ang="0">
                    <a:pos x="34" y="2"/>
                  </a:cxn>
                  <a:cxn ang="0">
                    <a:pos x="31" y="3"/>
                  </a:cxn>
                  <a:cxn ang="0">
                    <a:pos x="28" y="3"/>
                  </a:cxn>
                  <a:cxn ang="0">
                    <a:pos x="25" y="4"/>
                  </a:cxn>
                  <a:cxn ang="0">
                    <a:pos x="21" y="5"/>
                  </a:cxn>
                  <a:cxn ang="0">
                    <a:pos x="18" y="6"/>
                  </a:cxn>
                  <a:cxn ang="0">
                    <a:pos x="15" y="7"/>
                  </a:cxn>
                  <a:cxn ang="0">
                    <a:pos x="12" y="8"/>
                  </a:cxn>
                  <a:cxn ang="0">
                    <a:pos x="10" y="9"/>
                  </a:cxn>
                  <a:cxn ang="0">
                    <a:pos x="7" y="11"/>
                  </a:cxn>
                  <a:cxn ang="0">
                    <a:pos x="5" y="13"/>
                  </a:cxn>
                  <a:cxn ang="0">
                    <a:pos x="2" y="15"/>
                  </a:cxn>
                  <a:cxn ang="0">
                    <a:pos x="0" y="17"/>
                  </a:cxn>
                  <a:cxn ang="0">
                    <a:pos x="0" y="17"/>
                  </a:cxn>
                  <a:cxn ang="0">
                    <a:pos x="0" y="17"/>
                  </a:cxn>
                  <a:cxn ang="0">
                    <a:pos x="0" y="17"/>
                  </a:cxn>
                  <a:cxn ang="0">
                    <a:pos x="0" y="17"/>
                  </a:cxn>
                  <a:cxn ang="0">
                    <a:pos x="0" y="17"/>
                  </a:cxn>
                </a:cxnLst>
                <a:rect l="0" t="0" r="r" b="b"/>
                <a:pathLst>
                  <a:path w="48" h="17">
                    <a:moveTo>
                      <a:pt x="0" y="17"/>
                    </a:moveTo>
                    <a:lnTo>
                      <a:pt x="3" y="16"/>
                    </a:lnTo>
                    <a:lnTo>
                      <a:pt x="6" y="15"/>
                    </a:lnTo>
                    <a:lnTo>
                      <a:pt x="9" y="14"/>
                    </a:lnTo>
                    <a:lnTo>
                      <a:pt x="12" y="12"/>
                    </a:lnTo>
                    <a:lnTo>
                      <a:pt x="14" y="11"/>
                    </a:lnTo>
                    <a:lnTo>
                      <a:pt x="17" y="10"/>
                    </a:lnTo>
                    <a:lnTo>
                      <a:pt x="20" y="10"/>
                    </a:lnTo>
                    <a:lnTo>
                      <a:pt x="23" y="9"/>
                    </a:lnTo>
                    <a:lnTo>
                      <a:pt x="26" y="8"/>
                    </a:lnTo>
                    <a:lnTo>
                      <a:pt x="29" y="7"/>
                    </a:lnTo>
                    <a:lnTo>
                      <a:pt x="32" y="6"/>
                    </a:lnTo>
                    <a:lnTo>
                      <a:pt x="35" y="6"/>
                    </a:lnTo>
                    <a:lnTo>
                      <a:pt x="37" y="5"/>
                    </a:lnTo>
                    <a:lnTo>
                      <a:pt x="40" y="4"/>
                    </a:lnTo>
                    <a:lnTo>
                      <a:pt x="43" y="4"/>
                    </a:lnTo>
                    <a:lnTo>
                      <a:pt x="46" y="3"/>
                    </a:lnTo>
                    <a:lnTo>
                      <a:pt x="47" y="2"/>
                    </a:lnTo>
                    <a:lnTo>
                      <a:pt x="48" y="1"/>
                    </a:lnTo>
                    <a:lnTo>
                      <a:pt x="47" y="1"/>
                    </a:lnTo>
                    <a:lnTo>
                      <a:pt x="46" y="0"/>
                    </a:lnTo>
                    <a:lnTo>
                      <a:pt x="43" y="1"/>
                    </a:lnTo>
                    <a:lnTo>
                      <a:pt x="40" y="1"/>
                    </a:lnTo>
                    <a:lnTo>
                      <a:pt x="37" y="2"/>
                    </a:lnTo>
                    <a:lnTo>
                      <a:pt x="34" y="2"/>
                    </a:lnTo>
                    <a:lnTo>
                      <a:pt x="31" y="3"/>
                    </a:lnTo>
                    <a:lnTo>
                      <a:pt x="28" y="3"/>
                    </a:lnTo>
                    <a:lnTo>
                      <a:pt x="25" y="4"/>
                    </a:lnTo>
                    <a:lnTo>
                      <a:pt x="21" y="5"/>
                    </a:lnTo>
                    <a:lnTo>
                      <a:pt x="18" y="6"/>
                    </a:lnTo>
                    <a:lnTo>
                      <a:pt x="15" y="7"/>
                    </a:lnTo>
                    <a:lnTo>
                      <a:pt x="12" y="8"/>
                    </a:lnTo>
                    <a:lnTo>
                      <a:pt x="10" y="9"/>
                    </a:lnTo>
                    <a:lnTo>
                      <a:pt x="7" y="11"/>
                    </a:lnTo>
                    <a:lnTo>
                      <a:pt x="5" y="13"/>
                    </a:lnTo>
                    <a:lnTo>
                      <a:pt x="2" y="15"/>
                    </a:lnTo>
                    <a:lnTo>
                      <a:pt x="0" y="17"/>
                    </a:lnTo>
                    <a:lnTo>
                      <a:pt x="0" y="17"/>
                    </a:lnTo>
                    <a:lnTo>
                      <a:pt x="0" y="17"/>
                    </a:lnTo>
                    <a:lnTo>
                      <a:pt x="0" y="17"/>
                    </a:lnTo>
                    <a:lnTo>
                      <a:pt x="0" y="17"/>
                    </a:lnTo>
                    <a:lnTo>
                      <a:pt x="0" y="17"/>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3" name="Freeform 389"/>
              <p:cNvSpPr>
                <a:spLocks/>
              </p:cNvSpPr>
              <p:nvPr/>
            </p:nvSpPr>
            <p:spPr bwMode="auto">
              <a:xfrm>
                <a:off x="4550" y="3192"/>
                <a:ext cx="174" cy="50"/>
              </a:xfrm>
              <a:custGeom>
                <a:avLst/>
                <a:gdLst/>
                <a:ahLst/>
                <a:cxnLst>
                  <a:cxn ang="0">
                    <a:pos x="31" y="12"/>
                  </a:cxn>
                  <a:cxn ang="0">
                    <a:pos x="27" y="14"/>
                  </a:cxn>
                  <a:cxn ang="0">
                    <a:pos x="23" y="15"/>
                  </a:cxn>
                  <a:cxn ang="0">
                    <a:pos x="20" y="17"/>
                  </a:cxn>
                  <a:cxn ang="0">
                    <a:pos x="15" y="19"/>
                  </a:cxn>
                  <a:cxn ang="0">
                    <a:pos x="9" y="21"/>
                  </a:cxn>
                  <a:cxn ang="0">
                    <a:pos x="5" y="25"/>
                  </a:cxn>
                  <a:cxn ang="0">
                    <a:pos x="1" y="32"/>
                  </a:cxn>
                  <a:cxn ang="0">
                    <a:pos x="2" y="38"/>
                  </a:cxn>
                  <a:cxn ang="0">
                    <a:pos x="6" y="40"/>
                  </a:cxn>
                  <a:cxn ang="0">
                    <a:pos x="10" y="41"/>
                  </a:cxn>
                  <a:cxn ang="0">
                    <a:pos x="23" y="42"/>
                  </a:cxn>
                  <a:cxn ang="0">
                    <a:pos x="36" y="39"/>
                  </a:cxn>
                  <a:cxn ang="0">
                    <a:pos x="48" y="35"/>
                  </a:cxn>
                  <a:cxn ang="0">
                    <a:pos x="61" y="30"/>
                  </a:cxn>
                  <a:cxn ang="0">
                    <a:pos x="74" y="27"/>
                  </a:cxn>
                  <a:cxn ang="0">
                    <a:pos x="83" y="26"/>
                  </a:cxn>
                  <a:cxn ang="0">
                    <a:pos x="88" y="27"/>
                  </a:cxn>
                  <a:cxn ang="0">
                    <a:pos x="94" y="29"/>
                  </a:cxn>
                  <a:cxn ang="0">
                    <a:pos x="100" y="34"/>
                  </a:cxn>
                  <a:cxn ang="0">
                    <a:pos x="105" y="39"/>
                  </a:cxn>
                  <a:cxn ang="0">
                    <a:pos x="112" y="44"/>
                  </a:cxn>
                  <a:cxn ang="0">
                    <a:pos x="123" y="49"/>
                  </a:cxn>
                  <a:cxn ang="0">
                    <a:pos x="135" y="49"/>
                  </a:cxn>
                  <a:cxn ang="0">
                    <a:pos x="146" y="47"/>
                  </a:cxn>
                  <a:cxn ang="0">
                    <a:pos x="156" y="41"/>
                  </a:cxn>
                  <a:cxn ang="0">
                    <a:pos x="165" y="33"/>
                  </a:cxn>
                  <a:cxn ang="0">
                    <a:pos x="169" y="28"/>
                  </a:cxn>
                  <a:cxn ang="0">
                    <a:pos x="172" y="22"/>
                  </a:cxn>
                  <a:cxn ang="0">
                    <a:pos x="174" y="17"/>
                  </a:cxn>
                  <a:cxn ang="0">
                    <a:pos x="173" y="17"/>
                  </a:cxn>
                  <a:cxn ang="0">
                    <a:pos x="166" y="28"/>
                  </a:cxn>
                  <a:cxn ang="0">
                    <a:pos x="157" y="37"/>
                  </a:cxn>
                  <a:cxn ang="0">
                    <a:pos x="146" y="44"/>
                  </a:cxn>
                  <a:cxn ang="0">
                    <a:pos x="131" y="46"/>
                  </a:cxn>
                  <a:cxn ang="0">
                    <a:pos x="117" y="43"/>
                  </a:cxn>
                  <a:cxn ang="0">
                    <a:pos x="109" y="38"/>
                  </a:cxn>
                  <a:cxn ang="0">
                    <a:pos x="104" y="33"/>
                  </a:cxn>
                  <a:cxn ang="0">
                    <a:pos x="99" y="29"/>
                  </a:cxn>
                  <a:cxn ang="0">
                    <a:pos x="94" y="26"/>
                  </a:cxn>
                  <a:cxn ang="0">
                    <a:pos x="89" y="24"/>
                  </a:cxn>
                  <a:cxn ang="0">
                    <a:pos x="82" y="23"/>
                  </a:cxn>
                  <a:cxn ang="0">
                    <a:pos x="70" y="24"/>
                  </a:cxn>
                  <a:cxn ang="0">
                    <a:pos x="59" y="28"/>
                  </a:cxn>
                  <a:cxn ang="0">
                    <a:pos x="46" y="32"/>
                  </a:cxn>
                  <a:cxn ang="0">
                    <a:pos x="32" y="37"/>
                  </a:cxn>
                  <a:cxn ang="0">
                    <a:pos x="17" y="38"/>
                  </a:cxn>
                  <a:cxn ang="0">
                    <a:pos x="14" y="38"/>
                  </a:cxn>
                  <a:cxn ang="0">
                    <a:pos x="10" y="38"/>
                  </a:cxn>
                  <a:cxn ang="0">
                    <a:pos x="5" y="36"/>
                  </a:cxn>
                  <a:cxn ang="0">
                    <a:pos x="4" y="29"/>
                  </a:cxn>
                  <a:cxn ang="0">
                    <a:pos x="9" y="24"/>
                  </a:cxn>
                  <a:cxn ang="0">
                    <a:pos x="15" y="21"/>
                  </a:cxn>
                  <a:cxn ang="0">
                    <a:pos x="21" y="18"/>
                  </a:cxn>
                  <a:cxn ang="0">
                    <a:pos x="29" y="15"/>
                  </a:cxn>
                  <a:cxn ang="0">
                    <a:pos x="35" y="11"/>
                  </a:cxn>
                  <a:cxn ang="0">
                    <a:pos x="34" y="5"/>
                  </a:cxn>
                  <a:cxn ang="0">
                    <a:pos x="24" y="2"/>
                  </a:cxn>
                  <a:cxn ang="0">
                    <a:pos x="15" y="0"/>
                  </a:cxn>
                  <a:cxn ang="0">
                    <a:pos x="15" y="1"/>
                  </a:cxn>
                  <a:cxn ang="0">
                    <a:pos x="18" y="2"/>
                  </a:cxn>
                  <a:cxn ang="0">
                    <a:pos x="30" y="6"/>
                  </a:cxn>
                  <a:cxn ang="0">
                    <a:pos x="34" y="10"/>
                  </a:cxn>
                </a:cxnLst>
                <a:rect l="0" t="0" r="r" b="b"/>
                <a:pathLst>
                  <a:path w="174" h="50">
                    <a:moveTo>
                      <a:pt x="34" y="10"/>
                    </a:moveTo>
                    <a:lnTo>
                      <a:pt x="33" y="11"/>
                    </a:lnTo>
                    <a:lnTo>
                      <a:pt x="31" y="12"/>
                    </a:lnTo>
                    <a:lnTo>
                      <a:pt x="30" y="13"/>
                    </a:lnTo>
                    <a:lnTo>
                      <a:pt x="28" y="13"/>
                    </a:lnTo>
                    <a:lnTo>
                      <a:pt x="27" y="14"/>
                    </a:lnTo>
                    <a:lnTo>
                      <a:pt x="26" y="14"/>
                    </a:lnTo>
                    <a:lnTo>
                      <a:pt x="24" y="15"/>
                    </a:lnTo>
                    <a:lnTo>
                      <a:pt x="23" y="15"/>
                    </a:lnTo>
                    <a:lnTo>
                      <a:pt x="22" y="16"/>
                    </a:lnTo>
                    <a:lnTo>
                      <a:pt x="21" y="16"/>
                    </a:lnTo>
                    <a:lnTo>
                      <a:pt x="20" y="17"/>
                    </a:lnTo>
                    <a:lnTo>
                      <a:pt x="18" y="17"/>
                    </a:lnTo>
                    <a:lnTo>
                      <a:pt x="17" y="18"/>
                    </a:lnTo>
                    <a:lnTo>
                      <a:pt x="15" y="19"/>
                    </a:lnTo>
                    <a:lnTo>
                      <a:pt x="13" y="19"/>
                    </a:lnTo>
                    <a:lnTo>
                      <a:pt x="11" y="20"/>
                    </a:lnTo>
                    <a:lnTo>
                      <a:pt x="9" y="21"/>
                    </a:lnTo>
                    <a:lnTo>
                      <a:pt x="8" y="22"/>
                    </a:lnTo>
                    <a:lnTo>
                      <a:pt x="6" y="23"/>
                    </a:lnTo>
                    <a:lnTo>
                      <a:pt x="5" y="25"/>
                    </a:lnTo>
                    <a:lnTo>
                      <a:pt x="3" y="27"/>
                    </a:lnTo>
                    <a:lnTo>
                      <a:pt x="2" y="30"/>
                    </a:lnTo>
                    <a:lnTo>
                      <a:pt x="1" y="32"/>
                    </a:lnTo>
                    <a:lnTo>
                      <a:pt x="0" y="35"/>
                    </a:lnTo>
                    <a:lnTo>
                      <a:pt x="1" y="37"/>
                    </a:lnTo>
                    <a:lnTo>
                      <a:pt x="2" y="38"/>
                    </a:lnTo>
                    <a:lnTo>
                      <a:pt x="3" y="38"/>
                    </a:lnTo>
                    <a:lnTo>
                      <a:pt x="4" y="39"/>
                    </a:lnTo>
                    <a:lnTo>
                      <a:pt x="6" y="40"/>
                    </a:lnTo>
                    <a:lnTo>
                      <a:pt x="7" y="40"/>
                    </a:lnTo>
                    <a:lnTo>
                      <a:pt x="9" y="40"/>
                    </a:lnTo>
                    <a:lnTo>
                      <a:pt x="10" y="41"/>
                    </a:lnTo>
                    <a:lnTo>
                      <a:pt x="14" y="42"/>
                    </a:lnTo>
                    <a:lnTo>
                      <a:pt x="18" y="42"/>
                    </a:lnTo>
                    <a:lnTo>
                      <a:pt x="23" y="42"/>
                    </a:lnTo>
                    <a:lnTo>
                      <a:pt x="27" y="41"/>
                    </a:lnTo>
                    <a:lnTo>
                      <a:pt x="31" y="40"/>
                    </a:lnTo>
                    <a:lnTo>
                      <a:pt x="36" y="39"/>
                    </a:lnTo>
                    <a:lnTo>
                      <a:pt x="40" y="37"/>
                    </a:lnTo>
                    <a:lnTo>
                      <a:pt x="44" y="36"/>
                    </a:lnTo>
                    <a:lnTo>
                      <a:pt x="48" y="35"/>
                    </a:lnTo>
                    <a:lnTo>
                      <a:pt x="53" y="33"/>
                    </a:lnTo>
                    <a:lnTo>
                      <a:pt x="57" y="31"/>
                    </a:lnTo>
                    <a:lnTo>
                      <a:pt x="61" y="30"/>
                    </a:lnTo>
                    <a:lnTo>
                      <a:pt x="65" y="28"/>
                    </a:lnTo>
                    <a:lnTo>
                      <a:pt x="70" y="27"/>
                    </a:lnTo>
                    <a:lnTo>
                      <a:pt x="74" y="27"/>
                    </a:lnTo>
                    <a:lnTo>
                      <a:pt x="79" y="26"/>
                    </a:lnTo>
                    <a:lnTo>
                      <a:pt x="81" y="26"/>
                    </a:lnTo>
                    <a:lnTo>
                      <a:pt x="83" y="26"/>
                    </a:lnTo>
                    <a:lnTo>
                      <a:pt x="85" y="26"/>
                    </a:lnTo>
                    <a:lnTo>
                      <a:pt x="86" y="27"/>
                    </a:lnTo>
                    <a:lnTo>
                      <a:pt x="88" y="27"/>
                    </a:lnTo>
                    <a:lnTo>
                      <a:pt x="90" y="28"/>
                    </a:lnTo>
                    <a:lnTo>
                      <a:pt x="92" y="29"/>
                    </a:lnTo>
                    <a:lnTo>
                      <a:pt x="94" y="29"/>
                    </a:lnTo>
                    <a:lnTo>
                      <a:pt x="96" y="31"/>
                    </a:lnTo>
                    <a:lnTo>
                      <a:pt x="98" y="32"/>
                    </a:lnTo>
                    <a:lnTo>
                      <a:pt x="100" y="34"/>
                    </a:lnTo>
                    <a:lnTo>
                      <a:pt x="102" y="35"/>
                    </a:lnTo>
                    <a:lnTo>
                      <a:pt x="103" y="37"/>
                    </a:lnTo>
                    <a:lnTo>
                      <a:pt x="105" y="39"/>
                    </a:lnTo>
                    <a:lnTo>
                      <a:pt x="107" y="41"/>
                    </a:lnTo>
                    <a:lnTo>
                      <a:pt x="109" y="42"/>
                    </a:lnTo>
                    <a:lnTo>
                      <a:pt x="112" y="44"/>
                    </a:lnTo>
                    <a:lnTo>
                      <a:pt x="116" y="46"/>
                    </a:lnTo>
                    <a:lnTo>
                      <a:pt x="119" y="48"/>
                    </a:lnTo>
                    <a:lnTo>
                      <a:pt x="123" y="49"/>
                    </a:lnTo>
                    <a:lnTo>
                      <a:pt x="127" y="49"/>
                    </a:lnTo>
                    <a:lnTo>
                      <a:pt x="131" y="50"/>
                    </a:lnTo>
                    <a:lnTo>
                      <a:pt x="135" y="49"/>
                    </a:lnTo>
                    <a:lnTo>
                      <a:pt x="138" y="49"/>
                    </a:lnTo>
                    <a:lnTo>
                      <a:pt x="142" y="48"/>
                    </a:lnTo>
                    <a:lnTo>
                      <a:pt x="146" y="47"/>
                    </a:lnTo>
                    <a:lnTo>
                      <a:pt x="149" y="45"/>
                    </a:lnTo>
                    <a:lnTo>
                      <a:pt x="153" y="44"/>
                    </a:lnTo>
                    <a:lnTo>
                      <a:pt x="156" y="41"/>
                    </a:lnTo>
                    <a:lnTo>
                      <a:pt x="159" y="39"/>
                    </a:lnTo>
                    <a:lnTo>
                      <a:pt x="162" y="36"/>
                    </a:lnTo>
                    <a:lnTo>
                      <a:pt x="165" y="33"/>
                    </a:lnTo>
                    <a:lnTo>
                      <a:pt x="166" y="32"/>
                    </a:lnTo>
                    <a:lnTo>
                      <a:pt x="167" y="30"/>
                    </a:lnTo>
                    <a:lnTo>
                      <a:pt x="169" y="28"/>
                    </a:lnTo>
                    <a:lnTo>
                      <a:pt x="170" y="26"/>
                    </a:lnTo>
                    <a:lnTo>
                      <a:pt x="171" y="24"/>
                    </a:lnTo>
                    <a:lnTo>
                      <a:pt x="172" y="22"/>
                    </a:lnTo>
                    <a:lnTo>
                      <a:pt x="173" y="20"/>
                    </a:lnTo>
                    <a:lnTo>
                      <a:pt x="174" y="18"/>
                    </a:lnTo>
                    <a:lnTo>
                      <a:pt x="174" y="17"/>
                    </a:lnTo>
                    <a:lnTo>
                      <a:pt x="174" y="17"/>
                    </a:lnTo>
                    <a:lnTo>
                      <a:pt x="173" y="17"/>
                    </a:lnTo>
                    <a:lnTo>
                      <a:pt x="173" y="17"/>
                    </a:lnTo>
                    <a:lnTo>
                      <a:pt x="170" y="21"/>
                    </a:lnTo>
                    <a:lnTo>
                      <a:pt x="168" y="25"/>
                    </a:lnTo>
                    <a:lnTo>
                      <a:pt x="166" y="28"/>
                    </a:lnTo>
                    <a:lnTo>
                      <a:pt x="163" y="31"/>
                    </a:lnTo>
                    <a:lnTo>
                      <a:pt x="160" y="34"/>
                    </a:lnTo>
                    <a:lnTo>
                      <a:pt x="157" y="37"/>
                    </a:lnTo>
                    <a:lnTo>
                      <a:pt x="154" y="40"/>
                    </a:lnTo>
                    <a:lnTo>
                      <a:pt x="150" y="42"/>
                    </a:lnTo>
                    <a:lnTo>
                      <a:pt x="146" y="44"/>
                    </a:lnTo>
                    <a:lnTo>
                      <a:pt x="141" y="45"/>
                    </a:lnTo>
                    <a:lnTo>
                      <a:pt x="136" y="46"/>
                    </a:lnTo>
                    <a:lnTo>
                      <a:pt x="131" y="46"/>
                    </a:lnTo>
                    <a:lnTo>
                      <a:pt x="126" y="46"/>
                    </a:lnTo>
                    <a:lnTo>
                      <a:pt x="121" y="44"/>
                    </a:lnTo>
                    <a:lnTo>
                      <a:pt x="117" y="43"/>
                    </a:lnTo>
                    <a:lnTo>
                      <a:pt x="112" y="40"/>
                    </a:lnTo>
                    <a:lnTo>
                      <a:pt x="111" y="39"/>
                    </a:lnTo>
                    <a:lnTo>
                      <a:pt x="109" y="38"/>
                    </a:lnTo>
                    <a:lnTo>
                      <a:pt x="107" y="36"/>
                    </a:lnTo>
                    <a:lnTo>
                      <a:pt x="106" y="35"/>
                    </a:lnTo>
                    <a:lnTo>
                      <a:pt x="104" y="33"/>
                    </a:lnTo>
                    <a:lnTo>
                      <a:pt x="102" y="32"/>
                    </a:lnTo>
                    <a:lnTo>
                      <a:pt x="101" y="30"/>
                    </a:lnTo>
                    <a:lnTo>
                      <a:pt x="99" y="29"/>
                    </a:lnTo>
                    <a:lnTo>
                      <a:pt x="98" y="28"/>
                    </a:lnTo>
                    <a:lnTo>
                      <a:pt x="96" y="27"/>
                    </a:lnTo>
                    <a:lnTo>
                      <a:pt x="94" y="26"/>
                    </a:lnTo>
                    <a:lnTo>
                      <a:pt x="93" y="25"/>
                    </a:lnTo>
                    <a:lnTo>
                      <a:pt x="91" y="25"/>
                    </a:lnTo>
                    <a:lnTo>
                      <a:pt x="89" y="24"/>
                    </a:lnTo>
                    <a:lnTo>
                      <a:pt x="87" y="24"/>
                    </a:lnTo>
                    <a:lnTo>
                      <a:pt x="86" y="23"/>
                    </a:lnTo>
                    <a:lnTo>
                      <a:pt x="82" y="23"/>
                    </a:lnTo>
                    <a:lnTo>
                      <a:pt x="78" y="23"/>
                    </a:lnTo>
                    <a:lnTo>
                      <a:pt x="74" y="24"/>
                    </a:lnTo>
                    <a:lnTo>
                      <a:pt x="70" y="24"/>
                    </a:lnTo>
                    <a:lnTo>
                      <a:pt x="66" y="25"/>
                    </a:lnTo>
                    <a:lnTo>
                      <a:pt x="62" y="26"/>
                    </a:lnTo>
                    <a:lnTo>
                      <a:pt x="59" y="28"/>
                    </a:lnTo>
                    <a:lnTo>
                      <a:pt x="55" y="29"/>
                    </a:lnTo>
                    <a:lnTo>
                      <a:pt x="50" y="31"/>
                    </a:lnTo>
                    <a:lnTo>
                      <a:pt x="46" y="32"/>
                    </a:lnTo>
                    <a:lnTo>
                      <a:pt x="41" y="34"/>
                    </a:lnTo>
                    <a:lnTo>
                      <a:pt x="37" y="35"/>
                    </a:lnTo>
                    <a:lnTo>
                      <a:pt x="32" y="37"/>
                    </a:lnTo>
                    <a:lnTo>
                      <a:pt x="27" y="38"/>
                    </a:lnTo>
                    <a:lnTo>
                      <a:pt x="22" y="38"/>
                    </a:lnTo>
                    <a:lnTo>
                      <a:pt x="17" y="38"/>
                    </a:lnTo>
                    <a:lnTo>
                      <a:pt x="16" y="38"/>
                    </a:lnTo>
                    <a:lnTo>
                      <a:pt x="15" y="38"/>
                    </a:lnTo>
                    <a:lnTo>
                      <a:pt x="14" y="38"/>
                    </a:lnTo>
                    <a:lnTo>
                      <a:pt x="12" y="38"/>
                    </a:lnTo>
                    <a:lnTo>
                      <a:pt x="11" y="38"/>
                    </a:lnTo>
                    <a:lnTo>
                      <a:pt x="10" y="38"/>
                    </a:lnTo>
                    <a:lnTo>
                      <a:pt x="9" y="37"/>
                    </a:lnTo>
                    <a:lnTo>
                      <a:pt x="8" y="37"/>
                    </a:lnTo>
                    <a:lnTo>
                      <a:pt x="5" y="36"/>
                    </a:lnTo>
                    <a:lnTo>
                      <a:pt x="4" y="35"/>
                    </a:lnTo>
                    <a:lnTo>
                      <a:pt x="3" y="32"/>
                    </a:lnTo>
                    <a:lnTo>
                      <a:pt x="4" y="29"/>
                    </a:lnTo>
                    <a:lnTo>
                      <a:pt x="6" y="27"/>
                    </a:lnTo>
                    <a:lnTo>
                      <a:pt x="7" y="25"/>
                    </a:lnTo>
                    <a:lnTo>
                      <a:pt x="9" y="24"/>
                    </a:lnTo>
                    <a:lnTo>
                      <a:pt x="11" y="23"/>
                    </a:lnTo>
                    <a:lnTo>
                      <a:pt x="13" y="22"/>
                    </a:lnTo>
                    <a:lnTo>
                      <a:pt x="15" y="21"/>
                    </a:lnTo>
                    <a:lnTo>
                      <a:pt x="17" y="20"/>
                    </a:lnTo>
                    <a:lnTo>
                      <a:pt x="19" y="19"/>
                    </a:lnTo>
                    <a:lnTo>
                      <a:pt x="21" y="18"/>
                    </a:lnTo>
                    <a:lnTo>
                      <a:pt x="24" y="17"/>
                    </a:lnTo>
                    <a:lnTo>
                      <a:pt x="26" y="16"/>
                    </a:lnTo>
                    <a:lnTo>
                      <a:pt x="29" y="15"/>
                    </a:lnTo>
                    <a:lnTo>
                      <a:pt x="31" y="14"/>
                    </a:lnTo>
                    <a:lnTo>
                      <a:pt x="33" y="12"/>
                    </a:lnTo>
                    <a:lnTo>
                      <a:pt x="35" y="11"/>
                    </a:lnTo>
                    <a:lnTo>
                      <a:pt x="36" y="9"/>
                    </a:lnTo>
                    <a:lnTo>
                      <a:pt x="36" y="7"/>
                    </a:lnTo>
                    <a:lnTo>
                      <a:pt x="34" y="5"/>
                    </a:lnTo>
                    <a:lnTo>
                      <a:pt x="32" y="4"/>
                    </a:lnTo>
                    <a:lnTo>
                      <a:pt x="28" y="3"/>
                    </a:lnTo>
                    <a:lnTo>
                      <a:pt x="24" y="2"/>
                    </a:lnTo>
                    <a:lnTo>
                      <a:pt x="20" y="1"/>
                    </a:lnTo>
                    <a:lnTo>
                      <a:pt x="17" y="1"/>
                    </a:lnTo>
                    <a:lnTo>
                      <a:pt x="15" y="0"/>
                    </a:lnTo>
                    <a:lnTo>
                      <a:pt x="15" y="0"/>
                    </a:lnTo>
                    <a:lnTo>
                      <a:pt x="15" y="0"/>
                    </a:lnTo>
                    <a:lnTo>
                      <a:pt x="15" y="1"/>
                    </a:lnTo>
                    <a:lnTo>
                      <a:pt x="15" y="1"/>
                    </a:lnTo>
                    <a:lnTo>
                      <a:pt x="16" y="1"/>
                    </a:lnTo>
                    <a:lnTo>
                      <a:pt x="18" y="2"/>
                    </a:lnTo>
                    <a:lnTo>
                      <a:pt x="22" y="3"/>
                    </a:lnTo>
                    <a:lnTo>
                      <a:pt x="26" y="4"/>
                    </a:lnTo>
                    <a:lnTo>
                      <a:pt x="30" y="6"/>
                    </a:lnTo>
                    <a:lnTo>
                      <a:pt x="33" y="7"/>
                    </a:lnTo>
                    <a:lnTo>
                      <a:pt x="35" y="9"/>
                    </a:lnTo>
                    <a:lnTo>
                      <a:pt x="34" y="1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4" name="Freeform 390"/>
              <p:cNvSpPr>
                <a:spLocks/>
              </p:cNvSpPr>
              <p:nvPr/>
            </p:nvSpPr>
            <p:spPr bwMode="auto">
              <a:xfrm>
                <a:off x="4643" y="3177"/>
                <a:ext cx="4" cy="20"/>
              </a:xfrm>
              <a:custGeom>
                <a:avLst/>
                <a:gdLst/>
                <a:ahLst/>
                <a:cxnLst>
                  <a:cxn ang="0">
                    <a:pos x="0" y="0"/>
                  </a:cxn>
                  <a:cxn ang="0">
                    <a:pos x="0" y="1"/>
                  </a:cxn>
                  <a:cxn ang="0">
                    <a:pos x="1" y="5"/>
                  </a:cxn>
                  <a:cxn ang="0">
                    <a:pos x="1" y="9"/>
                  </a:cxn>
                  <a:cxn ang="0">
                    <a:pos x="1" y="15"/>
                  </a:cxn>
                  <a:cxn ang="0">
                    <a:pos x="0" y="19"/>
                  </a:cxn>
                  <a:cxn ang="0">
                    <a:pos x="0" y="20"/>
                  </a:cxn>
                  <a:cxn ang="0">
                    <a:pos x="1" y="19"/>
                  </a:cxn>
                  <a:cxn ang="0">
                    <a:pos x="2" y="18"/>
                  </a:cxn>
                  <a:cxn ang="0">
                    <a:pos x="3" y="14"/>
                  </a:cxn>
                  <a:cxn ang="0">
                    <a:pos x="4" y="9"/>
                  </a:cxn>
                  <a:cxn ang="0">
                    <a:pos x="3" y="4"/>
                  </a:cxn>
                  <a:cxn ang="0">
                    <a:pos x="0" y="0"/>
                  </a:cxn>
                </a:cxnLst>
                <a:rect l="0" t="0" r="r" b="b"/>
                <a:pathLst>
                  <a:path w="4" h="20">
                    <a:moveTo>
                      <a:pt x="0" y="0"/>
                    </a:moveTo>
                    <a:lnTo>
                      <a:pt x="0" y="1"/>
                    </a:lnTo>
                    <a:lnTo>
                      <a:pt x="1" y="5"/>
                    </a:lnTo>
                    <a:lnTo>
                      <a:pt x="1" y="9"/>
                    </a:lnTo>
                    <a:lnTo>
                      <a:pt x="1" y="15"/>
                    </a:lnTo>
                    <a:lnTo>
                      <a:pt x="0" y="19"/>
                    </a:lnTo>
                    <a:lnTo>
                      <a:pt x="0" y="20"/>
                    </a:lnTo>
                    <a:lnTo>
                      <a:pt x="1" y="19"/>
                    </a:lnTo>
                    <a:lnTo>
                      <a:pt x="2" y="18"/>
                    </a:lnTo>
                    <a:lnTo>
                      <a:pt x="3" y="14"/>
                    </a:lnTo>
                    <a:lnTo>
                      <a:pt x="4" y="9"/>
                    </a:lnTo>
                    <a:lnTo>
                      <a:pt x="3" y="4"/>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5" name="Freeform 391"/>
              <p:cNvSpPr>
                <a:spLocks/>
              </p:cNvSpPr>
              <p:nvPr/>
            </p:nvSpPr>
            <p:spPr bwMode="auto">
              <a:xfrm>
                <a:off x="4589" y="3122"/>
                <a:ext cx="17" cy="49"/>
              </a:xfrm>
              <a:custGeom>
                <a:avLst/>
                <a:gdLst/>
                <a:ahLst/>
                <a:cxnLst>
                  <a:cxn ang="0">
                    <a:pos x="3" y="0"/>
                  </a:cxn>
                  <a:cxn ang="0">
                    <a:pos x="3" y="1"/>
                  </a:cxn>
                  <a:cxn ang="0">
                    <a:pos x="3" y="4"/>
                  </a:cxn>
                  <a:cxn ang="0">
                    <a:pos x="4" y="10"/>
                  </a:cxn>
                  <a:cxn ang="0">
                    <a:pos x="8" y="15"/>
                  </a:cxn>
                  <a:cxn ang="0">
                    <a:pos x="10" y="18"/>
                  </a:cxn>
                  <a:cxn ang="0">
                    <a:pos x="12" y="21"/>
                  </a:cxn>
                  <a:cxn ang="0">
                    <a:pos x="14" y="24"/>
                  </a:cxn>
                  <a:cxn ang="0">
                    <a:pos x="15" y="26"/>
                  </a:cxn>
                  <a:cxn ang="0">
                    <a:pos x="15" y="29"/>
                  </a:cxn>
                  <a:cxn ang="0">
                    <a:pos x="15" y="31"/>
                  </a:cxn>
                  <a:cxn ang="0">
                    <a:pos x="15" y="34"/>
                  </a:cxn>
                  <a:cxn ang="0">
                    <a:pos x="13" y="36"/>
                  </a:cxn>
                  <a:cxn ang="0">
                    <a:pos x="11" y="38"/>
                  </a:cxn>
                  <a:cxn ang="0">
                    <a:pos x="9" y="40"/>
                  </a:cxn>
                  <a:cxn ang="0">
                    <a:pos x="7" y="41"/>
                  </a:cxn>
                  <a:cxn ang="0">
                    <a:pos x="6" y="43"/>
                  </a:cxn>
                  <a:cxn ang="0">
                    <a:pos x="4" y="45"/>
                  </a:cxn>
                  <a:cxn ang="0">
                    <a:pos x="2" y="46"/>
                  </a:cxn>
                  <a:cxn ang="0">
                    <a:pos x="1" y="48"/>
                  </a:cxn>
                  <a:cxn ang="0">
                    <a:pos x="0" y="49"/>
                  </a:cxn>
                  <a:cxn ang="0">
                    <a:pos x="0" y="49"/>
                  </a:cxn>
                  <a:cxn ang="0">
                    <a:pos x="2" y="48"/>
                  </a:cxn>
                  <a:cxn ang="0">
                    <a:pos x="3" y="46"/>
                  </a:cxn>
                  <a:cxn ang="0">
                    <a:pos x="6" y="44"/>
                  </a:cxn>
                  <a:cxn ang="0">
                    <a:pos x="8" y="43"/>
                  </a:cxn>
                  <a:cxn ang="0">
                    <a:pos x="10" y="41"/>
                  </a:cxn>
                  <a:cxn ang="0">
                    <a:pos x="12" y="39"/>
                  </a:cxn>
                  <a:cxn ang="0">
                    <a:pos x="14" y="38"/>
                  </a:cxn>
                  <a:cxn ang="0">
                    <a:pos x="16" y="35"/>
                  </a:cxn>
                  <a:cxn ang="0">
                    <a:pos x="17" y="30"/>
                  </a:cxn>
                  <a:cxn ang="0">
                    <a:pos x="17" y="25"/>
                  </a:cxn>
                  <a:cxn ang="0">
                    <a:pos x="15" y="20"/>
                  </a:cxn>
                  <a:cxn ang="0">
                    <a:pos x="14" y="18"/>
                  </a:cxn>
                  <a:cxn ang="0">
                    <a:pos x="12" y="16"/>
                  </a:cxn>
                  <a:cxn ang="0">
                    <a:pos x="10" y="14"/>
                  </a:cxn>
                  <a:cxn ang="0">
                    <a:pos x="9" y="12"/>
                  </a:cxn>
                  <a:cxn ang="0">
                    <a:pos x="7" y="9"/>
                  </a:cxn>
                  <a:cxn ang="0">
                    <a:pos x="5" y="6"/>
                  </a:cxn>
                  <a:cxn ang="0">
                    <a:pos x="4" y="3"/>
                  </a:cxn>
                  <a:cxn ang="0">
                    <a:pos x="3" y="0"/>
                  </a:cxn>
                </a:cxnLst>
                <a:rect l="0" t="0" r="r" b="b"/>
                <a:pathLst>
                  <a:path w="17" h="49">
                    <a:moveTo>
                      <a:pt x="3" y="0"/>
                    </a:moveTo>
                    <a:lnTo>
                      <a:pt x="3" y="1"/>
                    </a:lnTo>
                    <a:lnTo>
                      <a:pt x="3" y="4"/>
                    </a:lnTo>
                    <a:lnTo>
                      <a:pt x="4" y="10"/>
                    </a:lnTo>
                    <a:lnTo>
                      <a:pt x="8" y="15"/>
                    </a:lnTo>
                    <a:lnTo>
                      <a:pt x="10" y="18"/>
                    </a:lnTo>
                    <a:lnTo>
                      <a:pt x="12" y="21"/>
                    </a:lnTo>
                    <a:lnTo>
                      <a:pt x="14" y="24"/>
                    </a:lnTo>
                    <a:lnTo>
                      <a:pt x="15" y="26"/>
                    </a:lnTo>
                    <a:lnTo>
                      <a:pt x="15" y="29"/>
                    </a:lnTo>
                    <a:lnTo>
                      <a:pt x="15" y="31"/>
                    </a:lnTo>
                    <a:lnTo>
                      <a:pt x="15" y="34"/>
                    </a:lnTo>
                    <a:lnTo>
                      <a:pt x="13" y="36"/>
                    </a:lnTo>
                    <a:lnTo>
                      <a:pt x="11" y="38"/>
                    </a:lnTo>
                    <a:lnTo>
                      <a:pt x="9" y="40"/>
                    </a:lnTo>
                    <a:lnTo>
                      <a:pt x="7" y="41"/>
                    </a:lnTo>
                    <a:lnTo>
                      <a:pt x="6" y="43"/>
                    </a:lnTo>
                    <a:lnTo>
                      <a:pt x="4" y="45"/>
                    </a:lnTo>
                    <a:lnTo>
                      <a:pt x="2" y="46"/>
                    </a:lnTo>
                    <a:lnTo>
                      <a:pt x="1" y="48"/>
                    </a:lnTo>
                    <a:lnTo>
                      <a:pt x="0" y="49"/>
                    </a:lnTo>
                    <a:lnTo>
                      <a:pt x="0" y="49"/>
                    </a:lnTo>
                    <a:lnTo>
                      <a:pt x="2" y="48"/>
                    </a:lnTo>
                    <a:lnTo>
                      <a:pt x="3" y="46"/>
                    </a:lnTo>
                    <a:lnTo>
                      <a:pt x="6" y="44"/>
                    </a:lnTo>
                    <a:lnTo>
                      <a:pt x="8" y="43"/>
                    </a:lnTo>
                    <a:lnTo>
                      <a:pt x="10" y="41"/>
                    </a:lnTo>
                    <a:lnTo>
                      <a:pt x="12" y="39"/>
                    </a:lnTo>
                    <a:lnTo>
                      <a:pt x="14" y="38"/>
                    </a:lnTo>
                    <a:lnTo>
                      <a:pt x="16" y="35"/>
                    </a:lnTo>
                    <a:lnTo>
                      <a:pt x="17" y="30"/>
                    </a:lnTo>
                    <a:lnTo>
                      <a:pt x="17" y="25"/>
                    </a:lnTo>
                    <a:lnTo>
                      <a:pt x="15" y="20"/>
                    </a:lnTo>
                    <a:lnTo>
                      <a:pt x="14" y="18"/>
                    </a:lnTo>
                    <a:lnTo>
                      <a:pt x="12" y="16"/>
                    </a:lnTo>
                    <a:lnTo>
                      <a:pt x="10" y="14"/>
                    </a:lnTo>
                    <a:lnTo>
                      <a:pt x="9" y="12"/>
                    </a:lnTo>
                    <a:lnTo>
                      <a:pt x="7" y="9"/>
                    </a:lnTo>
                    <a:lnTo>
                      <a:pt x="5" y="6"/>
                    </a:lnTo>
                    <a:lnTo>
                      <a:pt x="4" y="3"/>
                    </a:lnTo>
                    <a:lnTo>
                      <a:pt x="3"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6" name="Freeform 392"/>
              <p:cNvSpPr>
                <a:spLocks/>
              </p:cNvSpPr>
              <p:nvPr/>
            </p:nvSpPr>
            <p:spPr bwMode="auto">
              <a:xfrm>
                <a:off x="4589" y="3122"/>
                <a:ext cx="48" cy="40"/>
              </a:xfrm>
              <a:custGeom>
                <a:avLst/>
                <a:gdLst/>
                <a:ahLst/>
                <a:cxnLst>
                  <a:cxn ang="0">
                    <a:pos x="1" y="2"/>
                  </a:cxn>
                  <a:cxn ang="0">
                    <a:pos x="2" y="2"/>
                  </a:cxn>
                  <a:cxn ang="0">
                    <a:pos x="4" y="3"/>
                  </a:cxn>
                  <a:cxn ang="0">
                    <a:pos x="7" y="4"/>
                  </a:cxn>
                  <a:cxn ang="0">
                    <a:pos x="11" y="6"/>
                  </a:cxn>
                  <a:cxn ang="0">
                    <a:pos x="15" y="8"/>
                  </a:cxn>
                  <a:cxn ang="0">
                    <a:pos x="19" y="11"/>
                  </a:cxn>
                  <a:cxn ang="0">
                    <a:pos x="23" y="14"/>
                  </a:cxn>
                  <a:cxn ang="0">
                    <a:pos x="26" y="17"/>
                  </a:cxn>
                  <a:cxn ang="0">
                    <a:pos x="29" y="20"/>
                  </a:cxn>
                  <a:cxn ang="0">
                    <a:pos x="32" y="23"/>
                  </a:cxn>
                  <a:cxn ang="0">
                    <a:pos x="34" y="27"/>
                  </a:cxn>
                  <a:cxn ang="0">
                    <a:pos x="36" y="30"/>
                  </a:cxn>
                  <a:cxn ang="0">
                    <a:pos x="38" y="33"/>
                  </a:cxn>
                  <a:cxn ang="0">
                    <a:pos x="40" y="36"/>
                  </a:cxn>
                  <a:cxn ang="0">
                    <a:pos x="43" y="38"/>
                  </a:cxn>
                  <a:cxn ang="0">
                    <a:pos x="48" y="40"/>
                  </a:cxn>
                  <a:cxn ang="0">
                    <a:pos x="47" y="39"/>
                  </a:cxn>
                  <a:cxn ang="0">
                    <a:pos x="47" y="39"/>
                  </a:cxn>
                  <a:cxn ang="0">
                    <a:pos x="46" y="37"/>
                  </a:cxn>
                  <a:cxn ang="0">
                    <a:pos x="44" y="36"/>
                  </a:cxn>
                  <a:cxn ang="0">
                    <a:pos x="43" y="34"/>
                  </a:cxn>
                  <a:cxn ang="0">
                    <a:pos x="41" y="31"/>
                  </a:cxn>
                  <a:cxn ang="0">
                    <a:pos x="39" y="28"/>
                  </a:cxn>
                  <a:cxn ang="0">
                    <a:pos x="38" y="25"/>
                  </a:cxn>
                  <a:cxn ang="0">
                    <a:pos x="36" y="22"/>
                  </a:cxn>
                  <a:cxn ang="0">
                    <a:pos x="34" y="19"/>
                  </a:cxn>
                  <a:cxn ang="0">
                    <a:pos x="32" y="16"/>
                  </a:cxn>
                  <a:cxn ang="0">
                    <a:pos x="31" y="13"/>
                  </a:cxn>
                  <a:cxn ang="0">
                    <a:pos x="29" y="11"/>
                  </a:cxn>
                  <a:cxn ang="0">
                    <a:pos x="27" y="9"/>
                  </a:cxn>
                  <a:cxn ang="0">
                    <a:pos x="25" y="8"/>
                  </a:cxn>
                  <a:cxn ang="0">
                    <a:pos x="22" y="6"/>
                  </a:cxn>
                  <a:cxn ang="0">
                    <a:pos x="20" y="5"/>
                  </a:cxn>
                  <a:cxn ang="0">
                    <a:pos x="16" y="4"/>
                  </a:cxn>
                  <a:cxn ang="0">
                    <a:pos x="12" y="2"/>
                  </a:cxn>
                  <a:cxn ang="0">
                    <a:pos x="7" y="1"/>
                  </a:cxn>
                  <a:cxn ang="0">
                    <a:pos x="4" y="0"/>
                  </a:cxn>
                  <a:cxn ang="0">
                    <a:pos x="1" y="0"/>
                  </a:cxn>
                  <a:cxn ang="0">
                    <a:pos x="0" y="1"/>
                  </a:cxn>
                  <a:cxn ang="0">
                    <a:pos x="1" y="2"/>
                  </a:cxn>
                </a:cxnLst>
                <a:rect l="0" t="0" r="r" b="b"/>
                <a:pathLst>
                  <a:path w="48" h="40">
                    <a:moveTo>
                      <a:pt x="1" y="2"/>
                    </a:moveTo>
                    <a:lnTo>
                      <a:pt x="2" y="2"/>
                    </a:lnTo>
                    <a:lnTo>
                      <a:pt x="4" y="3"/>
                    </a:lnTo>
                    <a:lnTo>
                      <a:pt x="7" y="4"/>
                    </a:lnTo>
                    <a:lnTo>
                      <a:pt x="11" y="6"/>
                    </a:lnTo>
                    <a:lnTo>
                      <a:pt x="15" y="8"/>
                    </a:lnTo>
                    <a:lnTo>
                      <a:pt x="19" y="11"/>
                    </a:lnTo>
                    <a:lnTo>
                      <a:pt x="23" y="14"/>
                    </a:lnTo>
                    <a:lnTo>
                      <a:pt x="26" y="17"/>
                    </a:lnTo>
                    <a:lnTo>
                      <a:pt x="29" y="20"/>
                    </a:lnTo>
                    <a:lnTo>
                      <a:pt x="32" y="23"/>
                    </a:lnTo>
                    <a:lnTo>
                      <a:pt x="34" y="27"/>
                    </a:lnTo>
                    <a:lnTo>
                      <a:pt x="36" y="30"/>
                    </a:lnTo>
                    <a:lnTo>
                      <a:pt x="38" y="33"/>
                    </a:lnTo>
                    <a:lnTo>
                      <a:pt x="40" y="36"/>
                    </a:lnTo>
                    <a:lnTo>
                      <a:pt x="43" y="38"/>
                    </a:lnTo>
                    <a:lnTo>
                      <a:pt x="48" y="40"/>
                    </a:lnTo>
                    <a:lnTo>
                      <a:pt x="47" y="39"/>
                    </a:lnTo>
                    <a:lnTo>
                      <a:pt x="47" y="39"/>
                    </a:lnTo>
                    <a:lnTo>
                      <a:pt x="46" y="37"/>
                    </a:lnTo>
                    <a:lnTo>
                      <a:pt x="44" y="36"/>
                    </a:lnTo>
                    <a:lnTo>
                      <a:pt x="43" y="34"/>
                    </a:lnTo>
                    <a:lnTo>
                      <a:pt x="41" y="31"/>
                    </a:lnTo>
                    <a:lnTo>
                      <a:pt x="39" y="28"/>
                    </a:lnTo>
                    <a:lnTo>
                      <a:pt x="38" y="25"/>
                    </a:lnTo>
                    <a:lnTo>
                      <a:pt x="36" y="22"/>
                    </a:lnTo>
                    <a:lnTo>
                      <a:pt x="34" y="19"/>
                    </a:lnTo>
                    <a:lnTo>
                      <a:pt x="32" y="16"/>
                    </a:lnTo>
                    <a:lnTo>
                      <a:pt x="31" y="13"/>
                    </a:lnTo>
                    <a:lnTo>
                      <a:pt x="29" y="11"/>
                    </a:lnTo>
                    <a:lnTo>
                      <a:pt x="27" y="9"/>
                    </a:lnTo>
                    <a:lnTo>
                      <a:pt x="25" y="8"/>
                    </a:lnTo>
                    <a:lnTo>
                      <a:pt x="22" y="6"/>
                    </a:lnTo>
                    <a:lnTo>
                      <a:pt x="20" y="5"/>
                    </a:lnTo>
                    <a:lnTo>
                      <a:pt x="16" y="4"/>
                    </a:lnTo>
                    <a:lnTo>
                      <a:pt x="12" y="2"/>
                    </a:lnTo>
                    <a:lnTo>
                      <a:pt x="7" y="1"/>
                    </a:lnTo>
                    <a:lnTo>
                      <a:pt x="4" y="0"/>
                    </a:lnTo>
                    <a:lnTo>
                      <a:pt x="1" y="0"/>
                    </a:lnTo>
                    <a:lnTo>
                      <a:pt x="0" y="1"/>
                    </a:lnTo>
                    <a:lnTo>
                      <a:pt x="1" y="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7" name="Freeform 393"/>
              <p:cNvSpPr>
                <a:spLocks/>
              </p:cNvSpPr>
              <p:nvPr/>
            </p:nvSpPr>
            <p:spPr bwMode="auto">
              <a:xfrm>
                <a:off x="4625" y="3126"/>
                <a:ext cx="14" cy="30"/>
              </a:xfrm>
              <a:custGeom>
                <a:avLst/>
                <a:gdLst/>
                <a:ahLst/>
                <a:cxnLst>
                  <a:cxn ang="0">
                    <a:pos x="0" y="2"/>
                  </a:cxn>
                  <a:cxn ang="0">
                    <a:pos x="0" y="2"/>
                  </a:cxn>
                  <a:cxn ang="0">
                    <a:pos x="1" y="2"/>
                  </a:cxn>
                  <a:cxn ang="0">
                    <a:pos x="3" y="3"/>
                  </a:cxn>
                  <a:cxn ang="0">
                    <a:pos x="4" y="7"/>
                  </a:cxn>
                  <a:cxn ang="0">
                    <a:pos x="5" y="10"/>
                  </a:cxn>
                  <a:cxn ang="0">
                    <a:pos x="6" y="14"/>
                  </a:cxn>
                  <a:cxn ang="0">
                    <a:pos x="8" y="18"/>
                  </a:cxn>
                  <a:cxn ang="0">
                    <a:pos x="10" y="21"/>
                  </a:cxn>
                  <a:cxn ang="0">
                    <a:pos x="11" y="25"/>
                  </a:cxn>
                  <a:cxn ang="0">
                    <a:pos x="13" y="27"/>
                  </a:cxn>
                  <a:cxn ang="0">
                    <a:pos x="14" y="29"/>
                  </a:cxn>
                  <a:cxn ang="0">
                    <a:pos x="14" y="30"/>
                  </a:cxn>
                  <a:cxn ang="0">
                    <a:pos x="13" y="27"/>
                  </a:cxn>
                  <a:cxn ang="0">
                    <a:pos x="11" y="21"/>
                  </a:cxn>
                  <a:cxn ang="0">
                    <a:pos x="9" y="14"/>
                  </a:cxn>
                  <a:cxn ang="0">
                    <a:pos x="7" y="9"/>
                  </a:cxn>
                  <a:cxn ang="0">
                    <a:pos x="7" y="8"/>
                  </a:cxn>
                  <a:cxn ang="0">
                    <a:pos x="6" y="6"/>
                  </a:cxn>
                  <a:cxn ang="0">
                    <a:pos x="5" y="4"/>
                  </a:cxn>
                  <a:cxn ang="0">
                    <a:pos x="4" y="2"/>
                  </a:cxn>
                  <a:cxn ang="0">
                    <a:pos x="3" y="1"/>
                  </a:cxn>
                  <a:cxn ang="0">
                    <a:pos x="2" y="0"/>
                  </a:cxn>
                  <a:cxn ang="0">
                    <a:pos x="1" y="0"/>
                  </a:cxn>
                  <a:cxn ang="0">
                    <a:pos x="0" y="2"/>
                  </a:cxn>
                </a:cxnLst>
                <a:rect l="0" t="0" r="r" b="b"/>
                <a:pathLst>
                  <a:path w="14" h="30">
                    <a:moveTo>
                      <a:pt x="0" y="2"/>
                    </a:moveTo>
                    <a:lnTo>
                      <a:pt x="0" y="2"/>
                    </a:lnTo>
                    <a:lnTo>
                      <a:pt x="1" y="2"/>
                    </a:lnTo>
                    <a:lnTo>
                      <a:pt x="3" y="3"/>
                    </a:lnTo>
                    <a:lnTo>
                      <a:pt x="4" y="7"/>
                    </a:lnTo>
                    <a:lnTo>
                      <a:pt x="5" y="10"/>
                    </a:lnTo>
                    <a:lnTo>
                      <a:pt x="6" y="14"/>
                    </a:lnTo>
                    <a:lnTo>
                      <a:pt x="8" y="18"/>
                    </a:lnTo>
                    <a:lnTo>
                      <a:pt x="10" y="21"/>
                    </a:lnTo>
                    <a:lnTo>
                      <a:pt x="11" y="25"/>
                    </a:lnTo>
                    <a:lnTo>
                      <a:pt x="13" y="27"/>
                    </a:lnTo>
                    <a:lnTo>
                      <a:pt x="14" y="29"/>
                    </a:lnTo>
                    <a:lnTo>
                      <a:pt x="14" y="30"/>
                    </a:lnTo>
                    <a:lnTo>
                      <a:pt x="13" y="27"/>
                    </a:lnTo>
                    <a:lnTo>
                      <a:pt x="11" y="21"/>
                    </a:lnTo>
                    <a:lnTo>
                      <a:pt x="9" y="14"/>
                    </a:lnTo>
                    <a:lnTo>
                      <a:pt x="7" y="9"/>
                    </a:lnTo>
                    <a:lnTo>
                      <a:pt x="7" y="8"/>
                    </a:lnTo>
                    <a:lnTo>
                      <a:pt x="6" y="6"/>
                    </a:lnTo>
                    <a:lnTo>
                      <a:pt x="5" y="4"/>
                    </a:lnTo>
                    <a:lnTo>
                      <a:pt x="4" y="2"/>
                    </a:lnTo>
                    <a:lnTo>
                      <a:pt x="3" y="1"/>
                    </a:lnTo>
                    <a:lnTo>
                      <a:pt x="2" y="0"/>
                    </a:lnTo>
                    <a:lnTo>
                      <a:pt x="1" y="0"/>
                    </a:lnTo>
                    <a:lnTo>
                      <a:pt x="0" y="2"/>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8" name="Freeform 394"/>
              <p:cNvSpPr>
                <a:spLocks/>
              </p:cNvSpPr>
              <p:nvPr/>
            </p:nvSpPr>
            <p:spPr bwMode="auto">
              <a:xfrm>
                <a:off x="4651" y="2902"/>
                <a:ext cx="64" cy="13"/>
              </a:xfrm>
              <a:custGeom>
                <a:avLst/>
                <a:gdLst/>
                <a:ahLst/>
                <a:cxnLst>
                  <a:cxn ang="0">
                    <a:pos x="0" y="1"/>
                  </a:cxn>
                  <a:cxn ang="0">
                    <a:pos x="0" y="1"/>
                  </a:cxn>
                  <a:cxn ang="0">
                    <a:pos x="2" y="1"/>
                  </a:cxn>
                  <a:cxn ang="0">
                    <a:pos x="4" y="1"/>
                  </a:cxn>
                  <a:cxn ang="0">
                    <a:pos x="7" y="2"/>
                  </a:cxn>
                  <a:cxn ang="0">
                    <a:pos x="10" y="2"/>
                  </a:cxn>
                  <a:cxn ang="0">
                    <a:pos x="14" y="3"/>
                  </a:cxn>
                  <a:cxn ang="0">
                    <a:pos x="19" y="4"/>
                  </a:cxn>
                  <a:cxn ang="0">
                    <a:pos x="24" y="4"/>
                  </a:cxn>
                  <a:cxn ang="0">
                    <a:pos x="29" y="5"/>
                  </a:cxn>
                  <a:cxn ang="0">
                    <a:pos x="34" y="6"/>
                  </a:cxn>
                  <a:cxn ang="0">
                    <a:pos x="39" y="7"/>
                  </a:cxn>
                  <a:cxn ang="0">
                    <a:pos x="44" y="8"/>
                  </a:cxn>
                  <a:cxn ang="0">
                    <a:pos x="48" y="10"/>
                  </a:cxn>
                  <a:cxn ang="0">
                    <a:pos x="53" y="10"/>
                  </a:cxn>
                  <a:cxn ang="0">
                    <a:pos x="57" y="12"/>
                  </a:cxn>
                  <a:cxn ang="0">
                    <a:pos x="60" y="13"/>
                  </a:cxn>
                  <a:cxn ang="0">
                    <a:pos x="60" y="13"/>
                  </a:cxn>
                  <a:cxn ang="0">
                    <a:pos x="61" y="13"/>
                  </a:cxn>
                  <a:cxn ang="0">
                    <a:pos x="62" y="13"/>
                  </a:cxn>
                  <a:cxn ang="0">
                    <a:pos x="64" y="13"/>
                  </a:cxn>
                  <a:cxn ang="0">
                    <a:pos x="64" y="13"/>
                  </a:cxn>
                  <a:cxn ang="0">
                    <a:pos x="64" y="12"/>
                  </a:cxn>
                  <a:cxn ang="0">
                    <a:pos x="63" y="11"/>
                  </a:cxn>
                  <a:cxn ang="0">
                    <a:pos x="60" y="10"/>
                  </a:cxn>
                  <a:cxn ang="0">
                    <a:pos x="58" y="9"/>
                  </a:cxn>
                  <a:cxn ang="0">
                    <a:pos x="55" y="9"/>
                  </a:cxn>
                  <a:cxn ang="0">
                    <a:pos x="53" y="8"/>
                  </a:cxn>
                  <a:cxn ang="0">
                    <a:pos x="50" y="7"/>
                  </a:cxn>
                  <a:cxn ang="0">
                    <a:pos x="47" y="6"/>
                  </a:cxn>
                  <a:cxn ang="0">
                    <a:pos x="43" y="5"/>
                  </a:cxn>
                  <a:cxn ang="0">
                    <a:pos x="39" y="4"/>
                  </a:cxn>
                  <a:cxn ang="0">
                    <a:pos x="36" y="3"/>
                  </a:cxn>
                  <a:cxn ang="0">
                    <a:pos x="31" y="3"/>
                  </a:cxn>
                  <a:cxn ang="0">
                    <a:pos x="27" y="2"/>
                  </a:cxn>
                  <a:cxn ang="0">
                    <a:pos x="23" y="1"/>
                  </a:cxn>
                  <a:cxn ang="0">
                    <a:pos x="18" y="1"/>
                  </a:cxn>
                  <a:cxn ang="0">
                    <a:pos x="14" y="1"/>
                  </a:cxn>
                  <a:cxn ang="0">
                    <a:pos x="9" y="1"/>
                  </a:cxn>
                  <a:cxn ang="0">
                    <a:pos x="4" y="0"/>
                  </a:cxn>
                  <a:cxn ang="0">
                    <a:pos x="0" y="1"/>
                  </a:cxn>
                </a:cxnLst>
                <a:rect l="0" t="0" r="r" b="b"/>
                <a:pathLst>
                  <a:path w="64" h="13">
                    <a:moveTo>
                      <a:pt x="0" y="1"/>
                    </a:moveTo>
                    <a:lnTo>
                      <a:pt x="0" y="1"/>
                    </a:lnTo>
                    <a:lnTo>
                      <a:pt x="2" y="1"/>
                    </a:lnTo>
                    <a:lnTo>
                      <a:pt x="4" y="1"/>
                    </a:lnTo>
                    <a:lnTo>
                      <a:pt x="7" y="2"/>
                    </a:lnTo>
                    <a:lnTo>
                      <a:pt x="10" y="2"/>
                    </a:lnTo>
                    <a:lnTo>
                      <a:pt x="14" y="3"/>
                    </a:lnTo>
                    <a:lnTo>
                      <a:pt x="19" y="4"/>
                    </a:lnTo>
                    <a:lnTo>
                      <a:pt x="24" y="4"/>
                    </a:lnTo>
                    <a:lnTo>
                      <a:pt x="29" y="5"/>
                    </a:lnTo>
                    <a:lnTo>
                      <a:pt x="34" y="6"/>
                    </a:lnTo>
                    <a:lnTo>
                      <a:pt x="39" y="7"/>
                    </a:lnTo>
                    <a:lnTo>
                      <a:pt x="44" y="8"/>
                    </a:lnTo>
                    <a:lnTo>
                      <a:pt x="48" y="10"/>
                    </a:lnTo>
                    <a:lnTo>
                      <a:pt x="53" y="10"/>
                    </a:lnTo>
                    <a:lnTo>
                      <a:pt x="57" y="12"/>
                    </a:lnTo>
                    <a:lnTo>
                      <a:pt x="60" y="13"/>
                    </a:lnTo>
                    <a:lnTo>
                      <a:pt x="60" y="13"/>
                    </a:lnTo>
                    <a:lnTo>
                      <a:pt x="61" y="13"/>
                    </a:lnTo>
                    <a:lnTo>
                      <a:pt x="62" y="13"/>
                    </a:lnTo>
                    <a:lnTo>
                      <a:pt x="64" y="13"/>
                    </a:lnTo>
                    <a:lnTo>
                      <a:pt x="64" y="13"/>
                    </a:lnTo>
                    <a:lnTo>
                      <a:pt x="64" y="12"/>
                    </a:lnTo>
                    <a:lnTo>
                      <a:pt x="63" y="11"/>
                    </a:lnTo>
                    <a:lnTo>
                      <a:pt x="60" y="10"/>
                    </a:lnTo>
                    <a:lnTo>
                      <a:pt x="58" y="9"/>
                    </a:lnTo>
                    <a:lnTo>
                      <a:pt x="55" y="9"/>
                    </a:lnTo>
                    <a:lnTo>
                      <a:pt x="53" y="8"/>
                    </a:lnTo>
                    <a:lnTo>
                      <a:pt x="50" y="7"/>
                    </a:lnTo>
                    <a:lnTo>
                      <a:pt x="47" y="6"/>
                    </a:lnTo>
                    <a:lnTo>
                      <a:pt x="43" y="5"/>
                    </a:lnTo>
                    <a:lnTo>
                      <a:pt x="39" y="4"/>
                    </a:lnTo>
                    <a:lnTo>
                      <a:pt x="36" y="3"/>
                    </a:lnTo>
                    <a:lnTo>
                      <a:pt x="31" y="3"/>
                    </a:lnTo>
                    <a:lnTo>
                      <a:pt x="27" y="2"/>
                    </a:lnTo>
                    <a:lnTo>
                      <a:pt x="23" y="1"/>
                    </a:lnTo>
                    <a:lnTo>
                      <a:pt x="18" y="1"/>
                    </a:lnTo>
                    <a:lnTo>
                      <a:pt x="14" y="1"/>
                    </a:lnTo>
                    <a:lnTo>
                      <a:pt x="9" y="1"/>
                    </a:lnTo>
                    <a:lnTo>
                      <a:pt x="4" y="0"/>
                    </a:lnTo>
                    <a:lnTo>
                      <a:pt x="0" y="1"/>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9" name="Freeform 395"/>
              <p:cNvSpPr>
                <a:spLocks/>
              </p:cNvSpPr>
              <p:nvPr/>
            </p:nvSpPr>
            <p:spPr bwMode="auto">
              <a:xfrm>
                <a:off x="4390" y="3183"/>
                <a:ext cx="122" cy="10"/>
              </a:xfrm>
              <a:custGeom>
                <a:avLst/>
                <a:gdLst/>
                <a:ahLst/>
                <a:cxnLst>
                  <a:cxn ang="0">
                    <a:pos x="0" y="0"/>
                  </a:cxn>
                  <a:cxn ang="0">
                    <a:pos x="1" y="0"/>
                  </a:cxn>
                  <a:cxn ang="0">
                    <a:pos x="4" y="1"/>
                  </a:cxn>
                  <a:cxn ang="0">
                    <a:pos x="8" y="1"/>
                  </a:cxn>
                  <a:cxn ang="0">
                    <a:pos x="13" y="2"/>
                  </a:cxn>
                  <a:cxn ang="0">
                    <a:pos x="19" y="3"/>
                  </a:cxn>
                  <a:cxn ang="0">
                    <a:pos x="27" y="3"/>
                  </a:cxn>
                  <a:cxn ang="0">
                    <a:pos x="35" y="4"/>
                  </a:cxn>
                  <a:cxn ang="0">
                    <a:pos x="44" y="4"/>
                  </a:cxn>
                  <a:cxn ang="0">
                    <a:pos x="53" y="5"/>
                  </a:cxn>
                  <a:cxn ang="0">
                    <a:pos x="63" y="5"/>
                  </a:cxn>
                  <a:cxn ang="0">
                    <a:pos x="72" y="5"/>
                  </a:cxn>
                  <a:cxn ang="0">
                    <a:pos x="82" y="5"/>
                  </a:cxn>
                  <a:cxn ang="0">
                    <a:pos x="91" y="4"/>
                  </a:cxn>
                  <a:cxn ang="0">
                    <a:pos x="100" y="3"/>
                  </a:cxn>
                  <a:cxn ang="0">
                    <a:pos x="108" y="2"/>
                  </a:cxn>
                  <a:cxn ang="0">
                    <a:pos x="116" y="0"/>
                  </a:cxn>
                  <a:cxn ang="0">
                    <a:pos x="116" y="0"/>
                  </a:cxn>
                  <a:cxn ang="0">
                    <a:pos x="117" y="0"/>
                  </a:cxn>
                  <a:cxn ang="0">
                    <a:pos x="119" y="0"/>
                  </a:cxn>
                  <a:cxn ang="0">
                    <a:pos x="121" y="0"/>
                  </a:cxn>
                  <a:cxn ang="0">
                    <a:pos x="122" y="0"/>
                  </a:cxn>
                  <a:cxn ang="0">
                    <a:pos x="122" y="1"/>
                  </a:cxn>
                  <a:cxn ang="0">
                    <a:pos x="122" y="2"/>
                  </a:cxn>
                  <a:cxn ang="0">
                    <a:pos x="119" y="4"/>
                  </a:cxn>
                  <a:cxn ang="0">
                    <a:pos x="117" y="5"/>
                  </a:cxn>
                  <a:cxn ang="0">
                    <a:pos x="115" y="6"/>
                  </a:cxn>
                  <a:cxn ang="0">
                    <a:pos x="111" y="7"/>
                  </a:cxn>
                  <a:cxn ang="0">
                    <a:pos x="107" y="8"/>
                  </a:cxn>
                  <a:cxn ang="0">
                    <a:pos x="103" y="9"/>
                  </a:cxn>
                  <a:cxn ang="0">
                    <a:pos x="97" y="10"/>
                  </a:cxn>
                  <a:cxn ang="0">
                    <a:pos x="91" y="10"/>
                  </a:cxn>
                  <a:cxn ang="0">
                    <a:pos x="84" y="10"/>
                  </a:cxn>
                  <a:cxn ang="0">
                    <a:pos x="76" y="10"/>
                  </a:cxn>
                  <a:cxn ang="0">
                    <a:pos x="67" y="10"/>
                  </a:cxn>
                  <a:cxn ang="0">
                    <a:pos x="58" y="9"/>
                  </a:cxn>
                  <a:cxn ang="0">
                    <a:pos x="48" y="8"/>
                  </a:cxn>
                  <a:cxn ang="0">
                    <a:pos x="37" y="7"/>
                  </a:cxn>
                  <a:cxn ang="0">
                    <a:pos x="26" y="5"/>
                  </a:cxn>
                  <a:cxn ang="0">
                    <a:pos x="13" y="3"/>
                  </a:cxn>
                  <a:cxn ang="0">
                    <a:pos x="0" y="0"/>
                  </a:cxn>
                </a:cxnLst>
                <a:rect l="0" t="0" r="r" b="b"/>
                <a:pathLst>
                  <a:path w="122" h="10">
                    <a:moveTo>
                      <a:pt x="0" y="0"/>
                    </a:moveTo>
                    <a:lnTo>
                      <a:pt x="1" y="0"/>
                    </a:lnTo>
                    <a:lnTo>
                      <a:pt x="4" y="1"/>
                    </a:lnTo>
                    <a:lnTo>
                      <a:pt x="8" y="1"/>
                    </a:lnTo>
                    <a:lnTo>
                      <a:pt x="13" y="2"/>
                    </a:lnTo>
                    <a:lnTo>
                      <a:pt x="19" y="3"/>
                    </a:lnTo>
                    <a:lnTo>
                      <a:pt x="27" y="3"/>
                    </a:lnTo>
                    <a:lnTo>
                      <a:pt x="35" y="4"/>
                    </a:lnTo>
                    <a:lnTo>
                      <a:pt x="44" y="4"/>
                    </a:lnTo>
                    <a:lnTo>
                      <a:pt x="53" y="5"/>
                    </a:lnTo>
                    <a:lnTo>
                      <a:pt x="63" y="5"/>
                    </a:lnTo>
                    <a:lnTo>
                      <a:pt x="72" y="5"/>
                    </a:lnTo>
                    <a:lnTo>
                      <a:pt x="82" y="5"/>
                    </a:lnTo>
                    <a:lnTo>
                      <a:pt x="91" y="4"/>
                    </a:lnTo>
                    <a:lnTo>
                      <a:pt x="100" y="3"/>
                    </a:lnTo>
                    <a:lnTo>
                      <a:pt x="108" y="2"/>
                    </a:lnTo>
                    <a:lnTo>
                      <a:pt x="116" y="0"/>
                    </a:lnTo>
                    <a:lnTo>
                      <a:pt x="116" y="0"/>
                    </a:lnTo>
                    <a:lnTo>
                      <a:pt x="117" y="0"/>
                    </a:lnTo>
                    <a:lnTo>
                      <a:pt x="119" y="0"/>
                    </a:lnTo>
                    <a:lnTo>
                      <a:pt x="121" y="0"/>
                    </a:lnTo>
                    <a:lnTo>
                      <a:pt x="122" y="0"/>
                    </a:lnTo>
                    <a:lnTo>
                      <a:pt x="122" y="1"/>
                    </a:lnTo>
                    <a:lnTo>
                      <a:pt x="122" y="2"/>
                    </a:lnTo>
                    <a:lnTo>
                      <a:pt x="119" y="4"/>
                    </a:lnTo>
                    <a:lnTo>
                      <a:pt x="117" y="5"/>
                    </a:lnTo>
                    <a:lnTo>
                      <a:pt x="115" y="6"/>
                    </a:lnTo>
                    <a:lnTo>
                      <a:pt x="111" y="7"/>
                    </a:lnTo>
                    <a:lnTo>
                      <a:pt x="107" y="8"/>
                    </a:lnTo>
                    <a:lnTo>
                      <a:pt x="103" y="9"/>
                    </a:lnTo>
                    <a:lnTo>
                      <a:pt x="97" y="10"/>
                    </a:lnTo>
                    <a:lnTo>
                      <a:pt x="91" y="10"/>
                    </a:lnTo>
                    <a:lnTo>
                      <a:pt x="84" y="10"/>
                    </a:lnTo>
                    <a:lnTo>
                      <a:pt x="76" y="10"/>
                    </a:lnTo>
                    <a:lnTo>
                      <a:pt x="67" y="10"/>
                    </a:lnTo>
                    <a:lnTo>
                      <a:pt x="58" y="9"/>
                    </a:lnTo>
                    <a:lnTo>
                      <a:pt x="48" y="8"/>
                    </a:lnTo>
                    <a:lnTo>
                      <a:pt x="37" y="7"/>
                    </a:lnTo>
                    <a:lnTo>
                      <a:pt x="26" y="5"/>
                    </a:lnTo>
                    <a:lnTo>
                      <a:pt x="13" y="3"/>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20" name="Freeform 396"/>
              <p:cNvSpPr>
                <a:spLocks/>
              </p:cNvSpPr>
              <p:nvPr/>
            </p:nvSpPr>
            <p:spPr bwMode="auto">
              <a:xfrm>
                <a:off x="4551" y="3175"/>
                <a:ext cx="88" cy="7"/>
              </a:xfrm>
              <a:custGeom>
                <a:avLst/>
                <a:gdLst/>
                <a:ahLst/>
                <a:cxnLst>
                  <a:cxn ang="0">
                    <a:pos x="0" y="7"/>
                  </a:cxn>
                  <a:cxn ang="0">
                    <a:pos x="1" y="7"/>
                  </a:cxn>
                  <a:cxn ang="0">
                    <a:pos x="4" y="7"/>
                  </a:cxn>
                  <a:cxn ang="0">
                    <a:pos x="7" y="6"/>
                  </a:cxn>
                  <a:cxn ang="0">
                    <a:pos x="12" y="6"/>
                  </a:cxn>
                  <a:cxn ang="0">
                    <a:pos x="18" y="6"/>
                  </a:cxn>
                  <a:cxn ang="0">
                    <a:pos x="25" y="5"/>
                  </a:cxn>
                  <a:cxn ang="0">
                    <a:pos x="32" y="4"/>
                  </a:cxn>
                  <a:cxn ang="0">
                    <a:pos x="39" y="4"/>
                  </a:cxn>
                  <a:cxn ang="0">
                    <a:pos x="46" y="3"/>
                  </a:cxn>
                  <a:cxn ang="0">
                    <a:pos x="54" y="3"/>
                  </a:cxn>
                  <a:cxn ang="0">
                    <a:pos x="60" y="2"/>
                  </a:cxn>
                  <a:cxn ang="0">
                    <a:pos x="66" y="2"/>
                  </a:cxn>
                  <a:cxn ang="0">
                    <a:pos x="72" y="1"/>
                  </a:cxn>
                  <a:cxn ang="0">
                    <a:pos x="76" y="1"/>
                  </a:cxn>
                  <a:cxn ang="0">
                    <a:pos x="79" y="0"/>
                  </a:cxn>
                  <a:cxn ang="0">
                    <a:pos x="80" y="0"/>
                  </a:cxn>
                  <a:cxn ang="0">
                    <a:pos x="82" y="0"/>
                  </a:cxn>
                  <a:cxn ang="0">
                    <a:pos x="83" y="0"/>
                  </a:cxn>
                  <a:cxn ang="0">
                    <a:pos x="85" y="0"/>
                  </a:cxn>
                  <a:cxn ang="0">
                    <a:pos x="87" y="1"/>
                  </a:cxn>
                  <a:cxn ang="0">
                    <a:pos x="88" y="2"/>
                  </a:cxn>
                  <a:cxn ang="0">
                    <a:pos x="88" y="2"/>
                  </a:cxn>
                  <a:cxn ang="0">
                    <a:pos x="87" y="3"/>
                  </a:cxn>
                  <a:cxn ang="0">
                    <a:pos x="85" y="4"/>
                  </a:cxn>
                  <a:cxn ang="0">
                    <a:pos x="82" y="4"/>
                  </a:cxn>
                  <a:cxn ang="0">
                    <a:pos x="79" y="5"/>
                  </a:cxn>
                  <a:cxn ang="0">
                    <a:pos x="74" y="5"/>
                  </a:cxn>
                  <a:cxn ang="0">
                    <a:pos x="68" y="5"/>
                  </a:cxn>
                  <a:cxn ang="0">
                    <a:pos x="61" y="5"/>
                  </a:cxn>
                  <a:cxn ang="0">
                    <a:pos x="54" y="6"/>
                  </a:cxn>
                  <a:cxn ang="0">
                    <a:pos x="47" y="6"/>
                  </a:cxn>
                  <a:cxn ang="0">
                    <a:pos x="39" y="6"/>
                  </a:cxn>
                  <a:cxn ang="0">
                    <a:pos x="32" y="6"/>
                  </a:cxn>
                  <a:cxn ang="0">
                    <a:pos x="25" y="6"/>
                  </a:cxn>
                  <a:cxn ang="0">
                    <a:pos x="18" y="7"/>
                  </a:cxn>
                  <a:cxn ang="0">
                    <a:pos x="12" y="7"/>
                  </a:cxn>
                  <a:cxn ang="0">
                    <a:pos x="7" y="7"/>
                  </a:cxn>
                  <a:cxn ang="0">
                    <a:pos x="4" y="7"/>
                  </a:cxn>
                  <a:cxn ang="0">
                    <a:pos x="1" y="7"/>
                  </a:cxn>
                  <a:cxn ang="0">
                    <a:pos x="0" y="7"/>
                  </a:cxn>
                </a:cxnLst>
                <a:rect l="0" t="0" r="r" b="b"/>
                <a:pathLst>
                  <a:path w="88" h="7">
                    <a:moveTo>
                      <a:pt x="0" y="7"/>
                    </a:moveTo>
                    <a:lnTo>
                      <a:pt x="1" y="7"/>
                    </a:lnTo>
                    <a:lnTo>
                      <a:pt x="4" y="7"/>
                    </a:lnTo>
                    <a:lnTo>
                      <a:pt x="7" y="6"/>
                    </a:lnTo>
                    <a:lnTo>
                      <a:pt x="12" y="6"/>
                    </a:lnTo>
                    <a:lnTo>
                      <a:pt x="18" y="6"/>
                    </a:lnTo>
                    <a:lnTo>
                      <a:pt x="25" y="5"/>
                    </a:lnTo>
                    <a:lnTo>
                      <a:pt x="32" y="4"/>
                    </a:lnTo>
                    <a:lnTo>
                      <a:pt x="39" y="4"/>
                    </a:lnTo>
                    <a:lnTo>
                      <a:pt x="46" y="3"/>
                    </a:lnTo>
                    <a:lnTo>
                      <a:pt x="54" y="3"/>
                    </a:lnTo>
                    <a:lnTo>
                      <a:pt x="60" y="2"/>
                    </a:lnTo>
                    <a:lnTo>
                      <a:pt x="66" y="2"/>
                    </a:lnTo>
                    <a:lnTo>
                      <a:pt x="72" y="1"/>
                    </a:lnTo>
                    <a:lnTo>
                      <a:pt x="76" y="1"/>
                    </a:lnTo>
                    <a:lnTo>
                      <a:pt x="79" y="0"/>
                    </a:lnTo>
                    <a:lnTo>
                      <a:pt x="80" y="0"/>
                    </a:lnTo>
                    <a:lnTo>
                      <a:pt x="82" y="0"/>
                    </a:lnTo>
                    <a:lnTo>
                      <a:pt x="83" y="0"/>
                    </a:lnTo>
                    <a:lnTo>
                      <a:pt x="85" y="0"/>
                    </a:lnTo>
                    <a:lnTo>
                      <a:pt x="87" y="1"/>
                    </a:lnTo>
                    <a:lnTo>
                      <a:pt x="88" y="2"/>
                    </a:lnTo>
                    <a:lnTo>
                      <a:pt x="88" y="2"/>
                    </a:lnTo>
                    <a:lnTo>
                      <a:pt x="87" y="3"/>
                    </a:lnTo>
                    <a:lnTo>
                      <a:pt x="85" y="4"/>
                    </a:lnTo>
                    <a:lnTo>
                      <a:pt x="82" y="4"/>
                    </a:lnTo>
                    <a:lnTo>
                      <a:pt x="79" y="5"/>
                    </a:lnTo>
                    <a:lnTo>
                      <a:pt x="74" y="5"/>
                    </a:lnTo>
                    <a:lnTo>
                      <a:pt x="68" y="5"/>
                    </a:lnTo>
                    <a:lnTo>
                      <a:pt x="61" y="5"/>
                    </a:lnTo>
                    <a:lnTo>
                      <a:pt x="54" y="6"/>
                    </a:lnTo>
                    <a:lnTo>
                      <a:pt x="47" y="6"/>
                    </a:lnTo>
                    <a:lnTo>
                      <a:pt x="39" y="6"/>
                    </a:lnTo>
                    <a:lnTo>
                      <a:pt x="32" y="6"/>
                    </a:lnTo>
                    <a:lnTo>
                      <a:pt x="25" y="6"/>
                    </a:lnTo>
                    <a:lnTo>
                      <a:pt x="18" y="7"/>
                    </a:lnTo>
                    <a:lnTo>
                      <a:pt x="12" y="7"/>
                    </a:lnTo>
                    <a:lnTo>
                      <a:pt x="7" y="7"/>
                    </a:lnTo>
                    <a:lnTo>
                      <a:pt x="4" y="7"/>
                    </a:lnTo>
                    <a:lnTo>
                      <a:pt x="1" y="7"/>
                    </a:lnTo>
                    <a:lnTo>
                      <a:pt x="0" y="7"/>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21" name="Freeform 397"/>
              <p:cNvSpPr>
                <a:spLocks/>
              </p:cNvSpPr>
              <p:nvPr/>
            </p:nvSpPr>
            <p:spPr bwMode="auto">
              <a:xfrm>
                <a:off x="4646" y="3163"/>
                <a:ext cx="30" cy="14"/>
              </a:xfrm>
              <a:custGeom>
                <a:avLst/>
                <a:gdLst/>
                <a:ahLst/>
                <a:cxnLst>
                  <a:cxn ang="0">
                    <a:pos x="0" y="14"/>
                  </a:cxn>
                  <a:cxn ang="0">
                    <a:pos x="1" y="13"/>
                  </a:cxn>
                  <a:cxn ang="0">
                    <a:pos x="5" y="11"/>
                  </a:cxn>
                  <a:cxn ang="0">
                    <a:pos x="10" y="8"/>
                  </a:cxn>
                  <a:cxn ang="0">
                    <a:pos x="16" y="5"/>
                  </a:cxn>
                  <a:cxn ang="0">
                    <a:pos x="22" y="2"/>
                  </a:cxn>
                  <a:cxn ang="0">
                    <a:pos x="26" y="0"/>
                  </a:cxn>
                  <a:cxn ang="0">
                    <a:pos x="29" y="0"/>
                  </a:cxn>
                  <a:cxn ang="0">
                    <a:pos x="30" y="3"/>
                  </a:cxn>
                  <a:cxn ang="0">
                    <a:pos x="28" y="6"/>
                  </a:cxn>
                  <a:cxn ang="0">
                    <a:pos x="24" y="8"/>
                  </a:cxn>
                  <a:cxn ang="0">
                    <a:pos x="19" y="10"/>
                  </a:cxn>
                  <a:cxn ang="0">
                    <a:pos x="14" y="12"/>
                  </a:cxn>
                  <a:cxn ang="0">
                    <a:pos x="8" y="13"/>
                  </a:cxn>
                  <a:cxn ang="0">
                    <a:pos x="4" y="14"/>
                  </a:cxn>
                  <a:cxn ang="0">
                    <a:pos x="1" y="14"/>
                  </a:cxn>
                  <a:cxn ang="0">
                    <a:pos x="0" y="14"/>
                  </a:cxn>
                </a:cxnLst>
                <a:rect l="0" t="0" r="r" b="b"/>
                <a:pathLst>
                  <a:path w="30" h="14">
                    <a:moveTo>
                      <a:pt x="0" y="14"/>
                    </a:moveTo>
                    <a:lnTo>
                      <a:pt x="1" y="13"/>
                    </a:lnTo>
                    <a:lnTo>
                      <a:pt x="5" y="11"/>
                    </a:lnTo>
                    <a:lnTo>
                      <a:pt x="10" y="8"/>
                    </a:lnTo>
                    <a:lnTo>
                      <a:pt x="16" y="5"/>
                    </a:lnTo>
                    <a:lnTo>
                      <a:pt x="22" y="2"/>
                    </a:lnTo>
                    <a:lnTo>
                      <a:pt x="26" y="0"/>
                    </a:lnTo>
                    <a:lnTo>
                      <a:pt x="29" y="0"/>
                    </a:lnTo>
                    <a:lnTo>
                      <a:pt x="30" y="3"/>
                    </a:lnTo>
                    <a:lnTo>
                      <a:pt x="28" y="6"/>
                    </a:lnTo>
                    <a:lnTo>
                      <a:pt x="24" y="8"/>
                    </a:lnTo>
                    <a:lnTo>
                      <a:pt x="19" y="10"/>
                    </a:lnTo>
                    <a:lnTo>
                      <a:pt x="14" y="12"/>
                    </a:lnTo>
                    <a:lnTo>
                      <a:pt x="8" y="13"/>
                    </a:lnTo>
                    <a:lnTo>
                      <a:pt x="4" y="14"/>
                    </a:lnTo>
                    <a:lnTo>
                      <a:pt x="1" y="14"/>
                    </a:lnTo>
                    <a:lnTo>
                      <a:pt x="0" y="14"/>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22" name="Freeform 398"/>
              <p:cNvSpPr>
                <a:spLocks/>
              </p:cNvSpPr>
              <p:nvPr/>
            </p:nvSpPr>
            <p:spPr bwMode="auto">
              <a:xfrm>
                <a:off x="4642" y="3150"/>
                <a:ext cx="38" cy="19"/>
              </a:xfrm>
              <a:custGeom>
                <a:avLst/>
                <a:gdLst/>
                <a:ahLst/>
                <a:cxnLst>
                  <a:cxn ang="0">
                    <a:pos x="0" y="19"/>
                  </a:cxn>
                  <a:cxn ang="0">
                    <a:pos x="38" y="0"/>
                  </a:cxn>
                  <a:cxn ang="0">
                    <a:pos x="37" y="1"/>
                  </a:cxn>
                  <a:cxn ang="0">
                    <a:pos x="35" y="2"/>
                  </a:cxn>
                  <a:cxn ang="0">
                    <a:pos x="31" y="5"/>
                  </a:cxn>
                  <a:cxn ang="0">
                    <a:pos x="26" y="8"/>
                  </a:cxn>
                  <a:cxn ang="0">
                    <a:pos x="20" y="12"/>
                  </a:cxn>
                  <a:cxn ang="0">
                    <a:pos x="14" y="15"/>
                  </a:cxn>
                  <a:cxn ang="0">
                    <a:pos x="7" y="17"/>
                  </a:cxn>
                  <a:cxn ang="0">
                    <a:pos x="0" y="19"/>
                  </a:cxn>
                </a:cxnLst>
                <a:rect l="0" t="0" r="r" b="b"/>
                <a:pathLst>
                  <a:path w="38" h="19">
                    <a:moveTo>
                      <a:pt x="0" y="19"/>
                    </a:moveTo>
                    <a:lnTo>
                      <a:pt x="38" y="0"/>
                    </a:lnTo>
                    <a:lnTo>
                      <a:pt x="37" y="1"/>
                    </a:lnTo>
                    <a:lnTo>
                      <a:pt x="35" y="2"/>
                    </a:lnTo>
                    <a:lnTo>
                      <a:pt x="31" y="5"/>
                    </a:lnTo>
                    <a:lnTo>
                      <a:pt x="26" y="8"/>
                    </a:lnTo>
                    <a:lnTo>
                      <a:pt x="20" y="12"/>
                    </a:lnTo>
                    <a:lnTo>
                      <a:pt x="14" y="15"/>
                    </a:lnTo>
                    <a:lnTo>
                      <a:pt x="7" y="17"/>
                    </a:lnTo>
                    <a:lnTo>
                      <a:pt x="0" y="19"/>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23" name="Freeform 399"/>
              <p:cNvSpPr>
                <a:spLocks/>
              </p:cNvSpPr>
              <p:nvPr/>
            </p:nvSpPr>
            <p:spPr bwMode="auto">
              <a:xfrm>
                <a:off x="4486" y="2926"/>
                <a:ext cx="59" cy="35"/>
              </a:xfrm>
              <a:custGeom>
                <a:avLst/>
                <a:gdLst/>
                <a:ahLst/>
                <a:cxnLst>
                  <a:cxn ang="0">
                    <a:pos x="0" y="0"/>
                  </a:cxn>
                  <a:cxn ang="0">
                    <a:pos x="0" y="0"/>
                  </a:cxn>
                  <a:cxn ang="0">
                    <a:pos x="1" y="1"/>
                  </a:cxn>
                  <a:cxn ang="0">
                    <a:pos x="2" y="2"/>
                  </a:cxn>
                  <a:cxn ang="0">
                    <a:pos x="4" y="4"/>
                  </a:cxn>
                  <a:cxn ang="0">
                    <a:pos x="6" y="6"/>
                  </a:cxn>
                  <a:cxn ang="0">
                    <a:pos x="8" y="8"/>
                  </a:cxn>
                  <a:cxn ang="0">
                    <a:pos x="11" y="11"/>
                  </a:cxn>
                  <a:cxn ang="0">
                    <a:pos x="14" y="14"/>
                  </a:cxn>
                  <a:cxn ang="0">
                    <a:pos x="18" y="17"/>
                  </a:cxn>
                  <a:cxn ang="0">
                    <a:pos x="22" y="20"/>
                  </a:cxn>
                  <a:cxn ang="0">
                    <a:pos x="27" y="23"/>
                  </a:cxn>
                  <a:cxn ang="0">
                    <a:pos x="32" y="25"/>
                  </a:cxn>
                  <a:cxn ang="0">
                    <a:pos x="37" y="28"/>
                  </a:cxn>
                  <a:cxn ang="0">
                    <a:pos x="43" y="31"/>
                  </a:cxn>
                  <a:cxn ang="0">
                    <a:pos x="50" y="33"/>
                  </a:cxn>
                  <a:cxn ang="0">
                    <a:pos x="57" y="35"/>
                  </a:cxn>
                  <a:cxn ang="0">
                    <a:pos x="57" y="35"/>
                  </a:cxn>
                  <a:cxn ang="0">
                    <a:pos x="58" y="35"/>
                  </a:cxn>
                  <a:cxn ang="0">
                    <a:pos x="58" y="35"/>
                  </a:cxn>
                  <a:cxn ang="0">
                    <a:pos x="59" y="34"/>
                  </a:cxn>
                  <a:cxn ang="0">
                    <a:pos x="59" y="33"/>
                  </a:cxn>
                  <a:cxn ang="0">
                    <a:pos x="59" y="32"/>
                  </a:cxn>
                  <a:cxn ang="0">
                    <a:pos x="57" y="31"/>
                  </a:cxn>
                  <a:cxn ang="0">
                    <a:pos x="55" y="30"/>
                  </a:cxn>
                  <a:cxn ang="0">
                    <a:pos x="53" y="30"/>
                  </a:cxn>
                  <a:cxn ang="0">
                    <a:pos x="51" y="29"/>
                  </a:cxn>
                  <a:cxn ang="0">
                    <a:pos x="49" y="29"/>
                  </a:cxn>
                  <a:cxn ang="0">
                    <a:pos x="47" y="28"/>
                  </a:cxn>
                  <a:cxn ang="0">
                    <a:pos x="44" y="27"/>
                  </a:cxn>
                  <a:cxn ang="0">
                    <a:pos x="42" y="26"/>
                  </a:cxn>
                  <a:cxn ang="0">
                    <a:pos x="39" y="25"/>
                  </a:cxn>
                  <a:cxn ang="0">
                    <a:pos x="36" y="24"/>
                  </a:cxn>
                  <a:cxn ang="0">
                    <a:pos x="32" y="22"/>
                  </a:cxn>
                  <a:cxn ang="0">
                    <a:pos x="28" y="20"/>
                  </a:cxn>
                  <a:cxn ang="0">
                    <a:pos x="24" y="17"/>
                  </a:cxn>
                  <a:cxn ang="0">
                    <a:pos x="20" y="15"/>
                  </a:cxn>
                  <a:cxn ang="0">
                    <a:pos x="16" y="12"/>
                  </a:cxn>
                  <a:cxn ang="0">
                    <a:pos x="11" y="8"/>
                  </a:cxn>
                  <a:cxn ang="0">
                    <a:pos x="6" y="4"/>
                  </a:cxn>
                  <a:cxn ang="0">
                    <a:pos x="0" y="0"/>
                  </a:cxn>
                </a:cxnLst>
                <a:rect l="0" t="0" r="r" b="b"/>
                <a:pathLst>
                  <a:path w="59" h="35">
                    <a:moveTo>
                      <a:pt x="0" y="0"/>
                    </a:moveTo>
                    <a:lnTo>
                      <a:pt x="0" y="0"/>
                    </a:lnTo>
                    <a:lnTo>
                      <a:pt x="1" y="1"/>
                    </a:lnTo>
                    <a:lnTo>
                      <a:pt x="2" y="2"/>
                    </a:lnTo>
                    <a:lnTo>
                      <a:pt x="4" y="4"/>
                    </a:lnTo>
                    <a:lnTo>
                      <a:pt x="6" y="6"/>
                    </a:lnTo>
                    <a:lnTo>
                      <a:pt x="8" y="8"/>
                    </a:lnTo>
                    <a:lnTo>
                      <a:pt x="11" y="11"/>
                    </a:lnTo>
                    <a:lnTo>
                      <a:pt x="14" y="14"/>
                    </a:lnTo>
                    <a:lnTo>
                      <a:pt x="18" y="17"/>
                    </a:lnTo>
                    <a:lnTo>
                      <a:pt x="22" y="20"/>
                    </a:lnTo>
                    <a:lnTo>
                      <a:pt x="27" y="23"/>
                    </a:lnTo>
                    <a:lnTo>
                      <a:pt x="32" y="25"/>
                    </a:lnTo>
                    <a:lnTo>
                      <a:pt x="37" y="28"/>
                    </a:lnTo>
                    <a:lnTo>
                      <a:pt x="43" y="31"/>
                    </a:lnTo>
                    <a:lnTo>
                      <a:pt x="50" y="33"/>
                    </a:lnTo>
                    <a:lnTo>
                      <a:pt x="57" y="35"/>
                    </a:lnTo>
                    <a:lnTo>
                      <a:pt x="57" y="35"/>
                    </a:lnTo>
                    <a:lnTo>
                      <a:pt x="58" y="35"/>
                    </a:lnTo>
                    <a:lnTo>
                      <a:pt x="58" y="35"/>
                    </a:lnTo>
                    <a:lnTo>
                      <a:pt x="59" y="34"/>
                    </a:lnTo>
                    <a:lnTo>
                      <a:pt x="59" y="33"/>
                    </a:lnTo>
                    <a:lnTo>
                      <a:pt x="59" y="32"/>
                    </a:lnTo>
                    <a:lnTo>
                      <a:pt x="57" y="31"/>
                    </a:lnTo>
                    <a:lnTo>
                      <a:pt x="55" y="30"/>
                    </a:lnTo>
                    <a:lnTo>
                      <a:pt x="53" y="30"/>
                    </a:lnTo>
                    <a:lnTo>
                      <a:pt x="51" y="29"/>
                    </a:lnTo>
                    <a:lnTo>
                      <a:pt x="49" y="29"/>
                    </a:lnTo>
                    <a:lnTo>
                      <a:pt x="47" y="28"/>
                    </a:lnTo>
                    <a:lnTo>
                      <a:pt x="44" y="27"/>
                    </a:lnTo>
                    <a:lnTo>
                      <a:pt x="42" y="26"/>
                    </a:lnTo>
                    <a:lnTo>
                      <a:pt x="39" y="25"/>
                    </a:lnTo>
                    <a:lnTo>
                      <a:pt x="36" y="24"/>
                    </a:lnTo>
                    <a:lnTo>
                      <a:pt x="32" y="22"/>
                    </a:lnTo>
                    <a:lnTo>
                      <a:pt x="28" y="20"/>
                    </a:lnTo>
                    <a:lnTo>
                      <a:pt x="24" y="17"/>
                    </a:lnTo>
                    <a:lnTo>
                      <a:pt x="20" y="15"/>
                    </a:lnTo>
                    <a:lnTo>
                      <a:pt x="16" y="12"/>
                    </a:lnTo>
                    <a:lnTo>
                      <a:pt x="11" y="8"/>
                    </a:lnTo>
                    <a:lnTo>
                      <a:pt x="6" y="4"/>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24" name="Freeform 400"/>
              <p:cNvSpPr>
                <a:spLocks/>
              </p:cNvSpPr>
              <p:nvPr/>
            </p:nvSpPr>
            <p:spPr bwMode="auto">
              <a:xfrm>
                <a:off x="4489" y="2938"/>
                <a:ext cx="23" cy="184"/>
              </a:xfrm>
              <a:custGeom>
                <a:avLst/>
                <a:gdLst/>
                <a:ahLst/>
                <a:cxnLst>
                  <a:cxn ang="0">
                    <a:pos x="1" y="1"/>
                  </a:cxn>
                  <a:cxn ang="0">
                    <a:pos x="2" y="2"/>
                  </a:cxn>
                  <a:cxn ang="0">
                    <a:pos x="3" y="6"/>
                  </a:cxn>
                  <a:cxn ang="0">
                    <a:pos x="5" y="11"/>
                  </a:cxn>
                  <a:cxn ang="0">
                    <a:pos x="7" y="18"/>
                  </a:cxn>
                  <a:cxn ang="0">
                    <a:pos x="9" y="27"/>
                  </a:cxn>
                  <a:cxn ang="0">
                    <a:pos x="12" y="37"/>
                  </a:cxn>
                  <a:cxn ang="0">
                    <a:pos x="14" y="49"/>
                  </a:cxn>
                  <a:cxn ang="0">
                    <a:pos x="16" y="61"/>
                  </a:cxn>
                  <a:cxn ang="0">
                    <a:pos x="18" y="75"/>
                  </a:cxn>
                  <a:cxn ang="0">
                    <a:pos x="19" y="90"/>
                  </a:cxn>
                  <a:cxn ang="0">
                    <a:pos x="19" y="105"/>
                  </a:cxn>
                  <a:cxn ang="0">
                    <a:pos x="18" y="120"/>
                  </a:cxn>
                  <a:cxn ang="0">
                    <a:pos x="16" y="136"/>
                  </a:cxn>
                  <a:cxn ang="0">
                    <a:pos x="12" y="152"/>
                  </a:cxn>
                  <a:cxn ang="0">
                    <a:pos x="7" y="168"/>
                  </a:cxn>
                  <a:cxn ang="0">
                    <a:pos x="0" y="184"/>
                  </a:cxn>
                  <a:cxn ang="0">
                    <a:pos x="1" y="183"/>
                  </a:cxn>
                  <a:cxn ang="0">
                    <a:pos x="2" y="181"/>
                  </a:cxn>
                  <a:cxn ang="0">
                    <a:pos x="4" y="177"/>
                  </a:cxn>
                  <a:cxn ang="0">
                    <a:pos x="7" y="171"/>
                  </a:cxn>
                  <a:cxn ang="0">
                    <a:pos x="10" y="164"/>
                  </a:cxn>
                  <a:cxn ang="0">
                    <a:pos x="13" y="156"/>
                  </a:cxn>
                  <a:cxn ang="0">
                    <a:pos x="16" y="146"/>
                  </a:cxn>
                  <a:cxn ang="0">
                    <a:pos x="19" y="136"/>
                  </a:cxn>
                  <a:cxn ang="0">
                    <a:pos x="21" y="124"/>
                  </a:cxn>
                  <a:cxn ang="0">
                    <a:pos x="23" y="110"/>
                  </a:cxn>
                  <a:cxn ang="0">
                    <a:pos x="23" y="96"/>
                  </a:cxn>
                  <a:cxn ang="0">
                    <a:pos x="23" y="80"/>
                  </a:cxn>
                  <a:cxn ang="0">
                    <a:pos x="21" y="64"/>
                  </a:cxn>
                  <a:cxn ang="0">
                    <a:pos x="18" y="46"/>
                  </a:cxn>
                  <a:cxn ang="0">
                    <a:pos x="13" y="27"/>
                  </a:cxn>
                  <a:cxn ang="0">
                    <a:pos x="6" y="8"/>
                  </a:cxn>
                  <a:cxn ang="0">
                    <a:pos x="6" y="6"/>
                  </a:cxn>
                  <a:cxn ang="0">
                    <a:pos x="5" y="2"/>
                  </a:cxn>
                  <a:cxn ang="0">
                    <a:pos x="3" y="0"/>
                  </a:cxn>
                  <a:cxn ang="0">
                    <a:pos x="1" y="1"/>
                  </a:cxn>
                </a:cxnLst>
                <a:rect l="0" t="0" r="r" b="b"/>
                <a:pathLst>
                  <a:path w="23" h="184">
                    <a:moveTo>
                      <a:pt x="1" y="1"/>
                    </a:moveTo>
                    <a:lnTo>
                      <a:pt x="2" y="2"/>
                    </a:lnTo>
                    <a:lnTo>
                      <a:pt x="3" y="6"/>
                    </a:lnTo>
                    <a:lnTo>
                      <a:pt x="5" y="11"/>
                    </a:lnTo>
                    <a:lnTo>
                      <a:pt x="7" y="18"/>
                    </a:lnTo>
                    <a:lnTo>
                      <a:pt x="9" y="27"/>
                    </a:lnTo>
                    <a:lnTo>
                      <a:pt x="12" y="37"/>
                    </a:lnTo>
                    <a:lnTo>
                      <a:pt x="14" y="49"/>
                    </a:lnTo>
                    <a:lnTo>
                      <a:pt x="16" y="61"/>
                    </a:lnTo>
                    <a:lnTo>
                      <a:pt x="18" y="75"/>
                    </a:lnTo>
                    <a:lnTo>
                      <a:pt x="19" y="90"/>
                    </a:lnTo>
                    <a:lnTo>
                      <a:pt x="19" y="105"/>
                    </a:lnTo>
                    <a:lnTo>
                      <a:pt x="18" y="120"/>
                    </a:lnTo>
                    <a:lnTo>
                      <a:pt x="16" y="136"/>
                    </a:lnTo>
                    <a:lnTo>
                      <a:pt x="12" y="152"/>
                    </a:lnTo>
                    <a:lnTo>
                      <a:pt x="7" y="168"/>
                    </a:lnTo>
                    <a:lnTo>
                      <a:pt x="0" y="184"/>
                    </a:lnTo>
                    <a:lnTo>
                      <a:pt x="1" y="183"/>
                    </a:lnTo>
                    <a:lnTo>
                      <a:pt x="2" y="181"/>
                    </a:lnTo>
                    <a:lnTo>
                      <a:pt x="4" y="177"/>
                    </a:lnTo>
                    <a:lnTo>
                      <a:pt x="7" y="171"/>
                    </a:lnTo>
                    <a:lnTo>
                      <a:pt x="10" y="164"/>
                    </a:lnTo>
                    <a:lnTo>
                      <a:pt x="13" y="156"/>
                    </a:lnTo>
                    <a:lnTo>
                      <a:pt x="16" y="146"/>
                    </a:lnTo>
                    <a:lnTo>
                      <a:pt x="19" y="136"/>
                    </a:lnTo>
                    <a:lnTo>
                      <a:pt x="21" y="124"/>
                    </a:lnTo>
                    <a:lnTo>
                      <a:pt x="23" y="110"/>
                    </a:lnTo>
                    <a:lnTo>
                      <a:pt x="23" y="96"/>
                    </a:lnTo>
                    <a:lnTo>
                      <a:pt x="23" y="80"/>
                    </a:lnTo>
                    <a:lnTo>
                      <a:pt x="21" y="64"/>
                    </a:lnTo>
                    <a:lnTo>
                      <a:pt x="18" y="46"/>
                    </a:lnTo>
                    <a:lnTo>
                      <a:pt x="13" y="27"/>
                    </a:lnTo>
                    <a:lnTo>
                      <a:pt x="6" y="8"/>
                    </a:lnTo>
                    <a:lnTo>
                      <a:pt x="6" y="6"/>
                    </a:lnTo>
                    <a:lnTo>
                      <a:pt x="5" y="2"/>
                    </a:lnTo>
                    <a:lnTo>
                      <a:pt x="3" y="0"/>
                    </a:lnTo>
                    <a:lnTo>
                      <a:pt x="1" y="1"/>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25" name="Freeform 401"/>
              <p:cNvSpPr>
                <a:spLocks/>
              </p:cNvSpPr>
              <p:nvPr/>
            </p:nvSpPr>
            <p:spPr bwMode="auto">
              <a:xfrm>
                <a:off x="4468" y="2792"/>
                <a:ext cx="37" cy="24"/>
              </a:xfrm>
              <a:custGeom>
                <a:avLst/>
                <a:gdLst/>
                <a:ahLst/>
                <a:cxnLst>
                  <a:cxn ang="0">
                    <a:pos x="0" y="0"/>
                  </a:cxn>
                  <a:cxn ang="0">
                    <a:pos x="1" y="0"/>
                  </a:cxn>
                  <a:cxn ang="0">
                    <a:pos x="2" y="1"/>
                  </a:cxn>
                  <a:cxn ang="0">
                    <a:pos x="3" y="3"/>
                  </a:cxn>
                  <a:cxn ang="0">
                    <a:pos x="5" y="4"/>
                  </a:cxn>
                  <a:cxn ang="0">
                    <a:pos x="8" y="7"/>
                  </a:cxn>
                  <a:cxn ang="0">
                    <a:pos x="11" y="8"/>
                  </a:cxn>
                  <a:cxn ang="0">
                    <a:pos x="14" y="10"/>
                  </a:cxn>
                  <a:cxn ang="0">
                    <a:pos x="17" y="12"/>
                  </a:cxn>
                  <a:cxn ang="0">
                    <a:pos x="21" y="13"/>
                  </a:cxn>
                  <a:cxn ang="0">
                    <a:pos x="24" y="14"/>
                  </a:cxn>
                  <a:cxn ang="0">
                    <a:pos x="27" y="14"/>
                  </a:cxn>
                  <a:cxn ang="0">
                    <a:pos x="30" y="15"/>
                  </a:cxn>
                  <a:cxn ang="0">
                    <a:pos x="32" y="17"/>
                  </a:cxn>
                  <a:cxn ang="0">
                    <a:pos x="34" y="18"/>
                  </a:cxn>
                  <a:cxn ang="0">
                    <a:pos x="36" y="21"/>
                  </a:cxn>
                  <a:cxn ang="0">
                    <a:pos x="37" y="24"/>
                  </a:cxn>
                  <a:cxn ang="0">
                    <a:pos x="37" y="24"/>
                  </a:cxn>
                  <a:cxn ang="0">
                    <a:pos x="37" y="23"/>
                  </a:cxn>
                  <a:cxn ang="0">
                    <a:pos x="37" y="21"/>
                  </a:cxn>
                  <a:cxn ang="0">
                    <a:pos x="36" y="19"/>
                  </a:cxn>
                  <a:cxn ang="0">
                    <a:pos x="34" y="17"/>
                  </a:cxn>
                  <a:cxn ang="0">
                    <a:pos x="31" y="15"/>
                  </a:cxn>
                  <a:cxn ang="0">
                    <a:pos x="26" y="13"/>
                  </a:cxn>
                  <a:cxn ang="0">
                    <a:pos x="19" y="11"/>
                  </a:cxn>
                  <a:cxn ang="0">
                    <a:pos x="19" y="11"/>
                  </a:cxn>
                  <a:cxn ang="0">
                    <a:pos x="17" y="10"/>
                  </a:cxn>
                  <a:cxn ang="0">
                    <a:pos x="16" y="10"/>
                  </a:cxn>
                  <a:cxn ang="0">
                    <a:pos x="14" y="9"/>
                  </a:cxn>
                  <a:cxn ang="0">
                    <a:pos x="11" y="7"/>
                  </a:cxn>
                  <a:cxn ang="0">
                    <a:pos x="8" y="5"/>
                  </a:cxn>
                  <a:cxn ang="0">
                    <a:pos x="4" y="3"/>
                  </a:cxn>
                  <a:cxn ang="0">
                    <a:pos x="0" y="0"/>
                  </a:cxn>
                </a:cxnLst>
                <a:rect l="0" t="0" r="r" b="b"/>
                <a:pathLst>
                  <a:path w="37" h="24">
                    <a:moveTo>
                      <a:pt x="0" y="0"/>
                    </a:moveTo>
                    <a:lnTo>
                      <a:pt x="1" y="0"/>
                    </a:lnTo>
                    <a:lnTo>
                      <a:pt x="2" y="1"/>
                    </a:lnTo>
                    <a:lnTo>
                      <a:pt x="3" y="3"/>
                    </a:lnTo>
                    <a:lnTo>
                      <a:pt x="5" y="4"/>
                    </a:lnTo>
                    <a:lnTo>
                      <a:pt x="8" y="7"/>
                    </a:lnTo>
                    <a:lnTo>
                      <a:pt x="11" y="8"/>
                    </a:lnTo>
                    <a:lnTo>
                      <a:pt x="14" y="10"/>
                    </a:lnTo>
                    <a:lnTo>
                      <a:pt x="17" y="12"/>
                    </a:lnTo>
                    <a:lnTo>
                      <a:pt x="21" y="13"/>
                    </a:lnTo>
                    <a:lnTo>
                      <a:pt x="24" y="14"/>
                    </a:lnTo>
                    <a:lnTo>
                      <a:pt x="27" y="14"/>
                    </a:lnTo>
                    <a:lnTo>
                      <a:pt x="30" y="15"/>
                    </a:lnTo>
                    <a:lnTo>
                      <a:pt x="32" y="17"/>
                    </a:lnTo>
                    <a:lnTo>
                      <a:pt x="34" y="18"/>
                    </a:lnTo>
                    <a:lnTo>
                      <a:pt x="36" y="21"/>
                    </a:lnTo>
                    <a:lnTo>
                      <a:pt x="37" y="24"/>
                    </a:lnTo>
                    <a:lnTo>
                      <a:pt x="37" y="24"/>
                    </a:lnTo>
                    <a:lnTo>
                      <a:pt x="37" y="23"/>
                    </a:lnTo>
                    <a:lnTo>
                      <a:pt x="37" y="21"/>
                    </a:lnTo>
                    <a:lnTo>
                      <a:pt x="36" y="19"/>
                    </a:lnTo>
                    <a:lnTo>
                      <a:pt x="34" y="17"/>
                    </a:lnTo>
                    <a:lnTo>
                      <a:pt x="31" y="15"/>
                    </a:lnTo>
                    <a:lnTo>
                      <a:pt x="26" y="13"/>
                    </a:lnTo>
                    <a:lnTo>
                      <a:pt x="19" y="11"/>
                    </a:lnTo>
                    <a:lnTo>
                      <a:pt x="19" y="11"/>
                    </a:lnTo>
                    <a:lnTo>
                      <a:pt x="17" y="10"/>
                    </a:lnTo>
                    <a:lnTo>
                      <a:pt x="16" y="10"/>
                    </a:lnTo>
                    <a:lnTo>
                      <a:pt x="14" y="9"/>
                    </a:lnTo>
                    <a:lnTo>
                      <a:pt x="11" y="7"/>
                    </a:lnTo>
                    <a:lnTo>
                      <a:pt x="8" y="5"/>
                    </a:lnTo>
                    <a:lnTo>
                      <a:pt x="4" y="3"/>
                    </a:lnTo>
                    <a:lnTo>
                      <a:pt x="0" y="0"/>
                    </a:lnTo>
                    <a:close/>
                  </a:path>
                </a:pathLst>
              </a:custGeom>
              <a:solidFill>
                <a:srgbClr val="14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427" name="Freeform 403"/>
            <p:cNvSpPr>
              <a:spLocks noEditPoints="1"/>
            </p:cNvSpPr>
            <p:nvPr/>
          </p:nvSpPr>
          <p:spPr bwMode="auto">
            <a:xfrm>
              <a:off x="3739" y="2983"/>
              <a:ext cx="533" cy="45"/>
            </a:xfrm>
            <a:custGeom>
              <a:avLst/>
              <a:gdLst/>
              <a:ahLst/>
              <a:cxnLst>
                <a:cxn ang="0">
                  <a:pos x="167" y="84"/>
                </a:cxn>
                <a:cxn ang="0">
                  <a:pos x="2234" y="84"/>
                </a:cxn>
                <a:cxn ang="0">
                  <a:pos x="2250" y="100"/>
                </a:cxn>
                <a:cxn ang="0">
                  <a:pos x="2234" y="117"/>
                </a:cxn>
                <a:cxn ang="0">
                  <a:pos x="167" y="117"/>
                </a:cxn>
                <a:cxn ang="0">
                  <a:pos x="150" y="100"/>
                </a:cxn>
                <a:cxn ang="0">
                  <a:pos x="167" y="84"/>
                </a:cxn>
                <a:cxn ang="0">
                  <a:pos x="200" y="200"/>
                </a:cxn>
                <a:cxn ang="0">
                  <a:pos x="0" y="100"/>
                </a:cxn>
                <a:cxn ang="0">
                  <a:pos x="200" y="0"/>
                </a:cxn>
                <a:cxn ang="0">
                  <a:pos x="200" y="200"/>
                </a:cxn>
                <a:cxn ang="0">
                  <a:pos x="2200" y="0"/>
                </a:cxn>
                <a:cxn ang="0">
                  <a:pos x="2400" y="100"/>
                </a:cxn>
                <a:cxn ang="0">
                  <a:pos x="2200" y="200"/>
                </a:cxn>
                <a:cxn ang="0">
                  <a:pos x="2200" y="0"/>
                </a:cxn>
              </a:cxnLst>
              <a:rect l="0" t="0" r="r" b="b"/>
              <a:pathLst>
                <a:path w="2400" h="200">
                  <a:moveTo>
                    <a:pt x="167" y="84"/>
                  </a:moveTo>
                  <a:lnTo>
                    <a:pt x="2234" y="84"/>
                  </a:lnTo>
                  <a:cubicBezTo>
                    <a:pt x="2243" y="84"/>
                    <a:pt x="2250" y="91"/>
                    <a:pt x="2250" y="100"/>
                  </a:cubicBezTo>
                  <a:cubicBezTo>
                    <a:pt x="2250" y="110"/>
                    <a:pt x="2243" y="117"/>
                    <a:pt x="2234" y="117"/>
                  </a:cubicBezTo>
                  <a:lnTo>
                    <a:pt x="167" y="117"/>
                  </a:lnTo>
                  <a:cubicBezTo>
                    <a:pt x="158" y="117"/>
                    <a:pt x="150" y="110"/>
                    <a:pt x="150" y="100"/>
                  </a:cubicBezTo>
                  <a:cubicBezTo>
                    <a:pt x="150" y="91"/>
                    <a:pt x="158" y="84"/>
                    <a:pt x="167" y="84"/>
                  </a:cubicBezTo>
                  <a:close/>
                  <a:moveTo>
                    <a:pt x="200" y="200"/>
                  </a:moveTo>
                  <a:lnTo>
                    <a:pt x="0" y="100"/>
                  </a:lnTo>
                  <a:lnTo>
                    <a:pt x="200" y="0"/>
                  </a:lnTo>
                  <a:lnTo>
                    <a:pt x="200" y="200"/>
                  </a:lnTo>
                  <a:close/>
                  <a:moveTo>
                    <a:pt x="2200" y="0"/>
                  </a:moveTo>
                  <a:lnTo>
                    <a:pt x="2400" y="100"/>
                  </a:lnTo>
                  <a:lnTo>
                    <a:pt x="2200" y="200"/>
                  </a:lnTo>
                  <a:lnTo>
                    <a:pt x="2200" y="0"/>
                  </a:lnTo>
                  <a:close/>
                </a:path>
              </a:pathLst>
            </a:custGeom>
            <a:solidFill>
              <a:srgbClr val="000000"/>
            </a:solidFill>
            <a:ln w="1"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nvGrpSpPr>
            <p:cNvPr id="1430" name="Group 406"/>
            <p:cNvGrpSpPr>
              <a:grpSpLocks/>
            </p:cNvGrpSpPr>
            <p:nvPr/>
          </p:nvGrpSpPr>
          <p:grpSpPr bwMode="auto">
            <a:xfrm>
              <a:off x="2940" y="1028"/>
              <a:ext cx="618" cy="379"/>
              <a:chOff x="2940" y="1028"/>
              <a:chExt cx="618" cy="379"/>
            </a:xfrm>
          </p:grpSpPr>
          <p:pic>
            <p:nvPicPr>
              <p:cNvPr id="1428" name="Picture 404"/>
              <p:cNvPicPr>
                <a:picLocks noChangeAspect="1" noChangeArrowheads="1"/>
              </p:cNvPicPr>
              <p:nvPr/>
            </p:nvPicPr>
            <p:blipFill>
              <a:blip r:embed="rId3"/>
              <a:srcRect/>
              <a:stretch>
                <a:fillRect/>
              </a:stretch>
            </p:blipFill>
            <p:spPr bwMode="auto">
              <a:xfrm>
                <a:off x="2940" y="1028"/>
                <a:ext cx="618" cy="379"/>
              </a:xfrm>
              <a:prstGeom prst="rect">
                <a:avLst/>
              </a:prstGeom>
              <a:noFill/>
              <a:ln w="9525">
                <a:noFill/>
                <a:miter lim="800000"/>
                <a:headEnd/>
                <a:tailEnd/>
              </a:ln>
            </p:spPr>
          </p:pic>
          <p:pic>
            <p:nvPicPr>
              <p:cNvPr id="1429" name="Picture 405"/>
              <p:cNvPicPr>
                <a:picLocks noChangeAspect="1" noChangeArrowheads="1"/>
              </p:cNvPicPr>
              <p:nvPr/>
            </p:nvPicPr>
            <p:blipFill>
              <a:blip r:embed="rId4"/>
              <a:srcRect/>
              <a:stretch>
                <a:fillRect/>
              </a:stretch>
            </p:blipFill>
            <p:spPr bwMode="auto">
              <a:xfrm>
                <a:off x="2940" y="1028"/>
                <a:ext cx="618" cy="379"/>
              </a:xfrm>
              <a:prstGeom prst="rect">
                <a:avLst/>
              </a:prstGeom>
              <a:noFill/>
              <a:ln w="9525">
                <a:noFill/>
                <a:miter lim="800000"/>
                <a:headEnd/>
                <a:tailEnd/>
              </a:ln>
            </p:spPr>
          </p:pic>
        </p:grpSp>
        <p:sp>
          <p:nvSpPr>
            <p:cNvPr id="1431" name="Freeform 407"/>
            <p:cNvSpPr>
              <a:spLocks noEditPoints="1"/>
            </p:cNvSpPr>
            <p:nvPr/>
          </p:nvSpPr>
          <p:spPr bwMode="auto">
            <a:xfrm>
              <a:off x="2939" y="1407"/>
              <a:ext cx="332" cy="266"/>
            </a:xfrm>
            <a:custGeom>
              <a:avLst/>
              <a:gdLst/>
              <a:ahLst/>
              <a:cxnLst>
                <a:cxn ang="0">
                  <a:pos x="167" y="2067"/>
                </a:cxn>
                <a:cxn ang="0">
                  <a:pos x="167" y="1200"/>
                </a:cxn>
                <a:cxn ang="0">
                  <a:pos x="200" y="1167"/>
                </a:cxn>
                <a:cxn ang="0">
                  <a:pos x="2784" y="1167"/>
                </a:cxn>
                <a:cxn ang="0">
                  <a:pos x="2750" y="1200"/>
                </a:cxn>
                <a:cxn ang="0">
                  <a:pos x="2750" y="334"/>
                </a:cxn>
                <a:cxn ang="0">
                  <a:pos x="2784" y="300"/>
                </a:cxn>
                <a:cxn ang="0">
                  <a:pos x="2817" y="334"/>
                </a:cxn>
                <a:cxn ang="0">
                  <a:pos x="2817" y="1200"/>
                </a:cxn>
                <a:cxn ang="0">
                  <a:pos x="2784" y="1234"/>
                </a:cxn>
                <a:cxn ang="0">
                  <a:pos x="200" y="1234"/>
                </a:cxn>
                <a:cxn ang="0">
                  <a:pos x="234" y="1200"/>
                </a:cxn>
                <a:cxn ang="0">
                  <a:pos x="234" y="2067"/>
                </a:cxn>
                <a:cxn ang="0">
                  <a:pos x="200" y="2100"/>
                </a:cxn>
                <a:cxn ang="0">
                  <a:pos x="167" y="2067"/>
                </a:cxn>
                <a:cxn ang="0">
                  <a:pos x="400" y="2000"/>
                </a:cxn>
                <a:cxn ang="0">
                  <a:pos x="200" y="2400"/>
                </a:cxn>
                <a:cxn ang="0">
                  <a:pos x="0" y="2000"/>
                </a:cxn>
                <a:cxn ang="0">
                  <a:pos x="400" y="2000"/>
                </a:cxn>
                <a:cxn ang="0">
                  <a:pos x="2584" y="400"/>
                </a:cxn>
                <a:cxn ang="0">
                  <a:pos x="2784" y="0"/>
                </a:cxn>
                <a:cxn ang="0">
                  <a:pos x="2984" y="400"/>
                </a:cxn>
                <a:cxn ang="0">
                  <a:pos x="2584" y="400"/>
                </a:cxn>
              </a:cxnLst>
              <a:rect l="0" t="0" r="r" b="b"/>
              <a:pathLst>
                <a:path w="2984" h="2400">
                  <a:moveTo>
                    <a:pt x="167" y="2067"/>
                  </a:moveTo>
                  <a:lnTo>
                    <a:pt x="167" y="1200"/>
                  </a:lnTo>
                  <a:cubicBezTo>
                    <a:pt x="167" y="1182"/>
                    <a:pt x="182" y="1167"/>
                    <a:pt x="200" y="1167"/>
                  </a:cubicBezTo>
                  <a:lnTo>
                    <a:pt x="2784" y="1167"/>
                  </a:lnTo>
                  <a:lnTo>
                    <a:pt x="2750" y="1200"/>
                  </a:lnTo>
                  <a:lnTo>
                    <a:pt x="2750" y="334"/>
                  </a:lnTo>
                  <a:cubicBezTo>
                    <a:pt x="2750" y="315"/>
                    <a:pt x="2765" y="300"/>
                    <a:pt x="2784" y="300"/>
                  </a:cubicBezTo>
                  <a:cubicBezTo>
                    <a:pt x="2802" y="300"/>
                    <a:pt x="2817" y="315"/>
                    <a:pt x="2817" y="334"/>
                  </a:cubicBezTo>
                  <a:lnTo>
                    <a:pt x="2817" y="1200"/>
                  </a:lnTo>
                  <a:cubicBezTo>
                    <a:pt x="2817" y="1219"/>
                    <a:pt x="2802" y="1234"/>
                    <a:pt x="2784" y="1234"/>
                  </a:cubicBezTo>
                  <a:lnTo>
                    <a:pt x="200" y="1234"/>
                  </a:lnTo>
                  <a:lnTo>
                    <a:pt x="234" y="1200"/>
                  </a:lnTo>
                  <a:lnTo>
                    <a:pt x="234" y="2067"/>
                  </a:lnTo>
                  <a:cubicBezTo>
                    <a:pt x="234" y="2086"/>
                    <a:pt x="219" y="2100"/>
                    <a:pt x="200" y="2100"/>
                  </a:cubicBezTo>
                  <a:cubicBezTo>
                    <a:pt x="182" y="2100"/>
                    <a:pt x="167" y="2086"/>
                    <a:pt x="167" y="2067"/>
                  </a:cubicBezTo>
                  <a:close/>
                  <a:moveTo>
                    <a:pt x="400" y="2000"/>
                  </a:moveTo>
                  <a:lnTo>
                    <a:pt x="200" y="2400"/>
                  </a:lnTo>
                  <a:lnTo>
                    <a:pt x="0" y="2000"/>
                  </a:lnTo>
                  <a:lnTo>
                    <a:pt x="400" y="2000"/>
                  </a:lnTo>
                  <a:close/>
                  <a:moveTo>
                    <a:pt x="2584" y="400"/>
                  </a:moveTo>
                  <a:lnTo>
                    <a:pt x="2784" y="0"/>
                  </a:lnTo>
                  <a:lnTo>
                    <a:pt x="2984" y="400"/>
                  </a:lnTo>
                  <a:lnTo>
                    <a:pt x="2584" y="400"/>
                  </a:lnTo>
                  <a:close/>
                </a:path>
              </a:pathLst>
            </a:custGeom>
            <a:solidFill>
              <a:srgbClr val="000000"/>
            </a:solidFill>
            <a:ln w="1"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1432" name="Freeform 408"/>
            <p:cNvSpPr>
              <a:spLocks noEditPoints="1"/>
            </p:cNvSpPr>
            <p:nvPr/>
          </p:nvSpPr>
          <p:spPr bwMode="auto">
            <a:xfrm>
              <a:off x="3226" y="1407"/>
              <a:ext cx="335" cy="266"/>
            </a:xfrm>
            <a:custGeom>
              <a:avLst/>
              <a:gdLst/>
              <a:ahLst/>
              <a:cxnLst>
                <a:cxn ang="0">
                  <a:pos x="2783" y="2067"/>
                </a:cxn>
                <a:cxn ang="0">
                  <a:pos x="2783" y="1200"/>
                </a:cxn>
                <a:cxn ang="0">
                  <a:pos x="2816" y="1234"/>
                </a:cxn>
                <a:cxn ang="0">
                  <a:pos x="200" y="1234"/>
                </a:cxn>
                <a:cxn ang="0">
                  <a:pos x="166" y="1200"/>
                </a:cxn>
                <a:cxn ang="0">
                  <a:pos x="166" y="334"/>
                </a:cxn>
                <a:cxn ang="0">
                  <a:pos x="200" y="300"/>
                </a:cxn>
                <a:cxn ang="0">
                  <a:pos x="233" y="334"/>
                </a:cxn>
                <a:cxn ang="0">
                  <a:pos x="233" y="1200"/>
                </a:cxn>
                <a:cxn ang="0">
                  <a:pos x="200" y="1167"/>
                </a:cxn>
                <a:cxn ang="0">
                  <a:pos x="2816" y="1167"/>
                </a:cxn>
                <a:cxn ang="0">
                  <a:pos x="2850" y="1200"/>
                </a:cxn>
                <a:cxn ang="0">
                  <a:pos x="2850" y="2067"/>
                </a:cxn>
                <a:cxn ang="0">
                  <a:pos x="2816" y="2100"/>
                </a:cxn>
                <a:cxn ang="0">
                  <a:pos x="2783" y="2067"/>
                </a:cxn>
                <a:cxn ang="0">
                  <a:pos x="3016" y="2000"/>
                </a:cxn>
                <a:cxn ang="0">
                  <a:pos x="2816" y="2400"/>
                </a:cxn>
                <a:cxn ang="0">
                  <a:pos x="2616" y="2000"/>
                </a:cxn>
                <a:cxn ang="0">
                  <a:pos x="3016" y="2000"/>
                </a:cxn>
                <a:cxn ang="0">
                  <a:pos x="0" y="400"/>
                </a:cxn>
                <a:cxn ang="0">
                  <a:pos x="200" y="0"/>
                </a:cxn>
                <a:cxn ang="0">
                  <a:pos x="400" y="400"/>
                </a:cxn>
                <a:cxn ang="0">
                  <a:pos x="0" y="400"/>
                </a:cxn>
              </a:cxnLst>
              <a:rect l="0" t="0" r="r" b="b"/>
              <a:pathLst>
                <a:path w="3016" h="2400">
                  <a:moveTo>
                    <a:pt x="2783" y="2067"/>
                  </a:moveTo>
                  <a:lnTo>
                    <a:pt x="2783" y="1200"/>
                  </a:lnTo>
                  <a:lnTo>
                    <a:pt x="2816" y="1234"/>
                  </a:lnTo>
                  <a:lnTo>
                    <a:pt x="200" y="1234"/>
                  </a:lnTo>
                  <a:cubicBezTo>
                    <a:pt x="181" y="1234"/>
                    <a:pt x="166" y="1219"/>
                    <a:pt x="166" y="1200"/>
                  </a:cubicBezTo>
                  <a:lnTo>
                    <a:pt x="166" y="334"/>
                  </a:lnTo>
                  <a:cubicBezTo>
                    <a:pt x="166" y="315"/>
                    <a:pt x="181" y="300"/>
                    <a:pt x="200" y="300"/>
                  </a:cubicBezTo>
                  <a:cubicBezTo>
                    <a:pt x="218" y="300"/>
                    <a:pt x="233" y="315"/>
                    <a:pt x="233" y="334"/>
                  </a:cubicBezTo>
                  <a:lnTo>
                    <a:pt x="233" y="1200"/>
                  </a:lnTo>
                  <a:lnTo>
                    <a:pt x="200" y="1167"/>
                  </a:lnTo>
                  <a:lnTo>
                    <a:pt x="2816" y="1167"/>
                  </a:lnTo>
                  <a:cubicBezTo>
                    <a:pt x="2835" y="1167"/>
                    <a:pt x="2850" y="1182"/>
                    <a:pt x="2850" y="1200"/>
                  </a:cubicBezTo>
                  <a:lnTo>
                    <a:pt x="2850" y="2067"/>
                  </a:lnTo>
                  <a:cubicBezTo>
                    <a:pt x="2850" y="2086"/>
                    <a:pt x="2835" y="2100"/>
                    <a:pt x="2816" y="2100"/>
                  </a:cubicBezTo>
                  <a:cubicBezTo>
                    <a:pt x="2798" y="2100"/>
                    <a:pt x="2783" y="2086"/>
                    <a:pt x="2783" y="2067"/>
                  </a:cubicBezTo>
                  <a:close/>
                  <a:moveTo>
                    <a:pt x="3016" y="2000"/>
                  </a:moveTo>
                  <a:lnTo>
                    <a:pt x="2816" y="2400"/>
                  </a:lnTo>
                  <a:lnTo>
                    <a:pt x="2616" y="2000"/>
                  </a:lnTo>
                  <a:lnTo>
                    <a:pt x="3016" y="2000"/>
                  </a:lnTo>
                  <a:close/>
                  <a:moveTo>
                    <a:pt x="0" y="400"/>
                  </a:moveTo>
                  <a:lnTo>
                    <a:pt x="200" y="0"/>
                  </a:lnTo>
                  <a:lnTo>
                    <a:pt x="400" y="400"/>
                  </a:lnTo>
                  <a:lnTo>
                    <a:pt x="0" y="400"/>
                  </a:lnTo>
                  <a:close/>
                </a:path>
              </a:pathLst>
            </a:custGeom>
            <a:solidFill>
              <a:srgbClr val="000000"/>
            </a:solidFill>
            <a:ln w="1"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nvGrpSpPr>
            <p:cNvPr id="1437" name="Group 413"/>
            <p:cNvGrpSpPr>
              <a:grpSpLocks/>
            </p:cNvGrpSpPr>
            <p:nvPr/>
          </p:nvGrpSpPr>
          <p:grpSpPr bwMode="auto">
            <a:xfrm>
              <a:off x="806" y="3405"/>
              <a:ext cx="534" cy="444"/>
              <a:chOff x="806" y="3405"/>
              <a:chExt cx="534" cy="444"/>
            </a:xfrm>
          </p:grpSpPr>
          <p:sp>
            <p:nvSpPr>
              <p:cNvPr id="1433" name="Freeform 409"/>
              <p:cNvSpPr>
                <a:spLocks/>
              </p:cNvSpPr>
              <p:nvPr/>
            </p:nvSpPr>
            <p:spPr bwMode="auto">
              <a:xfrm>
                <a:off x="806" y="3405"/>
                <a:ext cx="534" cy="444"/>
              </a:xfrm>
              <a:custGeom>
                <a:avLst/>
                <a:gdLst/>
                <a:ahLst/>
                <a:cxnLst>
                  <a:cxn ang="0">
                    <a:pos x="2400" y="0"/>
                  </a:cxn>
                  <a:cxn ang="0">
                    <a:pos x="0" y="500"/>
                  </a:cxn>
                  <a:cxn ang="0">
                    <a:pos x="0" y="3500"/>
                  </a:cxn>
                  <a:cxn ang="0">
                    <a:pos x="2400" y="4000"/>
                  </a:cxn>
                  <a:cxn ang="0">
                    <a:pos x="4800" y="3500"/>
                  </a:cxn>
                  <a:cxn ang="0">
                    <a:pos x="4800" y="500"/>
                  </a:cxn>
                  <a:cxn ang="0">
                    <a:pos x="2400" y="0"/>
                  </a:cxn>
                </a:cxnLst>
                <a:rect l="0" t="0" r="r" b="b"/>
                <a:pathLst>
                  <a:path w="4800" h="4000">
                    <a:moveTo>
                      <a:pt x="2400" y="0"/>
                    </a:moveTo>
                    <a:cubicBezTo>
                      <a:pt x="1075" y="0"/>
                      <a:pt x="0" y="224"/>
                      <a:pt x="0" y="500"/>
                    </a:cubicBezTo>
                    <a:lnTo>
                      <a:pt x="0" y="3500"/>
                    </a:lnTo>
                    <a:cubicBezTo>
                      <a:pt x="0" y="3777"/>
                      <a:pt x="1075" y="4000"/>
                      <a:pt x="2400" y="4000"/>
                    </a:cubicBezTo>
                    <a:cubicBezTo>
                      <a:pt x="3726" y="4000"/>
                      <a:pt x="4800" y="3777"/>
                      <a:pt x="4800" y="3500"/>
                    </a:cubicBezTo>
                    <a:lnTo>
                      <a:pt x="4800" y="500"/>
                    </a:lnTo>
                    <a:cubicBezTo>
                      <a:pt x="4800" y="224"/>
                      <a:pt x="3726" y="0"/>
                      <a:pt x="2400" y="0"/>
                    </a:cubicBez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34" name="Oval 410"/>
              <p:cNvSpPr>
                <a:spLocks noChangeArrowheads="1"/>
              </p:cNvSpPr>
              <p:nvPr/>
            </p:nvSpPr>
            <p:spPr bwMode="auto">
              <a:xfrm>
                <a:off x="806" y="3405"/>
                <a:ext cx="534" cy="111"/>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35" name="Freeform 411"/>
              <p:cNvSpPr>
                <a:spLocks/>
              </p:cNvSpPr>
              <p:nvPr/>
            </p:nvSpPr>
            <p:spPr bwMode="auto">
              <a:xfrm>
                <a:off x="806" y="3405"/>
                <a:ext cx="534" cy="444"/>
              </a:xfrm>
              <a:custGeom>
                <a:avLst/>
                <a:gdLst/>
                <a:ahLst/>
                <a:cxnLst>
                  <a:cxn ang="0">
                    <a:pos x="2400" y="0"/>
                  </a:cxn>
                  <a:cxn ang="0">
                    <a:pos x="0" y="500"/>
                  </a:cxn>
                  <a:cxn ang="0">
                    <a:pos x="0" y="3500"/>
                  </a:cxn>
                  <a:cxn ang="0">
                    <a:pos x="2400" y="4000"/>
                  </a:cxn>
                  <a:cxn ang="0">
                    <a:pos x="4800" y="3500"/>
                  </a:cxn>
                  <a:cxn ang="0">
                    <a:pos x="4800" y="500"/>
                  </a:cxn>
                  <a:cxn ang="0">
                    <a:pos x="2400" y="0"/>
                  </a:cxn>
                </a:cxnLst>
                <a:rect l="0" t="0" r="r" b="b"/>
                <a:pathLst>
                  <a:path w="4800" h="4000">
                    <a:moveTo>
                      <a:pt x="2400" y="0"/>
                    </a:moveTo>
                    <a:cubicBezTo>
                      <a:pt x="1075" y="0"/>
                      <a:pt x="0" y="224"/>
                      <a:pt x="0" y="500"/>
                    </a:cubicBezTo>
                    <a:lnTo>
                      <a:pt x="0" y="3500"/>
                    </a:lnTo>
                    <a:cubicBezTo>
                      <a:pt x="0" y="3777"/>
                      <a:pt x="1075" y="4000"/>
                      <a:pt x="2400" y="4000"/>
                    </a:cubicBezTo>
                    <a:cubicBezTo>
                      <a:pt x="3726" y="4000"/>
                      <a:pt x="4800" y="3777"/>
                      <a:pt x="4800" y="3500"/>
                    </a:cubicBezTo>
                    <a:lnTo>
                      <a:pt x="4800" y="500"/>
                    </a:lnTo>
                    <a:cubicBezTo>
                      <a:pt x="4800" y="224"/>
                      <a:pt x="3726" y="0"/>
                      <a:pt x="2400" y="0"/>
                    </a:cubicBezTo>
                    <a:close/>
                  </a:path>
                </a:pathLst>
              </a:custGeom>
              <a:noFill/>
              <a:ln w="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36" name="Freeform 412"/>
              <p:cNvSpPr>
                <a:spLocks/>
              </p:cNvSpPr>
              <p:nvPr/>
            </p:nvSpPr>
            <p:spPr bwMode="auto">
              <a:xfrm>
                <a:off x="806" y="3460"/>
                <a:ext cx="534" cy="56"/>
              </a:xfrm>
              <a:custGeom>
                <a:avLst/>
                <a:gdLst/>
                <a:ahLst/>
                <a:cxnLst>
                  <a:cxn ang="0">
                    <a:pos x="0" y="0"/>
                  </a:cxn>
                  <a:cxn ang="0">
                    <a:pos x="267" y="56"/>
                  </a:cxn>
                  <a:cxn ang="0">
                    <a:pos x="534" y="0"/>
                  </a:cxn>
                </a:cxnLst>
                <a:rect l="0" t="0" r="r" b="b"/>
                <a:pathLst>
                  <a:path w="534" h="56">
                    <a:moveTo>
                      <a:pt x="0" y="0"/>
                    </a:moveTo>
                    <a:cubicBezTo>
                      <a:pt x="0" y="31"/>
                      <a:pt x="120" y="56"/>
                      <a:pt x="267" y="56"/>
                    </a:cubicBezTo>
                    <a:cubicBezTo>
                      <a:pt x="414" y="56"/>
                      <a:pt x="534" y="31"/>
                      <a:pt x="534" y="0"/>
                    </a:cubicBezTo>
                  </a:path>
                </a:pathLst>
              </a:custGeom>
              <a:noFill/>
              <a:ln w="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438" name="Rectangle 414"/>
            <p:cNvSpPr>
              <a:spLocks noChangeArrowheads="1"/>
            </p:cNvSpPr>
            <p:nvPr/>
          </p:nvSpPr>
          <p:spPr bwMode="auto">
            <a:xfrm>
              <a:off x="899" y="3582"/>
              <a:ext cx="414"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mirror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39" name="Freeform 415"/>
            <p:cNvSpPr>
              <a:spLocks noEditPoints="1"/>
            </p:cNvSpPr>
            <p:nvPr/>
          </p:nvSpPr>
          <p:spPr bwMode="auto">
            <a:xfrm>
              <a:off x="1340" y="3605"/>
              <a:ext cx="533" cy="44"/>
            </a:xfrm>
            <a:custGeom>
              <a:avLst/>
              <a:gdLst/>
              <a:ahLst/>
              <a:cxnLst>
                <a:cxn ang="0">
                  <a:pos x="4467" y="234"/>
                </a:cxn>
                <a:cxn ang="0">
                  <a:pos x="334" y="234"/>
                </a:cxn>
                <a:cxn ang="0">
                  <a:pos x="300" y="200"/>
                </a:cxn>
                <a:cxn ang="0">
                  <a:pos x="334" y="167"/>
                </a:cxn>
                <a:cxn ang="0">
                  <a:pos x="4467" y="167"/>
                </a:cxn>
                <a:cxn ang="0">
                  <a:pos x="4500" y="200"/>
                </a:cxn>
                <a:cxn ang="0">
                  <a:pos x="4467" y="234"/>
                </a:cxn>
                <a:cxn ang="0">
                  <a:pos x="4400" y="0"/>
                </a:cxn>
                <a:cxn ang="0">
                  <a:pos x="4800" y="200"/>
                </a:cxn>
                <a:cxn ang="0">
                  <a:pos x="4400" y="400"/>
                </a:cxn>
                <a:cxn ang="0">
                  <a:pos x="4400" y="0"/>
                </a:cxn>
                <a:cxn ang="0">
                  <a:pos x="400" y="400"/>
                </a:cxn>
                <a:cxn ang="0">
                  <a:pos x="0" y="200"/>
                </a:cxn>
                <a:cxn ang="0">
                  <a:pos x="400" y="0"/>
                </a:cxn>
                <a:cxn ang="0">
                  <a:pos x="400" y="400"/>
                </a:cxn>
              </a:cxnLst>
              <a:rect l="0" t="0" r="r" b="b"/>
              <a:pathLst>
                <a:path w="4800" h="400">
                  <a:moveTo>
                    <a:pt x="4467" y="234"/>
                  </a:moveTo>
                  <a:lnTo>
                    <a:pt x="334" y="234"/>
                  </a:lnTo>
                  <a:cubicBezTo>
                    <a:pt x="315" y="234"/>
                    <a:pt x="300" y="219"/>
                    <a:pt x="300" y="200"/>
                  </a:cubicBezTo>
                  <a:cubicBezTo>
                    <a:pt x="300" y="182"/>
                    <a:pt x="315" y="167"/>
                    <a:pt x="334" y="167"/>
                  </a:cubicBezTo>
                  <a:lnTo>
                    <a:pt x="4467" y="167"/>
                  </a:lnTo>
                  <a:cubicBezTo>
                    <a:pt x="4486" y="167"/>
                    <a:pt x="4500" y="182"/>
                    <a:pt x="4500" y="200"/>
                  </a:cubicBezTo>
                  <a:cubicBezTo>
                    <a:pt x="4500" y="219"/>
                    <a:pt x="4486" y="234"/>
                    <a:pt x="4467" y="234"/>
                  </a:cubicBezTo>
                  <a:close/>
                  <a:moveTo>
                    <a:pt x="4400" y="0"/>
                  </a:moveTo>
                  <a:lnTo>
                    <a:pt x="4800" y="200"/>
                  </a:lnTo>
                  <a:lnTo>
                    <a:pt x="4400" y="400"/>
                  </a:lnTo>
                  <a:lnTo>
                    <a:pt x="4400" y="0"/>
                  </a:lnTo>
                  <a:close/>
                  <a:moveTo>
                    <a:pt x="400" y="400"/>
                  </a:moveTo>
                  <a:lnTo>
                    <a:pt x="0" y="200"/>
                  </a:lnTo>
                  <a:lnTo>
                    <a:pt x="400" y="0"/>
                  </a:lnTo>
                  <a:lnTo>
                    <a:pt x="400" y="400"/>
                  </a:lnTo>
                  <a:close/>
                </a:path>
              </a:pathLst>
            </a:custGeom>
            <a:solidFill>
              <a:srgbClr val="000000"/>
            </a:solidFill>
            <a:ln w="1"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1440" name="Rectangle 416"/>
            <p:cNvSpPr>
              <a:spLocks noChangeArrowheads="1"/>
            </p:cNvSpPr>
            <p:nvPr/>
          </p:nvSpPr>
          <p:spPr bwMode="auto">
            <a:xfrm rot="16200000">
              <a:off x="1666" y="1188"/>
              <a:ext cx="221" cy="10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pitchFamily="34" charset="0"/>
                  <a:cs typeface="Arial" pitchFamily="34" charset="0"/>
                </a:rPr>
                <a:t>client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41" name="Rectangle 417"/>
            <p:cNvSpPr>
              <a:spLocks noChangeArrowheads="1"/>
            </p:cNvSpPr>
            <p:nvPr/>
          </p:nvSpPr>
          <p:spPr bwMode="auto">
            <a:xfrm rot="16200000">
              <a:off x="2807" y="1217"/>
              <a:ext cx="163" cy="10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pitchFamily="34" charset="0"/>
                  <a:cs typeface="Arial" pitchFamily="34" charset="0"/>
                </a:rPr>
                <a:t>tool</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42" name="Rectangle 418"/>
            <p:cNvSpPr>
              <a:spLocks noChangeArrowheads="1"/>
            </p:cNvSpPr>
            <p:nvPr/>
          </p:nvSpPr>
          <p:spPr bwMode="auto">
            <a:xfrm rot="16200000">
              <a:off x="4640" y="2891"/>
              <a:ext cx="497" cy="10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pitchFamily="34" charset="0"/>
                  <a:cs typeface="Arial" pitchFamily="34" charset="0"/>
                </a:rPr>
                <a:t>administrator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ISOcat</a:t>
            </a:r>
            <a:r>
              <a:rPr lang="en-US" dirty="0" smtClean="0"/>
              <a:t> demonstration</a:t>
            </a:r>
            <a:endParaRPr lang="en-US"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6</a:t>
            </a:fld>
            <a:endParaRPr lang="en-US"/>
          </a:p>
        </p:txBody>
      </p:sp>
      <p:pic>
        <p:nvPicPr>
          <p:cNvPr id="1026" name="Picture 2" descr="D:\Program Files\Microsoft Office 2007\MEDIA\CAGCAT10\j0205582.wmf"/>
          <p:cNvPicPr>
            <a:picLocks noChangeAspect="1" noChangeArrowheads="1"/>
          </p:cNvPicPr>
          <p:nvPr/>
        </p:nvPicPr>
        <p:blipFill>
          <a:blip r:embed="rId3"/>
          <a:srcRect/>
          <a:stretch>
            <a:fillRect/>
          </a:stretch>
        </p:blipFill>
        <p:spPr bwMode="auto">
          <a:xfrm>
            <a:off x="3683660" y="2613812"/>
            <a:ext cx="1776679" cy="16303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What is missing?</a:t>
            </a:r>
            <a:endParaRPr lang="en-GB" dirty="0"/>
          </a:p>
        </p:txBody>
      </p:sp>
      <p:sp>
        <p:nvSpPr>
          <p:cNvPr id="3" name="Tijdelijke aanduiding voor inhoud 2"/>
          <p:cNvSpPr>
            <a:spLocks noGrp="1"/>
          </p:cNvSpPr>
          <p:nvPr>
            <p:ph idx="1"/>
          </p:nvPr>
        </p:nvSpPr>
        <p:spPr/>
        <p:txBody>
          <a:bodyPr/>
          <a:lstStyle/>
          <a:p>
            <a:r>
              <a:rPr lang="en-GB" sz="2000" dirty="0" smtClean="0"/>
              <a:t>Standardization workflow</a:t>
            </a:r>
          </a:p>
          <a:p>
            <a:r>
              <a:rPr lang="en-GB" sz="2000" dirty="0" smtClean="0"/>
              <a:t>Share DC(S)s</a:t>
            </a:r>
          </a:p>
          <a:p>
            <a:pPr lvl="1"/>
            <a:r>
              <a:rPr lang="en-GB" sz="1800" dirty="0" smtClean="0"/>
              <a:t>DC(S) locking mechanism</a:t>
            </a:r>
          </a:p>
          <a:p>
            <a:r>
              <a:rPr lang="en-GB" sz="2000" dirty="0" smtClean="0"/>
              <a:t>Commenting DC(S)s</a:t>
            </a:r>
          </a:p>
          <a:p>
            <a:pPr lvl="1"/>
            <a:r>
              <a:rPr lang="en-GB" sz="1800" dirty="0" smtClean="0"/>
              <a:t>embed existing forum service</a:t>
            </a:r>
          </a:p>
          <a:p>
            <a:r>
              <a:rPr lang="en-GB" sz="2000" dirty="0" smtClean="0"/>
              <a:t>Search private </a:t>
            </a:r>
            <a:r>
              <a:rPr lang="en-GB" sz="2000" dirty="0" err="1" smtClean="0"/>
              <a:t>DCs</a:t>
            </a:r>
            <a:endParaRPr lang="en-GB" sz="2000" dirty="0" smtClean="0"/>
          </a:p>
          <a:p>
            <a:pPr lvl="1"/>
            <a:r>
              <a:rPr lang="en-GB" sz="1800" dirty="0" smtClean="0"/>
              <a:t>generate list of all accessible DCs for a user</a:t>
            </a:r>
          </a:p>
          <a:p>
            <a:r>
              <a:rPr lang="en-GB" sz="2000" dirty="0" smtClean="0"/>
              <a:t>Advanced query interface</a:t>
            </a:r>
          </a:p>
          <a:p>
            <a:pPr lvl="1"/>
            <a:r>
              <a:rPr lang="en-GB" sz="1800" dirty="0" smtClean="0"/>
              <a:t>also to be used to implement a user’s own checking rules</a:t>
            </a:r>
          </a:p>
          <a:p>
            <a:r>
              <a:rPr lang="en-GB" sz="2000" dirty="0" smtClean="0"/>
              <a:t>Storing user preferences</a:t>
            </a:r>
          </a:p>
          <a:p>
            <a:r>
              <a:rPr lang="en-GB" sz="2000" dirty="0" smtClean="0"/>
              <a:t>…</a:t>
            </a:r>
          </a:p>
          <a:p>
            <a:endParaRPr lang="en-GB" sz="2000" dirty="0" smtClean="0"/>
          </a:p>
          <a:p>
            <a:r>
              <a:rPr lang="en-GB" sz="2000" dirty="0" smtClean="0"/>
              <a:t>Focus was/is on functionality, not yet on performance</a:t>
            </a:r>
            <a:endParaRPr lang="en-GB" sz="2000"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ISOcat Planning-1</a:t>
            </a:r>
            <a:endParaRPr lang="en-US" dirty="0"/>
          </a:p>
        </p:txBody>
      </p:sp>
      <p:sp>
        <p:nvSpPr>
          <p:cNvPr id="3" name="Tijdelijke aanduiding voor inhoud 2"/>
          <p:cNvSpPr>
            <a:spLocks noGrp="1"/>
          </p:cNvSpPr>
          <p:nvPr>
            <p:ph idx="1"/>
          </p:nvPr>
        </p:nvSpPr>
        <p:spPr>
          <a:xfrm>
            <a:off x="457200" y="1371600"/>
            <a:ext cx="8229600" cy="4525963"/>
          </a:xfrm>
        </p:spPr>
        <p:txBody>
          <a:bodyPr/>
          <a:lstStyle/>
          <a:p>
            <a:pPr marL="457200" indent="-457200">
              <a:buFont typeface="+mj-lt"/>
              <a:buAutoNum type="arabicPeriod"/>
            </a:pPr>
            <a:r>
              <a:rPr lang="en-US" sz="2000" dirty="0" smtClean="0"/>
              <a:t>Fix SYNTAX import process</a:t>
            </a:r>
          </a:p>
          <a:p>
            <a:pPr marL="457200" indent="-457200">
              <a:buFont typeface="+mj-lt"/>
              <a:buAutoNum type="arabicPeriod"/>
            </a:pPr>
            <a:r>
              <a:rPr lang="en-US" sz="2000" dirty="0" smtClean="0"/>
              <a:t>Actual migration from SYNTAX to </a:t>
            </a:r>
            <a:r>
              <a:rPr lang="en-US" sz="2000" dirty="0" err="1" smtClean="0"/>
              <a:t>ISOcat</a:t>
            </a:r>
            <a:endParaRPr lang="en-US" sz="2000" dirty="0" smtClean="0"/>
          </a:p>
          <a:p>
            <a:pPr marL="914400" lvl="1" indent="-457200"/>
            <a:r>
              <a:rPr lang="en-US" sz="2000" dirty="0" smtClean="0"/>
              <a:t>Warn users and shut down SYNTAX</a:t>
            </a:r>
          </a:p>
          <a:p>
            <a:pPr marL="914400" lvl="1" indent="-457200"/>
            <a:r>
              <a:rPr lang="en-US" sz="2000" dirty="0" smtClean="0"/>
              <a:t>Get fresh data dump from SYNTAX</a:t>
            </a:r>
          </a:p>
          <a:p>
            <a:pPr marL="914400" lvl="1" indent="-457200"/>
            <a:r>
              <a:rPr lang="en-US" sz="2000" dirty="0" smtClean="0"/>
              <a:t>Actual data cleanup starts</a:t>
            </a:r>
            <a:r>
              <a:rPr lang="en-US" sz="1800" dirty="0" smtClean="0"/>
              <a:t>.</a:t>
            </a:r>
          </a:p>
          <a:p>
            <a:pPr marL="457200" indent="-457200">
              <a:buFont typeface="+mj-lt"/>
              <a:buAutoNum type="arabicPeriod"/>
            </a:pPr>
            <a:r>
              <a:rPr lang="en-US" sz="2000" dirty="0" err="1" smtClean="0"/>
              <a:t>TDGs</a:t>
            </a:r>
            <a:r>
              <a:rPr lang="en-US" sz="2000" dirty="0" smtClean="0"/>
              <a:t> use </a:t>
            </a:r>
            <a:r>
              <a:rPr lang="en-US" sz="2000" dirty="0" err="1" smtClean="0"/>
              <a:t>ISOcat</a:t>
            </a:r>
            <a:endParaRPr lang="en-US" sz="2000" dirty="0" smtClean="0"/>
          </a:p>
          <a:p>
            <a:pPr marL="914400" lvl="1" indent="-457200"/>
            <a:r>
              <a:rPr lang="en-US" sz="2000" dirty="0" err="1" smtClean="0"/>
              <a:t>TDG’s</a:t>
            </a:r>
            <a:r>
              <a:rPr lang="en-US" sz="2000" dirty="0" smtClean="0"/>
              <a:t> must validate existing data categories</a:t>
            </a:r>
          </a:p>
          <a:p>
            <a:pPr marL="914400" lvl="1" indent="-457200"/>
            <a:r>
              <a:rPr lang="en-US" sz="2000" dirty="0" smtClean="0"/>
              <a:t>Add missing functionality (e.g., sharing DC(S)s)</a:t>
            </a:r>
          </a:p>
          <a:p>
            <a:pPr marL="914400" lvl="1" indent="-457200"/>
            <a:r>
              <a:rPr lang="en-US" sz="2000" dirty="0" smtClean="0"/>
              <a:t>Report and fix any bugs</a:t>
            </a:r>
          </a:p>
          <a:p>
            <a:pPr marL="457200" indent="-457200">
              <a:buFont typeface="+mj-lt"/>
              <a:buAutoNum type="arabicPeriod"/>
            </a:pPr>
            <a:r>
              <a:rPr lang="en-US" sz="2000" dirty="0" smtClean="0"/>
              <a:t>Supporting </a:t>
            </a:r>
            <a:r>
              <a:rPr lang="en-US" sz="2000" dirty="0" err="1" smtClean="0"/>
              <a:t>TDGs</a:t>
            </a:r>
            <a:r>
              <a:rPr lang="en-US" sz="2000" dirty="0" smtClean="0"/>
              <a:t> and implementing the standardization workflow</a:t>
            </a:r>
          </a:p>
          <a:p>
            <a:pPr marL="857250" lvl="1" indent="-457200"/>
            <a:r>
              <a:rPr lang="en-US" sz="2000" dirty="0" smtClean="0"/>
              <a:t>Finish ISO 12620:2009</a:t>
            </a:r>
          </a:p>
          <a:p>
            <a:pPr marL="457200" indent="-457200">
              <a:buFont typeface="+mj-lt"/>
              <a:buAutoNum type="arabicPeriod"/>
            </a:pPr>
            <a:r>
              <a:rPr lang="en-US" sz="2000" dirty="0" smtClean="0"/>
              <a:t>Open up </a:t>
            </a:r>
            <a:r>
              <a:rPr lang="en-US" sz="2000" dirty="0" err="1" smtClean="0"/>
              <a:t>ISOcat</a:t>
            </a:r>
            <a:r>
              <a:rPr lang="en-US" sz="2000" dirty="0" smtClean="0"/>
              <a:t> to the general public</a:t>
            </a:r>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ISOcat Planning-2</a:t>
            </a:r>
            <a:endParaRPr lang="en-US" dirty="0"/>
          </a:p>
        </p:txBody>
      </p:sp>
      <p:sp>
        <p:nvSpPr>
          <p:cNvPr id="3" name="Tijdelijke aanduiding voor inhoud 2"/>
          <p:cNvSpPr>
            <a:spLocks noGrp="1"/>
          </p:cNvSpPr>
          <p:nvPr>
            <p:ph idx="1"/>
          </p:nvPr>
        </p:nvSpPr>
        <p:spPr/>
        <p:txBody>
          <a:bodyPr/>
          <a:lstStyle/>
          <a:p>
            <a:pPr marL="457200" indent="-457200">
              <a:buFont typeface="+mj-lt"/>
              <a:buAutoNum type="arabicPeriod" startAt="6"/>
            </a:pPr>
            <a:r>
              <a:rPr lang="en-US" sz="2000" dirty="0" smtClean="0"/>
              <a:t>Initiate TDG reappointment process via SC 3 secretariat</a:t>
            </a:r>
          </a:p>
          <a:p>
            <a:pPr marL="457200" indent="-457200">
              <a:buFont typeface="+mj-lt"/>
              <a:buAutoNum type="arabicPeriod" startAt="6"/>
            </a:pPr>
            <a:r>
              <a:rPr lang="en-US" sz="2000" dirty="0" smtClean="0"/>
              <a:t>Reappoint TDG members</a:t>
            </a:r>
          </a:p>
          <a:p>
            <a:pPr marL="857250" lvl="1" indent="-457200">
              <a:buFont typeface="Arial" pitchFamily="34" charset="0"/>
              <a:buChar char="–"/>
            </a:pPr>
            <a:r>
              <a:rPr lang="en-US" sz="2000" dirty="0" smtClean="0"/>
              <a:t>Dependent on people signing up via the survey</a:t>
            </a:r>
          </a:p>
          <a:p>
            <a:pPr marL="457200" indent="-457200">
              <a:buFont typeface="+mj-lt"/>
              <a:buAutoNum type="arabicPeriod" startAt="6"/>
            </a:pPr>
            <a:r>
              <a:rPr lang="en-US" sz="2000" dirty="0" smtClean="0"/>
              <a:t>Embedding </a:t>
            </a:r>
            <a:r>
              <a:rPr lang="en-US" sz="2000" dirty="0" err="1" smtClean="0"/>
              <a:t>ISOcat</a:t>
            </a:r>
            <a:r>
              <a:rPr lang="en-US" sz="2000" dirty="0" smtClean="0"/>
              <a:t> in its </a:t>
            </a:r>
            <a:r>
              <a:rPr lang="en-US" sz="2000" dirty="0" err="1" smtClean="0"/>
              <a:t>neighbourhood</a:t>
            </a:r>
            <a:endParaRPr lang="en-US" sz="2000" dirty="0" smtClean="0"/>
          </a:p>
          <a:p>
            <a:pPr marL="857250" lvl="1" indent="-457200">
              <a:buFont typeface="Arial" pitchFamily="34" charset="0"/>
              <a:buChar char="–"/>
            </a:pPr>
            <a:r>
              <a:rPr lang="en-US" sz="2000" dirty="0" smtClean="0"/>
              <a:t>Mirror sites</a:t>
            </a:r>
          </a:p>
          <a:p>
            <a:pPr marL="857250" lvl="1" indent="-457200"/>
            <a:r>
              <a:rPr lang="en-US" sz="2000" dirty="0" smtClean="0"/>
              <a:t>Open source environment</a:t>
            </a:r>
          </a:p>
          <a:p>
            <a:pPr marL="857250" lvl="1" indent="-457200"/>
            <a:r>
              <a:rPr lang="en-US" sz="2000" dirty="0" smtClean="0"/>
              <a:t>Other registries</a:t>
            </a:r>
          </a:p>
          <a:p>
            <a:pPr marL="457200" indent="-457200">
              <a:buFont typeface="+mj-lt"/>
              <a:buAutoNum type="arabicPeriod" startAt="6"/>
            </a:pPr>
            <a:endParaRPr lang="en-US" sz="2000"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ISOcat</a:t>
            </a:r>
            <a:r>
              <a:rPr lang="en-US" dirty="0" smtClean="0"/>
              <a:t> tutorial</a:t>
            </a:r>
            <a:endParaRPr lang="en-US" dirty="0"/>
          </a:p>
        </p:txBody>
      </p:sp>
      <p:sp>
        <p:nvSpPr>
          <p:cNvPr id="3" name="Tijdelijke aanduiding voor inhoud 2"/>
          <p:cNvSpPr>
            <a:spLocks noGrp="1"/>
          </p:cNvSpPr>
          <p:nvPr>
            <p:ph idx="1"/>
          </p:nvPr>
        </p:nvSpPr>
        <p:spPr/>
        <p:txBody>
          <a:bodyPr/>
          <a:lstStyle/>
          <a:p>
            <a:r>
              <a:rPr lang="en-US" sz="2000" dirty="0" smtClean="0"/>
              <a:t>Caveats:</a:t>
            </a:r>
          </a:p>
          <a:p>
            <a:pPr lvl="1"/>
            <a:r>
              <a:rPr lang="en-US" sz="2000" dirty="0" smtClean="0"/>
              <a:t>Firefox 3 has been the most stable, however, is poorly interactive with larger profiles/</a:t>
            </a:r>
            <a:r>
              <a:rPr lang="en-US" sz="2000" dirty="0" err="1" smtClean="0"/>
              <a:t>DCSs</a:t>
            </a:r>
            <a:endParaRPr lang="en-US" sz="2000" dirty="0" smtClean="0"/>
          </a:p>
          <a:p>
            <a:pPr lvl="1"/>
            <a:r>
              <a:rPr lang="en-US" sz="2000" dirty="0" smtClean="0"/>
              <a:t>In the past Internet Explorer 7 became instable after some time, however, I didn’t experience the problem for a while now</a:t>
            </a:r>
          </a:p>
          <a:p>
            <a:pPr lvl="1"/>
            <a:r>
              <a:rPr lang="en-US" sz="2000" dirty="0" smtClean="0"/>
              <a:t>Don’t edit one Data Category concurrently (by logging in twice), as this may lead to lost updates</a:t>
            </a:r>
          </a:p>
          <a:p>
            <a:pPr lvl="1"/>
            <a:r>
              <a:rPr lang="en-US" sz="2000" dirty="0" smtClean="0"/>
              <a:t>Concurrently generating large DCIF documents has been reported to be problematic (but we may try …)</a:t>
            </a:r>
          </a:p>
          <a:p>
            <a:r>
              <a:rPr lang="en-US" sz="2000" dirty="0" smtClean="0"/>
              <a:t>Problems or ideas:</a:t>
            </a:r>
          </a:p>
          <a:p>
            <a:pPr lvl="1"/>
            <a:r>
              <a:rPr lang="en-US" sz="2000" dirty="0" smtClean="0"/>
              <a:t>Help facility will be setup in the form of a forum</a:t>
            </a:r>
          </a:p>
          <a:p>
            <a:pPr lvl="1"/>
            <a:r>
              <a:rPr lang="en-US" sz="2000" dirty="0" smtClean="0"/>
              <a:t>File a bug report/feature request at:</a:t>
            </a:r>
          </a:p>
          <a:p>
            <a:pPr lvl="2">
              <a:buNone/>
            </a:pPr>
            <a:r>
              <a:rPr lang="en-US" sz="2000" dirty="0" smtClean="0">
                <a:hlinkClick r:id="rId3"/>
              </a:rPr>
              <a:t>http://sourceforge.net/tracker/?group_id=244572</a:t>
            </a:r>
            <a:endParaRPr lang="en-US" sz="2000" dirty="0" smtClean="0"/>
          </a:p>
          <a:p>
            <a:pPr lvl="2">
              <a:buNone/>
            </a:pPr>
            <a:endParaRPr lang="en-US" sz="2000" dirty="0" smtClean="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ISOcat</a:t>
            </a:r>
            <a:r>
              <a:rPr lang="en-US" dirty="0" smtClean="0"/>
              <a:t> tutorial</a:t>
            </a:r>
            <a:endParaRPr lang="en-US"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11</a:t>
            </a:fld>
            <a:endParaRPr lang="en-US"/>
          </a:p>
        </p:txBody>
      </p:sp>
      <p:pic>
        <p:nvPicPr>
          <p:cNvPr id="1026" name="Picture 2" descr="D:\Program Files\Microsoft Office 2007\MEDIA\CAGCAT10\j0205582.wmf"/>
          <p:cNvPicPr>
            <a:picLocks noChangeAspect="1" noChangeArrowheads="1"/>
          </p:cNvPicPr>
          <p:nvPr/>
        </p:nvPicPr>
        <p:blipFill>
          <a:blip r:embed="rId3"/>
          <a:srcRect/>
          <a:stretch>
            <a:fillRect/>
          </a:stretch>
        </p:blipFill>
        <p:spPr bwMode="auto">
          <a:xfrm>
            <a:off x="3683660" y="2613812"/>
            <a:ext cx="1776679" cy="163037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Discussion</a:t>
            </a:r>
            <a:endParaRPr lang="en-GB" dirty="0"/>
          </a:p>
        </p:txBody>
      </p:sp>
      <p:sp>
        <p:nvSpPr>
          <p:cNvPr id="3" name="Tijdelijke aanduiding voor inhoud 2"/>
          <p:cNvSpPr>
            <a:spLocks noGrp="1"/>
          </p:cNvSpPr>
          <p:nvPr>
            <p:ph idx="1"/>
          </p:nvPr>
        </p:nvSpPr>
        <p:spPr/>
        <p:txBody>
          <a:bodyPr/>
          <a:lstStyle/>
          <a:p>
            <a:r>
              <a:rPr lang="en-GB" dirty="0" smtClean="0"/>
              <a:t>What functionality do you miss?</a:t>
            </a:r>
            <a:endParaRPr lang="en-GB"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Overview</a:t>
            </a:r>
            <a:endParaRPr lang="en-US" dirty="0"/>
          </a:p>
        </p:txBody>
      </p:sp>
      <p:sp>
        <p:nvSpPr>
          <p:cNvPr id="3" name="Tijdelijke aanduiding voor inhoud 2"/>
          <p:cNvSpPr>
            <a:spLocks noGrp="1"/>
          </p:cNvSpPr>
          <p:nvPr>
            <p:ph idx="1"/>
          </p:nvPr>
        </p:nvSpPr>
        <p:spPr/>
        <p:txBody>
          <a:bodyPr/>
          <a:lstStyle/>
          <a:p>
            <a:pPr marL="514350" indent="-514350">
              <a:buFont typeface="+mj-lt"/>
              <a:buAutoNum type="arabicPeriod"/>
            </a:pPr>
            <a:r>
              <a:rPr lang="en-US" sz="2000" dirty="0" smtClean="0">
                <a:solidFill>
                  <a:schemeClr val="bg2"/>
                </a:solidFill>
              </a:rPr>
              <a:t>DCR implementation</a:t>
            </a:r>
          </a:p>
          <a:p>
            <a:pPr marL="514350" indent="-514350">
              <a:buFont typeface="+mj-lt"/>
              <a:buAutoNum type="arabicPeriod"/>
            </a:pPr>
            <a:r>
              <a:rPr lang="en-US" sz="2000" dirty="0" smtClean="0"/>
              <a:t>DCR organization</a:t>
            </a:r>
          </a:p>
          <a:p>
            <a:pPr marL="914400" lvl="1" indent="-514350"/>
            <a:r>
              <a:rPr lang="en-US" sz="2000" dirty="0" smtClean="0"/>
              <a:t>TDG organization</a:t>
            </a:r>
          </a:p>
          <a:p>
            <a:pPr marL="914400" lvl="1" indent="-514350"/>
            <a:r>
              <a:rPr lang="en-US" sz="2000" dirty="0" smtClean="0"/>
              <a:t>Guidelines for DC specifications</a:t>
            </a:r>
          </a:p>
          <a:p>
            <a:pPr marL="914400" lvl="1" indent="-514350"/>
            <a:r>
              <a:rPr lang="en-US" sz="2000" dirty="0" smtClean="0"/>
              <a:t>Procedures for reviewing existing DC specifications </a:t>
            </a:r>
          </a:p>
          <a:p>
            <a:pPr marL="914400" lvl="1" indent="-514350"/>
            <a:r>
              <a:rPr lang="en-US" sz="2000" dirty="0" smtClean="0"/>
              <a:t>Procedures for adding new DC specifications</a:t>
            </a:r>
          </a:p>
          <a:p>
            <a:pPr marL="514350" indent="-514350">
              <a:buFont typeface="+mj-lt"/>
              <a:buAutoNum type="arabicPeriod"/>
            </a:pPr>
            <a:r>
              <a:rPr lang="en-US" sz="2000" dirty="0" smtClean="0">
                <a:solidFill>
                  <a:schemeClr val="bg2"/>
                </a:solidFill>
              </a:rPr>
              <a:t>DCR output formats and applications</a:t>
            </a:r>
          </a:p>
          <a:p>
            <a:pPr marL="514350" indent="-514350">
              <a:buFont typeface="+mj-lt"/>
              <a:buAutoNum type="arabicPeriod"/>
            </a:pPr>
            <a:r>
              <a:rPr lang="en-US" sz="2000" dirty="0" smtClean="0">
                <a:solidFill>
                  <a:schemeClr val="bg2"/>
                </a:solidFill>
              </a:rPr>
              <a:t>DCR </a:t>
            </a:r>
            <a:r>
              <a:rPr lang="en-US" sz="2000" dirty="0" err="1" smtClean="0">
                <a:solidFill>
                  <a:schemeClr val="bg2"/>
                </a:solidFill>
              </a:rPr>
              <a:t>neighbourhood</a:t>
            </a:r>
            <a:r>
              <a:rPr lang="en-US" sz="2000" dirty="0" smtClean="0">
                <a:solidFill>
                  <a:schemeClr val="bg2"/>
                </a:solidFill>
              </a:rPr>
              <a:t> planning</a:t>
            </a:r>
          </a:p>
        </p:txBody>
      </p:sp>
      <p:sp>
        <p:nvSpPr>
          <p:cNvPr id="4" name="Tijdelijke aanduiding voor datum 3"/>
          <p:cNvSpPr>
            <a:spLocks noGrp="1"/>
          </p:cNvSpPr>
          <p:nvPr>
            <p:ph type="dt" sz="half" idx="10"/>
          </p:nvPr>
        </p:nvSpPr>
        <p:spPr/>
        <p:txBody>
          <a:bodyPr/>
          <a:lstStyle/>
          <a:p>
            <a:r>
              <a:rPr lang="en-US" dirty="0"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TDGs</a:t>
            </a:r>
            <a:r>
              <a:rPr lang="en-US" dirty="0" smtClean="0"/>
              <a:t> and activities</a:t>
            </a:r>
            <a:endParaRPr lang="en-US" dirty="0"/>
          </a:p>
        </p:txBody>
      </p:sp>
      <p:sp>
        <p:nvSpPr>
          <p:cNvPr id="3" name="Tijdelijke aanduiding voor inhoud 2"/>
          <p:cNvSpPr>
            <a:spLocks noGrp="1"/>
          </p:cNvSpPr>
          <p:nvPr>
            <p:ph idx="1"/>
          </p:nvPr>
        </p:nvSpPr>
        <p:spPr>
          <a:xfrm>
            <a:off x="76200" y="1600200"/>
            <a:ext cx="4876800" cy="4525963"/>
          </a:xfrm>
        </p:spPr>
        <p:txBody>
          <a:bodyPr/>
          <a:lstStyle/>
          <a:p>
            <a:pPr>
              <a:buNone/>
            </a:pPr>
            <a:r>
              <a:rPr lang="en-US" sz="1600" kern="1200" dirty="0" smtClean="0"/>
              <a:t>TDG 1: Metadata</a:t>
            </a:r>
          </a:p>
          <a:p>
            <a:pPr>
              <a:buNone/>
            </a:pPr>
            <a:r>
              <a:rPr lang="en-US" sz="1600" kern="1200" dirty="0" smtClean="0"/>
              <a:t>TDG 2: </a:t>
            </a:r>
            <a:r>
              <a:rPr lang="en-US" sz="1600" kern="1200" dirty="0" err="1" smtClean="0"/>
              <a:t>Morphosyntax</a:t>
            </a:r>
            <a:endParaRPr lang="en-US" sz="1600" kern="1200" dirty="0" smtClean="0"/>
          </a:p>
          <a:p>
            <a:pPr>
              <a:buNone/>
            </a:pPr>
            <a:r>
              <a:rPr lang="en-US" sz="1600" kern="1200" dirty="0" smtClean="0"/>
              <a:t>TDG 3: Semantic Content Representation </a:t>
            </a:r>
          </a:p>
          <a:p>
            <a:pPr>
              <a:buNone/>
            </a:pPr>
            <a:r>
              <a:rPr lang="en-US" sz="1600" kern="1200" dirty="0" smtClean="0"/>
              <a:t>Activity 1: Discourse Relations </a:t>
            </a:r>
          </a:p>
          <a:p>
            <a:pPr>
              <a:buNone/>
            </a:pPr>
            <a:r>
              <a:rPr lang="en-US" sz="1600" kern="1200" dirty="0" smtClean="0"/>
              <a:t>Activity 2: Dialogue Acts </a:t>
            </a:r>
          </a:p>
          <a:p>
            <a:pPr>
              <a:buNone/>
            </a:pPr>
            <a:r>
              <a:rPr lang="en-US" sz="1600" kern="1200" dirty="0" smtClean="0"/>
              <a:t>Activity 3: Referential Structures and Links </a:t>
            </a:r>
          </a:p>
          <a:p>
            <a:pPr>
              <a:buNone/>
            </a:pPr>
            <a:r>
              <a:rPr lang="en-US" sz="1600" kern="1200" dirty="0" smtClean="0"/>
              <a:t>Activity 4: </a:t>
            </a:r>
            <a:r>
              <a:rPr lang="en-US" sz="1600" kern="1200" dirty="0" err="1" smtClean="0"/>
              <a:t>Logico</a:t>
            </a:r>
            <a:r>
              <a:rPr lang="en-US" sz="1600" kern="1200" dirty="0" smtClean="0"/>
              <a:t>-semantic Relations </a:t>
            </a:r>
          </a:p>
          <a:p>
            <a:pPr>
              <a:buNone/>
            </a:pPr>
            <a:r>
              <a:rPr lang="en-US" sz="1600" kern="1200" dirty="0" smtClean="0"/>
              <a:t>Activity 5: Temporal Entities and Relations </a:t>
            </a:r>
          </a:p>
          <a:p>
            <a:pPr>
              <a:buNone/>
            </a:pPr>
            <a:r>
              <a:rPr lang="en-US" sz="1600" kern="1200" dirty="0" smtClean="0"/>
              <a:t>Activity 6: Semantic Roles and Argument Structures </a:t>
            </a:r>
          </a:p>
          <a:p>
            <a:pPr>
              <a:buNone/>
            </a:pPr>
            <a:r>
              <a:rPr lang="en-US" sz="1600" kern="1200" dirty="0" smtClean="0"/>
              <a:t>TDG 4: Syntax </a:t>
            </a:r>
          </a:p>
          <a:p>
            <a:pPr>
              <a:buNone/>
            </a:pPr>
            <a:r>
              <a:rPr lang="en-US" sz="1600" kern="1200" dirty="0" smtClean="0"/>
              <a:t>TDG 5: Machine Readable Dictionary</a:t>
            </a:r>
          </a:p>
          <a:p>
            <a:pPr>
              <a:buNone/>
            </a:pPr>
            <a:r>
              <a:rPr lang="en-US" sz="1600" kern="1200" dirty="0" smtClean="0"/>
              <a:t>TDG 6: Language Resource Ontology</a:t>
            </a:r>
          </a:p>
          <a:p>
            <a:pPr>
              <a:buNone/>
            </a:pPr>
            <a:r>
              <a:rPr lang="en-US" sz="1600" kern="1200" dirty="0" smtClean="0"/>
              <a:t>TDG 7: Lexicography</a:t>
            </a:r>
          </a:p>
          <a:p>
            <a:pPr>
              <a:buNone/>
            </a:pPr>
            <a:r>
              <a:rPr lang="en-US" sz="1600" kern="1200" dirty="0" smtClean="0"/>
              <a:t>TDG 8: Language Codes</a:t>
            </a:r>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14</a:t>
            </a:fld>
            <a:endParaRPr lang="en-US"/>
          </a:p>
        </p:txBody>
      </p:sp>
      <p:sp>
        <p:nvSpPr>
          <p:cNvPr id="6" name="Tekstvak 5"/>
          <p:cNvSpPr txBox="1"/>
          <p:nvPr/>
        </p:nvSpPr>
        <p:spPr>
          <a:xfrm>
            <a:off x="4800600" y="1600200"/>
            <a:ext cx="4366067" cy="4721292"/>
          </a:xfrm>
          <a:prstGeom prst="rect">
            <a:avLst/>
          </a:prstGeom>
          <a:noFill/>
        </p:spPr>
        <p:txBody>
          <a:bodyPr wrap="none" rtlCol="0">
            <a:spAutoFit/>
          </a:bodyPr>
          <a:lstStyle/>
          <a:p>
            <a:pPr marL="342900" indent="-342900" algn="l">
              <a:spcBef>
                <a:spcPct val="20000"/>
              </a:spcBef>
            </a:pPr>
            <a:r>
              <a:rPr lang="en-US" sz="1600" dirty="0" smtClean="0">
                <a:latin typeface="+mn-lt"/>
                <a:cs typeface="+mn-cs"/>
              </a:rPr>
              <a:t>TDG 9: Terminology</a:t>
            </a:r>
          </a:p>
          <a:p>
            <a:pPr marL="342900" indent="-342900" algn="l">
              <a:spcBef>
                <a:spcPct val="20000"/>
              </a:spcBef>
            </a:pPr>
            <a:r>
              <a:rPr lang="en-US" sz="1600" dirty="0" smtClean="0">
                <a:latin typeface="+mn-lt"/>
                <a:cs typeface="+mn-cs"/>
              </a:rPr>
              <a:t> Activity 1: General Principles </a:t>
            </a:r>
          </a:p>
          <a:p>
            <a:pPr marL="342900" indent="-342900" algn="l">
              <a:spcBef>
                <a:spcPct val="20000"/>
              </a:spcBef>
            </a:pPr>
            <a:r>
              <a:rPr lang="en-US" sz="1600" dirty="0" smtClean="0">
                <a:latin typeface="+mn-lt"/>
                <a:cs typeface="+mn-cs"/>
              </a:rPr>
              <a:t>Activity 2: Concept Modeling </a:t>
            </a:r>
          </a:p>
          <a:p>
            <a:pPr marL="342900" indent="-342900" algn="l">
              <a:spcBef>
                <a:spcPct val="20000"/>
              </a:spcBef>
            </a:pPr>
            <a:r>
              <a:rPr lang="en-US" sz="1600" dirty="0" smtClean="0">
                <a:latin typeface="+mn-lt"/>
                <a:cs typeface="+mn-cs"/>
              </a:rPr>
              <a:t>Activity 3: ISO Terminology Entries </a:t>
            </a:r>
          </a:p>
          <a:p>
            <a:pPr marL="342900" indent="-342900" algn="l">
              <a:spcBef>
                <a:spcPct val="20000"/>
              </a:spcBef>
            </a:pPr>
            <a:r>
              <a:rPr lang="en-US" sz="1600" dirty="0" smtClean="0">
                <a:latin typeface="+mn-lt"/>
                <a:cs typeface="+mn-cs"/>
              </a:rPr>
              <a:t>Activity 4: Benchmarking Terminology </a:t>
            </a:r>
          </a:p>
          <a:p>
            <a:pPr marL="342900" indent="-342900" algn="l">
              <a:spcBef>
                <a:spcPct val="20000"/>
              </a:spcBef>
            </a:pPr>
            <a:r>
              <a:rPr lang="en-US" sz="1600" dirty="0" smtClean="0">
                <a:latin typeface="+mn-lt"/>
                <a:cs typeface="+mn-cs"/>
              </a:rPr>
              <a:t>Activity 5: Terminology Management </a:t>
            </a:r>
          </a:p>
          <a:p>
            <a:pPr marL="342900" indent="-342900" algn="l">
              <a:spcBef>
                <a:spcPct val="20000"/>
              </a:spcBef>
            </a:pPr>
            <a:r>
              <a:rPr lang="en-US" sz="1600" dirty="0" smtClean="0">
                <a:latin typeface="+mn-lt"/>
                <a:cs typeface="+mn-cs"/>
              </a:rPr>
              <a:t>Activity 6: TBX </a:t>
            </a:r>
          </a:p>
          <a:p>
            <a:pPr marL="342900" indent="-342900" algn="l">
              <a:spcBef>
                <a:spcPct val="20000"/>
              </a:spcBef>
            </a:pPr>
            <a:r>
              <a:rPr lang="en-US" sz="1600" dirty="0" smtClean="0">
                <a:latin typeface="+mn-lt"/>
                <a:cs typeface="+mn-cs"/>
              </a:rPr>
              <a:t>Activity 7: TBX-Basic </a:t>
            </a:r>
          </a:p>
          <a:p>
            <a:pPr marL="342900" indent="-342900" algn="l">
              <a:spcBef>
                <a:spcPct val="20000"/>
              </a:spcBef>
            </a:pPr>
            <a:r>
              <a:rPr lang="en-US" sz="1600" dirty="0" smtClean="0">
                <a:latin typeface="+mn-lt"/>
                <a:cs typeface="+mn-cs"/>
              </a:rPr>
              <a:t>Activity 8: Other TBX/</a:t>
            </a:r>
            <a:r>
              <a:rPr lang="en-US" sz="1600" dirty="0" err="1" smtClean="0">
                <a:latin typeface="+mn-lt"/>
                <a:cs typeface="+mn-cs"/>
              </a:rPr>
              <a:t>TMLs</a:t>
            </a:r>
            <a:r>
              <a:rPr lang="en-US" sz="1600" dirty="0" smtClean="0">
                <a:latin typeface="+mn-lt"/>
                <a:cs typeface="+mn-cs"/>
              </a:rPr>
              <a:t> </a:t>
            </a:r>
          </a:p>
          <a:p>
            <a:pPr marL="342900" indent="-342900" algn="l">
              <a:spcBef>
                <a:spcPct val="20000"/>
              </a:spcBef>
            </a:pPr>
            <a:r>
              <a:rPr lang="en-US" sz="1600" dirty="0" smtClean="0">
                <a:latin typeface="+mn-lt"/>
                <a:cs typeface="+mn-cs"/>
              </a:rPr>
              <a:t>Activity 9: </a:t>
            </a:r>
            <a:r>
              <a:rPr lang="en-US" sz="1600" dirty="0" err="1" smtClean="0">
                <a:latin typeface="+mn-lt"/>
                <a:cs typeface="+mn-cs"/>
              </a:rPr>
              <a:t>Geneter</a:t>
            </a:r>
            <a:r>
              <a:rPr lang="en-US" sz="1600" dirty="0" smtClean="0">
                <a:latin typeface="+mn-lt"/>
                <a:cs typeface="+mn-cs"/>
              </a:rPr>
              <a:t> </a:t>
            </a:r>
          </a:p>
          <a:p>
            <a:pPr marL="342900" indent="-342900" algn="l">
              <a:spcBef>
                <a:spcPct val="20000"/>
              </a:spcBef>
            </a:pPr>
            <a:r>
              <a:rPr lang="en-US" sz="1600" dirty="0" smtClean="0">
                <a:latin typeface="+mn-lt"/>
                <a:cs typeface="+mn-cs"/>
              </a:rPr>
              <a:t>Activity 10: TMS</a:t>
            </a:r>
          </a:p>
          <a:p>
            <a:pPr marL="342900" indent="-342900" algn="l">
              <a:spcBef>
                <a:spcPct val="20000"/>
              </a:spcBef>
            </a:pPr>
            <a:r>
              <a:rPr lang="en-US" sz="1600" dirty="0" smtClean="0">
                <a:latin typeface="+mn-lt"/>
                <a:cs typeface="+mn-cs"/>
              </a:rPr>
              <a:t>TDG 11: Multilingual Information Management</a:t>
            </a:r>
          </a:p>
          <a:p>
            <a:pPr marL="342900" indent="-342900" algn="l">
              <a:spcBef>
                <a:spcPct val="20000"/>
              </a:spcBef>
            </a:pPr>
            <a:r>
              <a:rPr lang="en-US" sz="1600" dirty="0" smtClean="0">
                <a:latin typeface="+mn-lt"/>
                <a:cs typeface="+mn-cs"/>
              </a:rPr>
              <a:t>TDG 12: Lexical Resources</a:t>
            </a:r>
          </a:p>
          <a:p>
            <a:pPr marL="342900" indent="-342900" algn="l">
              <a:spcBef>
                <a:spcPct val="20000"/>
              </a:spcBef>
            </a:pPr>
            <a:r>
              <a:rPr lang="en-US" sz="1600" dirty="0" smtClean="0">
                <a:latin typeface="+mn-lt"/>
                <a:cs typeface="+mn-cs"/>
              </a:rPr>
              <a:t>TDG 13: Lexical Semantics</a:t>
            </a:r>
          </a:p>
          <a:p>
            <a:pPr marL="342900" indent="-342900" algn="l">
              <a:spcBef>
                <a:spcPct val="20000"/>
              </a:spcBef>
            </a:pPr>
            <a:r>
              <a:rPr lang="en-US" sz="1600" dirty="0" smtClean="0">
                <a:latin typeface="+mn-lt"/>
                <a:cs typeface="+mn-cs"/>
              </a:rPr>
              <a:t>TDG 14: Source Identification</a:t>
            </a:r>
          </a:p>
          <a:p>
            <a:pPr algn="l"/>
            <a:endParaRPr lang="en-US" sz="1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TDGs</a:t>
            </a:r>
            <a:r>
              <a:rPr lang="en-US" dirty="0" smtClean="0"/>
              <a:t> and activities in </a:t>
            </a:r>
            <a:r>
              <a:rPr lang="en-US" dirty="0" err="1" smtClean="0"/>
              <a:t>ISOcat</a:t>
            </a:r>
            <a:endParaRPr lang="en-US" dirty="0"/>
          </a:p>
        </p:txBody>
      </p:sp>
      <p:sp>
        <p:nvSpPr>
          <p:cNvPr id="3" name="Tijdelijke aanduiding voor inhoud 2"/>
          <p:cNvSpPr>
            <a:spLocks noGrp="1"/>
          </p:cNvSpPr>
          <p:nvPr>
            <p:ph idx="1"/>
          </p:nvPr>
        </p:nvSpPr>
        <p:spPr/>
        <p:txBody>
          <a:bodyPr/>
          <a:lstStyle/>
          <a:p>
            <a:r>
              <a:rPr lang="en-US" sz="2800" dirty="0" smtClean="0"/>
              <a:t>In </a:t>
            </a:r>
            <a:r>
              <a:rPr lang="en-US" sz="2800" dirty="0" err="1" smtClean="0"/>
              <a:t>ISOcat</a:t>
            </a:r>
            <a:r>
              <a:rPr lang="en-US" sz="2800" dirty="0" smtClean="0"/>
              <a:t> each TDG has been created</a:t>
            </a:r>
          </a:p>
          <a:p>
            <a:r>
              <a:rPr lang="en-US" sz="2800" dirty="0" smtClean="0"/>
              <a:t>Each TDG owns a profile with the same name</a:t>
            </a:r>
          </a:p>
          <a:p>
            <a:r>
              <a:rPr lang="en-US" sz="2800" dirty="0" smtClean="0"/>
              <a:t>For each Activity we can create</a:t>
            </a:r>
          </a:p>
          <a:p>
            <a:pPr lvl="1"/>
            <a:r>
              <a:rPr lang="en-US" sz="2400" dirty="0" smtClean="0"/>
              <a:t>An (ad-hoc) group of experts</a:t>
            </a:r>
          </a:p>
          <a:p>
            <a:pPr lvl="1"/>
            <a:r>
              <a:rPr lang="en-US" sz="2400" dirty="0" smtClean="0"/>
              <a:t>An (public) DCS (owned by the TDG)</a:t>
            </a:r>
          </a:p>
          <a:p>
            <a:pPr lvl="1"/>
            <a:r>
              <a:rPr lang="en-US" sz="2400" dirty="0" smtClean="0"/>
              <a:t>An profile related to the TDG</a:t>
            </a:r>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TDG Authorization</a:t>
            </a:r>
            <a:endParaRPr lang="en-US" dirty="0"/>
          </a:p>
        </p:txBody>
      </p:sp>
      <p:sp>
        <p:nvSpPr>
          <p:cNvPr id="3" name="Tijdelijke aanduiding voor inhoud 2"/>
          <p:cNvSpPr>
            <a:spLocks noGrp="1"/>
          </p:cNvSpPr>
          <p:nvPr>
            <p:ph idx="1"/>
          </p:nvPr>
        </p:nvSpPr>
        <p:spPr/>
        <p:txBody>
          <a:bodyPr/>
          <a:lstStyle/>
          <a:p>
            <a:r>
              <a:rPr lang="en-US" dirty="0" smtClean="0"/>
              <a:t>Current TDGs have been officially created by resolutions passed in their respective SC plenaries.</a:t>
            </a:r>
          </a:p>
          <a:p>
            <a:r>
              <a:rPr lang="en-US" dirty="0" smtClean="0"/>
              <a:t>Theoretically, TDGs could also be created at the TC level, although 12620 does not explicitly provide for this.</a:t>
            </a:r>
          </a:p>
          <a:p>
            <a:r>
              <a:rPr lang="en-US" dirty="0" smtClean="0"/>
              <a:t>Current TDGs shall be reconfirmed reconstituted after the Tilburg meetings.</a:t>
            </a:r>
          </a:p>
          <a:p>
            <a:r>
              <a:rPr lang="en-US" dirty="0" smtClean="0"/>
              <a:t>Members will be officially reappointed.</a:t>
            </a:r>
            <a:endParaRPr lang="en-US"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Ramifications</a:t>
            </a:r>
            <a:endParaRPr lang="en-US" dirty="0"/>
          </a:p>
        </p:txBody>
      </p:sp>
      <p:sp>
        <p:nvSpPr>
          <p:cNvPr id="3" name="Content Placeholder 2"/>
          <p:cNvSpPr>
            <a:spLocks noGrp="1"/>
          </p:cNvSpPr>
          <p:nvPr>
            <p:ph idx="1"/>
          </p:nvPr>
        </p:nvSpPr>
        <p:spPr/>
        <p:txBody>
          <a:bodyPr/>
          <a:lstStyle/>
          <a:p>
            <a:r>
              <a:rPr lang="en-US" dirty="0" smtClean="0"/>
              <a:t>TDG chairs </a:t>
            </a:r>
            <a:r>
              <a:rPr lang="en-US" i="1" dirty="0" smtClean="0">
                <a:solidFill>
                  <a:srgbClr val="FF0000"/>
                </a:solidFill>
              </a:rPr>
              <a:t>SHALL (MUST, HAVE TO!) </a:t>
            </a:r>
            <a:r>
              <a:rPr lang="en-US" dirty="0" smtClean="0"/>
              <a:t>fill in a description for their TDGs in the TDG survey. </a:t>
            </a:r>
          </a:p>
          <a:p>
            <a:r>
              <a:rPr lang="en-US" dirty="0" smtClean="0"/>
              <a:t>Individuals need to indicate their continued interest in working with their assigned TDG so that their SCs will reappoint them.</a:t>
            </a:r>
          </a:p>
          <a:p>
            <a:endParaRPr lang="en-US" i="1" dirty="0">
              <a:solidFill>
                <a:srgbClr val="FF0000"/>
              </a:solidFill>
            </a:endParaRPr>
          </a:p>
        </p:txBody>
      </p:sp>
      <p:sp>
        <p:nvSpPr>
          <p:cNvPr id="4" name="Date Placeholder 3"/>
          <p:cNvSpPr>
            <a:spLocks noGrp="1"/>
          </p:cNvSpPr>
          <p:nvPr>
            <p:ph type="dt" sz="half" idx="10"/>
          </p:nvPr>
        </p:nvSpPr>
        <p:spPr/>
        <p:txBody>
          <a:bodyPr/>
          <a:lstStyle/>
          <a:p>
            <a:r>
              <a:rPr lang="en-US" smtClean="0"/>
              <a:t>January 8, 2009</a:t>
            </a:r>
            <a:endParaRPr lang="en-US" dirty="0"/>
          </a:p>
        </p:txBody>
      </p:sp>
      <p:sp>
        <p:nvSpPr>
          <p:cNvPr id="5" name="Slide Number Placeholder 4"/>
          <p:cNvSpPr>
            <a:spLocks noGrp="1"/>
          </p:cNvSpPr>
          <p:nvPr>
            <p:ph type="sldNum" sz="quarter" idx="12"/>
          </p:nvPr>
        </p:nvSpPr>
        <p:spPr/>
        <p:txBody>
          <a:bodyPr/>
          <a:lstStyle/>
          <a:p>
            <a:fld id="{7E3B0CE7-F073-432E-AED1-F676CBE2ED3E}"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Guidelines for DC specifications</a:t>
            </a:r>
            <a:endParaRPr lang="en-US" dirty="0"/>
          </a:p>
        </p:txBody>
      </p:sp>
      <p:sp>
        <p:nvSpPr>
          <p:cNvPr id="3" name="Tijdelijke aanduiding voor inhoud 2"/>
          <p:cNvSpPr>
            <a:spLocks noGrp="1"/>
          </p:cNvSpPr>
          <p:nvPr>
            <p:ph idx="1"/>
          </p:nvPr>
        </p:nvSpPr>
        <p:spPr>
          <a:xfrm>
            <a:off x="457200" y="1143000"/>
            <a:ext cx="8229600" cy="4525963"/>
          </a:xfrm>
        </p:spPr>
        <p:txBody>
          <a:bodyPr/>
          <a:lstStyle/>
          <a:p>
            <a:r>
              <a:rPr lang="en-US" sz="2000" dirty="0" smtClean="0"/>
              <a:t>English “self name” and mnemonic identifier</a:t>
            </a:r>
          </a:p>
          <a:p>
            <a:pPr lvl="1"/>
            <a:r>
              <a:rPr lang="en-US" sz="2000" dirty="0" smtClean="0"/>
              <a:t>DCR Guidelines</a:t>
            </a:r>
          </a:p>
          <a:p>
            <a:pPr lvl="1"/>
            <a:r>
              <a:rPr lang="en-US" sz="2000" dirty="0" smtClean="0"/>
              <a:t>Set XML rules</a:t>
            </a:r>
          </a:p>
          <a:p>
            <a:pPr lvl="1"/>
            <a:r>
              <a:rPr lang="en-US" sz="2000" dirty="0" smtClean="0"/>
              <a:t>XML best practices for names</a:t>
            </a:r>
          </a:p>
          <a:p>
            <a:r>
              <a:rPr lang="en-US" sz="2000" dirty="0" smtClean="0"/>
              <a:t>Definitions</a:t>
            </a:r>
          </a:p>
          <a:p>
            <a:pPr lvl="1"/>
            <a:r>
              <a:rPr lang="en-US" sz="2000" dirty="0" smtClean="0"/>
              <a:t>ISO 704 best practices for writing rigorous definitions</a:t>
            </a:r>
          </a:p>
          <a:p>
            <a:pPr lvl="1"/>
            <a:r>
              <a:rPr lang="en-US" sz="2000" dirty="0" smtClean="0"/>
              <a:t>ISO 12620 presentational style as compared to ISO 704 terminology style</a:t>
            </a:r>
          </a:p>
          <a:p>
            <a:pPr lvl="1"/>
            <a:r>
              <a:rPr lang="en-US" sz="2000" dirty="0" smtClean="0"/>
              <a:t>Defining data category concepts</a:t>
            </a:r>
          </a:p>
          <a:p>
            <a:pPr lvl="1"/>
            <a:r>
              <a:rPr lang="en-US" sz="2000" dirty="0" smtClean="0"/>
              <a:t>Avoiding tautologies within definitions and with respect to data element names</a:t>
            </a:r>
          </a:p>
          <a:p>
            <a:pPr lvl="1"/>
            <a:r>
              <a:rPr lang="en-US" sz="2000" dirty="0" smtClean="0"/>
              <a:t>Coordinating definitions for shallow concept systems (closed DCs + their value domains)</a:t>
            </a:r>
          </a:p>
          <a:p>
            <a:pPr lvl="1"/>
            <a:r>
              <a:rPr lang="en-US" sz="2000" dirty="0" smtClean="0"/>
              <a:t>Finding coordinate data categories in other TDGs and proposing harmonization strategies</a:t>
            </a:r>
          </a:p>
          <a:p>
            <a:pPr lvl="1"/>
            <a:endParaRPr lang="en-US"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4000" dirty="0" smtClean="0"/>
              <a:t>Procedures for reviewing existing </a:t>
            </a:r>
            <a:r>
              <a:rPr lang="en-US" sz="4000" dirty="0" err="1" smtClean="0"/>
              <a:t>DCs</a:t>
            </a:r>
            <a:r>
              <a:rPr lang="en-US" sz="4000" dirty="0" smtClean="0"/>
              <a:t> </a:t>
            </a:r>
            <a:endParaRPr lang="en-US" sz="4000" dirty="0"/>
          </a:p>
        </p:txBody>
      </p:sp>
      <p:sp>
        <p:nvSpPr>
          <p:cNvPr id="3" name="Tijdelijke aanduiding voor inhoud 2"/>
          <p:cNvSpPr>
            <a:spLocks noGrp="1"/>
          </p:cNvSpPr>
          <p:nvPr>
            <p:ph idx="1"/>
          </p:nvPr>
        </p:nvSpPr>
        <p:spPr/>
        <p:txBody>
          <a:bodyPr/>
          <a:lstStyle/>
          <a:p>
            <a:r>
              <a:rPr lang="en-US" sz="2800" dirty="0" smtClean="0"/>
              <a:t>Select small DCSs grouping closely related DC specifications together (such as a closed DC + the simple DCs in its value domain).</a:t>
            </a:r>
          </a:p>
          <a:p>
            <a:r>
              <a:rPr lang="en-US" sz="2800" dirty="0" smtClean="0"/>
              <a:t>Review the DC names to ensure that they following proper naming rules and guidelines. Enter the name in the English Language Section.</a:t>
            </a:r>
          </a:p>
          <a:p>
            <a:r>
              <a:rPr lang="en-US" sz="2800" dirty="0" smtClean="0"/>
              <a:t>Provide the obligatory </a:t>
            </a:r>
            <a:r>
              <a:rPr lang="en-US" sz="2800" b="1" dirty="0" smtClean="0"/>
              <a:t>+note </a:t>
            </a:r>
            <a:r>
              <a:rPr lang="en-US" sz="2800" dirty="0" smtClean="0"/>
              <a:t>in the English Language Section.</a:t>
            </a:r>
            <a:endParaRPr lang="en-US" sz="2800"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4000" dirty="0" smtClean="0"/>
              <a:t>Reviewing existing DCs-2 </a:t>
            </a:r>
            <a:endParaRPr lang="en-US" sz="4000" dirty="0"/>
          </a:p>
        </p:txBody>
      </p:sp>
      <p:sp>
        <p:nvSpPr>
          <p:cNvPr id="3" name="Tijdelijke aanduiding voor inhoud 2"/>
          <p:cNvSpPr>
            <a:spLocks noGrp="1"/>
          </p:cNvSpPr>
          <p:nvPr>
            <p:ph idx="1"/>
          </p:nvPr>
        </p:nvSpPr>
        <p:spPr/>
        <p:txBody>
          <a:bodyPr/>
          <a:lstStyle/>
          <a:p>
            <a:r>
              <a:rPr lang="en-US" sz="2800" dirty="0" smtClean="0"/>
              <a:t>Check the definitions for:</a:t>
            </a:r>
          </a:p>
          <a:p>
            <a:pPr lvl="1"/>
            <a:r>
              <a:rPr lang="en-US" sz="2400" dirty="0" smtClean="0"/>
              <a:t>Proper definition form</a:t>
            </a:r>
          </a:p>
          <a:p>
            <a:pPr lvl="1"/>
            <a:r>
              <a:rPr lang="en-US" sz="2400" dirty="0" smtClean="0"/>
              <a:t>Consistency among simple DC definitions for simple DCs dependent on the same closed DC</a:t>
            </a:r>
          </a:p>
          <a:p>
            <a:pPr lvl="1"/>
            <a:r>
              <a:rPr lang="en-US" sz="2400" dirty="0" smtClean="0"/>
              <a:t>Absence of internal tautology or repetition of terms from the DC name</a:t>
            </a:r>
          </a:p>
          <a:p>
            <a:pPr lvl="1"/>
            <a:r>
              <a:rPr lang="en-US" sz="2400" dirty="0" smtClean="0"/>
              <a:t>Consistency with definitions for the same basic DC defined by other TDGs</a:t>
            </a:r>
          </a:p>
          <a:p>
            <a:pPr lvl="1"/>
            <a:r>
              <a:rPr lang="en-US" sz="2400" dirty="0" smtClean="0"/>
              <a:t>Possibilities for harmonization among similar DC specifications</a:t>
            </a:r>
            <a:endParaRPr lang="en-US" sz="2400"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Switching from SYNTAX to </a:t>
            </a:r>
            <a:r>
              <a:rPr lang="en-GB" dirty="0" err="1" smtClean="0"/>
              <a:t>ISOcat</a:t>
            </a:r>
            <a:endParaRPr lang="en-GB" dirty="0"/>
          </a:p>
        </p:txBody>
      </p:sp>
      <p:sp>
        <p:nvSpPr>
          <p:cNvPr id="3" name="Tijdelijke aanduiding voor inhoud 2"/>
          <p:cNvSpPr>
            <a:spLocks noGrp="1"/>
          </p:cNvSpPr>
          <p:nvPr>
            <p:ph idx="1"/>
          </p:nvPr>
        </p:nvSpPr>
        <p:spPr>
          <a:xfrm>
            <a:off x="457200" y="1371600"/>
            <a:ext cx="8229600" cy="4525963"/>
          </a:xfrm>
        </p:spPr>
        <p:txBody>
          <a:bodyPr/>
          <a:lstStyle/>
          <a:p>
            <a:r>
              <a:rPr lang="en-GB" sz="2800" dirty="0" smtClean="0"/>
              <a:t>Import issues</a:t>
            </a:r>
          </a:p>
          <a:p>
            <a:pPr lvl="1"/>
            <a:r>
              <a:rPr lang="en-GB" sz="2400" dirty="0" smtClean="0"/>
              <a:t>Sometimes the type of the DC has to be guessed.</a:t>
            </a:r>
          </a:p>
          <a:p>
            <a:pPr lvl="2"/>
            <a:r>
              <a:rPr lang="en-GB" sz="2000" dirty="0" smtClean="0"/>
              <a:t>Lack of explicit field code for DC type in SYNTAX data</a:t>
            </a:r>
          </a:p>
          <a:p>
            <a:pPr lvl="2"/>
            <a:r>
              <a:rPr lang="en-GB" sz="2000" dirty="0" smtClean="0"/>
              <a:t>A DC typed as open may actually be a closed or a simple DC</a:t>
            </a:r>
          </a:p>
          <a:p>
            <a:pPr lvl="1"/>
            <a:r>
              <a:rPr lang="en-GB" sz="2400" dirty="0" smtClean="0"/>
              <a:t>Some “bogus” DC specs need to be weeded out.</a:t>
            </a:r>
          </a:p>
          <a:p>
            <a:r>
              <a:rPr lang="en-GB" sz="2800" dirty="0" smtClean="0"/>
              <a:t>Cleanup process</a:t>
            </a:r>
          </a:p>
          <a:p>
            <a:pPr lvl="1"/>
            <a:r>
              <a:rPr lang="en-GB" sz="2400" dirty="0" smtClean="0"/>
              <a:t>Check result:</a:t>
            </a:r>
          </a:p>
          <a:p>
            <a:pPr lvl="2"/>
            <a:r>
              <a:rPr lang="en-GB" sz="2000" dirty="0" smtClean="0"/>
              <a:t>Most of the time the now mandatory English note is missing</a:t>
            </a:r>
          </a:p>
          <a:p>
            <a:pPr lvl="2"/>
            <a:r>
              <a:rPr lang="en-GB" sz="2000" dirty="0" smtClean="0"/>
              <a:t>Demote some of these errors?</a:t>
            </a:r>
          </a:p>
          <a:p>
            <a:pPr lvl="1"/>
            <a:r>
              <a:rPr lang="en-GB" sz="2400" dirty="0" smtClean="0"/>
              <a:t>Standardized DCs can’t be edited:</a:t>
            </a:r>
          </a:p>
          <a:p>
            <a:pPr lvl="2"/>
            <a:r>
              <a:rPr lang="en-GB" sz="2000" dirty="0" smtClean="0"/>
              <a:t>Reassign them to an expert, and fast track them later through the standardization process using change requests?</a:t>
            </a:r>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Discussion	</a:t>
            </a:r>
            <a:endParaRPr lang="en-GB" dirty="0"/>
          </a:p>
        </p:txBody>
      </p:sp>
      <p:sp>
        <p:nvSpPr>
          <p:cNvPr id="3" name="Tijdelijke aanduiding voor inhoud 2"/>
          <p:cNvSpPr>
            <a:spLocks noGrp="1"/>
          </p:cNvSpPr>
          <p:nvPr>
            <p:ph idx="1"/>
          </p:nvPr>
        </p:nvSpPr>
        <p:spPr/>
        <p:txBody>
          <a:bodyPr/>
          <a:lstStyle/>
          <a:p>
            <a:r>
              <a:rPr lang="en-GB" dirty="0" smtClean="0"/>
              <a:t>How do you envision the switch from SYNTAX to </a:t>
            </a:r>
            <a:r>
              <a:rPr lang="en-GB" dirty="0" err="1" smtClean="0"/>
              <a:t>ISOcat</a:t>
            </a:r>
            <a:r>
              <a:rPr lang="en-GB" dirty="0" smtClean="0"/>
              <a:t>?</a:t>
            </a:r>
          </a:p>
          <a:p>
            <a:endParaRPr lang="en-GB"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Overview</a:t>
            </a:r>
            <a:endParaRPr lang="en-US" dirty="0"/>
          </a:p>
        </p:txBody>
      </p:sp>
      <p:sp>
        <p:nvSpPr>
          <p:cNvPr id="3" name="Tijdelijke aanduiding voor inhoud 2"/>
          <p:cNvSpPr>
            <a:spLocks noGrp="1"/>
          </p:cNvSpPr>
          <p:nvPr>
            <p:ph idx="1"/>
          </p:nvPr>
        </p:nvSpPr>
        <p:spPr/>
        <p:txBody>
          <a:bodyPr/>
          <a:lstStyle/>
          <a:p>
            <a:pPr marL="514350" indent="-514350">
              <a:buFont typeface="+mj-lt"/>
              <a:buAutoNum type="arabicPeriod"/>
            </a:pPr>
            <a:r>
              <a:rPr lang="en-US" sz="2000" dirty="0" smtClean="0">
                <a:solidFill>
                  <a:schemeClr val="bg2"/>
                </a:solidFill>
              </a:rPr>
              <a:t>DCR implementation</a:t>
            </a:r>
          </a:p>
          <a:p>
            <a:pPr marL="514350" indent="-514350">
              <a:buFont typeface="+mj-lt"/>
              <a:buAutoNum type="arabicPeriod"/>
            </a:pPr>
            <a:r>
              <a:rPr lang="en-US" sz="2000" dirty="0" smtClean="0">
                <a:solidFill>
                  <a:schemeClr val="bg2"/>
                </a:solidFill>
              </a:rPr>
              <a:t>DCR organization</a:t>
            </a:r>
          </a:p>
          <a:p>
            <a:pPr marL="514350" indent="-514350">
              <a:buFont typeface="+mj-lt"/>
              <a:buAutoNum type="arabicPeriod"/>
            </a:pPr>
            <a:r>
              <a:rPr lang="en-US" sz="2000" dirty="0" smtClean="0"/>
              <a:t>DCR output formats and applications</a:t>
            </a:r>
          </a:p>
          <a:p>
            <a:pPr marL="914400" lvl="1" indent="-514350"/>
            <a:r>
              <a:rPr lang="en-US" sz="2000" dirty="0" smtClean="0"/>
              <a:t>Embedding DC persistent identifiers (</a:t>
            </a:r>
            <a:r>
              <a:rPr lang="en-US" sz="2000" dirty="0" err="1" smtClean="0"/>
              <a:t>PIDs</a:t>
            </a:r>
            <a:r>
              <a:rPr lang="en-US" sz="2000" dirty="0" smtClean="0"/>
              <a:t>) in schemata and other resources</a:t>
            </a:r>
          </a:p>
          <a:p>
            <a:pPr marL="914400" lvl="1" indent="-514350"/>
            <a:r>
              <a:rPr lang="en-US" sz="2000" dirty="0" smtClean="0"/>
              <a:t>DCS-based templates for schemata/resources:</a:t>
            </a:r>
          </a:p>
          <a:p>
            <a:pPr marL="1314450" lvl="2" indent="-514350"/>
            <a:r>
              <a:rPr lang="en-US" sz="2000" dirty="0" smtClean="0"/>
              <a:t>XML Schema/Relax NG, RDF(S)/OWL, ...</a:t>
            </a:r>
          </a:p>
          <a:p>
            <a:pPr marL="1314450" lvl="2" indent="-514350"/>
            <a:r>
              <a:rPr lang="en-US" sz="2000" dirty="0" smtClean="0"/>
              <a:t>DCIF-based </a:t>
            </a:r>
            <a:r>
              <a:rPr lang="en-US" sz="2000" dirty="0" err="1" smtClean="0"/>
              <a:t>stylesheets</a:t>
            </a:r>
            <a:r>
              <a:rPr lang="en-US" sz="2000" dirty="0" smtClean="0"/>
              <a:t>: constructing </a:t>
            </a:r>
            <a:r>
              <a:rPr lang="en-US" sz="2000" dirty="0" err="1" smtClean="0"/>
              <a:t>ISOcat</a:t>
            </a:r>
            <a:r>
              <a:rPr lang="en-US" sz="2000" dirty="0" smtClean="0"/>
              <a:t> XSLT </a:t>
            </a:r>
            <a:r>
              <a:rPr lang="en-US" sz="2000" dirty="0" err="1" smtClean="0"/>
              <a:t>stylesheets</a:t>
            </a:r>
            <a:r>
              <a:rPr lang="en-US" sz="2000" dirty="0" smtClean="0"/>
              <a:t> plug-ins to generate other schema/resource templates, e.g. TBX-based templates</a:t>
            </a:r>
          </a:p>
          <a:p>
            <a:pPr marL="514350" indent="-514350">
              <a:buFont typeface="+mj-lt"/>
              <a:buAutoNum type="arabicPeriod"/>
            </a:pPr>
            <a:r>
              <a:rPr lang="en-US" sz="2000" dirty="0" smtClean="0">
                <a:solidFill>
                  <a:schemeClr val="bg2"/>
                </a:solidFill>
              </a:rPr>
              <a:t>DCR </a:t>
            </a:r>
            <a:r>
              <a:rPr lang="en-US" sz="2000" dirty="0" err="1" smtClean="0">
                <a:solidFill>
                  <a:schemeClr val="bg2"/>
                </a:solidFill>
              </a:rPr>
              <a:t>neighbourhood</a:t>
            </a:r>
            <a:r>
              <a:rPr lang="en-US" sz="2000" dirty="0" smtClean="0">
                <a:solidFill>
                  <a:schemeClr val="bg2"/>
                </a:solidFill>
              </a:rPr>
              <a:t> planning</a:t>
            </a:r>
          </a:p>
        </p:txBody>
      </p:sp>
      <p:sp>
        <p:nvSpPr>
          <p:cNvPr id="4" name="Tijdelijke aanduiding voor datum 3"/>
          <p:cNvSpPr>
            <a:spLocks noGrp="1"/>
          </p:cNvSpPr>
          <p:nvPr>
            <p:ph type="dt" sz="half" idx="10"/>
          </p:nvPr>
        </p:nvSpPr>
        <p:spPr/>
        <p:txBody>
          <a:bodyPr/>
          <a:lstStyle/>
          <a:p>
            <a:r>
              <a:rPr lang="en-US" dirty="0"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DC Persistent Identifiers</a:t>
            </a:r>
            <a:endParaRPr lang="en-US" dirty="0"/>
          </a:p>
        </p:txBody>
      </p:sp>
      <p:sp>
        <p:nvSpPr>
          <p:cNvPr id="3" name="Tijdelijke aanduiding voor inhoud 2"/>
          <p:cNvSpPr>
            <a:spLocks noGrp="1"/>
          </p:cNvSpPr>
          <p:nvPr>
            <p:ph idx="1"/>
          </p:nvPr>
        </p:nvSpPr>
        <p:spPr>
          <a:xfrm>
            <a:off x="533400" y="1447800"/>
            <a:ext cx="8229600" cy="4525963"/>
          </a:xfrm>
        </p:spPr>
        <p:txBody>
          <a:bodyPr/>
          <a:lstStyle/>
          <a:p>
            <a:r>
              <a:rPr lang="en-US" sz="2400" dirty="0" smtClean="0"/>
              <a:t>The DCR provides ‘cool </a:t>
            </a:r>
            <a:r>
              <a:rPr lang="en-US" sz="2400" dirty="0" err="1" smtClean="0"/>
              <a:t>URIs</a:t>
            </a:r>
            <a:r>
              <a:rPr lang="en-US" sz="2400" dirty="0" smtClean="0"/>
              <a:t>’ to the data category specifications</a:t>
            </a:r>
          </a:p>
          <a:p>
            <a:pPr lvl="1">
              <a:buNone/>
            </a:pPr>
            <a:r>
              <a:rPr lang="en-US" sz="2400" dirty="0" smtClean="0">
                <a:hlinkClick r:id="rId3"/>
              </a:rPr>
              <a:t>http://www.isocat.org/datcat/DC-1708</a:t>
            </a:r>
            <a:endParaRPr lang="en-US" sz="2400" dirty="0" smtClean="0"/>
          </a:p>
          <a:p>
            <a:pPr lvl="1">
              <a:buNone/>
            </a:pPr>
            <a:r>
              <a:rPr lang="en-US" sz="1800" dirty="0" smtClean="0"/>
              <a:t>For more information on cool URIs, see </a:t>
            </a:r>
            <a:r>
              <a:rPr lang="en-US" sz="1800" dirty="0" smtClean="0">
                <a:hlinkClick r:id="rId4"/>
              </a:rPr>
              <a:t>http://www.w3.org/Addressing/</a:t>
            </a:r>
            <a:endParaRPr lang="en-US" sz="1800" dirty="0" smtClean="0"/>
          </a:p>
          <a:p>
            <a:r>
              <a:rPr lang="en-US" sz="2400" dirty="0" smtClean="0"/>
              <a:t>The Registration Authority of ISO 12620.2009 guarantees the persistence of these URIs.</a:t>
            </a:r>
            <a:endParaRPr lang="en-US" sz="1800" dirty="0" smtClean="0"/>
          </a:p>
          <a:p>
            <a:r>
              <a:rPr lang="en-US" sz="2400" dirty="0" smtClean="0"/>
              <a:t>The non-mnemonic syntax of the URIs was chosen to meet the requirements of PID frameworks, and to prevent ‘semantic rot’. </a:t>
            </a:r>
          </a:p>
          <a:p>
            <a:r>
              <a:rPr lang="en-US" sz="2400" dirty="0" smtClean="0"/>
              <a:t>The ‘DC-’ prefix is used for private DCs, while the ‘ISO-DC-’ prefix is used for standardized DCs.</a:t>
            </a:r>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Data Category </a:t>
            </a:r>
            <a:r>
              <a:rPr lang="en-US" dirty="0" err="1" smtClean="0"/>
              <a:t>PIDs</a:t>
            </a:r>
            <a:endParaRPr lang="en-US" dirty="0"/>
          </a:p>
        </p:txBody>
      </p:sp>
      <p:sp>
        <p:nvSpPr>
          <p:cNvPr id="3" name="Tijdelijke aanduiding voor inhoud 2"/>
          <p:cNvSpPr>
            <a:spLocks noGrp="1"/>
          </p:cNvSpPr>
          <p:nvPr>
            <p:ph idx="1"/>
          </p:nvPr>
        </p:nvSpPr>
        <p:spPr>
          <a:xfrm>
            <a:off x="457200" y="1447800"/>
            <a:ext cx="8229600" cy="4525963"/>
          </a:xfrm>
        </p:spPr>
        <p:txBody>
          <a:bodyPr/>
          <a:lstStyle/>
          <a:p>
            <a:r>
              <a:rPr lang="en-US" dirty="0" smtClean="0"/>
              <a:t>To be able to leverage the power of the DCR, linguistic resources should now be annotated with these DC PIDs.</a:t>
            </a:r>
          </a:p>
          <a:p>
            <a:pPr lvl="1"/>
            <a:r>
              <a:rPr lang="en-US" dirty="0" smtClean="0"/>
              <a:t>In general the PIDs will be embedded in the schema of the resource.</a:t>
            </a:r>
          </a:p>
          <a:p>
            <a:pPr lvl="1"/>
            <a:r>
              <a:rPr lang="en-US" dirty="0" smtClean="0"/>
              <a:t>The desired result is to ensure server-side resolution of the PID and delivery of the actual content of the referenced DC specification.</a:t>
            </a:r>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Embedding DC </a:t>
            </a:r>
            <a:r>
              <a:rPr lang="en-US" dirty="0" err="1" smtClean="0"/>
              <a:t>PIDs</a:t>
            </a:r>
            <a:r>
              <a:rPr lang="en-US" dirty="0" smtClean="0"/>
              <a:t> – built in</a:t>
            </a:r>
            <a:endParaRPr lang="en-US" dirty="0"/>
          </a:p>
        </p:txBody>
      </p:sp>
      <p:sp>
        <p:nvSpPr>
          <p:cNvPr id="3" name="Tijdelijke aanduiding voor inhoud 2"/>
          <p:cNvSpPr>
            <a:spLocks noGrp="1"/>
          </p:cNvSpPr>
          <p:nvPr>
            <p:ph idx="1"/>
          </p:nvPr>
        </p:nvSpPr>
        <p:spPr>
          <a:xfrm>
            <a:off x="457200" y="1143000"/>
            <a:ext cx="8382000" cy="4525963"/>
          </a:xfrm>
        </p:spPr>
        <p:txBody>
          <a:bodyPr/>
          <a:lstStyle/>
          <a:p>
            <a:r>
              <a:rPr lang="en-US" sz="2800" dirty="0" smtClean="0"/>
              <a:t>Some schema languages have built-in facilities to embed the </a:t>
            </a:r>
            <a:r>
              <a:rPr lang="en-US" sz="2800" dirty="0" err="1" smtClean="0"/>
              <a:t>PIDs</a:t>
            </a:r>
            <a:endParaRPr lang="en-US" sz="2800" dirty="0" smtClean="0"/>
          </a:p>
          <a:p>
            <a:pPr lvl="1"/>
            <a:r>
              <a:rPr lang="en-US" sz="2400" dirty="0" smtClean="0"/>
              <a:t>ODD</a:t>
            </a:r>
          </a:p>
          <a:p>
            <a:pPr lvl="2">
              <a:buNone/>
            </a:pPr>
            <a:r>
              <a:rPr lang="en-GB" sz="1400" dirty="0" smtClean="0">
                <a:latin typeface="Courier New" pitchFamily="49" charset="0"/>
                <a:cs typeface="Courier New" pitchFamily="49" charset="0"/>
              </a:rPr>
              <a:t>&lt;</a:t>
            </a:r>
            <a:r>
              <a:rPr lang="en-GB" sz="1400" dirty="0" err="1" smtClean="0">
                <a:latin typeface="Courier New" pitchFamily="49" charset="0"/>
                <a:cs typeface="Courier New" pitchFamily="49" charset="0"/>
              </a:rPr>
              <a:t>elementSpec</a:t>
            </a:r>
            <a:r>
              <a:rPr lang="en-GB" sz="1400" dirty="0" smtClean="0">
                <a:latin typeface="Courier New" pitchFamily="49" charset="0"/>
                <a:cs typeface="Courier New" pitchFamily="49" charset="0"/>
              </a:rPr>
              <a:t> </a:t>
            </a:r>
            <a:r>
              <a:rPr lang="en-GB" sz="1400" dirty="0" err="1" smtClean="0">
                <a:latin typeface="Courier New" pitchFamily="49" charset="0"/>
                <a:cs typeface="Courier New" pitchFamily="49" charset="0"/>
              </a:rPr>
              <a:t>ident</a:t>
            </a:r>
            <a:r>
              <a:rPr lang="en-GB" sz="1400" dirty="0" smtClean="0">
                <a:latin typeface="Courier New" pitchFamily="49" charset="0"/>
                <a:cs typeface="Courier New" pitchFamily="49" charset="0"/>
              </a:rPr>
              <a:t>="pos"&gt;</a:t>
            </a:r>
          </a:p>
          <a:p>
            <a:pPr lvl="2">
              <a:buNone/>
            </a:pPr>
            <a:r>
              <a:rPr lang="en-US" sz="1400" dirty="0" smtClean="0">
                <a:latin typeface="Courier New" pitchFamily="49" charset="0"/>
                <a:cs typeface="Courier New" pitchFamily="49" charset="0"/>
              </a:rPr>
              <a:t>	</a:t>
            </a:r>
            <a:r>
              <a:rPr lang="en-US" sz="1400" b="1" dirty="0" smtClean="0">
                <a:latin typeface="Courier New" pitchFamily="49" charset="0"/>
                <a:cs typeface="Courier New" pitchFamily="49" charset="0"/>
              </a:rPr>
              <a:t>&lt;equiv name="</a:t>
            </a:r>
            <a:r>
              <a:rPr lang="en-US" sz="1400" b="1" dirty="0" err="1" smtClean="0">
                <a:latin typeface="Courier New" pitchFamily="49" charset="0"/>
                <a:cs typeface="Courier New" pitchFamily="49" charset="0"/>
              </a:rPr>
              <a:t>partOfSpeech</a:t>
            </a:r>
            <a:r>
              <a:rPr lang="en-US" sz="1400" b="1" dirty="0" smtClean="0">
                <a:latin typeface="Courier New" pitchFamily="49" charset="0"/>
                <a:cs typeface="Courier New" pitchFamily="49" charset="0"/>
              </a:rPr>
              <a:t>"     </a:t>
            </a:r>
          </a:p>
          <a:p>
            <a:pPr lvl="2">
              <a:buNone/>
            </a:pPr>
            <a:r>
              <a:rPr lang="en-US" sz="1400" b="1" dirty="0" smtClean="0">
                <a:latin typeface="Courier New" pitchFamily="49" charset="0"/>
                <a:cs typeface="Courier New" pitchFamily="49" charset="0"/>
              </a:rPr>
              <a:t>		</a:t>
            </a:r>
            <a:r>
              <a:rPr lang="en-US" sz="1400" b="1" dirty="0" err="1" smtClean="0">
                <a:latin typeface="Courier New" pitchFamily="49" charset="0"/>
                <a:cs typeface="Courier New" pitchFamily="49" charset="0"/>
              </a:rPr>
              <a:t>uri</a:t>
            </a:r>
            <a:r>
              <a:rPr lang="en-US" sz="1400" b="1" dirty="0" smtClean="0">
                <a:latin typeface="Courier New" pitchFamily="49" charset="0"/>
                <a:cs typeface="Courier New" pitchFamily="49" charset="0"/>
              </a:rPr>
              <a:t>="http://www.isocat.org/dc/ISO-DC-1345"/&gt;</a:t>
            </a:r>
          </a:p>
          <a:p>
            <a:pPr lvl="2">
              <a:buNone/>
            </a:pPr>
            <a:r>
              <a:rPr lang="en-GB" sz="1400" dirty="0" smtClean="0">
                <a:latin typeface="Courier New" pitchFamily="49" charset="0"/>
                <a:cs typeface="Courier New" pitchFamily="49" charset="0"/>
              </a:rPr>
              <a:t>	  &lt;!-- additional specifications here --&gt;</a:t>
            </a:r>
          </a:p>
          <a:p>
            <a:pPr lvl="2">
              <a:buNone/>
            </a:pPr>
            <a:r>
              <a:rPr lang="en-GB" sz="1400" dirty="0" smtClean="0">
                <a:latin typeface="Courier New" pitchFamily="49" charset="0"/>
                <a:cs typeface="Courier New" pitchFamily="49" charset="0"/>
              </a:rPr>
              <a:t>&lt;/</a:t>
            </a:r>
            <a:r>
              <a:rPr lang="en-GB" sz="1400" dirty="0" err="1" smtClean="0">
                <a:latin typeface="Courier New" pitchFamily="49" charset="0"/>
                <a:cs typeface="Courier New" pitchFamily="49" charset="0"/>
              </a:rPr>
              <a:t>elementSpec</a:t>
            </a:r>
            <a:r>
              <a:rPr lang="en-GB" sz="1400" dirty="0" smtClean="0">
                <a:latin typeface="Courier New" pitchFamily="49" charset="0"/>
                <a:cs typeface="Courier New" pitchFamily="49" charset="0"/>
              </a:rPr>
              <a:t>&gt;</a:t>
            </a:r>
            <a:r>
              <a:rPr lang="en-US" sz="1400" dirty="0" smtClean="0"/>
              <a:t> </a:t>
            </a:r>
          </a:p>
          <a:p>
            <a:pPr lvl="1"/>
            <a:r>
              <a:rPr lang="en-US" sz="2400" dirty="0" smtClean="0"/>
              <a:t>XCS </a:t>
            </a:r>
            <a:r>
              <a:rPr lang="en-US" sz="1400" dirty="0" smtClean="0"/>
              <a:t>(only complex </a:t>
            </a:r>
            <a:r>
              <a:rPr lang="en-US" sz="1400" dirty="0" err="1" smtClean="0"/>
              <a:t>DCs</a:t>
            </a:r>
            <a:r>
              <a:rPr lang="en-US" sz="1400" dirty="0" smtClean="0"/>
              <a:t>)</a:t>
            </a:r>
          </a:p>
          <a:p>
            <a:pPr lvl="2">
              <a:buNone/>
            </a:pPr>
            <a:r>
              <a:rPr lang="en-US" sz="1400" dirty="0" smtClean="0"/>
              <a:t> </a:t>
            </a:r>
            <a:r>
              <a:rPr lang="en-US" sz="1400" dirty="0" smtClean="0">
                <a:latin typeface="Courier New" pitchFamily="49" charset="0"/>
                <a:cs typeface="Courier New" pitchFamily="49" charset="0"/>
              </a:rPr>
              <a:t>&lt;</a:t>
            </a:r>
            <a:r>
              <a:rPr lang="en-US" sz="1400" dirty="0" err="1" smtClean="0">
                <a:latin typeface="Courier New" pitchFamily="49" charset="0"/>
                <a:cs typeface="Courier New" pitchFamily="49" charset="0"/>
              </a:rPr>
              <a:t>datCatSet</a:t>
            </a:r>
            <a:r>
              <a:rPr lang="en-US" sz="1400" dirty="0" smtClean="0">
                <a:latin typeface="Courier New" pitchFamily="49" charset="0"/>
                <a:cs typeface="Courier New" pitchFamily="49" charset="0"/>
              </a:rPr>
              <a:t>&gt;</a:t>
            </a:r>
            <a:br>
              <a:rPr lang="en-US" sz="1400" dirty="0" smtClean="0">
                <a:latin typeface="Courier New" pitchFamily="49" charset="0"/>
                <a:cs typeface="Courier New" pitchFamily="49" charset="0"/>
              </a:rPr>
            </a:br>
            <a:r>
              <a:rPr lang="en-US" sz="1400" b="1" dirty="0" smtClean="0">
                <a:latin typeface="Courier New" pitchFamily="49" charset="0"/>
                <a:cs typeface="Courier New" pitchFamily="49" charset="0"/>
              </a:rPr>
              <a:t>&lt;</a:t>
            </a:r>
            <a:r>
              <a:rPr lang="en-US" sz="1400" b="1" dirty="0" err="1" smtClean="0">
                <a:latin typeface="Courier New" pitchFamily="49" charset="0"/>
                <a:cs typeface="Courier New" pitchFamily="49" charset="0"/>
              </a:rPr>
              <a:t>termNoteSpec</a:t>
            </a:r>
            <a:r>
              <a:rPr lang="en-US" sz="1400" b="1" dirty="0" smtClean="0">
                <a:latin typeface="Courier New" pitchFamily="49" charset="0"/>
                <a:cs typeface="Courier New" pitchFamily="49" charset="0"/>
              </a:rPr>
              <a:t> name="</a:t>
            </a:r>
            <a:r>
              <a:rPr lang="en-US" sz="1400" b="1" dirty="0" err="1" smtClean="0">
                <a:latin typeface="Courier New" pitchFamily="49" charset="0"/>
                <a:cs typeface="Courier New" pitchFamily="49" charset="0"/>
              </a:rPr>
              <a:t>animacy</a:t>
            </a:r>
            <a:endParaRPr lang="en-US" sz="1400" b="1" dirty="0" smtClean="0">
              <a:latin typeface="Courier New" pitchFamily="49" charset="0"/>
              <a:cs typeface="Courier New" pitchFamily="49" charset="0"/>
            </a:endParaRPr>
          </a:p>
          <a:p>
            <a:pPr lvl="2">
              <a:buNone/>
            </a:pPr>
            <a:r>
              <a:rPr lang="en-US" sz="1400" b="1" dirty="0" smtClean="0">
                <a:latin typeface="Courier New" pitchFamily="49" charset="0"/>
                <a:cs typeface="Courier New" pitchFamily="49" charset="0"/>
              </a:rPr>
              <a:t>      </a:t>
            </a:r>
            <a:r>
              <a:rPr lang="en-US" sz="1400" b="1" dirty="0" err="1" smtClean="0">
                <a:latin typeface="Courier New" pitchFamily="49" charset="0"/>
                <a:cs typeface="Courier New" pitchFamily="49" charset="0"/>
              </a:rPr>
              <a:t>datcatId</a:t>
            </a:r>
            <a:r>
              <a:rPr lang="en-US" sz="1400" b="1" dirty="0" smtClean="0">
                <a:latin typeface="Courier New" pitchFamily="49" charset="0"/>
                <a:cs typeface="Courier New" pitchFamily="49" charset="0"/>
              </a:rPr>
              <a:t>="http://www.isocat.org/dc/ISO-DC-78"&gt;</a:t>
            </a:r>
          </a:p>
          <a:p>
            <a:pPr lvl="2">
              <a:buNone/>
            </a:pPr>
            <a:r>
              <a:rPr lang="en-US" sz="1400" dirty="0" smtClean="0">
                <a:latin typeface="Courier New" pitchFamily="49" charset="0"/>
                <a:cs typeface="Courier New" pitchFamily="49" charset="0"/>
              </a:rPr>
              <a:t>	  &lt;contents </a:t>
            </a:r>
            <a:r>
              <a:rPr lang="en-US" sz="1400" dirty="0" err="1" smtClean="0">
                <a:latin typeface="Courier New" pitchFamily="49" charset="0"/>
                <a:cs typeface="Courier New" pitchFamily="49" charset="0"/>
              </a:rPr>
              <a:t>datatype</a:t>
            </a:r>
            <a:r>
              <a:rPr lang="en-US" sz="1400" dirty="0" smtClean="0">
                <a:latin typeface="Courier New" pitchFamily="49" charset="0"/>
                <a:cs typeface="Courier New" pitchFamily="49" charset="0"/>
              </a:rPr>
              <a:t>="</a:t>
            </a:r>
            <a:r>
              <a:rPr lang="en-US" sz="1400" dirty="0" err="1" smtClean="0">
                <a:latin typeface="Courier New" pitchFamily="49" charset="0"/>
                <a:cs typeface="Courier New" pitchFamily="49" charset="0"/>
              </a:rPr>
              <a:t>picklist</a:t>
            </a:r>
            <a:r>
              <a:rPr lang="en-US" sz="1400" dirty="0" smtClean="0">
                <a:latin typeface="Courier New" pitchFamily="49" charset="0"/>
                <a:cs typeface="Courier New" pitchFamily="49" charset="0"/>
              </a:rPr>
              <a:t>" </a:t>
            </a:r>
            <a:r>
              <a:rPr lang="en-US" sz="1400" dirty="0" err="1" smtClean="0">
                <a:latin typeface="Courier New" pitchFamily="49" charset="0"/>
                <a:cs typeface="Courier New" pitchFamily="49" charset="0"/>
              </a:rPr>
              <a:t>forTermComp</a:t>
            </a:r>
            <a:r>
              <a:rPr lang="en-US" sz="1400" dirty="0" smtClean="0">
                <a:latin typeface="Courier New" pitchFamily="49" charset="0"/>
                <a:cs typeface="Courier New" pitchFamily="49" charset="0"/>
              </a:rPr>
              <a:t>="yes"&gt;</a:t>
            </a:r>
          </a:p>
          <a:p>
            <a:pPr lvl="2">
              <a:buNone/>
            </a:pPr>
            <a:r>
              <a:rPr lang="en-US" sz="1400" dirty="0" smtClean="0">
                <a:latin typeface="Courier New" pitchFamily="49" charset="0"/>
                <a:cs typeface="Courier New" pitchFamily="49" charset="0"/>
              </a:rPr>
              <a:t>       animate inanimate </a:t>
            </a:r>
            <a:r>
              <a:rPr lang="en-US" sz="1400" dirty="0" err="1" smtClean="0">
                <a:latin typeface="Courier New" pitchFamily="49" charset="0"/>
                <a:cs typeface="Courier New" pitchFamily="49" charset="0"/>
              </a:rPr>
              <a:t>otherAnimacy</a:t>
            </a:r>
            <a:endParaRPr lang="en-US" sz="1400" dirty="0" smtClean="0">
              <a:latin typeface="Courier New" pitchFamily="49" charset="0"/>
              <a:cs typeface="Courier New" pitchFamily="49" charset="0"/>
            </a:endParaRPr>
          </a:p>
          <a:p>
            <a:pPr lvl="2">
              <a:buNone/>
            </a:pPr>
            <a:r>
              <a:rPr lang="en-US" sz="1400" dirty="0" smtClean="0">
                <a:latin typeface="Courier New" pitchFamily="49" charset="0"/>
                <a:cs typeface="Courier New" pitchFamily="49" charset="0"/>
              </a:rPr>
              <a:t>    &lt;/contents&gt;</a:t>
            </a:r>
          </a:p>
          <a:p>
            <a:pPr lvl="2">
              <a:buNone/>
            </a:pPr>
            <a:r>
              <a:rPr lang="en-US" sz="1400" dirty="0" smtClean="0">
                <a:latin typeface="Courier New" pitchFamily="49" charset="0"/>
                <a:cs typeface="Courier New" pitchFamily="49" charset="0"/>
              </a:rPr>
              <a:t> &lt;/</a:t>
            </a:r>
            <a:r>
              <a:rPr lang="en-US" sz="1400" dirty="0" err="1" smtClean="0">
                <a:latin typeface="Courier New" pitchFamily="49" charset="0"/>
                <a:cs typeface="Courier New" pitchFamily="49" charset="0"/>
              </a:rPr>
              <a:t>termNoteSpec</a:t>
            </a:r>
            <a:r>
              <a:rPr lang="en-US" sz="1400" dirty="0" smtClean="0">
                <a:latin typeface="Courier New" pitchFamily="49" charset="0"/>
                <a:cs typeface="Courier New" pitchFamily="49" charset="0"/>
              </a:rPr>
              <a:t>&gt;</a:t>
            </a:r>
          </a:p>
          <a:p>
            <a:pPr lvl="2">
              <a:buNone/>
            </a:pPr>
            <a:r>
              <a:rPr lang="en-US" sz="1400" dirty="0" smtClean="0">
                <a:latin typeface="Courier New" pitchFamily="49" charset="0"/>
                <a:cs typeface="Courier New" pitchFamily="49" charset="0"/>
              </a:rPr>
              <a:t>&lt;/</a:t>
            </a:r>
            <a:r>
              <a:rPr lang="en-US" sz="1400" dirty="0" err="1" smtClean="0">
                <a:latin typeface="Courier New" pitchFamily="49" charset="0"/>
                <a:cs typeface="Courier New" pitchFamily="49" charset="0"/>
              </a:rPr>
              <a:t>datCatSet</a:t>
            </a:r>
            <a:r>
              <a:rPr lang="en-US" sz="1400" dirty="0" smtClean="0">
                <a:latin typeface="Courier New" pitchFamily="49" charset="0"/>
                <a:cs typeface="Courier New" pitchFamily="49" charset="0"/>
              </a:rPr>
              <a:t>&gt;</a:t>
            </a:r>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4000" dirty="0" smtClean="0"/>
              <a:t>Embedding DC </a:t>
            </a:r>
            <a:r>
              <a:rPr lang="en-US" sz="4000" dirty="0" err="1" smtClean="0"/>
              <a:t>PIDs</a:t>
            </a:r>
            <a:r>
              <a:rPr lang="en-US" sz="4000" dirty="0" smtClean="0"/>
              <a:t> – DC Reference</a:t>
            </a:r>
            <a:endParaRPr lang="en-US" sz="4000" dirty="0"/>
          </a:p>
        </p:txBody>
      </p:sp>
      <p:sp>
        <p:nvSpPr>
          <p:cNvPr id="3" name="Tijdelijke aanduiding voor inhoud 2"/>
          <p:cNvSpPr>
            <a:spLocks noGrp="1"/>
          </p:cNvSpPr>
          <p:nvPr>
            <p:ph idx="1"/>
          </p:nvPr>
        </p:nvSpPr>
        <p:spPr>
          <a:xfrm>
            <a:off x="457200" y="1447800"/>
            <a:ext cx="8382000" cy="4525963"/>
          </a:xfrm>
        </p:spPr>
        <p:txBody>
          <a:bodyPr/>
          <a:lstStyle/>
          <a:p>
            <a:r>
              <a:rPr lang="en-US" sz="2400" dirty="0" smtClean="0"/>
              <a:t>The DC Reference XML vocabulary can be used to annotate schemas or resources without built in facilities:</a:t>
            </a:r>
          </a:p>
          <a:p>
            <a:pPr lvl="1"/>
            <a:r>
              <a:rPr lang="en-US" sz="2000" dirty="0" smtClean="0"/>
              <a:t>Relax NG:</a:t>
            </a:r>
          </a:p>
          <a:p>
            <a:pPr lvl="2">
              <a:buNone/>
            </a:pPr>
            <a:r>
              <a:rPr lang="en-US" sz="1600" dirty="0" smtClean="0">
                <a:latin typeface="Courier New" pitchFamily="49" charset="0"/>
                <a:cs typeface="Courier New" pitchFamily="49" charset="0"/>
              </a:rPr>
              <a:t>&lt;element name="identifier" 	</a:t>
            </a:r>
            <a:r>
              <a:rPr lang="en-US" sz="1600" b="1" dirty="0" err="1" smtClean="0">
                <a:latin typeface="Courier New" pitchFamily="49" charset="0"/>
                <a:cs typeface="Courier New" pitchFamily="49" charset="0"/>
              </a:rPr>
              <a:t>dcr:datcat</a:t>
            </a:r>
            <a:r>
              <a:rPr lang="en-US" sz="1600" b="1" dirty="0" smtClean="0">
                <a:latin typeface="Courier New" pitchFamily="49" charset="0"/>
                <a:cs typeface="Courier New" pitchFamily="49" charset="0"/>
              </a:rPr>
              <a:t>="http://www.isocat.org/datcat/DC-8"</a:t>
            </a:r>
            <a:r>
              <a:rPr lang="en-US" sz="1600" dirty="0" smtClean="0">
                <a:latin typeface="Courier New" pitchFamily="49" charset="0"/>
                <a:cs typeface="Courier New" pitchFamily="49" charset="0"/>
              </a:rPr>
              <a:t>&gt;</a:t>
            </a:r>
          </a:p>
          <a:p>
            <a:pPr lvl="2">
              <a:buNone/>
            </a:pPr>
            <a:r>
              <a:rPr lang="en-US" sz="1600" dirty="0" smtClean="0">
                <a:latin typeface="Courier New" pitchFamily="49" charset="0"/>
                <a:cs typeface="Courier New" pitchFamily="49" charset="0"/>
              </a:rPr>
              <a:t>	&lt;data type="string"/&gt;</a:t>
            </a:r>
          </a:p>
          <a:p>
            <a:pPr lvl="2">
              <a:buNone/>
            </a:pPr>
            <a:r>
              <a:rPr lang="en-US" sz="1600" dirty="0" smtClean="0">
                <a:latin typeface="Courier New" pitchFamily="49" charset="0"/>
                <a:cs typeface="Courier New" pitchFamily="49" charset="0"/>
              </a:rPr>
              <a:t>&lt;/element&gt;</a:t>
            </a:r>
            <a:endParaRPr lang="en-US" sz="1600" dirty="0" smtClean="0">
              <a:latin typeface="+mj-lt"/>
              <a:cs typeface="Courier New" pitchFamily="49" charset="0"/>
            </a:endParaRPr>
          </a:p>
          <a:p>
            <a:pPr lvl="1"/>
            <a:r>
              <a:rPr lang="en-US" sz="2000" dirty="0" smtClean="0">
                <a:latin typeface="+mj-lt"/>
                <a:cs typeface="Courier New" pitchFamily="49" charset="0"/>
              </a:rPr>
              <a:t>XML Schema:</a:t>
            </a:r>
          </a:p>
          <a:p>
            <a:pPr lvl="2">
              <a:buNone/>
            </a:pPr>
            <a:r>
              <a:rPr lang="en-US" sz="1600" dirty="0" smtClean="0">
                <a:latin typeface="Courier New" pitchFamily="49" charset="0"/>
                <a:cs typeface="Courier New" pitchFamily="49" charset="0"/>
              </a:rPr>
              <a:t>&lt;</a:t>
            </a:r>
            <a:r>
              <a:rPr lang="en-US" sz="1600" dirty="0" err="1" smtClean="0">
                <a:latin typeface="Courier New" pitchFamily="49" charset="0"/>
                <a:cs typeface="Courier New" pitchFamily="49" charset="0"/>
              </a:rPr>
              <a:t>xs:element</a:t>
            </a:r>
            <a:r>
              <a:rPr lang="en-US" sz="1600" dirty="0" smtClean="0">
                <a:latin typeface="Courier New" pitchFamily="49" charset="0"/>
                <a:cs typeface="Courier New" pitchFamily="49" charset="0"/>
              </a:rPr>
              <a:t> name=“identifier"&gt;</a:t>
            </a:r>
          </a:p>
          <a:p>
            <a:pPr lvl="2">
              <a:buNone/>
            </a:pPr>
            <a:r>
              <a:rPr lang="en-US" sz="1600" dirty="0" smtClean="0">
                <a:latin typeface="Courier New" pitchFamily="49" charset="0"/>
                <a:cs typeface="Courier New" pitchFamily="49" charset="0"/>
              </a:rPr>
              <a:t>	&lt;</a:t>
            </a:r>
            <a:r>
              <a:rPr lang="en-US" sz="1600" dirty="0" err="1" smtClean="0">
                <a:latin typeface="Courier New" pitchFamily="49" charset="0"/>
                <a:cs typeface="Courier New" pitchFamily="49" charset="0"/>
              </a:rPr>
              <a:t>xs:annotation</a:t>
            </a:r>
            <a:r>
              <a:rPr lang="en-US" sz="1600" dirty="0" smtClean="0">
                <a:latin typeface="Courier New" pitchFamily="49" charset="0"/>
                <a:cs typeface="Courier New" pitchFamily="49" charset="0"/>
              </a:rPr>
              <a:t>&gt;</a:t>
            </a:r>
          </a:p>
          <a:p>
            <a:pPr lvl="2">
              <a:buNone/>
            </a:pPr>
            <a:r>
              <a:rPr lang="en-US" sz="1600" dirty="0" smtClean="0">
                <a:latin typeface="Courier New" pitchFamily="49" charset="0"/>
                <a:cs typeface="Courier New" pitchFamily="49" charset="0"/>
              </a:rPr>
              <a:t>	  &lt;</a:t>
            </a:r>
            <a:r>
              <a:rPr lang="en-US" sz="1600" dirty="0" err="1" smtClean="0">
                <a:latin typeface="Courier New" pitchFamily="49" charset="0"/>
                <a:cs typeface="Courier New" pitchFamily="49" charset="0"/>
              </a:rPr>
              <a:t>xs:appinfo</a:t>
            </a:r>
            <a:r>
              <a:rPr lang="en-US" sz="1600" dirty="0" smtClean="0">
                <a:latin typeface="Courier New" pitchFamily="49" charset="0"/>
                <a:cs typeface="Courier New" pitchFamily="49" charset="0"/>
              </a:rPr>
              <a:t>&gt;</a:t>
            </a:r>
          </a:p>
          <a:p>
            <a:pPr lvl="2">
              <a:buNone/>
            </a:pPr>
            <a:r>
              <a:rPr lang="en-US" sz="1600" dirty="0" smtClean="0">
                <a:latin typeface="Courier New" pitchFamily="49" charset="0"/>
                <a:cs typeface="Courier New" pitchFamily="49" charset="0"/>
              </a:rPr>
              <a:t>	    </a:t>
            </a:r>
            <a:r>
              <a:rPr lang="en-US" sz="1600" b="1" dirty="0" smtClean="0">
                <a:latin typeface="Courier New" pitchFamily="49" charset="0"/>
                <a:cs typeface="Courier New" pitchFamily="49" charset="0"/>
              </a:rPr>
              <a:t>&lt;</a:t>
            </a:r>
            <a:r>
              <a:rPr lang="en-US" sz="1600" b="1" dirty="0" err="1" smtClean="0">
                <a:latin typeface="Courier New" pitchFamily="49" charset="0"/>
                <a:cs typeface="Courier New" pitchFamily="49" charset="0"/>
              </a:rPr>
              <a:t>dcr:datcat</a:t>
            </a:r>
            <a:r>
              <a:rPr lang="en-US" sz="1600" b="1" dirty="0" smtClean="0">
                <a:latin typeface="Courier New" pitchFamily="49" charset="0"/>
                <a:cs typeface="Courier New" pitchFamily="49" charset="0"/>
              </a:rPr>
              <a:t> </a:t>
            </a:r>
            <a:r>
              <a:rPr lang="en-US" sz="1600" b="1" dirty="0" err="1" smtClean="0">
                <a:latin typeface="Courier New" pitchFamily="49" charset="0"/>
                <a:cs typeface="Courier New" pitchFamily="49" charset="0"/>
              </a:rPr>
              <a:t>pid</a:t>
            </a:r>
            <a:r>
              <a:rPr lang="en-US" sz="1600" b="1" dirty="0" smtClean="0">
                <a:latin typeface="Courier New" pitchFamily="49" charset="0"/>
                <a:cs typeface="Courier New" pitchFamily="49" charset="0"/>
              </a:rPr>
              <a:t>="http://www.isocat.org/datcat/DC-8"/&gt;</a:t>
            </a:r>
          </a:p>
          <a:p>
            <a:pPr lvl="2">
              <a:buNone/>
            </a:pPr>
            <a:r>
              <a:rPr lang="en-US" sz="1600" dirty="0" smtClean="0">
                <a:latin typeface="Courier New" pitchFamily="49" charset="0"/>
                <a:cs typeface="Courier New" pitchFamily="49" charset="0"/>
              </a:rPr>
              <a:t>	  &lt;/</a:t>
            </a:r>
            <a:r>
              <a:rPr lang="en-US" sz="1600" dirty="0" err="1" smtClean="0">
                <a:latin typeface="Courier New" pitchFamily="49" charset="0"/>
                <a:cs typeface="Courier New" pitchFamily="49" charset="0"/>
              </a:rPr>
              <a:t>xs:appinfo</a:t>
            </a:r>
            <a:r>
              <a:rPr lang="en-US" sz="1600" dirty="0" smtClean="0">
                <a:latin typeface="Courier New" pitchFamily="49" charset="0"/>
                <a:cs typeface="Courier New" pitchFamily="49" charset="0"/>
              </a:rPr>
              <a:t>&gt;</a:t>
            </a:r>
          </a:p>
          <a:p>
            <a:pPr lvl="2">
              <a:buNone/>
            </a:pPr>
            <a:r>
              <a:rPr lang="en-US" sz="1600" dirty="0" smtClean="0">
                <a:latin typeface="Courier New" pitchFamily="49" charset="0"/>
                <a:cs typeface="Courier New" pitchFamily="49" charset="0"/>
              </a:rPr>
              <a:t>	&lt;/</a:t>
            </a:r>
            <a:r>
              <a:rPr lang="en-US" sz="1600" dirty="0" err="1" smtClean="0">
                <a:latin typeface="Courier New" pitchFamily="49" charset="0"/>
                <a:cs typeface="Courier New" pitchFamily="49" charset="0"/>
              </a:rPr>
              <a:t>xs:annotation</a:t>
            </a:r>
            <a:r>
              <a:rPr lang="en-US" sz="1600" dirty="0" smtClean="0">
                <a:latin typeface="Courier New" pitchFamily="49" charset="0"/>
                <a:cs typeface="Courier New" pitchFamily="49" charset="0"/>
              </a:rPr>
              <a:t>&gt;</a:t>
            </a:r>
          </a:p>
          <a:p>
            <a:pPr lvl="2">
              <a:buNone/>
            </a:pPr>
            <a:r>
              <a:rPr lang="en-US" sz="1600" dirty="0" smtClean="0">
                <a:latin typeface="Courier New" pitchFamily="49" charset="0"/>
                <a:cs typeface="Courier New" pitchFamily="49" charset="0"/>
              </a:rPr>
              <a:t>&lt;/</a:t>
            </a:r>
            <a:r>
              <a:rPr lang="en-US" sz="1600" dirty="0" err="1" smtClean="0">
                <a:latin typeface="Courier New" pitchFamily="49" charset="0"/>
                <a:cs typeface="Courier New" pitchFamily="49" charset="0"/>
              </a:rPr>
              <a:t>xs:element</a:t>
            </a:r>
            <a:r>
              <a:rPr lang="en-US" sz="1600" dirty="0" smtClean="0">
                <a:latin typeface="Courier New" pitchFamily="49" charset="0"/>
                <a:cs typeface="Courier New" pitchFamily="49" charset="0"/>
              </a:rPr>
              <a:t>&gt; </a:t>
            </a:r>
          </a:p>
          <a:p>
            <a:pPr lvl="1"/>
            <a:r>
              <a:rPr lang="en-US" sz="2000" dirty="0" smtClean="0">
                <a:latin typeface="Courier New" pitchFamily="49" charset="0"/>
                <a:cs typeface="Courier New" pitchFamily="49" charset="0"/>
              </a:rPr>
              <a:t>…</a:t>
            </a:r>
            <a:endParaRPr lang="en-US" sz="2000" dirty="0" smtClean="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Embedding DC </a:t>
            </a:r>
            <a:r>
              <a:rPr lang="en-US" dirty="0" err="1" smtClean="0"/>
              <a:t>PIDs</a:t>
            </a:r>
            <a:r>
              <a:rPr lang="en-US" dirty="0" smtClean="0"/>
              <a:t> - RDF</a:t>
            </a:r>
            <a:endParaRPr lang="en-US" dirty="0"/>
          </a:p>
        </p:txBody>
      </p:sp>
      <p:sp>
        <p:nvSpPr>
          <p:cNvPr id="3" name="Tijdelijke aanduiding voor inhoud 2"/>
          <p:cNvSpPr>
            <a:spLocks noGrp="1"/>
          </p:cNvSpPr>
          <p:nvPr>
            <p:ph idx="1"/>
          </p:nvPr>
        </p:nvSpPr>
        <p:spPr>
          <a:xfrm>
            <a:off x="457200" y="1447800"/>
            <a:ext cx="8839200" cy="4525963"/>
          </a:xfrm>
        </p:spPr>
        <p:txBody>
          <a:bodyPr/>
          <a:lstStyle/>
          <a:p>
            <a:r>
              <a:rPr lang="en-US" sz="2400" dirty="0" smtClean="0"/>
              <a:t>RDF has its own DC Reference statement:</a:t>
            </a:r>
          </a:p>
          <a:p>
            <a:pPr lvl="1">
              <a:buNone/>
            </a:pPr>
            <a:r>
              <a:rPr lang="en-US" sz="1600" dirty="0" smtClean="0">
                <a:latin typeface="Courier New" pitchFamily="49" charset="0"/>
                <a:cs typeface="Courier New" pitchFamily="49" charset="0"/>
              </a:rPr>
              <a:t>&lt;</a:t>
            </a:r>
            <a:r>
              <a:rPr lang="en-US" sz="1600" dirty="0" err="1" smtClean="0">
                <a:latin typeface="Courier New" pitchFamily="49" charset="0"/>
                <a:cs typeface="Courier New" pitchFamily="49" charset="0"/>
              </a:rPr>
              <a:t>rdf:Property</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rdf:about</a:t>
            </a:r>
            <a:r>
              <a:rPr lang="en-US" sz="1600" dirty="0" smtClean="0">
                <a:latin typeface="Courier New" pitchFamily="49" charset="0"/>
                <a:cs typeface="Courier New" pitchFamily="49" charset="0"/>
              </a:rPr>
              <a:t>=“http://www.isocat.org/ns/dcr.rdf#datcat"&gt;</a:t>
            </a:r>
          </a:p>
          <a:p>
            <a:pPr lvl="1">
              <a:buNone/>
            </a:pPr>
            <a:r>
              <a:rPr lang="en-US" sz="1600" dirty="0" smtClean="0">
                <a:latin typeface="Courier New" pitchFamily="49" charset="0"/>
                <a:cs typeface="Courier New" pitchFamily="49" charset="0"/>
              </a:rPr>
              <a:t>  &lt;</a:t>
            </a:r>
            <a:r>
              <a:rPr lang="en-US" sz="1600" dirty="0" err="1" smtClean="0">
                <a:latin typeface="Courier New" pitchFamily="49" charset="0"/>
                <a:cs typeface="Courier New" pitchFamily="49" charset="0"/>
              </a:rPr>
              <a:t>rdfs:subPropertyOf</a:t>
            </a:r>
            <a:endParaRPr lang="en-US" sz="1600" dirty="0" smtClean="0">
              <a:latin typeface="Courier New" pitchFamily="49" charset="0"/>
              <a:cs typeface="Courier New" pitchFamily="49" charset="0"/>
            </a:endParaRPr>
          </a:p>
          <a:p>
            <a:pPr lvl="1">
              <a:buNone/>
            </a:pP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rdf:resource</a:t>
            </a:r>
            <a:r>
              <a:rPr lang="en-US" sz="1600" dirty="0" smtClean="0">
                <a:latin typeface="Courier New" pitchFamily="49" charset="0"/>
                <a:cs typeface="Courier New" pitchFamily="49" charset="0"/>
              </a:rPr>
              <a:t>="http://www.w3.org/2002/07/owl#sameAs"/&gt;</a:t>
            </a:r>
          </a:p>
          <a:p>
            <a:pPr lvl="1">
              <a:buNone/>
            </a:pPr>
            <a:r>
              <a:rPr lang="en-US" sz="1600" dirty="0" smtClean="0">
                <a:latin typeface="Courier New" pitchFamily="49" charset="0"/>
                <a:cs typeface="Courier New" pitchFamily="49" charset="0"/>
              </a:rPr>
              <a:t>&lt;/</a:t>
            </a:r>
            <a:r>
              <a:rPr lang="en-US" sz="1600" dirty="0" err="1" smtClean="0">
                <a:latin typeface="Courier New" pitchFamily="49" charset="0"/>
                <a:cs typeface="Courier New" pitchFamily="49" charset="0"/>
              </a:rPr>
              <a:t>rdf:Property</a:t>
            </a:r>
            <a:r>
              <a:rPr lang="en-US" sz="1600" dirty="0" smtClean="0">
                <a:latin typeface="Courier New" pitchFamily="49" charset="0"/>
                <a:cs typeface="Courier New" pitchFamily="49" charset="0"/>
              </a:rPr>
              <a:t>&gt;</a:t>
            </a:r>
          </a:p>
          <a:p>
            <a:endParaRPr lang="en-US" sz="2400" dirty="0" smtClean="0"/>
          </a:p>
          <a:p>
            <a:r>
              <a:rPr lang="en-US" sz="2400" dirty="0" smtClean="0"/>
              <a:t>To be used to annotate a RDF resource:</a:t>
            </a:r>
          </a:p>
          <a:p>
            <a:pPr lvl="1">
              <a:buNone/>
            </a:pPr>
            <a:r>
              <a:rPr lang="en-US" sz="1600" dirty="0" smtClean="0">
                <a:latin typeface="Courier New" pitchFamily="49" charset="0"/>
                <a:cs typeface="Courier New" pitchFamily="49" charset="0"/>
              </a:rPr>
              <a:t>&lt;</a:t>
            </a:r>
            <a:r>
              <a:rPr lang="en-US" sz="1600" dirty="0" err="1" smtClean="0">
                <a:latin typeface="Courier New" pitchFamily="49" charset="0"/>
                <a:cs typeface="Courier New" pitchFamily="49" charset="0"/>
              </a:rPr>
              <a:t>rdf:Description</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rdf:about</a:t>
            </a:r>
            <a:r>
              <a:rPr lang="en-US" sz="1600" dirty="0" smtClean="0">
                <a:latin typeface="Courier New" pitchFamily="49" charset="0"/>
                <a:cs typeface="Courier New" pitchFamily="49" charset="0"/>
              </a:rPr>
              <a:t>="http://example.com/app/myId"&gt;</a:t>
            </a:r>
          </a:p>
          <a:p>
            <a:pPr lvl="1">
              <a:buNone/>
            </a:pPr>
            <a:r>
              <a:rPr lang="en-US" sz="1600" dirty="0" smtClean="0">
                <a:latin typeface="Courier New" pitchFamily="49" charset="0"/>
                <a:cs typeface="Courier New" pitchFamily="49" charset="0"/>
              </a:rPr>
              <a:t>  </a:t>
            </a:r>
            <a:r>
              <a:rPr lang="en-US" sz="1600" b="1" dirty="0" smtClean="0">
                <a:latin typeface="Courier New" pitchFamily="49" charset="0"/>
                <a:cs typeface="Courier New" pitchFamily="49" charset="0"/>
              </a:rPr>
              <a:t>&lt;</a:t>
            </a:r>
            <a:r>
              <a:rPr lang="en-US" sz="1600" b="1" dirty="0" err="1" smtClean="0">
                <a:latin typeface="Courier New" pitchFamily="49" charset="0"/>
                <a:cs typeface="Courier New" pitchFamily="49" charset="0"/>
              </a:rPr>
              <a:t>dcr:datcat</a:t>
            </a:r>
            <a:r>
              <a:rPr lang="en-US" sz="1600" b="1" dirty="0" smtClean="0">
                <a:latin typeface="Courier New" pitchFamily="49" charset="0"/>
                <a:cs typeface="Courier New" pitchFamily="49" charset="0"/>
              </a:rPr>
              <a:t> </a:t>
            </a:r>
            <a:r>
              <a:rPr lang="en-US" sz="1600" b="1" dirty="0" err="1" smtClean="0">
                <a:latin typeface="Courier New" pitchFamily="49" charset="0"/>
                <a:cs typeface="Courier New" pitchFamily="49" charset="0"/>
              </a:rPr>
              <a:t>rdf:resource</a:t>
            </a:r>
            <a:r>
              <a:rPr lang="en-US" sz="1600" b="1" dirty="0" smtClean="0">
                <a:latin typeface="Courier New" pitchFamily="49" charset="0"/>
                <a:cs typeface="Courier New" pitchFamily="49" charset="0"/>
              </a:rPr>
              <a:t>="http://www.isocat.org/datcat/DC-8"/&gt;</a:t>
            </a:r>
          </a:p>
          <a:p>
            <a:pPr lvl="1">
              <a:buNone/>
            </a:pPr>
            <a:r>
              <a:rPr lang="en-US" sz="1600" dirty="0" smtClean="0">
                <a:latin typeface="Courier New" pitchFamily="49" charset="0"/>
                <a:cs typeface="Courier New" pitchFamily="49" charset="0"/>
              </a:rPr>
              <a:t>  &lt;</a:t>
            </a:r>
            <a:r>
              <a:rPr lang="en-US" sz="1600" dirty="0" err="1" smtClean="0">
                <a:latin typeface="Courier New" pitchFamily="49" charset="0"/>
                <a:cs typeface="Courier New" pitchFamily="49" charset="0"/>
              </a:rPr>
              <a:t>rdfs:label</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xml:lang</a:t>
            </a:r>
            <a:r>
              <a:rPr lang="en-US" sz="1600" dirty="0" smtClean="0">
                <a:latin typeface="Courier New" pitchFamily="49" charset="0"/>
                <a:cs typeface="Courier New" pitchFamily="49" charset="0"/>
              </a:rPr>
              <a:t>="en"&gt;Identifier&lt;/</a:t>
            </a:r>
            <a:r>
              <a:rPr lang="en-US" sz="1600" dirty="0" err="1" smtClean="0">
                <a:latin typeface="Courier New" pitchFamily="49" charset="0"/>
                <a:cs typeface="Courier New" pitchFamily="49" charset="0"/>
              </a:rPr>
              <a:t>rdfs:label</a:t>
            </a:r>
            <a:r>
              <a:rPr lang="en-US" sz="1600" dirty="0" smtClean="0">
                <a:latin typeface="Courier New" pitchFamily="49" charset="0"/>
                <a:cs typeface="Courier New" pitchFamily="49" charset="0"/>
              </a:rPr>
              <a:t>&gt;</a:t>
            </a:r>
          </a:p>
          <a:p>
            <a:pPr lvl="1">
              <a:buNone/>
            </a:pPr>
            <a:r>
              <a:rPr lang="en-US" sz="1600" dirty="0" smtClean="0">
                <a:latin typeface="Courier New" pitchFamily="49" charset="0"/>
                <a:cs typeface="Courier New" pitchFamily="49" charset="0"/>
              </a:rPr>
              <a:t>&lt;/</a:t>
            </a:r>
            <a:r>
              <a:rPr lang="en-US" sz="1600" dirty="0" err="1" smtClean="0">
                <a:latin typeface="Courier New" pitchFamily="49" charset="0"/>
                <a:cs typeface="Courier New" pitchFamily="49" charset="0"/>
              </a:rPr>
              <a:t>rdf:Description</a:t>
            </a:r>
            <a:r>
              <a:rPr lang="en-US" sz="1600" dirty="0" smtClean="0">
                <a:latin typeface="Courier New" pitchFamily="49" charset="0"/>
                <a:cs typeface="Courier New" pitchFamily="49" charset="0"/>
              </a:rPr>
              <a:t>&gt;</a:t>
            </a:r>
          </a:p>
          <a:p>
            <a:pPr lvl="1">
              <a:buNone/>
            </a:pPr>
            <a:endParaRPr lang="en-US" sz="1600" dirty="0" smtClean="0"/>
          </a:p>
          <a:p>
            <a:pPr lvl="1">
              <a:buNone/>
            </a:pPr>
            <a:r>
              <a:rPr lang="en-US" sz="1600" dirty="0" smtClean="0"/>
              <a:t>Note: no choice has been made yet for the resource to be a RDF class or property</a:t>
            </a:r>
          </a:p>
          <a:p>
            <a:pPr lvl="1">
              <a:buNone/>
            </a:pPr>
            <a:endParaRPr lang="en-US" sz="1600" dirty="0" smtClean="0">
              <a:latin typeface="Courier New" pitchFamily="49" charset="0"/>
              <a:cs typeface="Courier New" pitchFamily="49" charset="0"/>
            </a:endParaRPr>
          </a:p>
        </p:txBody>
      </p:sp>
      <p:sp>
        <p:nvSpPr>
          <p:cNvPr id="4" name="Tijdelijke aanduiding voor datum 3"/>
          <p:cNvSpPr>
            <a:spLocks noGrp="1"/>
          </p:cNvSpPr>
          <p:nvPr>
            <p:ph type="dt" sz="half" idx="10"/>
          </p:nvPr>
        </p:nvSpPr>
        <p:spPr/>
        <p:txBody>
          <a:bodyPr/>
          <a:lstStyle/>
          <a:p>
            <a:r>
              <a:rPr lang="en-US" dirty="0"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DCS-based templates</a:t>
            </a:r>
            <a:endParaRPr lang="en-US" dirty="0"/>
          </a:p>
        </p:txBody>
      </p:sp>
      <p:sp>
        <p:nvSpPr>
          <p:cNvPr id="3" name="Tijdelijke aanduiding voor inhoud 2"/>
          <p:cNvSpPr>
            <a:spLocks noGrp="1"/>
          </p:cNvSpPr>
          <p:nvPr>
            <p:ph idx="1"/>
          </p:nvPr>
        </p:nvSpPr>
        <p:spPr>
          <a:xfrm>
            <a:off x="457200" y="1371600"/>
            <a:ext cx="8229600" cy="4525963"/>
          </a:xfrm>
        </p:spPr>
        <p:txBody>
          <a:bodyPr/>
          <a:lstStyle/>
          <a:p>
            <a:r>
              <a:rPr lang="en-US" sz="1800" dirty="0" smtClean="0"/>
              <a:t>To encourage the embedding of DC PIDs the DCR supports various export templates which can be instantiated for a specific DCS:</a:t>
            </a:r>
          </a:p>
          <a:p>
            <a:pPr lvl="1"/>
            <a:r>
              <a:rPr lang="en-US" sz="1800" dirty="0" smtClean="0"/>
              <a:t>DCIF (implemented)</a:t>
            </a:r>
          </a:p>
          <a:p>
            <a:pPr lvl="1"/>
            <a:r>
              <a:rPr lang="en-US" sz="1800" dirty="0" smtClean="0"/>
              <a:t>Basic RDF (implemented)</a:t>
            </a:r>
          </a:p>
          <a:p>
            <a:pPr lvl="1"/>
            <a:r>
              <a:rPr lang="en-US" sz="1800" dirty="0" smtClean="0"/>
              <a:t>Relax NG (planned)</a:t>
            </a:r>
          </a:p>
          <a:p>
            <a:pPr lvl="1"/>
            <a:r>
              <a:rPr lang="en-US" sz="1800" dirty="0" smtClean="0"/>
              <a:t>XML Schema (planned)</a:t>
            </a:r>
          </a:p>
          <a:p>
            <a:pPr lvl="1"/>
            <a:r>
              <a:rPr lang="en-US" sz="1800" dirty="0" smtClean="0"/>
              <a:t>OWL (planned)</a:t>
            </a:r>
          </a:p>
          <a:p>
            <a:pPr lvl="1"/>
            <a:r>
              <a:rPr lang="en-US" sz="1800" dirty="0" smtClean="0"/>
              <a:t>XCS (planned)</a:t>
            </a:r>
          </a:p>
          <a:p>
            <a:pPr lvl="1"/>
            <a:r>
              <a:rPr lang="en-US" sz="1800" dirty="0" smtClean="0"/>
              <a:t>ODD (planned)</a:t>
            </a:r>
          </a:p>
          <a:p>
            <a:pPr lvl="1"/>
            <a:r>
              <a:rPr lang="en-US" sz="1800" dirty="0" smtClean="0"/>
              <a:t>…</a:t>
            </a:r>
          </a:p>
          <a:p>
            <a:r>
              <a:rPr lang="en-US" sz="1800" dirty="0" smtClean="0"/>
              <a:t>Notice: in most cases this will result in a template which the user can download and has to complete further by putting the data categories in their application specific context</a:t>
            </a:r>
          </a:p>
          <a:p>
            <a:r>
              <a:rPr lang="en-US" sz="1800" dirty="0" smtClean="0"/>
              <a:t>Later </a:t>
            </a:r>
            <a:r>
              <a:rPr lang="en-US" sz="1800" dirty="0" err="1" smtClean="0"/>
              <a:t>ISOcat</a:t>
            </a:r>
            <a:r>
              <a:rPr lang="en-US" sz="1800" dirty="0" smtClean="0"/>
              <a:t> may support uploading an annotated schema and check its validity against the DCR (as long as the used patterns are recognizable)</a:t>
            </a:r>
            <a:endParaRPr lang="en-US" sz="1800"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solidFill>
                  <a:schemeClr val="tx1"/>
                </a:solidFill>
              </a:rPr>
              <a:t>Alternative RDF/OWL patterns</a:t>
            </a:r>
            <a:endParaRPr lang="en-GB" dirty="0">
              <a:solidFill>
                <a:schemeClr val="tx1"/>
              </a:solidFill>
            </a:endParaRPr>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30</a:t>
            </a:fld>
            <a:endParaRPr lang="en-US"/>
          </a:p>
        </p:txBody>
      </p:sp>
      <p:sp>
        <p:nvSpPr>
          <p:cNvPr id="31" name="Rectangle 6"/>
          <p:cNvSpPr/>
          <p:nvPr/>
        </p:nvSpPr>
        <p:spPr bwMode="auto">
          <a:xfrm>
            <a:off x="685800" y="1447800"/>
            <a:ext cx="6858000" cy="1371600"/>
          </a:xfrm>
          <a:prstGeom prst="rect">
            <a:avLst/>
          </a:prstGeom>
          <a:noFill/>
          <a:ln w="88900"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algn="l"/>
            <a:r>
              <a:rPr lang="en-US" sz="1200" dirty="0" smtClean="0"/>
              <a:t> </a:t>
            </a:r>
            <a:r>
              <a:rPr lang="en-US" sz="1200" dirty="0"/>
              <a:t>:headword </a:t>
            </a:r>
            <a:endParaRPr lang="en-US" sz="1200" dirty="0" smtClean="0"/>
          </a:p>
          <a:p>
            <a:pPr algn="l"/>
            <a:r>
              <a:rPr lang="en-US" sz="1200" dirty="0"/>
              <a:t>	</a:t>
            </a:r>
            <a:r>
              <a:rPr lang="en-US" sz="1200" dirty="0" err="1" smtClean="0"/>
              <a:t>dcr:datcat</a:t>
            </a:r>
            <a:r>
              <a:rPr lang="en-US" sz="1200" dirty="0" smtClean="0"/>
              <a:t> </a:t>
            </a:r>
            <a:r>
              <a:rPr lang="en-US" sz="1200" dirty="0"/>
              <a:t>&lt;http</a:t>
            </a:r>
            <a:r>
              <a:rPr lang="en-US" sz="1200" dirty="0" smtClean="0"/>
              <a:t>://www.isocat.org/datcat/DC-258</a:t>
            </a:r>
            <a:r>
              <a:rPr lang="en-US" sz="1200" dirty="0"/>
              <a:t>&gt; ; </a:t>
            </a:r>
            <a:endParaRPr lang="en-US" sz="1200" dirty="0" smtClean="0"/>
          </a:p>
          <a:p>
            <a:pPr algn="l"/>
            <a:r>
              <a:rPr lang="en-US" sz="1200" dirty="0"/>
              <a:t>	</a:t>
            </a:r>
            <a:r>
              <a:rPr lang="en-US" sz="1200" dirty="0" err="1" smtClean="0"/>
              <a:t>rdfs:label</a:t>
            </a:r>
            <a:r>
              <a:rPr lang="en-US" sz="1200" dirty="0" smtClean="0"/>
              <a:t> </a:t>
            </a:r>
            <a:r>
              <a:rPr lang="en-US" sz="1200" dirty="0"/>
              <a:t>"head word"@en ; </a:t>
            </a:r>
            <a:endParaRPr lang="en-US" sz="1200" dirty="0" smtClean="0"/>
          </a:p>
          <a:p>
            <a:pPr algn="l"/>
            <a:r>
              <a:rPr lang="en-US" sz="1200" dirty="0"/>
              <a:t>	</a:t>
            </a:r>
            <a:r>
              <a:rPr lang="en-US" sz="1200" dirty="0" err="1" smtClean="0"/>
              <a:t>rdfs:comment</a:t>
            </a:r>
            <a:r>
              <a:rPr lang="en-US" sz="1200" dirty="0" smtClean="0"/>
              <a:t> </a:t>
            </a:r>
            <a:r>
              <a:rPr lang="en-US" sz="1200" dirty="0"/>
              <a:t>"A lemma heading a dictionary entry."@en ; </a:t>
            </a:r>
            <a:endParaRPr lang="en-US" sz="1200" dirty="0" smtClean="0"/>
          </a:p>
          <a:p>
            <a:pPr algn="l"/>
            <a:r>
              <a:rPr lang="en-US" sz="1200" dirty="0"/>
              <a:t>	</a:t>
            </a:r>
            <a:r>
              <a:rPr lang="en-US" sz="1200" dirty="0" err="1" smtClean="0"/>
              <a:t>rdfs:label</a:t>
            </a:r>
            <a:r>
              <a:rPr lang="en-US" sz="1200" dirty="0" smtClean="0"/>
              <a:t> </a:t>
            </a:r>
            <a:r>
              <a:rPr lang="en-US" sz="1200" dirty="0"/>
              <a:t>"lemma"@</a:t>
            </a:r>
            <a:r>
              <a:rPr lang="en-US" sz="1200" dirty="0" err="1"/>
              <a:t>nl</a:t>
            </a:r>
            <a:r>
              <a:rPr lang="en-US" sz="1200" dirty="0"/>
              <a:t> ; </a:t>
            </a:r>
            <a:endParaRPr lang="en-US" sz="1200" dirty="0" smtClean="0"/>
          </a:p>
          <a:p>
            <a:pPr algn="l"/>
            <a:r>
              <a:rPr lang="en-US" sz="1200" dirty="0"/>
              <a:t>	</a:t>
            </a:r>
            <a:r>
              <a:rPr lang="en-US" sz="1200" dirty="0" err="1" smtClean="0"/>
              <a:t>rdfs:comment</a:t>
            </a:r>
            <a:r>
              <a:rPr lang="en-US" sz="1200" dirty="0" smtClean="0"/>
              <a:t> </a:t>
            </a:r>
            <a:r>
              <a:rPr lang="en-US" sz="1200" dirty="0"/>
              <a:t>"Het </a:t>
            </a:r>
            <a:r>
              <a:rPr lang="en-US" sz="1200" dirty="0" err="1"/>
              <a:t>eerste</a:t>
            </a:r>
            <a:r>
              <a:rPr lang="en-US" sz="1200" dirty="0"/>
              <a:t> </a:t>
            </a:r>
            <a:r>
              <a:rPr lang="en-US" sz="1200" dirty="0" err="1"/>
              <a:t>woord</a:t>
            </a:r>
            <a:r>
              <a:rPr lang="en-US" sz="1200" dirty="0"/>
              <a:t> van </a:t>
            </a:r>
            <a:r>
              <a:rPr lang="en-US" sz="1200" dirty="0" err="1"/>
              <a:t>een</a:t>
            </a:r>
            <a:r>
              <a:rPr lang="en-US" sz="1200" dirty="0"/>
              <a:t> </a:t>
            </a:r>
            <a:r>
              <a:rPr lang="en-US" sz="1200" dirty="0" err="1"/>
              <a:t>artikel</a:t>
            </a:r>
            <a:r>
              <a:rPr lang="en-US" sz="1200" dirty="0"/>
              <a:t> in </a:t>
            </a:r>
            <a:r>
              <a:rPr lang="en-US" sz="1200" dirty="0" err="1"/>
              <a:t>een</a:t>
            </a:r>
            <a:r>
              <a:rPr lang="en-US" sz="1200" dirty="0"/>
              <a:t> </a:t>
            </a:r>
            <a:r>
              <a:rPr lang="en-US" sz="1200" dirty="0" smtClean="0"/>
              <a:t>					</a:t>
            </a:r>
            <a:r>
              <a:rPr lang="en-US" sz="1200" dirty="0" err="1" smtClean="0"/>
              <a:t>woordenboek</a:t>
            </a:r>
            <a:r>
              <a:rPr lang="en-US" sz="1200" dirty="0"/>
              <a:t>."@</a:t>
            </a:r>
            <a:r>
              <a:rPr lang="en-US" sz="1200" dirty="0" err="1"/>
              <a:t>nl</a:t>
            </a:r>
            <a:r>
              <a:rPr lang="en-US" sz="1200" dirty="0"/>
              <a:t> . </a:t>
            </a:r>
            <a:endParaRPr lang="en-US" sz="1200" dirty="0" smtClean="0"/>
          </a:p>
          <a:p>
            <a:pPr algn="l"/>
            <a:r>
              <a:rPr lang="en-US" sz="1200" dirty="0"/>
              <a:t>	</a:t>
            </a:r>
            <a:endParaRPr lang="en-US" sz="1200" dirty="0" smtClean="0"/>
          </a:p>
        </p:txBody>
      </p:sp>
      <p:sp>
        <p:nvSpPr>
          <p:cNvPr id="32" name="Rectangle 7"/>
          <p:cNvSpPr/>
          <p:nvPr/>
        </p:nvSpPr>
        <p:spPr bwMode="auto">
          <a:xfrm>
            <a:off x="685800" y="2819400"/>
            <a:ext cx="6858000" cy="1371600"/>
          </a:xfrm>
          <a:prstGeom prst="rect">
            <a:avLst/>
          </a:prstGeom>
          <a:noFill/>
          <a:ln w="88900"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algn="l"/>
            <a:r>
              <a:rPr lang="en-US" sz="1200" dirty="0" smtClean="0"/>
              <a:t> </a:t>
            </a:r>
            <a:r>
              <a:rPr lang="en-US" sz="1200" dirty="0"/>
              <a:t>:</a:t>
            </a:r>
            <a:r>
              <a:rPr lang="en-US" sz="1200" dirty="0" err="1"/>
              <a:t>partOfSpeech</a:t>
            </a:r>
            <a:r>
              <a:rPr lang="en-US" sz="1200" dirty="0"/>
              <a:t> </a:t>
            </a:r>
            <a:endParaRPr lang="en-US" sz="1200" dirty="0" smtClean="0"/>
          </a:p>
          <a:p>
            <a:pPr algn="l"/>
            <a:r>
              <a:rPr lang="en-US" sz="1200" dirty="0"/>
              <a:t>	</a:t>
            </a:r>
            <a:r>
              <a:rPr lang="en-US" sz="1200" dirty="0" err="1" smtClean="0"/>
              <a:t>dcr:datcat</a:t>
            </a:r>
            <a:r>
              <a:rPr lang="en-US" sz="1200" dirty="0" smtClean="0"/>
              <a:t> </a:t>
            </a:r>
            <a:r>
              <a:rPr lang="en-US" sz="1200" dirty="0"/>
              <a:t>&lt;http</a:t>
            </a:r>
            <a:r>
              <a:rPr lang="en-US" sz="1200" dirty="0" smtClean="0"/>
              <a:t>://www.isocat.org/datcat/DC-396</a:t>
            </a:r>
            <a:r>
              <a:rPr lang="en-US" sz="1200" dirty="0"/>
              <a:t>&gt; ; </a:t>
            </a:r>
            <a:endParaRPr lang="en-US" sz="1200" dirty="0" smtClean="0"/>
          </a:p>
          <a:p>
            <a:pPr algn="l"/>
            <a:r>
              <a:rPr lang="en-US" sz="1200" dirty="0"/>
              <a:t>	</a:t>
            </a:r>
            <a:r>
              <a:rPr lang="en-US" sz="1200" dirty="0" err="1" smtClean="0"/>
              <a:t>rdfs:label</a:t>
            </a:r>
            <a:r>
              <a:rPr lang="en-US" sz="1200" dirty="0" smtClean="0"/>
              <a:t> </a:t>
            </a:r>
            <a:r>
              <a:rPr lang="en-US" sz="1200" dirty="0"/>
              <a:t>"part of speech"@en ; </a:t>
            </a:r>
            <a:endParaRPr lang="en-US" sz="1200" dirty="0" smtClean="0"/>
          </a:p>
          <a:p>
            <a:pPr algn="l"/>
            <a:r>
              <a:rPr lang="en-US" sz="1200" dirty="0"/>
              <a:t>	</a:t>
            </a:r>
            <a:r>
              <a:rPr lang="en-US" sz="1200" dirty="0" err="1" smtClean="0"/>
              <a:t>rdfs:comment</a:t>
            </a:r>
            <a:r>
              <a:rPr lang="en-US" sz="1200" dirty="0" smtClean="0"/>
              <a:t> </a:t>
            </a:r>
            <a:r>
              <a:rPr lang="en-US" sz="1200" dirty="0"/>
              <a:t>"A category assigned to a word based on its grammatical and </a:t>
            </a:r>
            <a:r>
              <a:rPr lang="en-US" sz="1200" dirty="0" smtClean="0"/>
              <a:t>			semantic </a:t>
            </a:r>
            <a:r>
              <a:rPr lang="en-US" sz="1200" dirty="0"/>
              <a:t>properties."@en . </a:t>
            </a:r>
            <a:endParaRPr lang="en-US" sz="1200" dirty="0" smtClean="0"/>
          </a:p>
        </p:txBody>
      </p:sp>
      <p:sp>
        <p:nvSpPr>
          <p:cNvPr id="33" name="Rectangle 13"/>
          <p:cNvSpPr/>
          <p:nvPr/>
        </p:nvSpPr>
        <p:spPr bwMode="auto">
          <a:xfrm>
            <a:off x="685800" y="4267200"/>
            <a:ext cx="3352800" cy="1371600"/>
          </a:xfrm>
          <a:prstGeom prst="rect">
            <a:avLst/>
          </a:prstGeom>
          <a:noFill/>
          <a:ln w="88900"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algn="l"/>
            <a:r>
              <a:rPr lang="en-US" sz="1200" i="1" dirty="0" err="1" smtClean="0"/>
              <a:t>DCs</a:t>
            </a:r>
            <a:r>
              <a:rPr lang="en-US" sz="1200" i="1" dirty="0" smtClean="0"/>
              <a:t> become either a class or property:</a:t>
            </a:r>
          </a:p>
          <a:p>
            <a:pPr algn="l"/>
            <a:r>
              <a:rPr lang="en-US" sz="1200" dirty="0" smtClean="0"/>
              <a:t> </a:t>
            </a:r>
          </a:p>
          <a:p>
            <a:pPr algn="l"/>
            <a:r>
              <a:rPr lang="en-US" sz="1200" dirty="0" smtClean="0"/>
              <a:t>:</a:t>
            </a:r>
            <a:r>
              <a:rPr lang="en-US" sz="1200" dirty="0"/>
              <a:t>headword a </a:t>
            </a:r>
            <a:r>
              <a:rPr lang="en-US" sz="1200" dirty="0" err="1"/>
              <a:t>rdfs:Class</a:t>
            </a:r>
            <a:r>
              <a:rPr lang="en-US" sz="1200" dirty="0"/>
              <a:t> . </a:t>
            </a:r>
            <a:endParaRPr lang="en-US" sz="1200" dirty="0" smtClean="0"/>
          </a:p>
          <a:p>
            <a:pPr algn="l"/>
            <a:endParaRPr lang="en-US" sz="1200" dirty="0"/>
          </a:p>
          <a:p>
            <a:pPr algn="l"/>
            <a:r>
              <a:rPr lang="en-US" sz="1200" dirty="0" smtClean="0"/>
              <a:t>:</a:t>
            </a:r>
            <a:r>
              <a:rPr lang="en-US" sz="1200" dirty="0" err="1"/>
              <a:t>partOfSpeech</a:t>
            </a:r>
            <a:r>
              <a:rPr lang="en-US" sz="1200" dirty="0"/>
              <a:t> a </a:t>
            </a:r>
            <a:r>
              <a:rPr lang="en-US" sz="1200" dirty="0" err="1"/>
              <a:t>rdf:Property</a:t>
            </a:r>
            <a:r>
              <a:rPr lang="en-US" sz="1200" dirty="0"/>
              <a:t> ; </a:t>
            </a:r>
            <a:endParaRPr lang="en-US" sz="1200" dirty="0" smtClean="0"/>
          </a:p>
          <a:p>
            <a:pPr algn="l"/>
            <a:r>
              <a:rPr lang="en-US" sz="1200" dirty="0"/>
              <a:t>	</a:t>
            </a:r>
            <a:r>
              <a:rPr lang="en-US" sz="1200" dirty="0" err="1" smtClean="0">
                <a:solidFill>
                  <a:schemeClr val="accent2"/>
                </a:solidFill>
              </a:rPr>
              <a:t>rdfs:domain</a:t>
            </a:r>
            <a:r>
              <a:rPr lang="en-US" sz="1200" dirty="0" smtClean="0">
                <a:solidFill>
                  <a:schemeClr val="accent2"/>
                </a:solidFill>
              </a:rPr>
              <a:t> </a:t>
            </a:r>
            <a:r>
              <a:rPr lang="en-US" sz="1200" dirty="0">
                <a:solidFill>
                  <a:schemeClr val="accent2"/>
                </a:solidFill>
              </a:rPr>
              <a:t>:headword</a:t>
            </a:r>
            <a:r>
              <a:rPr lang="en-US" sz="1200" dirty="0"/>
              <a:t> .</a:t>
            </a:r>
            <a:endParaRPr lang="en-US" sz="1200" dirty="0" smtClean="0"/>
          </a:p>
        </p:txBody>
      </p:sp>
      <p:sp>
        <p:nvSpPr>
          <p:cNvPr id="34" name="Rectangle 14"/>
          <p:cNvSpPr/>
          <p:nvPr/>
        </p:nvSpPr>
        <p:spPr bwMode="auto">
          <a:xfrm>
            <a:off x="4495800" y="4343400"/>
            <a:ext cx="4495800" cy="2133600"/>
          </a:xfrm>
          <a:prstGeom prst="rect">
            <a:avLst/>
          </a:prstGeom>
          <a:noFill/>
          <a:ln w="88900"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algn="l"/>
            <a:r>
              <a:rPr lang="en-US" sz="1200" i="1" dirty="0" err="1" smtClean="0"/>
              <a:t>DCs</a:t>
            </a:r>
            <a:r>
              <a:rPr lang="en-US" sz="1200" i="1" dirty="0" smtClean="0"/>
              <a:t> become classes:</a:t>
            </a:r>
          </a:p>
          <a:p>
            <a:pPr algn="l"/>
            <a:r>
              <a:rPr lang="en-US" sz="1200" dirty="0" smtClean="0"/>
              <a:t> </a:t>
            </a:r>
          </a:p>
          <a:p>
            <a:pPr algn="l"/>
            <a:r>
              <a:rPr lang="en-US" sz="1200" dirty="0" smtClean="0"/>
              <a:t>:</a:t>
            </a:r>
            <a:r>
              <a:rPr lang="en-US" sz="1200" dirty="0"/>
              <a:t>headword a </a:t>
            </a:r>
            <a:r>
              <a:rPr lang="en-US" sz="1200" dirty="0" err="1"/>
              <a:t>rdfs:Class</a:t>
            </a:r>
            <a:r>
              <a:rPr lang="en-US" sz="1200" dirty="0"/>
              <a:t> . </a:t>
            </a:r>
            <a:endParaRPr lang="en-US" sz="1200" dirty="0" smtClean="0"/>
          </a:p>
          <a:p>
            <a:pPr algn="l"/>
            <a:endParaRPr lang="en-US" sz="1200" dirty="0" smtClean="0"/>
          </a:p>
          <a:p>
            <a:pPr algn="l"/>
            <a:r>
              <a:rPr lang="en-US" sz="1200" dirty="0" smtClean="0"/>
              <a:t>:</a:t>
            </a:r>
            <a:r>
              <a:rPr lang="en-US" sz="1200" dirty="0" err="1" smtClean="0"/>
              <a:t>partOfSpeech</a:t>
            </a:r>
            <a:r>
              <a:rPr lang="en-US" sz="1200" dirty="0" smtClean="0"/>
              <a:t> a </a:t>
            </a:r>
            <a:r>
              <a:rPr lang="en-US" sz="1200" dirty="0" err="1" smtClean="0"/>
              <a:t>rdf:Class</a:t>
            </a:r>
            <a:r>
              <a:rPr lang="en-US" sz="1200" dirty="0" smtClean="0"/>
              <a:t>.</a:t>
            </a:r>
          </a:p>
          <a:p>
            <a:pPr algn="l"/>
            <a:endParaRPr lang="en-US" sz="1200" dirty="0"/>
          </a:p>
          <a:p>
            <a:pPr algn="l"/>
            <a:r>
              <a:rPr lang="en-US" sz="1200" dirty="0" smtClean="0"/>
              <a:t>:</a:t>
            </a:r>
            <a:r>
              <a:rPr lang="en-US" sz="1200" dirty="0" err="1" smtClean="0">
                <a:solidFill>
                  <a:schemeClr val="accent2"/>
                </a:solidFill>
              </a:rPr>
              <a:t>hasPartOfSpeech</a:t>
            </a:r>
            <a:r>
              <a:rPr lang="en-US" sz="1200" dirty="0" smtClean="0">
                <a:solidFill>
                  <a:schemeClr val="accent2"/>
                </a:solidFill>
              </a:rPr>
              <a:t> </a:t>
            </a:r>
            <a:r>
              <a:rPr lang="en-US" sz="1200" dirty="0">
                <a:solidFill>
                  <a:schemeClr val="accent2"/>
                </a:solidFill>
              </a:rPr>
              <a:t>a </a:t>
            </a:r>
            <a:r>
              <a:rPr lang="en-US" sz="1200" dirty="0" err="1">
                <a:solidFill>
                  <a:schemeClr val="accent2"/>
                </a:solidFill>
              </a:rPr>
              <a:t>rdf:Property</a:t>
            </a:r>
            <a:r>
              <a:rPr lang="en-US" sz="1200" dirty="0">
                <a:solidFill>
                  <a:schemeClr val="accent2"/>
                </a:solidFill>
              </a:rPr>
              <a:t> ; </a:t>
            </a:r>
            <a:endParaRPr lang="en-US" sz="1200" dirty="0" smtClean="0">
              <a:solidFill>
                <a:schemeClr val="accent2"/>
              </a:solidFill>
            </a:endParaRPr>
          </a:p>
          <a:p>
            <a:pPr algn="l"/>
            <a:r>
              <a:rPr lang="en-US" sz="1200" dirty="0" smtClean="0">
                <a:solidFill>
                  <a:schemeClr val="accent2"/>
                </a:solidFill>
              </a:rPr>
              <a:t>	</a:t>
            </a:r>
            <a:r>
              <a:rPr lang="en-US" sz="1200" dirty="0" err="1" smtClean="0">
                <a:solidFill>
                  <a:schemeClr val="accent2"/>
                </a:solidFill>
              </a:rPr>
              <a:t>rdfs:domain</a:t>
            </a:r>
            <a:r>
              <a:rPr lang="en-US" sz="1200" dirty="0" smtClean="0">
                <a:solidFill>
                  <a:schemeClr val="accent2"/>
                </a:solidFill>
              </a:rPr>
              <a:t> </a:t>
            </a:r>
            <a:r>
              <a:rPr lang="en-US" sz="1200" dirty="0">
                <a:solidFill>
                  <a:schemeClr val="accent2"/>
                </a:solidFill>
              </a:rPr>
              <a:t>:headword </a:t>
            </a:r>
            <a:endParaRPr lang="en-US" sz="1200" dirty="0" smtClean="0">
              <a:solidFill>
                <a:schemeClr val="accent2"/>
              </a:solidFill>
            </a:endParaRPr>
          </a:p>
          <a:p>
            <a:pPr algn="l"/>
            <a:r>
              <a:rPr lang="en-US" sz="1200" dirty="0" smtClean="0">
                <a:solidFill>
                  <a:schemeClr val="accent2"/>
                </a:solidFill>
              </a:rPr>
              <a:t>	</a:t>
            </a:r>
            <a:r>
              <a:rPr lang="en-US" sz="1200" dirty="0" err="1" smtClean="0">
                <a:solidFill>
                  <a:schemeClr val="accent2"/>
                </a:solidFill>
              </a:rPr>
              <a:t>rdfs:range</a:t>
            </a:r>
            <a:r>
              <a:rPr lang="en-US" sz="1200" dirty="0" smtClean="0">
                <a:solidFill>
                  <a:schemeClr val="accent2"/>
                </a:solidFill>
              </a:rPr>
              <a:t> :</a:t>
            </a:r>
            <a:r>
              <a:rPr lang="en-US" sz="1200" dirty="0" err="1" smtClean="0">
                <a:solidFill>
                  <a:schemeClr val="accent2"/>
                </a:solidFill>
              </a:rPr>
              <a:t>partOfSpeech</a:t>
            </a:r>
            <a:r>
              <a:rPr lang="en-US" sz="1200" dirty="0" smtClean="0">
                <a:solidFill>
                  <a:schemeClr val="accent2"/>
                </a:solidFill>
              </a:rPr>
              <a:t> .</a:t>
            </a:r>
          </a:p>
          <a:p>
            <a:pPr algn="l"/>
            <a:endParaRPr lang="en-US" sz="1200" dirty="0" smtClean="0"/>
          </a:p>
          <a:p>
            <a:pPr algn="l"/>
            <a:r>
              <a:rPr lang="en-US" sz="1200" dirty="0" smtClean="0"/>
              <a:t>:noun a </a:t>
            </a:r>
            <a:r>
              <a:rPr lang="en-US" sz="1200" dirty="0" err="1" smtClean="0"/>
              <a:t>partOfSpeech</a:t>
            </a:r>
            <a:r>
              <a:rPr lang="en-US" sz="1200"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dissolve">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DCIF-based plug-ins</a:t>
            </a:r>
            <a:endParaRPr lang="en-US" dirty="0"/>
          </a:p>
        </p:txBody>
      </p:sp>
      <p:sp>
        <p:nvSpPr>
          <p:cNvPr id="3" name="Tijdelijke aanduiding voor inhoud 2"/>
          <p:cNvSpPr>
            <a:spLocks noGrp="1"/>
          </p:cNvSpPr>
          <p:nvPr>
            <p:ph idx="1"/>
          </p:nvPr>
        </p:nvSpPr>
        <p:spPr/>
        <p:txBody>
          <a:bodyPr/>
          <a:lstStyle/>
          <a:p>
            <a:r>
              <a:rPr lang="en-US" sz="2000" dirty="0" smtClean="0"/>
              <a:t>The DCS export formats are based on the DCIF export of a DCS</a:t>
            </a:r>
          </a:p>
          <a:p>
            <a:r>
              <a:rPr lang="en-US" sz="2000" dirty="0" smtClean="0"/>
              <a:t>Some export formats may require the user to make some choices between various possible patterns:</a:t>
            </a:r>
          </a:p>
          <a:p>
            <a:pPr lvl="1"/>
            <a:r>
              <a:rPr lang="en-US" sz="1600" dirty="0" smtClean="0"/>
              <a:t>OWL: will the DC be a property or a class?</a:t>
            </a:r>
          </a:p>
          <a:p>
            <a:pPr lvl="1"/>
            <a:r>
              <a:rPr lang="en-US" sz="1600" dirty="0" smtClean="0"/>
              <a:t>OWL: how will the value domain of a complex DC be mapped?</a:t>
            </a:r>
          </a:p>
          <a:p>
            <a:pPr lvl="1"/>
            <a:r>
              <a:rPr lang="en-US" sz="1600" dirty="0" smtClean="0"/>
              <a:t>XCS: on which level should the DC appear?</a:t>
            </a:r>
          </a:p>
          <a:p>
            <a:pPr lvl="1"/>
            <a:r>
              <a:rPr lang="en-US" sz="1600" dirty="0" smtClean="0"/>
              <a:t>XSD/RNG: which name in which language to use for a value (simple DC)</a:t>
            </a:r>
          </a:p>
          <a:p>
            <a:pPr lvl="1"/>
            <a:r>
              <a:rPr lang="en-US" sz="1600" dirty="0" smtClean="0"/>
              <a:t>…</a:t>
            </a:r>
          </a:p>
          <a:p>
            <a:r>
              <a:rPr lang="en-US" sz="2000" dirty="0" smtClean="0"/>
              <a:t>A plug-in system is under development to support this, which will allow to store these choices together with a DCS</a:t>
            </a:r>
          </a:p>
          <a:p>
            <a:pPr lvl="1"/>
            <a:r>
              <a:rPr lang="en-US" sz="1600" dirty="0" smtClean="0"/>
              <a:t>global and local (DC specific) properties</a:t>
            </a:r>
          </a:p>
          <a:p>
            <a:pPr lvl="1"/>
            <a:r>
              <a:rPr lang="en-US" sz="1600" dirty="0" smtClean="0"/>
              <a:t>XSLT 1 or 2 </a:t>
            </a:r>
            <a:r>
              <a:rPr lang="en-US" sz="1600" dirty="0" err="1" smtClean="0"/>
              <a:t>stylesheets</a:t>
            </a:r>
            <a:r>
              <a:rPr lang="en-US" sz="1600" dirty="0" smtClean="0"/>
              <a:t> stored in </a:t>
            </a:r>
            <a:r>
              <a:rPr lang="en-US" sz="1600" dirty="0" err="1" smtClean="0"/>
              <a:t>ISOcat</a:t>
            </a:r>
            <a:r>
              <a:rPr lang="en-US" sz="1600" dirty="0" smtClean="0"/>
              <a:t> or accessed remotely</a:t>
            </a:r>
          </a:p>
          <a:p>
            <a:pPr lvl="1"/>
            <a:r>
              <a:rPr lang="en-US" sz="1600" dirty="0" smtClean="0"/>
              <a:t>remote procedure call</a:t>
            </a:r>
          </a:p>
          <a:p>
            <a:pPr lvl="1"/>
            <a:r>
              <a:rPr lang="en-US" sz="1600" dirty="0" smtClean="0"/>
              <a:t>…</a:t>
            </a:r>
          </a:p>
          <a:p>
            <a:pPr>
              <a:buNone/>
            </a:pPr>
            <a:endParaRPr lang="en-US" sz="2000"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Requirements for DCR plug-ins</a:t>
            </a:r>
            <a:endParaRPr lang="en-GB" dirty="0"/>
          </a:p>
        </p:txBody>
      </p:sp>
      <p:sp>
        <p:nvSpPr>
          <p:cNvPr id="3" name="Tijdelijke aanduiding voor inhoud 2"/>
          <p:cNvSpPr>
            <a:spLocks noGrp="1"/>
          </p:cNvSpPr>
          <p:nvPr>
            <p:ph idx="1"/>
          </p:nvPr>
        </p:nvSpPr>
        <p:spPr/>
        <p:txBody>
          <a:bodyPr/>
          <a:lstStyle/>
          <a:p>
            <a:r>
              <a:rPr lang="en-GB" sz="2800" dirty="0" smtClean="0"/>
              <a:t>Generated templates should faithfully represent the relationships in the DCR:</a:t>
            </a:r>
          </a:p>
          <a:p>
            <a:pPr lvl="1"/>
            <a:r>
              <a:rPr lang="en-GB" sz="2400" dirty="0" smtClean="0"/>
              <a:t>between complex and simple </a:t>
            </a:r>
            <a:r>
              <a:rPr lang="en-GB" sz="2400" dirty="0" err="1" smtClean="0"/>
              <a:t>DCs</a:t>
            </a:r>
            <a:r>
              <a:rPr lang="en-GB" sz="2400" dirty="0" smtClean="0"/>
              <a:t> (value domains)</a:t>
            </a:r>
          </a:p>
          <a:p>
            <a:pPr lvl="1"/>
            <a:r>
              <a:rPr lang="en-GB" sz="2400" dirty="0" smtClean="0"/>
              <a:t>(optionally?) between simple </a:t>
            </a:r>
            <a:r>
              <a:rPr lang="en-GB" sz="2400" dirty="0" err="1" smtClean="0"/>
              <a:t>DCs</a:t>
            </a:r>
            <a:r>
              <a:rPr lang="en-GB" sz="2400" dirty="0" smtClean="0"/>
              <a:t> (is-a relationships)</a:t>
            </a:r>
          </a:p>
          <a:p>
            <a:r>
              <a:rPr lang="en-GB" sz="2800" dirty="0" smtClean="0"/>
              <a:t>When possible also constraints should be supported</a:t>
            </a:r>
          </a:p>
          <a:p>
            <a:pPr lvl="1"/>
            <a:r>
              <a:rPr lang="en-GB" sz="2400" dirty="0" smtClean="0"/>
              <a:t>embed constraints in a fitting rule language</a:t>
            </a:r>
          </a:p>
          <a:p>
            <a:pPr lvl="2"/>
            <a:r>
              <a:rPr lang="en-GB" sz="2000" dirty="0" smtClean="0"/>
              <a:t>OWL plug-in: SWRL</a:t>
            </a:r>
          </a:p>
          <a:p>
            <a:pPr lvl="2"/>
            <a:r>
              <a:rPr lang="en-GB" sz="2000" dirty="0" smtClean="0"/>
              <a:t>RNG: </a:t>
            </a:r>
            <a:r>
              <a:rPr lang="en-GB" sz="2000" dirty="0" err="1" smtClean="0"/>
              <a:t>schematron</a:t>
            </a:r>
            <a:endParaRPr lang="en-GB" sz="2000" dirty="0" smtClean="0"/>
          </a:p>
          <a:p>
            <a:pPr lvl="2"/>
            <a:r>
              <a:rPr lang="en-GB" sz="2000" dirty="0" smtClean="0"/>
              <a:t>…</a:t>
            </a:r>
            <a:endParaRPr lang="en-GB" sz="2000"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Discussion</a:t>
            </a:r>
            <a:endParaRPr lang="en-GB" dirty="0"/>
          </a:p>
        </p:txBody>
      </p:sp>
      <p:sp>
        <p:nvSpPr>
          <p:cNvPr id="3" name="Tijdelijke aanduiding voor inhoud 2"/>
          <p:cNvSpPr>
            <a:spLocks noGrp="1"/>
          </p:cNvSpPr>
          <p:nvPr>
            <p:ph idx="1"/>
          </p:nvPr>
        </p:nvSpPr>
        <p:spPr/>
        <p:txBody>
          <a:bodyPr/>
          <a:lstStyle/>
          <a:p>
            <a:r>
              <a:rPr lang="en-GB" dirty="0" smtClean="0"/>
              <a:t>What export formats do you miss?</a:t>
            </a:r>
            <a:endParaRPr lang="en-GB"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Overview</a:t>
            </a:r>
            <a:endParaRPr lang="en-US" dirty="0"/>
          </a:p>
        </p:txBody>
      </p:sp>
      <p:sp>
        <p:nvSpPr>
          <p:cNvPr id="3" name="Tijdelijke aanduiding voor inhoud 2"/>
          <p:cNvSpPr>
            <a:spLocks noGrp="1"/>
          </p:cNvSpPr>
          <p:nvPr>
            <p:ph idx="1"/>
          </p:nvPr>
        </p:nvSpPr>
        <p:spPr/>
        <p:txBody>
          <a:bodyPr/>
          <a:lstStyle/>
          <a:p>
            <a:pPr marL="514350" indent="-514350">
              <a:buFont typeface="+mj-lt"/>
              <a:buAutoNum type="arabicPeriod"/>
            </a:pPr>
            <a:r>
              <a:rPr lang="en-US" sz="2000" dirty="0" smtClean="0">
                <a:solidFill>
                  <a:schemeClr val="bg2"/>
                </a:solidFill>
              </a:rPr>
              <a:t>DCR implementation</a:t>
            </a:r>
          </a:p>
          <a:p>
            <a:pPr marL="514350" indent="-514350">
              <a:buFont typeface="+mj-lt"/>
              <a:buAutoNum type="arabicPeriod"/>
            </a:pPr>
            <a:r>
              <a:rPr lang="en-US" sz="2000" dirty="0" smtClean="0">
                <a:solidFill>
                  <a:schemeClr val="bg2"/>
                </a:solidFill>
              </a:rPr>
              <a:t>DCR organization</a:t>
            </a:r>
          </a:p>
          <a:p>
            <a:pPr marL="514350" indent="-514350">
              <a:buFont typeface="+mj-lt"/>
              <a:buAutoNum type="arabicPeriod"/>
            </a:pPr>
            <a:r>
              <a:rPr lang="en-US" sz="2000" dirty="0" smtClean="0">
                <a:solidFill>
                  <a:schemeClr val="bg2"/>
                </a:solidFill>
              </a:rPr>
              <a:t>DCR output formats and applications</a:t>
            </a:r>
          </a:p>
          <a:p>
            <a:pPr marL="514350" indent="-514350">
              <a:buFont typeface="+mj-lt"/>
              <a:buAutoNum type="arabicPeriod"/>
            </a:pPr>
            <a:r>
              <a:rPr lang="en-US" sz="2000" dirty="0" smtClean="0"/>
              <a:t>DCR </a:t>
            </a:r>
            <a:r>
              <a:rPr lang="en-US" sz="2000" dirty="0" err="1" smtClean="0"/>
              <a:t>neighbourhood</a:t>
            </a:r>
            <a:r>
              <a:rPr lang="en-US" sz="2000" dirty="0" smtClean="0"/>
              <a:t> planning</a:t>
            </a:r>
          </a:p>
          <a:p>
            <a:pPr marL="914400" lvl="1" indent="-514350"/>
            <a:r>
              <a:rPr lang="en-US" sz="2000" dirty="0" smtClean="0"/>
              <a:t>Mirrors of the TC37 DCR</a:t>
            </a:r>
          </a:p>
          <a:p>
            <a:pPr marL="914400" lvl="1" indent="-514350"/>
            <a:r>
              <a:rPr lang="en-US" sz="2000" dirty="0" smtClean="0"/>
              <a:t>Separate DCR instances (e.g., TBX meta-data categories)</a:t>
            </a:r>
          </a:p>
          <a:p>
            <a:pPr marL="914400" lvl="1" indent="-514350"/>
            <a:r>
              <a:rPr lang="en-US" sz="2000" dirty="0" smtClean="0"/>
              <a:t>Other types of registries (e.g., relation registries)</a:t>
            </a:r>
          </a:p>
        </p:txBody>
      </p:sp>
      <p:sp>
        <p:nvSpPr>
          <p:cNvPr id="4" name="Tijdelijke aanduiding voor datum 3"/>
          <p:cNvSpPr>
            <a:spLocks noGrp="1"/>
          </p:cNvSpPr>
          <p:nvPr>
            <p:ph type="dt" sz="half" idx="10"/>
          </p:nvPr>
        </p:nvSpPr>
        <p:spPr/>
        <p:txBody>
          <a:bodyPr/>
          <a:lstStyle/>
          <a:p>
            <a:r>
              <a:rPr lang="en-US" dirty="0"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Mirrors of the TC37 DCR</a:t>
            </a:r>
            <a:endParaRPr lang="en-US" dirty="0"/>
          </a:p>
        </p:txBody>
      </p:sp>
      <p:sp>
        <p:nvSpPr>
          <p:cNvPr id="3" name="Tijdelijke aanduiding voor inhoud 2"/>
          <p:cNvSpPr>
            <a:spLocks noGrp="1"/>
          </p:cNvSpPr>
          <p:nvPr>
            <p:ph idx="1"/>
          </p:nvPr>
        </p:nvSpPr>
        <p:spPr/>
        <p:txBody>
          <a:bodyPr/>
          <a:lstStyle/>
          <a:p>
            <a:r>
              <a:rPr lang="en-US" sz="2800" dirty="0" smtClean="0"/>
              <a:t>Several instances of </a:t>
            </a:r>
            <a:r>
              <a:rPr lang="en-US" sz="2800" dirty="0" err="1" smtClean="0"/>
              <a:t>ISOcat</a:t>
            </a:r>
            <a:r>
              <a:rPr lang="en-US" sz="2800" dirty="0" smtClean="0"/>
              <a:t> TC37 instance will be (virtually) sharing the same database</a:t>
            </a:r>
          </a:p>
          <a:p>
            <a:r>
              <a:rPr lang="en-US" sz="2800" dirty="0" smtClean="0"/>
              <a:t>Mirrors intend to be created at</a:t>
            </a:r>
          </a:p>
          <a:p>
            <a:pPr marL="914400" lvl="1" indent="-514350">
              <a:buFont typeface="+mj-lt"/>
              <a:buAutoNum type="arabicPeriod"/>
            </a:pPr>
            <a:r>
              <a:rPr lang="en-US" sz="2400" dirty="0" smtClean="0"/>
              <a:t>MPI - The Netherlands</a:t>
            </a:r>
          </a:p>
          <a:p>
            <a:pPr marL="914400" lvl="1" indent="-514350">
              <a:buFont typeface="+mj-lt"/>
              <a:buAutoNum type="arabicPeriod"/>
            </a:pPr>
            <a:r>
              <a:rPr lang="en-US" sz="2400" dirty="0" smtClean="0"/>
              <a:t>KAIST - Korea</a:t>
            </a:r>
          </a:p>
          <a:p>
            <a:pPr marL="914400" lvl="1" indent="-514350">
              <a:buFont typeface="+mj-lt"/>
              <a:buAutoNum type="arabicPeriod"/>
            </a:pPr>
            <a:r>
              <a:rPr lang="en-US" sz="2400" dirty="0" smtClean="0"/>
              <a:t>MITRE – US (?)</a:t>
            </a:r>
          </a:p>
          <a:p>
            <a:pPr marL="914400" lvl="1" indent="-514350">
              <a:buFont typeface="+mj-lt"/>
              <a:buAutoNum type="arabicPeriod"/>
            </a:pPr>
            <a:r>
              <a:rPr lang="en-US" sz="2400" dirty="0" smtClean="0"/>
              <a:t>BRANDEIS – US (?)</a:t>
            </a:r>
          </a:p>
          <a:p>
            <a:r>
              <a:rPr lang="en-US" sz="2800" dirty="0" smtClean="0"/>
              <a:t>The idea is that databases will be coupled using a </a:t>
            </a:r>
            <a:r>
              <a:rPr lang="en-US" sz="2800" dirty="0" err="1" smtClean="0"/>
              <a:t>PostgreSQL</a:t>
            </a:r>
            <a:r>
              <a:rPr lang="en-US" sz="2800" dirty="0" smtClean="0"/>
              <a:t> replication mechanism, e.g., </a:t>
            </a:r>
            <a:r>
              <a:rPr lang="en-US" sz="2800" dirty="0" err="1" smtClean="0"/>
              <a:t>Slony</a:t>
            </a:r>
            <a:r>
              <a:rPr lang="en-US" sz="2800" dirty="0" smtClean="0"/>
              <a:t>-I</a:t>
            </a:r>
            <a:endParaRPr lang="en-US" sz="2800"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Separate DCR instances</a:t>
            </a:r>
            <a:endParaRPr lang="en-US" dirty="0"/>
          </a:p>
        </p:txBody>
      </p:sp>
      <p:sp>
        <p:nvSpPr>
          <p:cNvPr id="3" name="Tijdelijke aanduiding voor inhoud 2"/>
          <p:cNvSpPr>
            <a:spLocks noGrp="1"/>
          </p:cNvSpPr>
          <p:nvPr>
            <p:ph idx="1"/>
          </p:nvPr>
        </p:nvSpPr>
        <p:spPr/>
        <p:txBody>
          <a:bodyPr/>
          <a:lstStyle/>
          <a:p>
            <a:r>
              <a:rPr lang="en-US" sz="2400" dirty="0" err="1" smtClean="0"/>
              <a:t>ISOcat</a:t>
            </a:r>
            <a:r>
              <a:rPr lang="en-US" sz="2400" dirty="0" smtClean="0"/>
              <a:t> is open source and will be available on </a:t>
            </a:r>
            <a:r>
              <a:rPr lang="en-US" sz="2400" dirty="0" err="1" smtClean="0"/>
              <a:t>sourceforge</a:t>
            </a:r>
            <a:r>
              <a:rPr lang="en-US" sz="2400" dirty="0" smtClean="0"/>
              <a:t> </a:t>
            </a:r>
          </a:p>
          <a:p>
            <a:pPr lvl="1"/>
            <a:r>
              <a:rPr lang="en-US" sz="2000" dirty="0" smtClean="0"/>
              <a:t>see </a:t>
            </a:r>
            <a:r>
              <a:rPr lang="en-US" sz="2000" dirty="0" smtClean="0">
                <a:hlinkClick r:id="rId3"/>
              </a:rPr>
              <a:t>http://sourceforge.net/projects/isocat/</a:t>
            </a:r>
            <a:endParaRPr lang="en-US" sz="2000" dirty="0" smtClean="0"/>
          </a:p>
          <a:p>
            <a:r>
              <a:rPr lang="en-US" sz="2400" dirty="0" smtClean="0"/>
              <a:t>Using the software other DCR instances can thus be created</a:t>
            </a:r>
          </a:p>
          <a:p>
            <a:pPr lvl="1"/>
            <a:r>
              <a:rPr lang="en-US" sz="2000" dirty="0" smtClean="0"/>
              <a:t>for other domains</a:t>
            </a:r>
          </a:p>
          <a:p>
            <a:pPr lvl="1"/>
            <a:r>
              <a:rPr lang="en-US" sz="2000" dirty="0" smtClean="0"/>
              <a:t>for ‘meta data categories’</a:t>
            </a:r>
          </a:p>
          <a:p>
            <a:pPr lvl="1"/>
            <a:r>
              <a:rPr lang="en-US" sz="2000" dirty="0" smtClean="0"/>
              <a:t>…</a:t>
            </a:r>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solidFill>
                  <a:schemeClr val="tx1"/>
                </a:solidFill>
              </a:rPr>
              <a:t>‘meta data categories’</a:t>
            </a:r>
            <a:endParaRPr lang="en-GB" dirty="0">
              <a:solidFill>
                <a:schemeClr val="tx1"/>
              </a:solidFill>
            </a:endParaRPr>
          </a:p>
        </p:txBody>
      </p:sp>
      <p:sp>
        <p:nvSpPr>
          <p:cNvPr id="3" name="Tijdelijke aanduiding voor inhoud 2"/>
          <p:cNvSpPr>
            <a:spLocks noGrp="1"/>
          </p:cNvSpPr>
          <p:nvPr>
            <p:ph idx="1"/>
          </p:nvPr>
        </p:nvSpPr>
        <p:spPr>
          <a:xfrm>
            <a:off x="457200" y="1341437"/>
            <a:ext cx="8229600" cy="4525963"/>
          </a:xfrm>
        </p:spPr>
        <p:txBody>
          <a:bodyPr/>
          <a:lstStyle/>
          <a:p>
            <a:r>
              <a:rPr lang="en-GB" sz="1600" dirty="0" smtClean="0"/>
              <a:t>Definition of a data category:</a:t>
            </a:r>
          </a:p>
          <a:p>
            <a:pPr lvl="1"/>
            <a:r>
              <a:rPr lang="en-US" sz="1400" dirty="0" smtClean="0"/>
              <a:t>result of the specification of a given data field</a:t>
            </a:r>
          </a:p>
          <a:p>
            <a:r>
              <a:rPr lang="en-US" sz="1600" dirty="0" smtClean="0"/>
              <a:t>In a data model you’ve ‘containers’ which contain ‘data fields’</a:t>
            </a:r>
          </a:p>
          <a:p>
            <a:pPr lvl="1"/>
            <a:r>
              <a:rPr lang="en-US" sz="1400" dirty="0" smtClean="0"/>
              <a:t>UML: classes contain attributes</a:t>
            </a:r>
          </a:p>
          <a:p>
            <a:pPr lvl="1"/>
            <a:r>
              <a:rPr lang="en-US" sz="1400" dirty="0" smtClean="0"/>
              <a:t>Relational databases: tables contain fields</a:t>
            </a:r>
          </a:p>
          <a:p>
            <a:pPr lvl="1"/>
            <a:r>
              <a:rPr lang="en-US" sz="1400" dirty="0" smtClean="0"/>
              <a:t>Data-centric XML documents: inner nodes and leaf nodes</a:t>
            </a:r>
          </a:p>
          <a:p>
            <a:pPr lvl="1"/>
            <a:r>
              <a:rPr lang="en-US" sz="1400" dirty="0" smtClean="0"/>
              <a:t>TBX: …</a:t>
            </a:r>
          </a:p>
          <a:p>
            <a:r>
              <a:rPr lang="en-US" sz="1600" dirty="0" smtClean="0"/>
              <a:t>Can you create data categories for the ‘containers’?</a:t>
            </a:r>
          </a:p>
          <a:p>
            <a:pPr lvl="1"/>
            <a:r>
              <a:rPr lang="en-US" sz="1400" dirty="0" smtClean="0"/>
              <a:t>Are those complex data categories?</a:t>
            </a:r>
          </a:p>
          <a:p>
            <a:pPr lvl="1"/>
            <a:r>
              <a:rPr lang="en-US" sz="1400" dirty="0" smtClean="0"/>
              <a:t>Are they open/closed/constrained?</a:t>
            </a:r>
          </a:p>
          <a:p>
            <a:pPr lvl="1"/>
            <a:r>
              <a:rPr lang="en-US" sz="1400" dirty="0" smtClean="0"/>
              <a:t>If so what would be their data type?</a:t>
            </a:r>
          </a:p>
          <a:p>
            <a:pPr lvl="1"/>
            <a:r>
              <a:rPr lang="en-US" sz="1400" dirty="0" smtClean="0"/>
              <a:t>Or do we need a separate data category type?</a:t>
            </a:r>
          </a:p>
          <a:p>
            <a:pPr lvl="1"/>
            <a:r>
              <a:rPr lang="en-US" sz="1400" dirty="0" smtClean="0"/>
              <a:t>May some data categories function in some applications as ‘containers’ in others as ‘data fields’? </a:t>
            </a:r>
          </a:p>
          <a:p>
            <a:r>
              <a:rPr lang="en-US" sz="1800" dirty="0" smtClean="0"/>
              <a:t>Will people expect data categories for the ‘containers’?</a:t>
            </a:r>
          </a:p>
          <a:p>
            <a:r>
              <a:rPr lang="en-US" sz="1800" dirty="0" smtClean="0"/>
              <a:t>Do we keep the TC37 DCR ‘pure’?</a:t>
            </a:r>
          </a:p>
          <a:p>
            <a:pPr lvl="1">
              <a:buFontTx/>
              <a:buChar char="–"/>
            </a:pPr>
            <a:r>
              <a:rPr lang="en-US" sz="1400" dirty="0" smtClean="0"/>
              <a:t>And store the ‘container’ concepts in the Relation Registry …</a:t>
            </a:r>
          </a:p>
          <a:p>
            <a:endParaRPr lang="en-US" sz="1800" dirty="0" smtClean="0"/>
          </a:p>
          <a:p>
            <a:pPr lvl="1">
              <a:buNone/>
            </a:pPr>
            <a:endParaRPr lang="en-US" sz="1000" dirty="0" smtClean="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solidFill>
                  <a:schemeClr val="tx1"/>
                </a:solidFill>
              </a:rPr>
              <a:t>UML diagram</a:t>
            </a:r>
            <a:endParaRPr lang="en-GB" dirty="0">
              <a:solidFill>
                <a:schemeClr val="tx1"/>
              </a:solidFill>
            </a:endParaRPr>
          </a:p>
        </p:txBody>
      </p:sp>
      <p:pic>
        <p:nvPicPr>
          <p:cNvPr id="6" name="Tijdelijke aanduiding voor inhoud 5" descr="DCR data model (part 1).emf"/>
          <p:cNvPicPr>
            <a:picLocks noGrp="1" noChangeAspect="1"/>
          </p:cNvPicPr>
          <p:nvPr>
            <p:ph idx="1"/>
          </p:nvPr>
        </p:nvPicPr>
        <p:blipFill>
          <a:blip r:embed="rId2"/>
          <a:stretch>
            <a:fillRect/>
          </a:stretch>
        </p:blipFill>
        <p:spPr>
          <a:xfrm>
            <a:off x="2952091" y="1600200"/>
            <a:ext cx="3239817" cy="4525963"/>
          </a:xfrm>
        </p:spPr>
      </p:pic>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Other registry types</a:t>
            </a:r>
            <a:endParaRPr lang="en-US"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39</a:t>
            </a:fld>
            <a:endParaRPr lang="en-US"/>
          </a:p>
        </p:txBody>
      </p:sp>
      <p:grpSp>
        <p:nvGrpSpPr>
          <p:cNvPr id="6" name="Groep 5"/>
          <p:cNvGrpSpPr/>
          <p:nvPr/>
        </p:nvGrpSpPr>
        <p:grpSpPr>
          <a:xfrm>
            <a:off x="226695" y="1752600"/>
            <a:ext cx="8749033" cy="3124200"/>
            <a:chOff x="501983" y="2285992"/>
            <a:chExt cx="6401777" cy="2286016"/>
          </a:xfrm>
        </p:grpSpPr>
        <p:sp>
          <p:nvSpPr>
            <p:cNvPr id="7" name="Rechthoek 6"/>
            <p:cNvSpPr/>
            <p:nvPr/>
          </p:nvSpPr>
          <p:spPr>
            <a:xfrm>
              <a:off x="2285984" y="3714752"/>
              <a:ext cx="4517876" cy="857256"/>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hthoek 7"/>
            <p:cNvSpPr/>
            <p:nvPr/>
          </p:nvSpPr>
          <p:spPr>
            <a:xfrm>
              <a:off x="501983" y="3714752"/>
              <a:ext cx="1712563" cy="857256"/>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hoek 8"/>
            <p:cNvSpPr/>
            <p:nvPr/>
          </p:nvSpPr>
          <p:spPr>
            <a:xfrm>
              <a:off x="501983" y="2285992"/>
              <a:ext cx="1712563" cy="500066"/>
            </a:xfrm>
            <a:prstGeom prst="rect">
              <a:avLst/>
            </a:prstGeom>
            <a:solidFill>
              <a:schemeClr val="accent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hoek 9"/>
            <p:cNvSpPr/>
            <p:nvPr/>
          </p:nvSpPr>
          <p:spPr>
            <a:xfrm>
              <a:off x="501983" y="3000372"/>
              <a:ext cx="1712563" cy="500066"/>
            </a:xfrm>
            <a:prstGeom prst="rect">
              <a:avLst/>
            </a:prstGeom>
            <a:solidFill>
              <a:schemeClr val="accent3">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p:cNvSpPr/>
            <p:nvPr/>
          </p:nvSpPr>
          <p:spPr>
            <a:xfrm>
              <a:off x="2285984" y="3000372"/>
              <a:ext cx="4573633" cy="500066"/>
            </a:xfrm>
            <a:prstGeom prst="rect">
              <a:avLst/>
            </a:prstGeom>
            <a:solidFill>
              <a:schemeClr val="accent3">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hthoek 11"/>
            <p:cNvSpPr/>
            <p:nvPr/>
          </p:nvSpPr>
          <p:spPr>
            <a:xfrm>
              <a:off x="2285984" y="2285992"/>
              <a:ext cx="4573633" cy="500066"/>
            </a:xfrm>
            <a:prstGeom prst="rect">
              <a:avLst/>
            </a:prstGeom>
            <a:solidFill>
              <a:schemeClr val="accent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roomdiagram: Magnetische schijf 12"/>
            <p:cNvSpPr/>
            <p:nvPr/>
          </p:nvSpPr>
          <p:spPr>
            <a:xfrm>
              <a:off x="2428860" y="3786190"/>
              <a:ext cx="714380" cy="714380"/>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roomdiagram: Magnetische schijf 13"/>
            <p:cNvSpPr/>
            <p:nvPr/>
          </p:nvSpPr>
          <p:spPr>
            <a:xfrm>
              <a:off x="5286380" y="3786190"/>
              <a:ext cx="714380" cy="714380"/>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fgeronde rechthoek 14"/>
            <p:cNvSpPr/>
            <p:nvPr/>
          </p:nvSpPr>
          <p:spPr>
            <a:xfrm>
              <a:off x="3857620" y="3071810"/>
              <a:ext cx="2143140" cy="357190"/>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fgeronde rechthoek 15"/>
            <p:cNvSpPr/>
            <p:nvPr/>
          </p:nvSpPr>
          <p:spPr>
            <a:xfrm>
              <a:off x="2428860" y="3071810"/>
              <a:ext cx="714380" cy="357190"/>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fgeronde rechthoek 16"/>
            <p:cNvSpPr/>
            <p:nvPr/>
          </p:nvSpPr>
          <p:spPr>
            <a:xfrm>
              <a:off x="3143240" y="2357430"/>
              <a:ext cx="714380" cy="357190"/>
            </a:xfrm>
            <a:prstGeom prst="round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fgeronde rechthoek 17"/>
            <p:cNvSpPr/>
            <p:nvPr/>
          </p:nvSpPr>
          <p:spPr>
            <a:xfrm>
              <a:off x="4572000" y="2357430"/>
              <a:ext cx="714380" cy="357190"/>
            </a:xfrm>
            <a:prstGeom prst="round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al 18"/>
            <p:cNvSpPr/>
            <p:nvPr/>
          </p:nvSpPr>
          <p:spPr>
            <a:xfrm>
              <a:off x="2714612" y="3178967"/>
              <a:ext cx="142876" cy="142876"/>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al 19"/>
            <p:cNvSpPr/>
            <p:nvPr/>
          </p:nvSpPr>
          <p:spPr>
            <a:xfrm>
              <a:off x="4143372" y="3178967"/>
              <a:ext cx="142876" cy="142876"/>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al 20"/>
            <p:cNvSpPr/>
            <p:nvPr/>
          </p:nvSpPr>
          <p:spPr>
            <a:xfrm>
              <a:off x="5572132" y="3178967"/>
              <a:ext cx="142876" cy="142876"/>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Rechte verbindingslijn met pijl 21"/>
            <p:cNvCxnSpPr>
              <a:stCxn id="62" idx="0"/>
              <a:endCxn id="19" idx="4"/>
            </p:cNvCxnSpPr>
            <p:nvPr/>
          </p:nvCxnSpPr>
          <p:spPr>
            <a:xfrm rot="5400000" flipH="1" flipV="1">
              <a:off x="2375282" y="3732612"/>
              <a:ext cx="821537" cy="1588"/>
            </a:xfrm>
            <a:prstGeom prst="straightConnector1">
              <a:avLst/>
            </a:prstGeom>
            <a:ln w="158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Rechte verbindingslijn met pijl 22"/>
            <p:cNvCxnSpPr>
              <a:endCxn id="19" idx="0"/>
            </p:cNvCxnSpPr>
            <p:nvPr/>
          </p:nvCxnSpPr>
          <p:spPr>
            <a:xfrm rot="10800000" flipV="1">
              <a:off x="2786051" y="2536025"/>
              <a:ext cx="607223" cy="642942"/>
            </a:xfrm>
            <a:prstGeom prst="straightConnector1">
              <a:avLst/>
            </a:prstGeom>
            <a:ln w="158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Rechte verbindingslijn met pijl 23"/>
            <p:cNvCxnSpPr>
              <a:endCxn id="20" idx="0"/>
            </p:cNvCxnSpPr>
            <p:nvPr/>
          </p:nvCxnSpPr>
          <p:spPr>
            <a:xfrm>
              <a:off x="3607587" y="2536025"/>
              <a:ext cx="607223" cy="642942"/>
            </a:xfrm>
            <a:prstGeom prst="straightConnector1">
              <a:avLst/>
            </a:prstGeom>
            <a:ln w="158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Rechte verbindingslijn met pijl 24"/>
            <p:cNvCxnSpPr>
              <a:stCxn id="71" idx="1"/>
              <a:endCxn id="20" idx="0"/>
            </p:cNvCxnSpPr>
            <p:nvPr/>
          </p:nvCxnSpPr>
          <p:spPr>
            <a:xfrm rot="10800000" flipV="1">
              <a:off x="4214811" y="2543171"/>
              <a:ext cx="607223" cy="635795"/>
            </a:xfrm>
            <a:prstGeom prst="straightConnector1">
              <a:avLst/>
            </a:prstGeom>
            <a:ln w="158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Rechte verbindingslijn met pijl 25"/>
            <p:cNvCxnSpPr>
              <a:stCxn id="71" idx="3"/>
              <a:endCxn id="21" idx="0"/>
            </p:cNvCxnSpPr>
            <p:nvPr/>
          </p:nvCxnSpPr>
          <p:spPr>
            <a:xfrm>
              <a:off x="5036347" y="2543172"/>
              <a:ext cx="607223" cy="635795"/>
            </a:xfrm>
            <a:prstGeom prst="straightConnector1">
              <a:avLst/>
            </a:prstGeom>
            <a:ln w="158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Rechte verbindingslijn met pijl 26"/>
            <p:cNvCxnSpPr>
              <a:stCxn id="63" idx="0"/>
              <a:endCxn id="21" idx="4"/>
            </p:cNvCxnSpPr>
            <p:nvPr/>
          </p:nvCxnSpPr>
          <p:spPr>
            <a:xfrm rot="5400000" flipH="1" flipV="1">
              <a:off x="5232802" y="3732612"/>
              <a:ext cx="821537" cy="1588"/>
            </a:xfrm>
            <a:prstGeom prst="straightConnector1">
              <a:avLst/>
            </a:prstGeom>
            <a:ln w="158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Tekstvak 27"/>
            <p:cNvSpPr txBox="1"/>
            <p:nvPr/>
          </p:nvSpPr>
          <p:spPr>
            <a:xfrm>
              <a:off x="830631" y="4004881"/>
              <a:ext cx="1403333" cy="276999"/>
            </a:xfrm>
            <a:prstGeom prst="rect">
              <a:avLst/>
            </a:prstGeom>
            <a:noFill/>
          </p:spPr>
          <p:txBody>
            <a:bodyPr wrap="none" rtlCol="0">
              <a:spAutoFit/>
            </a:bodyPr>
            <a:lstStyle/>
            <a:p>
              <a:pPr algn="r"/>
              <a:r>
                <a:rPr lang="en-US" sz="1200" dirty="0" smtClean="0"/>
                <a:t>Linguistic resources</a:t>
              </a:r>
              <a:endParaRPr lang="en-US" sz="1200" dirty="0"/>
            </a:p>
          </p:txBody>
        </p:sp>
        <p:sp>
          <p:nvSpPr>
            <p:cNvPr id="29" name="Tekstvak 28"/>
            <p:cNvSpPr txBox="1"/>
            <p:nvPr/>
          </p:nvSpPr>
          <p:spPr>
            <a:xfrm>
              <a:off x="578183" y="3111906"/>
              <a:ext cx="1655773" cy="276999"/>
            </a:xfrm>
            <a:prstGeom prst="rect">
              <a:avLst/>
            </a:prstGeom>
            <a:noFill/>
          </p:spPr>
          <p:txBody>
            <a:bodyPr wrap="none" rtlCol="0">
              <a:spAutoFit/>
            </a:bodyPr>
            <a:lstStyle/>
            <a:p>
              <a:pPr algn="r"/>
              <a:r>
                <a:rPr lang="en-US" sz="1200" dirty="0" smtClean="0"/>
                <a:t>Data category registries</a:t>
              </a:r>
            </a:p>
          </p:txBody>
        </p:sp>
        <p:sp>
          <p:nvSpPr>
            <p:cNvPr id="30" name="Tekstvak 29"/>
            <p:cNvSpPr txBox="1"/>
            <p:nvPr/>
          </p:nvSpPr>
          <p:spPr>
            <a:xfrm>
              <a:off x="928662" y="2397526"/>
              <a:ext cx="1305294" cy="276999"/>
            </a:xfrm>
            <a:prstGeom prst="rect">
              <a:avLst/>
            </a:prstGeom>
            <a:noFill/>
          </p:spPr>
          <p:txBody>
            <a:bodyPr wrap="none" rtlCol="0">
              <a:spAutoFit/>
            </a:bodyPr>
            <a:lstStyle/>
            <a:p>
              <a:pPr algn="r"/>
              <a:r>
                <a:rPr lang="en-US" sz="1200" dirty="0" smtClean="0"/>
                <a:t>Relation registries</a:t>
              </a:r>
            </a:p>
          </p:txBody>
        </p:sp>
        <p:sp>
          <p:nvSpPr>
            <p:cNvPr id="31" name="Tekstvak 30"/>
            <p:cNvSpPr txBox="1"/>
            <p:nvPr/>
          </p:nvSpPr>
          <p:spPr>
            <a:xfrm>
              <a:off x="3127516" y="3038773"/>
              <a:ext cx="444352" cy="461665"/>
            </a:xfrm>
            <a:prstGeom prst="rect">
              <a:avLst/>
            </a:prstGeom>
            <a:noFill/>
          </p:spPr>
          <p:txBody>
            <a:bodyPr wrap="none" rtlCol="0">
              <a:spAutoFit/>
            </a:bodyPr>
            <a:lstStyle/>
            <a:p>
              <a:r>
                <a:rPr lang="en-US" sz="1200" dirty="0" smtClean="0"/>
                <a:t>MPI</a:t>
              </a:r>
            </a:p>
            <a:p>
              <a:r>
                <a:rPr lang="en-US" sz="1200" dirty="0" smtClean="0"/>
                <a:t>DCR</a:t>
              </a:r>
            </a:p>
          </p:txBody>
        </p:sp>
        <p:sp>
          <p:nvSpPr>
            <p:cNvPr id="32" name="Tekstvak 31"/>
            <p:cNvSpPr txBox="1"/>
            <p:nvPr/>
          </p:nvSpPr>
          <p:spPr>
            <a:xfrm>
              <a:off x="5985036" y="3038773"/>
              <a:ext cx="444352" cy="461665"/>
            </a:xfrm>
            <a:prstGeom prst="rect">
              <a:avLst/>
            </a:prstGeom>
            <a:noFill/>
          </p:spPr>
          <p:txBody>
            <a:bodyPr wrap="none" rtlCol="0">
              <a:spAutoFit/>
            </a:bodyPr>
            <a:lstStyle/>
            <a:p>
              <a:r>
                <a:rPr lang="en-US" sz="1200" dirty="0" smtClean="0"/>
                <a:t>ISO</a:t>
              </a:r>
            </a:p>
            <a:p>
              <a:r>
                <a:rPr lang="en-US" sz="1200" dirty="0" smtClean="0"/>
                <a:t>DCR</a:t>
              </a:r>
            </a:p>
          </p:txBody>
        </p:sp>
        <p:sp>
          <p:nvSpPr>
            <p:cNvPr id="33" name="Tekstvak 32"/>
            <p:cNvSpPr txBox="1"/>
            <p:nvPr/>
          </p:nvSpPr>
          <p:spPr>
            <a:xfrm>
              <a:off x="5289892" y="2324393"/>
              <a:ext cx="1613868" cy="337806"/>
            </a:xfrm>
            <a:prstGeom prst="rect">
              <a:avLst/>
            </a:prstGeom>
            <a:noFill/>
          </p:spPr>
          <p:txBody>
            <a:bodyPr wrap="none" rtlCol="0">
              <a:spAutoFit/>
            </a:bodyPr>
            <a:lstStyle/>
            <a:p>
              <a:r>
                <a:rPr lang="en-US" sz="1200" dirty="0" smtClean="0"/>
                <a:t>Typological Database System</a:t>
              </a:r>
            </a:p>
            <a:p>
              <a:r>
                <a:rPr lang="en-US" sz="1200" dirty="0" smtClean="0"/>
                <a:t>RR</a:t>
              </a:r>
            </a:p>
          </p:txBody>
        </p:sp>
        <p:sp>
          <p:nvSpPr>
            <p:cNvPr id="34" name="Tekstvak 33"/>
            <p:cNvSpPr txBox="1"/>
            <p:nvPr/>
          </p:nvSpPr>
          <p:spPr>
            <a:xfrm>
              <a:off x="3863432" y="2324393"/>
              <a:ext cx="529230" cy="337806"/>
            </a:xfrm>
            <a:prstGeom prst="rect">
              <a:avLst/>
            </a:prstGeom>
            <a:noFill/>
          </p:spPr>
          <p:txBody>
            <a:bodyPr wrap="none" rtlCol="0">
              <a:spAutoFit/>
            </a:bodyPr>
            <a:lstStyle/>
            <a:p>
              <a:endParaRPr lang="en-US" sz="1200" i="1" dirty="0" smtClean="0"/>
            </a:p>
            <a:p>
              <a:r>
                <a:rPr lang="en-US" sz="1200" dirty="0" smtClean="0"/>
                <a:t>MPI RR</a:t>
              </a:r>
            </a:p>
          </p:txBody>
        </p:sp>
        <p:sp>
          <p:nvSpPr>
            <p:cNvPr id="35" name="Tekstvak 34"/>
            <p:cNvSpPr txBox="1"/>
            <p:nvPr/>
          </p:nvSpPr>
          <p:spPr>
            <a:xfrm>
              <a:off x="3151585" y="3967467"/>
              <a:ext cx="634597" cy="461665"/>
            </a:xfrm>
            <a:prstGeom prst="rect">
              <a:avLst/>
            </a:prstGeom>
            <a:noFill/>
          </p:spPr>
          <p:txBody>
            <a:bodyPr wrap="none" rtlCol="0">
              <a:spAutoFit/>
            </a:bodyPr>
            <a:lstStyle/>
            <a:p>
              <a:r>
                <a:rPr lang="en-US" sz="1200" dirty="0" smtClean="0"/>
                <a:t>MPI</a:t>
              </a:r>
            </a:p>
            <a:p>
              <a:r>
                <a:rPr lang="en-US" sz="1200" dirty="0" smtClean="0"/>
                <a:t>archive</a:t>
              </a:r>
            </a:p>
          </p:txBody>
        </p:sp>
        <p:sp>
          <p:nvSpPr>
            <p:cNvPr id="36" name="Tekstvak 35"/>
            <p:cNvSpPr txBox="1"/>
            <p:nvPr/>
          </p:nvSpPr>
          <p:spPr>
            <a:xfrm>
              <a:off x="5963075" y="3929066"/>
              <a:ext cx="752065" cy="461665"/>
            </a:xfrm>
            <a:prstGeom prst="rect">
              <a:avLst/>
            </a:prstGeom>
            <a:noFill/>
          </p:spPr>
          <p:txBody>
            <a:bodyPr wrap="none" rtlCol="0">
              <a:spAutoFit/>
            </a:bodyPr>
            <a:lstStyle/>
            <a:p>
              <a:r>
                <a:rPr lang="en-US" sz="1200" dirty="0" smtClean="0"/>
                <a:t>TDS</a:t>
              </a:r>
            </a:p>
            <a:p>
              <a:r>
                <a:rPr lang="en-US" sz="1200" dirty="0" smtClean="0"/>
                <a:t>database</a:t>
              </a:r>
            </a:p>
          </p:txBody>
        </p:sp>
        <p:sp>
          <p:nvSpPr>
            <p:cNvPr id="37" name="Ovaal 36"/>
            <p:cNvSpPr/>
            <p:nvPr/>
          </p:nvSpPr>
          <p:spPr>
            <a:xfrm>
              <a:off x="4500562" y="3178967"/>
              <a:ext cx="142876" cy="142876"/>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al 37"/>
            <p:cNvSpPr/>
            <p:nvPr/>
          </p:nvSpPr>
          <p:spPr>
            <a:xfrm>
              <a:off x="4857752" y="3178967"/>
              <a:ext cx="142876" cy="142876"/>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al 38"/>
            <p:cNvSpPr/>
            <p:nvPr/>
          </p:nvSpPr>
          <p:spPr>
            <a:xfrm>
              <a:off x="5214942" y="3178967"/>
              <a:ext cx="142876" cy="142876"/>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hthoek 39"/>
            <p:cNvSpPr/>
            <p:nvPr/>
          </p:nvSpPr>
          <p:spPr>
            <a:xfrm>
              <a:off x="4429124" y="3143248"/>
              <a:ext cx="1000132" cy="21431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ep 60"/>
            <p:cNvGrpSpPr/>
            <p:nvPr/>
          </p:nvGrpSpPr>
          <p:grpSpPr>
            <a:xfrm>
              <a:off x="3393273" y="2350283"/>
              <a:ext cx="214314" cy="371484"/>
              <a:chOff x="3357554" y="2350283"/>
              <a:chExt cx="214314" cy="371484"/>
            </a:xfrm>
          </p:grpSpPr>
          <p:sp>
            <p:nvSpPr>
              <p:cNvPr id="72" name="Gelijk 71"/>
              <p:cNvSpPr/>
              <p:nvPr/>
            </p:nvSpPr>
            <p:spPr>
              <a:xfrm>
                <a:off x="3357554" y="2350283"/>
                <a:ext cx="214314" cy="371484"/>
              </a:xfrm>
              <a:prstGeom prst="mathEqual">
                <a:avLst>
                  <a:gd name="adj1" fmla="val 23520"/>
                  <a:gd name="adj2" fmla="val 11760"/>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Rechthoek 43"/>
              <p:cNvSpPr/>
              <p:nvPr/>
            </p:nvSpPr>
            <p:spPr>
              <a:xfrm>
                <a:off x="3357554" y="2357430"/>
                <a:ext cx="214314"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ep 61"/>
            <p:cNvGrpSpPr/>
            <p:nvPr/>
          </p:nvGrpSpPr>
          <p:grpSpPr>
            <a:xfrm>
              <a:off x="4822033" y="2357430"/>
              <a:ext cx="214314" cy="371484"/>
              <a:chOff x="3357554" y="2350283"/>
              <a:chExt cx="214314" cy="371484"/>
            </a:xfrm>
          </p:grpSpPr>
          <p:sp>
            <p:nvSpPr>
              <p:cNvPr id="70" name="Gelijk 69"/>
              <p:cNvSpPr/>
              <p:nvPr/>
            </p:nvSpPr>
            <p:spPr>
              <a:xfrm>
                <a:off x="3357554" y="2350283"/>
                <a:ext cx="214314" cy="371484"/>
              </a:xfrm>
              <a:prstGeom prst="mathEqual">
                <a:avLst>
                  <a:gd name="adj1" fmla="val 23520"/>
                  <a:gd name="adj2" fmla="val 11760"/>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1" name="Rechthoek 70"/>
              <p:cNvSpPr/>
              <p:nvPr/>
            </p:nvSpPr>
            <p:spPr>
              <a:xfrm>
                <a:off x="3357554" y="2357430"/>
                <a:ext cx="214314"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ep 78"/>
            <p:cNvGrpSpPr/>
            <p:nvPr/>
          </p:nvGrpSpPr>
          <p:grpSpPr>
            <a:xfrm>
              <a:off x="5464975" y="4143380"/>
              <a:ext cx="357190" cy="285752"/>
              <a:chOff x="5500694" y="4143380"/>
              <a:chExt cx="357190" cy="285752"/>
            </a:xfrm>
          </p:grpSpPr>
          <p:sp>
            <p:nvSpPr>
              <p:cNvPr id="63" name="Rechthoek 62"/>
              <p:cNvSpPr/>
              <p:nvPr/>
            </p:nvSpPr>
            <p:spPr>
              <a:xfrm>
                <a:off x="5643570" y="4143380"/>
                <a:ext cx="71438" cy="28575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hthoek 63"/>
              <p:cNvSpPr/>
              <p:nvPr/>
            </p:nvSpPr>
            <p:spPr>
              <a:xfrm>
                <a:off x="5715008" y="4143380"/>
                <a:ext cx="71438" cy="28575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hthoek 64"/>
              <p:cNvSpPr/>
              <p:nvPr/>
            </p:nvSpPr>
            <p:spPr>
              <a:xfrm>
                <a:off x="5786446" y="4143380"/>
                <a:ext cx="71438" cy="28575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hthoek 65"/>
              <p:cNvSpPr/>
              <p:nvPr/>
            </p:nvSpPr>
            <p:spPr>
              <a:xfrm>
                <a:off x="5572132" y="4143380"/>
                <a:ext cx="71438" cy="28575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hthoek 66"/>
              <p:cNvSpPr/>
              <p:nvPr/>
            </p:nvSpPr>
            <p:spPr>
              <a:xfrm>
                <a:off x="5500694" y="4143380"/>
                <a:ext cx="71438" cy="28575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hthoek 67"/>
              <p:cNvSpPr/>
              <p:nvPr/>
            </p:nvSpPr>
            <p:spPr>
              <a:xfrm>
                <a:off x="5500694" y="4143380"/>
                <a:ext cx="357190" cy="285752"/>
              </a:xfrm>
              <a:prstGeom prst="rect">
                <a:avLst/>
              </a:prstGeom>
              <a:solidFill>
                <a:schemeClr val="bg1">
                  <a:alpha val="5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hthoek 68"/>
              <p:cNvSpPr/>
              <p:nvPr/>
            </p:nvSpPr>
            <p:spPr>
              <a:xfrm>
                <a:off x="5643570" y="4143380"/>
                <a:ext cx="71438" cy="28575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ep 79"/>
            <p:cNvGrpSpPr/>
            <p:nvPr/>
          </p:nvGrpSpPr>
          <p:grpSpPr>
            <a:xfrm>
              <a:off x="2607455" y="4143380"/>
              <a:ext cx="357190" cy="285752"/>
              <a:chOff x="5500694" y="4143380"/>
              <a:chExt cx="357190" cy="285752"/>
            </a:xfrm>
          </p:grpSpPr>
          <p:sp>
            <p:nvSpPr>
              <p:cNvPr id="56" name="Rechthoek 55"/>
              <p:cNvSpPr/>
              <p:nvPr/>
            </p:nvSpPr>
            <p:spPr>
              <a:xfrm>
                <a:off x="5643570" y="4143380"/>
                <a:ext cx="71438" cy="28575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hthoek 56"/>
              <p:cNvSpPr/>
              <p:nvPr/>
            </p:nvSpPr>
            <p:spPr>
              <a:xfrm>
                <a:off x="5715008" y="4143380"/>
                <a:ext cx="71438" cy="28575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hthoek 57"/>
              <p:cNvSpPr/>
              <p:nvPr/>
            </p:nvSpPr>
            <p:spPr>
              <a:xfrm>
                <a:off x="5786446" y="4143380"/>
                <a:ext cx="71438" cy="28575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hthoek 58"/>
              <p:cNvSpPr/>
              <p:nvPr/>
            </p:nvSpPr>
            <p:spPr>
              <a:xfrm>
                <a:off x="5572132" y="4143380"/>
                <a:ext cx="71438" cy="28575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hthoek 59"/>
              <p:cNvSpPr/>
              <p:nvPr/>
            </p:nvSpPr>
            <p:spPr>
              <a:xfrm>
                <a:off x="5500694" y="4143380"/>
                <a:ext cx="71438" cy="28575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hthoek 60"/>
              <p:cNvSpPr/>
              <p:nvPr/>
            </p:nvSpPr>
            <p:spPr>
              <a:xfrm>
                <a:off x="5500694" y="4143380"/>
                <a:ext cx="357190" cy="285752"/>
              </a:xfrm>
              <a:prstGeom prst="rect">
                <a:avLst/>
              </a:prstGeom>
              <a:solidFill>
                <a:schemeClr val="bg1">
                  <a:alpha val="5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hthoek 61"/>
              <p:cNvSpPr/>
              <p:nvPr/>
            </p:nvSpPr>
            <p:spPr>
              <a:xfrm>
                <a:off x="5643570" y="4143380"/>
                <a:ext cx="71438" cy="28575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ep 112"/>
            <p:cNvGrpSpPr/>
            <p:nvPr/>
          </p:nvGrpSpPr>
          <p:grpSpPr>
            <a:xfrm>
              <a:off x="3857620" y="3857628"/>
              <a:ext cx="714380" cy="612648"/>
              <a:chOff x="3857620" y="3857628"/>
              <a:chExt cx="785818" cy="612648"/>
            </a:xfrm>
          </p:grpSpPr>
          <p:sp>
            <p:nvSpPr>
              <p:cNvPr id="48" name="Stroomdiagram: Document 47"/>
              <p:cNvSpPr/>
              <p:nvPr/>
            </p:nvSpPr>
            <p:spPr>
              <a:xfrm>
                <a:off x="3857620" y="3857628"/>
                <a:ext cx="785818" cy="612648"/>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hthoek 48"/>
              <p:cNvSpPr/>
              <p:nvPr/>
            </p:nvSpPr>
            <p:spPr>
              <a:xfrm rot="5400000">
                <a:off x="4173988" y="3827011"/>
                <a:ext cx="81643" cy="571504"/>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hthoek 49"/>
              <p:cNvSpPr/>
              <p:nvPr/>
            </p:nvSpPr>
            <p:spPr>
              <a:xfrm rot="5400000">
                <a:off x="4071934" y="4000504"/>
                <a:ext cx="71438" cy="357190"/>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hthoek 50"/>
              <p:cNvSpPr/>
              <p:nvPr/>
            </p:nvSpPr>
            <p:spPr>
              <a:xfrm rot="5400000">
                <a:off x="4143372" y="4000504"/>
                <a:ext cx="71438" cy="500066"/>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hthoek 51"/>
              <p:cNvSpPr/>
              <p:nvPr/>
            </p:nvSpPr>
            <p:spPr>
              <a:xfrm rot="5400000">
                <a:off x="4143372" y="3786190"/>
                <a:ext cx="71438" cy="500066"/>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hthoek 52"/>
              <p:cNvSpPr/>
              <p:nvPr/>
            </p:nvSpPr>
            <p:spPr>
              <a:xfrm rot="5400000">
                <a:off x="4214810" y="3643314"/>
                <a:ext cx="71438" cy="642942"/>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hthoek 53"/>
              <p:cNvSpPr/>
              <p:nvPr/>
            </p:nvSpPr>
            <p:spPr>
              <a:xfrm rot="5400000">
                <a:off x="4071934" y="3786190"/>
                <a:ext cx="357190" cy="642942"/>
              </a:xfrm>
              <a:prstGeom prst="rect">
                <a:avLst/>
              </a:prstGeom>
              <a:solidFill>
                <a:schemeClr val="bg1">
                  <a:alpha val="5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hthoek 54"/>
              <p:cNvSpPr/>
              <p:nvPr/>
            </p:nvSpPr>
            <p:spPr>
              <a:xfrm>
                <a:off x="3929058" y="4000504"/>
                <a:ext cx="500066" cy="71438"/>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6" name="Rechte verbindingslijn met pijl 45"/>
            <p:cNvCxnSpPr>
              <a:stCxn id="55" idx="0"/>
              <a:endCxn id="21" idx="4"/>
            </p:cNvCxnSpPr>
            <p:nvPr/>
          </p:nvCxnSpPr>
          <p:spPr>
            <a:xfrm rot="5400000" flipH="1" flipV="1">
              <a:off x="4557388" y="2914323"/>
              <a:ext cx="678661" cy="1493703"/>
            </a:xfrm>
            <a:prstGeom prst="straightConnector1">
              <a:avLst/>
            </a:prstGeom>
            <a:ln w="158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47" name="Tekstvak 46"/>
            <p:cNvSpPr txBox="1"/>
            <p:nvPr/>
          </p:nvSpPr>
          <p:spPr>
            <a:xfrm>
              <a:off x="4572000" y="3929066"/>
              <a:ext cx="728597" cy="461665"/>
            </a:xfrm>
            <a:prstGeom prst="rect">
              <a:avLst/>
            </a:prstGeom>
            <a:noFill/>
          </p:spPr>
          <p:txBody>
            <a:bodyPr wrap="none" rtlCol="0">
              <a:spAutoFit/>
            </a:bodyPr>
            <a:lstStyle/>
            <a:p>
              <a:endParaRPr lang="en-US" sz="1200" dirty="0" smtClean="0"/>
            </a:p>
            <a:p>
              <a:r>
                <a:rPr lang="en-US" sz="1200" dirty="0" smtClean="0"/>
                <a:t>resource</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Relation registry</a:t>
            </a:r>
            <a:endParaRPr lang="en-US" dirty="0"/>
          </a:p>
        </p:txBody>
      </p:sp>
      <p:sp>
        <p:nvSpPr>
          <p:cNvPr id="3" name="Tijdelijke aanduiding voor inhoud 2"/>
          <p:cNvSpPr>
            <a:spLocks noGrp="1"/>
          </p:cNvSpPr>
          <p:nvPr>
            <p:ph idx="1"/>
          </p:nvPr>
        </p:nvSpPr>
        <p:spPr/>
        <p:txBody>
          <a:bodyPr/>
          <a:lstStyle/>
          <a:p>
            <a:r>
              <a:rPr lang="en-US" sz="2000" dirty="0" smtClean="0"/>
              <a:t>A relation registry contains relationships between two or more data categories</a:t>
            </a:r>
          </a:p>
          <a:p>
            <a:r>
              <a:rPr lang="en-US" sz="2000" dirty="0" smtClean="0"/>
              <a:t>These relationships can be stored in various ways:</a:t>
            </a:r>
          </a:p>
          <a:p>
            <a:pPr lvl="1"/>
            <a:r>
              <a:rPr lang="en-US" sz="2000" dirty="0" smtClean="0"/>
              <a:t>(fuzzy) equivalence</a:t>
            </a:r>
          </a:p>
          <a:p>
            <a:pPr lvl="1"/>
            <a:r>
              <a:rPr lang="en-US" sz="2000" dirty="0" smtClean="0"/>
              <a:t>resource schemas</a:t>
            </a:r>
          </a:p>
          <a:p>
            <a:pPr lvl="1"/>
            <a:r>
              <a:rPr lang="en-US" sz="2000" dirty="0" smtClean="0"/>
              <a:t>taxonomies</a:t>
            </a:r>
          </a:p>
          <a:p>
            <a:pPr lvl="1"/>
            <a:r>
              <a:rPr lang="en-US" sz="2000" dirty="0" smtClean="0"/>
              <a:t>ontologies</a:t>
            </a:r>
          </a:p>
          <a:p>
            <a:pPr lvl="1"/>
            <a:r>
              <a:rPr lang="en-US" sz="2000" dirty="0" smtClean="0"/>
              <a:t>…</a:t>
            </a:r>
          </a:p>
          <a:p>
            <a:r>
              <a:rPr lang="en-US" sz="2000" dirty="0" smtClean="0"/>
              <a:t>The registry can be populated manually, but also through some (machine learning) algorithm</a:t>
            </a:r>
          </a:p>
          <a:p>
            <a:r>
              <a:rPr lang="en-US" sz="2000" dirty="0" smtClean="0"/>
              <a:t>Registries may have different levels of trust</a:t>
            </a:r>
          </a:p>
          <a:p>
            <a:r>
              <a:rPr lang="en-US" sz="2000" dirty="0" smtClean="0"/>
              <a:t>The more semantic context the relationship encodes, the more effectively it can be utilized to determine semantic overlap</a:t>
            </a:r>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Utilizing the registry network</a:t>
            </a:r>
            <a:endParaRPr lang="en-US" dirty="0"/>
          </a:p>
        </p:txBody>
      </p:sp>
      <p:sp>
        <p:nvSpPr>
          <p:cNvPr id="3" name="Tijdelijke aanduiding voor inhoud 2"/>
          <p:cNvSpPr>
            <a:spLocks noGrp="1"/>
          </p:cNvSpPr>
          <p:nvPr>
            <p:ph idx="1"/>
          </p:nvPr>
        </p:nvSpPr>
        <p:spPr/>
        <p:txBody>
          <a:bodyPr/>
          <a:lstStyle/>
          <a:p>
            <a:r>
              <a:rPr lang="en-US" sz="2000" dirty="0" smtClean="0"/>
              <a:t>If there is a set of common APIs an agent can traverse the network to identify semantic overlap, or help an user to understand a resource</a:t>
            </a:r>
          </a:p>
          <a:p>
            <a:pPr lvl="1"/>
            <a:r>
              <a:rPr lang="en-US" sz="2000" dirty="0" smtClean="0"/>
              <a:t>A researcher finds an interesting resource in the MPI archive, and asks the agent to find similar resources. The agent crawls the network:</a:t>
            </a:r>
          </a:p>
          <a:p>
            <a:pPr marL="1371600" lvl="2" indent="-457200">
              <a:buFont typeface="+mj-lt"/>
              <a:buAutoNum type="arabicPeriod"/>
            </a:pPr>
            <a:r>
              <a:rPr lang="en-US" sz="2000" dirty="0" smtClean="0"/>
              <a:t>The set of MPI DCR </a:t>
            </a:r>
            <a:r>
              <a:rPr lang="en-US" sz="2000" dirty="0" err="1" smtClean="0"/>
              <a:t>DCs</a:t>
            </a:r>
            <a:r>
              <a:rPr lang="en-US" sz="2000" dirty="0" smtClean="0"/>
              <a:t> related to the MPI resource</a:t>
            </a:r>
          </a:p>
          <a:p>
            <a:pPr marL="1371600" lvl="2" indent="-457200">
              <a:buFont typeface="+mj-lt"/>
              <a:buAutoNum type="arabicPeriod"/>
            </a:pPr>
            <a:r>
              <a:rPr lang="en-US" sz="2000" dirty="0" smtClean="0"/>
              <a:t>A RR provides equivalence of some of these </a:t>
            </a:r>
            <a:r>
              <a:rPr lang="en-US" sz="2000" dirty="0" err="1" smtClean="0"/>
              <a:t>DCs</a:t>
            </a:r>
            <a:r>
              <a:rPr lang="en-US" sz="2000" dirty="0" smtClean="0"/>
              <a:t> with </a:t>
            </a:r>
            <a:r>
              <a:rPr lang="en-US" sz="2000" dirty="0" err="1" smtClean="0"/>
              <a:t>DCs</a:t>
            </a:r>
            <a:r>
              <a:rPr lang="en-US" sz="2000" dirty="0" smtClean="0"/>
              <a:t> from the TC37 DCR</a:t>
            </a:r>
          </a:p>
          <a:p>
            <a:pPr marL="1371600" lvl="2" indent="-457200">
              <a:buFont typeface="+mj-lt"/>
              <a:buAutoNum type="arabicPeriod"/>
            </a:pPr>
            <a:r>
              <a:rPr lang="en-US" sz="2000" dirty="0" smtClean="0"/>
              <a:t>A cluster of the TC37 </a:t>
            </a:r>
            <a:r>
              <a:rPr lang="en-US" sz="2000" dirty="0" err="1" smtClean="0"/>
              <a:t>DCs</a:t>
            </a:r>
            <a:r>
              <a:rPr lang="en-US" sz="2000" dirty="0" smtClean="0"/>
              <a:t> appear in a common semantic context  specified in the TDS RR</a:t>
            </a:r>
          </a:p>
          <a:p>
            <a:pPr marL="1371600" lvl="2" indent="-457200">
              <a:buFont typeface="+mj-lt"/>
              <a:buAutoNum type="arabicPeriod"/>
            </a:pPr>
            <a:r>
              <a:rPr lang="en-US" sz="2000" dirty="0" smtClean="0"/>
              <a:t>Resources within this context in the TDS thus have a high chance of being of interest to the researcher</a:t>
            </a:r>
            <a:endParaRPr lang="en-US" sz="2000"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Registry network</a:t>
            </a:r>
            <a:endParaRPr lang="en-GB" dirty="0"/>
          </a:p>
        </p:txBody>
      </p:sp>
      <p:sp>
        <p:nvSpPr>
          <p:cNvPr id="3" name="Tijdelijke aanduiding voor inhoud 2"/>
          <p:cNvSpPr>
            <a:spLocks noGrp="1"/>
          </p:cNvSpPr>
          <p:nvPr>
            <p:ph idx="1"/>
          </p:nvPr>
        </p:nvSpPr>
        <p:spPr/>
        <p:txBody>
          <a:bodyPr/>
          <a:lstStyle/>
          <a:p>
            <a:endParaRPr lang="en-GB"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42</a:t>
            </a:fld>
            <a:endParaRPr lang="en-US"/>
          </a:p>
        </p:txBody>
      </p:sp>
      <p:pic>
        <p:nvPicPr>
          <p:cNvPr id="6" name="Picture 48" descr="actor.jpg"/>
          <p:cNvPicPr>
            <a:picLocks noChangeAspect="1"/>
          </p:cNvPicPr>
          <p:nvPr/>
        </p:nvPicPr>
        <p:blipFill>
          <a:blip r:embed="rId2"/>
          <a:stretch>
            <a:fillRect/>
          </a:stretch>
        </p:blipFill>
        <p:spPr>
          <a:xfrm>
            <a:off x="457200" y="3352800"/>
            <a:ext cx="381000" cy="600075"/>
          </a:xfrm>
          <a:prstGeom prst="rect">
            <a:avLst/>
          </a:prstGeom>
        </p:spPr>
      </p:pic>
      <p:grpSp>
        <p:nvGrpSpPr>
          <p:cNvPr id="7" name="Group 59"/>
          <p:cNvGrpSpPr/>
          <p:nvPr/>
        </p:nvGrpSpPr>
        <p:grpSpPr>
          <a:xfrm>
            <a:off x="609600" y="1676400"/>
            <a:ext cx="6096000" cy="838200"/>
            <a:chOff x="609600" y="1676400"/>
            <a:chExt cx="6096000" cy="838200"/>
          </a:xfrm>
        </p:grpSpPr>
        <p:grpSp>
          <p:nvGrpSpPr>
            <p:cNvPr id="8" name="Group 49"/>
            <p:cNvGrpSpPr/>
            <p:nvPr/>
          </p:nvGrpSpPr>
          <p:grpSpPr>
            <a:xfrm>
              <a:off x="609600" y="1676400"/>
              <a:ext cx="6096000" cy="838200"/>
              <a:chOff x="609600" y="1676400"/>
              <a:chExt cx="6096000" cy="838200"/>
            </a:xfrm>
          </p:grpSpPr>
          <p:sp>
            <p:nvSpPr>
              <p:cNvPr id="10" name="Rectangle 12"/>
              <p:cNvSpPr/>
              <p:nvPr/>
            </p:nvSpPr>
            <p:spPr bwMode="auto">
              <a:xfrm>
                <a:off x="609600" y="1676400"/>
                <a:ext cx="6096000" cy="838200"/>
              </a:xfrm>
              <a:prstGeom prst="rect">
                <a:avLst/>
              </a:prstGeom>
              <a:gradFill flip="none" rotWithShape="1">
                <a:gsLst>
                  <a:gs pos="5000">
                    <a:srgbClr val="9999FF"/>
                  </a:gs>
                  <a:gs pos="100000">
                    <a:srgbClr val="CC99FF"/>
                  </a:gs>
                  <a:gs pos="70000">
                    <a:srgbClr val="C4D6EB"/>
                  </a:gs>
                  <a:gs pos="100000">
                    <a:srgbClr val="FFEBFA"/>
                  </a:gs>
                </a:gsLst>
                <a:lin ang="0" scaled="0"/>
                <a:tileRect/>
              </a:gradFill>
              <a:ln w="9525" cap="flat" cmpd="sng" algn="ctr">
                <a:solidFill>
                  <a:srgbClr val="2D4E6F"/>
                </a:solid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11" name="Rounded Rectangle 34"/>
              <p:cNvSpPr/>
              <p:nvPr/>
            </p:nvSpPr>
            <p:spPr bwMode="auto">
              <a:xfrm>
                <a:off x="1219200" y="1828800"/>
                <a:ext cx="2362200" cy="533400"/>
              </a:xfrm>
              <a:prstGeom prst="roundRect">
                <a:avLst/>
              </a:prstGeom>
              <a:gradFill>
                <a:gsLst>
                  <a:gs pos="5000">
                    <a:srgbClr val="9999FF"/>
                  </a:gs>
                  <a:gs pos="100000">
                    <a:srgbClr val="CC99FF"/>
                  </a:gs>
                  <a:gs pos="70000">
                    <a:srgbClr val="C4D6EB"/>
                  </a:gs>
                  <a:gs pos="100000">
                    <a:srgbClr val="FFEBFA"/>
                  </a:gs>
                </a:gsLst>
                <a:lin ang="0" scaled="0"/>
              </a:gradFill>
              <a:ln w="9525" cap="flat" cmpd="sng" algn="ctr">
                <a:solidFill>
                  <a:srgbClr val="2D4E6F"/>
                </a:solidFill>
                <a:prstDash val="solid"/>
                <a:round/>
                <a:headEnd type="none" w="med" len="med"/>
                <a:tailEnd type="none" w="med" len="med"/>
              </a:ln>
              <a:effectLst>
                <a:outerShdw blurRad="50800" dist="38100" dir="18900000" algn="bl" rotWithShape="0">
                  <a:prstClr val="black">
                    <a:alpha val="40000"/>
                  </a:prstClr>
                </a:outerShdw>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12" name="Rectangle 35"/>
              <p:cNvSpPr/>
              <p:nvPr/>
            </p:nvSpPr>
            <p:spPr bwMode="auto">
              <a:xfrm>
                <a:off x="1447800" y="1905000"/>
                <a:ext cx="457200" cy="152400"/>
              </a:xfrm>
              <a:prstGeom prst="rect">
                <a:avLst/>
              </a:prstGeom>
              <a:solidFill>
                <a:srgbClr val="FF3300"/>
              </a:solidFill>
              <a:ln w="9525" cap="flat" cmpd="sng" algn="ctr">
                <a:solidFill>
                  <a:srgbClr val="2D4E6F"/>
                </a:solid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13" name="Rectangle 36"/>
              <p:cNvSpPr/>
              <p:nvPr/>
            </p:nvSpPr>
            <p:spPr bwMode="auto">
              <a:xfrm>
                <a:off x="2057400" y="1905000"/>
                <a:ext cx="457200" cy="152400"/>
              </a:xfrm>
              <a:prstGeom prst="rect">
                <a:avLst/>
              </a:prstGeom>
              <a:solidFill>
                <a:srgbClr val="FF3300"/>
              </a:solidFill>
              <a:ln w="9525" cap="flat" cmpd="sng" algn="ctr">
                <a:solidFill>
                  <a:srgbClr val="2D4E6F"/>
                </a:solid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14" name="Rectangle 37"/>
              <p:cNvSpPr/>
              <p:nvPr/>
            </p:nvSpPr>
            <p:spPr bwMode="auto">
              <a:xfrm>
                <a:off x="1752600" y="2133600"/>
                <a:ext cx="457200" cy="152400"/>
              </a:xfrm>
              <a:prstGeom prst="rect">
                <a:avLst/>
              </a:prstGeom>
              <a:solidFill>
                <a:srgbClr val="FF3300"/>
              </a:solidFill>
              <a:ln w="9525" cap="flat" cmpd="sng" algn="ctr">
                <a:solidFill>
                  <a:srgbClr val="2D4E6F"/>
                </a:solid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15" name="Rectangle 38"/>
              <p:cNvSpPr/>
              <p:nvPr/>
            </p:nvSpPr>
            <p:spPr bwMode="auto">
              <a:xfrm>
                <a:off x="2590800" y="2133600"/>
                <a:ext cx="457200" cy="152400"/>
              </a:xfrm>
              <a:prstGeom prst="rect">
                <a:avLst/>
              </a:prstGeom>
              <a:solidFill>
                <a:srgbClr val="FF3300"/>
              </a:solidFill>
              <a:ln w="9525" cap="flat" cmpd="sng" algn="ctr">
                <a:solidFill>
                  <a:srgbClr val="2D4E6F"/>
                </a:solid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grpSp>
        <p:sp>
          <p:nvSpPr>
            <p:cNvPr id="9" name="Rectangle 54"/>
            <p:cNvSpPr/>
            <p:nvPr/>
          </p:nvSpPr>
          <p:spPr bwMode="auto">
            <a:xfrm>
              <a:off x="4953000" y="2362200"/>
              <a:ext cx="1524000" cy="152400"/>
            </a:xfrm>
            <a:prstGeom prst="rect">
              <a:avLst/>
            </a:prstGeom>
            <a:no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000000"/>
                  </a:solidFill>
                  <a:effectLst/>
                  <a:latin typeface="Arial" charset="0"/>
                </a:rPr>
                <a:t>Relation</a:t>
              </a:r>
              <a:r>
                <a:rPr kumimoji="0" lang="en-US" sz="900" b="1" i="0" u="none" strike="noStrike" cap="none" normalizeH="0" dirty="0" smtClean="0">
                  <a:ln>
                    <a:noFill/>
                  </a:ln>
                  <a:solidFill>
                    <a:srgbClr val="000000"/>
                  </a:solidFill>
                  <a:effectLst/>
                  <a:latin typeface="Arial" charset="0"/>
                </a:rPr>
                <a:t> registries</a:t>
              </a:r>
              <a:endParaRPr kumimoji="0" lang="en-US" sz="900" b="1" i="0" u="none" strike="noStrike" cap="none" normalizeH="0" baseline="0" dirty="0" smtClean="0">
                <a:ln>
                  <a:noFill/>
                </a:ln>
                <a:solidFill>
                  <a:srgbClr val="000000"/>
                </a:solidFill>
                <a:effectLst/>
                <a:latin typeface="Arial" charset="0"/>
              </a:endParaRPr>
            </a:p>
          </p:txBody>
        </p:sp>
      </p:grpSp>
      <p:grpSp>
        <p:nvGrpSpPr>
          <p:cNvPr id="16" name="Group 58"/>
          <p:cNvGrpSpPr/>
          <p:nvPr/>
        </p:nvGrpSpPr>
        <p:grpSpPr>
          <a:xfrm>
            <a:off x="609600" y="3276600"/>
            <a:ext cx="6096000" cy="838200"/>
            <a:chOff x="609600" y="3276600"/>
            <a:chExt cx="6096000" cy="838200"/>
          </a:xfrm>
        </p:grpSpPr>
        <p:grpSp>
          <p:nvGrpSpPr>
            <p:cNvPr id="17" name="Group 50"/>
            <p:cNvGrpSpPr/>
            <p:nvPr/>
          </p:nvGrpSpPr>
          <p:grpSpPr>
            <a:xfrm>
              <a:off x="609600" y="3276600"/>
              <a:ext cx="6096000" cy="838200"/>
              <a:chOff x="609600" y="3276600"/>
              <a:chExt cx="6096000" cy="838200"/>
            </a:xfrm>
          </p:grpSpPr>
          <p:sp>
            <p:nvSpPr>
              <p:cNvPr id="19" name="Rectangle 7"/>
              <p:cNvSpPr/>
              <p:nvPr/>
            </p:nvSpPr>
            <p:spPr bwMode="auto">
              <a:xfrm>
                <a:off x="609600" y="3276600"/>
                <a:ext cx="6096000" cy="838200"/>
              </a:xfrm>
              <a:prstGeom prst="rect">
                <a:avLst/>
              </a:prstGeom>
              <a:gradFill flip="none" rotWithShape="1">
                <a:gsLst>
                  <a:gs pos="5000">
                    <a:srgbClr val="9999FF"/>
                  </a:gs>
                  <a:gs pos="100000">
                    <a:srgbClr val="85C2FF"/>
                  </a:gs>
                  <a:gs pos="70000">
                    <a:srgbClr val="C4D6EB"/>
                  </a:gs>
                  <a:gs pos="100000">
                    <a:srgbClr val="FFEBFA"/>
                  </a:gs>
                </a:gsLst>
                <a:lin ang="10800000" scaled="0"/>
                <a:tileRect/>
              </a:gra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20" name="Rounded Rectangle 22"/>
              <p:cNvSpPr/>
              <p:nvPr/>
            </p:nvSpPr>
            <p:spPr bwMode="auto">
              <a:xfrm>
                <a:off x="1295400" y="3352800"/>
                <a:ext cx="2362200" cy="533400"/>
              </a:xfrm>
              <a:prstGeom prst="roundRect">
                <a:avLst/>
              </a:prstGeom>
              <a:gradFill>
                <a:gsLst>
                  <a:gs pos="5000">
                    <a:srgbClr val="9999FF"/>
                  </a:gs>
                  <a:gs pos="100000">
                    <a:srgbClr val="CC99FF"/>
                  </a:gs>
                  <a:gs pos="70000">
                    <a:srgbClr val="C4D6EB"/>
                  </a:gs>
                  <a:gs pos="100000">
                    <a:srgbClr val="FFEBFA"/>
                  </a:gs>
                </a:gsLst>
                <a:lin ang="0" scaled="0"/>
              </a:gradFill>
              <a:ln w="9525" cap="flat" cmpd="sng" algn="ctr">
                <a:solidFill>
                  <a:srgbClr val="2D4E6F"/>
                </a:solidFill>
                <a:prstDash val="solid"/>
                <a:round/>
                <a:headEnd type="none" w="med" len="med"/>
                <a:tailEnd type="none" w="med" len="med"/>
              </a:ln>
              <a:effectLst>
                <a:outerShdw blurRad="50800" dist="38100" dir="18900000" algn="bl" rotWithShape="0">
                  <a:prstClr val="black">
                    <a:alpha val="40000"/>
                  </a:prstClr>
                </a:outerShdw>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21" name="Oval 23"/>
              <p:cNvSpPr/>
              <p:nvPr/>
            </p:nvSpPr>
            <p:spPr bwMode="auto">
              <a:xfrm>
                <a:off x="1524000" y="3505200"/>
                <a:ext cx="228600" cy="152400"/>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22" name="Oval 27"/>
              <p:cNvSpPr/>
              <p:nvPr/>
            </p:nvSpPr>
            <p:spPr bwMode="auto">
              <a:xfrm>
                <a:off x="1676400" y="3657600"/>
                <a:ext cx="228600" cy="152400"/>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23" name="Oval 28"/>
              <p:cNvSpPr/>
              <p:nvPr/>
            </p:nvSpPr>
            <p:spPr bwMode="auto">
              <a:xfrm>
                <a:off x="2057400" y="3505200"/>
                <a:ext cx="228600" cy="152400"/>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24" name="Oval 29"/>
              <p:cNvSpPr/>
              <p:nvPr/>
            </p:nvSpPr>
            <p:spPr bwMode="auto">
              <a:xfrm>
                <a:off x="2362200" y="3657600"/>
                <a:ext cx="228600" cy="152400"/>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25" name="Oval 30"/>
              <p:cNvSpPr/>
              <p:nvPr/>
            </p:nvSpPr>
            <p:spPr bwMode="auto">
              <a:xfrm>
                <a:off x="2743200" y="3429000"/>
                <a:ext cx="228600" cy="152400"/>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pic>
            <p:nvPicPr>
              <p:cNvPr id="26" name="Picture 31" descr="NewISOcat.jpg"/>
              <p:cNvPicPr>
                <a:picLocks noChangeAspect="1"/>
              </p:cNvPicPr>
              <p:nvPr/>
            </p:nvPicPr>
            <p:blipFill>
              <a:blip r:embed="rId3" cstate="print"/>
              <a:stretch>
                <a:fillRect/>
              </a:stretch>
            </p:blipFill>
            <p:spPr>
              <a:xfrm>
                <a:off x="2971800" y="3581400"/>
                <a:ext cx="551180" cy="231140"/>
              </a:xfrm>
              <a:prstGeom prst="rect">
                <a:avLst/>
              </a:prstGeom>
            </p:spPr>
          </p:pic>
          <p:sp>
            <p:nvSpPr>
              <p:cNvPr id="27" name="Rounded Rectangle 40"/>
              <p:cNvSpPr/>
              <p:nvPr/>
            </p:nvSpPr>
            <p:spPr bwMode="auto">
              <a:xfrm>
                <a:off x="3886200" y="3352800"/>
                <a:ext cx="2362200" cy="533400"/>
              </a:xfrm>
              <a:prstGeom prst="roundRect">
                <a:avLst/>
              </a:prstGeom>
              <a:gradFill>
                <a:gsLst>
                  <a:gs pos="5000">
                    <a:srgbClr val="9999FF"/>
                  </a:gs>
                  <a:gs pos="100000">
                    <a:srgbClr val="CC99FF"/>
                  </a:gs>
                  <a:gs pos="70000">
                    <a:srgbClr val="C4D6EB"/>
                  </a:gs>
                  <a:gs pos="100000">
                    <a:srgbClr val="FFEBFA"/>
                  </a:gs>
                </a:gsLst>
                <a:lin ang="0" scaled="0"/>
              </a:gradFill>
              <a:ln w="9525" cap="flat" cmpd="sng" algn="ctr">
                <a:solidFill>
                  <a:srgbClr val="2D4E6F"/>
                </a:solidFill>
                <a:prstDash val="solid"/>
                <a:round/>
                <a:headEnd type="none" w="med" len="med"/>
                <a:tailEnd type="none" w="med" len="med"/>
              </a:ln>
              <a:effectLst>
                <a:outerShdw blurRad="50800" dist="38100" dir="18900000" algn="bl" rotWithShape="0">
                  <a:prstClr val="black">
                    <a:alpha val="40000"/>
                  </a:prstClr>
                </a:outerShdw>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28" name="Oval 41"/>
              <p:cNvSpPr/>
              <p:nvPr/>
            </p:nvSpPr>
            <p:spPr bwMode="auto">
              <a:xfrm>
                <a:off x="4114800" y="3505200"/>
                <a:ext cx="228600" cy="152400"/>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29" name="Oval 42"/>
              <p:cNvSpPr/>
              <p:nvPr/>
            </p:nvSpPr>
            <p:spPr bwMode="auto">
              <a:xfrm>
                <a:off x="4648200" y="3657600"/>
                <a:ext cx="228600" cy="152400"/>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30" name="Oval 43"/>
              <p:cNvSpPr/>
              <p:nvPr/>
            </p:nvSpPr>
            <p:spPr bwMode="auto">
              <a:xfrm>
                <a:off x="5105400" y="3505200"/>
                <a:ext cx="228600" cy="152400"/>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pic>
            <p:nvPicPr>
              <p:cNvPr id="31" name="Picture 47" descr="Minerva.gif"/>
              <p:cNvPicPr>
                <a:picLocks noChangeAspect="1"/>
              </p:cNvPicPr>
              <p:nvPr/>
            </p:nvPicPr>
            <p:blipFill>
              <a:blip r:embed="rId4"/>
              <a:stretch>
                <a:fillRect/>
              </a:stretch>
            </p:blipFill>
            <p:spPr>
              <a:xfrm>
                <a:off x="5715000" y="3429000"/>
                <a:ext cx="369094" cy="381000"/>
              </a:xfrm>
              <a:prstGeom prst="rect">
                <a:avLst/>
              </a:prstGeom>
            </p:spPr>
          </p:pic>
        </p:grpSp>
        <p:sp>
          <p:nvSpPr>
            <p:cNvPr id="18" name="Rectangle 55"/>
            <p:cNvSpPr/>
            <p:nvPr/>
          </p:nvSpPr>
          <p:spPr bwMode="auto">
            <a:xfrm>
              <a:off x="4953000" y="3962400"/>
              <a:ext cx="1524000" cy="152400"/>
            </a:xfrm>
            <a:prstGeom prst="rect">
              <a:avLst/>
            </a:prstGeom>
            <a:no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000000"/>
                  </a:solidFill>
                  <a:effectLst/>
                  <a:latin typeface="Arial" charset="0"/>
                </a:rPr>
                <a:t>Data Category</a:t>
              </a:r>
              <a:r>
                <a:rPr kumimoji="0" lang="en-US" sz="900" b="1" i="0" u="none" strike="noStrike" cap="none" normalizeH="0" dirty="0" smtClean="0">
                  <a:ln>
                    <a:noFill/>
                  </a:ln>
                  <a:solidFill>
                    <a:srgbClr val="000000"/>
                  </a:solidFill>
                  <a:effectLst/>
                  <a:latin typeface="Arial" charset="0"/>
                </a:rPr>
                <a:t> registries</a:t>
              </a:r>
              <a:endParaRPr kumimoji="0" lang="en-US" sz="900" b="1" i="0" u="none" strike="noStrike" cap="none" normalizeH="0" baseline="0" dirty="0" smtClean="0">
                <a:ln>
                  <a:noFill/>
                </a:ln>
                <a:solidFill>
                  <a:srgbClr val="000000"/>
                </a:solidFill>
                <a:effectLst/>
                <a:latin typeface="Arial" charset="0"/>
              </a:endParaRPr>
            </a:p>
          </p:txBody>
        </p:sp>
      </p:grpSp>
      <p:grpSp>
        <p:nvGrpSpPr>
          <p:cNvPr id="32" name="Group 57"/>
          <p:cNvGrpSpPr/>
          <p:nvPr/>
        </p:nvGrpSpPr>
        <p:grpSpPr>
          <a:xfrm>
            <a:off x="609600" y="5029200"/>
            <a:ext cx="6172200" cy="838200"/>
            <a:chOff x="609600" y="5029200"/>
            <a:chExt cx="6172200" cy="838200"/>
          </a:xfrm>
        </p:grpSpPr>
        <p:grpSp>
          <p:nvGrpSpPr>
            <p:cNvPr id="33" name="Group 51"/>
            <p:cNvGrpSpPr/>
            <p:nvPr/>
          </p:nvGrpSpPr>
          <p:grpSpPr>
            <a:xfrm>
              <a:off x="609600" y="5029200"/>
              <a:ext cx="6172200" cy="838200"/>
              <a:chOff x="609600" y="5029200"/>
              <a:chExt cx="6324600" cy="838200"/>
            </a:xfrm>
          </p:grpSpPr>
          <p:sp>
            <p:nvSpPr>
              <p:cNvPr id="35" name="Rectangle 11"/>
              <p:cNvSpPr/>
              <p:nvPr/>
            </p:nvSpPr>
            <p:spPr bwMode="auto">
              <a:xfrm>
                <a:off x="609600" y="5029200"/>
                <a:ext cx="6324600" cy="838200"/>
              </a:xfrm>
              <a:prstGeom prst="rect">
                <a:avLst/>
              </a:prstGeom>
              <a:gradFill flip="none" rotWithShape="1">
                <a:gsLst>
                  <a:gs pos="0">
                    <a:srgbClr val="FFFFCC">
                      <a:alpha val="88000"/>
                    </a:srgbClr>
                  </a:gs>
                  <a:gs pos="100000">
                    <a:srgbClr val="85C2FF"/>
                  </a:gs>
                  <a:gs pos="70000">
                    <a:srgbClr val="C4D6EB"/>
                  </a:gs>
                  <a:gs pos="100000">
                    <a:srgbClr val="FFEBFA"/>
                  </a:gs>
                </a:gsLst>
                <a:lin ang="0" scaled="1"/>
                <a:tileRect/>
              </a:gra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36" name="Flowchart: Magnetic Disk 17"/>
              <p:cNvSpPr/>
              <p:nvPr/>
            </p:nvSpPr>
            <p:spPr bwMode="auto">
              <a:xfrm>
                <a:off x="914400" y="5257800"/>
                <a:ext cx="685800" cy="457200"/>
              </a:xfrm>
              <a:prstGeom prst="flowChartMagneticDisk">
                <a:avLst/>
              </a:prstGeom>
              <a:gradFill>
                <a:gsLst>
                  <a:gs pos="5000">
                    <a:srgbClr val="9999FF"/>
                  </a:gs>
                  <a:gs pos="100000">
                    <a:srgbClr val="CC99FF"/>
                  </a:gs>
                  <a:gs pos="70000">
                    <a:srgbClr val="C4D6EB"/>
                  </a:gs>
                  <a:gs pos="100000">
                    <a:srgbClr val="FFEBFA"/>
                  </a:gs>
                </a:gsLst>
                <a:lin ang="0" scaled="0"/>
              </a:gradFill>
              <a:ln w="9525" cap="flat" cmpd="sng" algn="ctr">
                <a:solidFill>
                  <a:srgbClr val="2D4E6F"/>
                </a:solid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grpSp>
            <p:nvGrpSpPr>
              <p:cNvPr id="37" name="Group 32"/>
              <p:cNvGrpSpPr/>
              <p:nvPr/>
            </p:nvGrpSpPr>
            <p:grpSpPr>
              <a:xfrm>
                <a:off x="2438400" y="5181600"/>
                <a:ext cx="762000" cy="609600"/>
                <a:chOff x="3048000" y="5181600"/>
                <a:chExt cx="762000" cy="609600"/>
              </a:xfrm>
            </p:grpSpPr>
            <p:sp>
              <p:nvSpPr>
                <p:cNvPr id="38" name="Flowchart: Document 18"/>
                <p:cNvSpPr/>
                <p:nvPr/>
              </p:nvSpPr>
              <p:spPr bwMode="auto">
                <a:xfrm>
                  <a:off x="3048000" y="5181600"/>
                  <a:ext cx="762000" cy="609600"/>
                </a:xfrm>
                <a:prstGeom prst="flowChartDocument">
                  <a:avLst/>
                </a:prstGeom>
                <a:gradFill>
                  <a:gsLst>
                    <a:gs pos="5000">
                      <a:srgbClr val="9999FF"/>
                    </a:gs>
                    <a:gs pos="100000">
                      <a:srgbClr val="CC99FF"/>
                    </a:gs>
                    <a:gs pos="70000">
                      <a:srgbClr val="C4D6EB"/>
                    </a:gs>
                    <a:gs pos="100000">
                      <a:srgbClr val="FFEBFA"/>
                    </a:gs>
                  </a:gsLst>
                  <a:lin ang="0" scaled="0"/>
                </a:gradFill>
                <a:ln w="9525" cap="flat" cmpd="sng" algn="ctr">
                  <a:solidFill>
                    <a:srgbClr val="2D4E6F"/>
                  </a:solid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39" name="Rectangle 19"/>
                <p:cNvSpPr/>
                <p:nvPr/>
              </p:nvSpPr>
              <p:spPr bwMode="auto">
                <a:xfrm>
                  <a:off x="3124200" y="5257800"/>
                  <a:ext cx="533400" cy="76200"/>
                </a:xfrm>
                <a:prstGeom prst="rect">
                  <a:avLst/>
                </a:prstGeom>
                <a:solidFill>
                  <a:srgbClr val="6600CC"/>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40" name="Rectangle 20"/>
                <p:cNvSpPr/>
                <p:nvPr/>
              </p:nvSpPr>
              <p:spPr bwMode="auto">
                <a:xfrm>
                  <a:off x="3124200" y="5410200"/>
                  <a:ext cx="381000" cy="76200"/>
                </a:xfrm>
                <a:prstGeom prst="rect">
                  <a:avLst/>
                </a:prstGeom>
                <a:solidFill>
                  <a:srgbClr val="6600CC"/>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41" name="Rectangle 21"/>
                <p:cNvSpPr/>
                <p:nvPr/>
              </p:nvSpPr>
              <p:spPr bwMode="auto">
                <a:xfrm>
                  <a:off x="3276600" y="5562600"/>
                  <a:ext cx="381000" cy="76200"/>
                </a:xfrm>
                <a:prstGeom prst="rect">
                  <a:avLst/>
                </a:prstGeom>
                <a:solidFill>
                  <a:srgbClr val="6600CC"/>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grpSp>
        </p:grpSp>
        <p:sp>
          <p:nvSpPr>
            <p:cNvPr id="34" name="Rectangle 56"/>
            <p:cNvSpPr/>
            <p:nvPr/>
          </p:nvSpPr>
          <p:spPr bwMode="auto">
            <a:xfrm>
              <a:off x="4953000" y="5715000"/>
              <a:ext cx="1524000" cy="152400"/>
            </a:xfrm>
            <a:prstGeom prst="rect">
              <a:avLst/>
            </a:prstGeom>
            <a:no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000000"/>
                  </a:solidFill>
                  <a:effectLst/>
                  <a:latin typeface="Arial" charset="0"/>
                </a:rPr>
                <a:t>resource</a:t>
              </a:r>
              <a:r>
                <a:rPr kumimoji="0" lang="en-US" sz="900" b="1" i="0" u="none" strike="noStrike" cap="none" normalizeH="0" dirty="0" smtClean="0">
                  <a:ln>
                    <a:noFill/>
                  </a:ln>
                  <a:solidFill>
                    <a:srgbClr val="000000"/>
                  </a:solidFill>
                  <a:effectLst/>
                  <a:latin typeface="Arial" charset="0"/>
                </a:rPr>
                <a:t> registries</a:t>
              </a:r>
              <a:endParaRPr kumimoji="0" lang="en-US" sz="900" b="1" i="0" u="none" strike="noStrike" cap="none" normalizeH="0" baseline="0" dirty="0" smtClean="0">
                <a:ln>
                  <a:noFill/>
                </a:ln>
                <a:solidFill>
                  <a:srgbClr val="000000"/>
                </a:solidFill>
                <a:effectLst/>
                <a:latin typeface="Arial" charset="0"/>
              </a:endParaRPr>
            </a:p>
          </p:txBody>
        </p:sp>
      </p:grpSp>
      <p:cxnSp>
        <p:nvCxnSpPr>
          <p:cNvPr id="42" name="Straight Arrow Connector 61"/>
          <p:cNvCxnSpPr/>
          <p:nvPr/>
        </p:nvCxnSpPr>
        <p:spPr bwMode="auto">
          <a:xfrm rot="16200000" flipV="1">
            <a:off x="3855675" y="4008074"/>
            <a:ext cx="1447799" cy="1051653"/>
          </a:xfrm>
          <a:prstGeom prst="straightConnector1">
            <a:avLst/>
          </a:prstGeom>
          <a:noFill/>
          <a:ln w="9525" cap="flat" cmpd="sng" algn="ctr">
            <a:solidFill>
              <a:srgbClr val="2D4E6F"/>
            </a:solidFill>
            <a:prstDash val="solid"/>
            <a:round/>
            <a:headEnd type="none" w="med" len="med"/>
            <a:tailEnd type="arrow"/>
          </a:ln>
          <a:effectLst/>
        </p:spPr>
      </p:cxnSp>
      <p:cxnSp>
        <p:nvCxnSpPr>
          <p:cNvPr id="43" name="Straight Arrow Connector 64"/>
          <p:cNvCxnSpPr/>
          <p:nvPr/>
        </p:nvCxnSpPr>
        <p:spPr bwMode="auto">
          <a:xfrm rot="5400000" flipH="1" flipV="1">
            <a:off x="3905250" y="2457450"/>
            <a:ext cx="1371600" cy="1028700"/>
          </a:xfrm>
          <a:prstGeom prst="straightConnector1">
            <a:avLst/>
          </a:prstGeom>
          <a:noFill/>
          <a:ln w="9525" cap="flat" cmpd="sng" algn="ctr">
            <a:solidFill>
              <a:srgbClr val="2D4E6F"/>
            </a:solidFill>
            <a:prstDash val="solid"/>
            <a:round/>
            <a:headEnd type="arrow" w="med" len="med"/>
            <a:tailEnd type="none"/>
          </a:ln>
          <a:effectLst/>
        </p:spPr>
      </p:cxnSp>
      <p:pic>
        <p:nvPicPr>
          <p:cNvPr id="44" name="Afbeelding 0" descr="example-5.emf"/>
          <p:cNvPicPr/>
          <p:nvPr/>
        </p:nvPicPr>
        <p:blipFill>
          <a:blip r:embed="rId5"/>
          <a:stretch>
            <a:fillRect/>
          </a:stretch>
        </p:blipFill>
        <p:spPr>
          <a:xfrm>
            <a:off x="4572000" y="1219200"/>
            <a:ext cx="3282315" cy="2982933"/>
          </a:xfrm>
          <a:prstGeom prst="rect">
            <a:avLst/>
          </a:prstGeom>
        </p:spPr>
      </p:pic>
      <p:cxnSp>
        <p:nvCxnSpPr>
          <p:cNvPr id="45" name="Straight Arrow Connector 69"/>
          <p:cNvCxnSpPr/>
          <p:nvPr/>
        </p:nvCxnSpPr>
        <p:spPr bwMode="auto">
          <a:xfrm rot="16200000" flipH="1">
            <a:off x="5638800" y="1752600"/>
            <a:ext cx="1295400" cy="2362200"/>
          </a:xfrm>
          <a:prstGeom prst="straightConnector1">
            <a:avLst/>
          </a:prstGeom>
          <a:noFill/>
          <a:ln w="9525" cap="flat" cmpd="sng" algn="ctr">
            <a:solidFill>
              <a:srgbClr val="2D4E6F"/>
            </a:solidFill>
            <a:prstDash val="solid"/>
            <a:round/>
            <a:headEnd type="none" w="med" len="med"/>
            <a:tailEnd type="arrow"/>
          </a:ln>
          <a:effectLst/>
        </p:spPr>
      </p:cxnSp>
      <p:grpSp>
        <p:nvGrpSpPr>
          <p:cNvPr id="46" name="Group 75"/>
          <p:cNvGrpSpPr/>
          <p:nvPr/>
        </p:nvGrpSpPr>
        <p:grpSpPr>
          <a:xfrm>
            <a:off x="7620000" y="5181600"/>
            <a:ext cx="762000" cy="533400"/>
            <a:chOff x="7467600" y="5029200"/>
            <a:chExt cx="762000" cy="533400"/>
          </a:xfrm>
        </p:grpSpPr>
        <p:sp>
          <p:nvSpPr>
            <p:cNvPr id="47" name="Flowchart: Magnetic Disk 71"/>
            <p:cNvSpPr/>
            <p:nvPr/>
          </p:nvSpPr>
          <p:spPr bwMode="auto">
            <a:xfrm>
              <a:off x="7467600" y="5029200"/>
              <a:ext cx="762000" cy="533400"/>
            </a:xfrm>
            <a:prstGeom prst="flowChartMagneticDisk">
              <a:avLst/>
            </a:prstGeom>
            <a:gradFill>
              <a:gsLst>
                <a:gs pos="5000">
                  <a:srgbClr val="9999FF"/>
                </a:gs>
                <a:gs pos="100000">
                  <a:srgbClr val="CC99FF"/>
                </a:gs>
                <a:gs pos="70000">
                  <a:srgbClr val="C4D6EB"/>
                </a:gs>
                <a:gs pos="100000">
                  <a:srgbClr val="FFEBFA"/>
                </a:gs>
              </a:gsLst>
              <a:lin ang="0" scaled="0"/>
            </a:gradFill>
            <a:ln w="9525" cap="flat" cmpd="sng" algn="ctr">
              <a:solidFill>
                <a:srgbClr val="2D4E6F"/>
              </a:solid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48" name="Rectangle 72"/>
            <p:cNvSpPr/>
            <p:nvPr/>
          </p:nvSpPr>
          <p:spPr bwMode="auto">
            <a:xfrm>
              <a:off x="7543800" y="5181600"/>
              <a:ext cx="152400" cy="304800"/>
            </a:xfrm>
            <a:prstGeom prst="rect">
              <a:avLst/>
            </a:prstGeom>
            <a:solidFill>
              <a:srgbClr val="6600CC"/>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49" name="Rectangle 73"/>
            <p:cNvSpPr/>
            <p:nvPr/>
          </p:nvSpPr>
          <p:spPr bwMode="auto">
            <a:xfrm>
              <a:off x="7772400" y="5105400"/>
              <a:ext cx="152400" cy="381000"/>
            </a:xfrm>
            <a:prstGeom prst="rect">
              <a:avLst/>
            </a:prstGeom>
            <a:solidFill>
              <a:srgbClr val="6600CC"/>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50" name="Rectangle 74"/>
            <p:cNvSpPr/>
            <p:nvPr/>
          </p:nvSpPr>
          <p:spPr bwMode="auto">
            <a:xfrm>
              <a:off x="8001000" y="5334000"/>
              <a:ext cx="152400" cy="152400"/>
            </a:xfrm>
            <a:prstGeom prst="rect">
              <a:avLst/>
            </a:prstGeom>
            <a:solidFill>
              <a:srgbClr val="6600CC"/>
            </a:solid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grpSp>
      <p:cxnSp>
        <p:nvCxnSpPr>
          <p:cNvPr id="51" name="Straight Arrow Connector 77"/>
          <p:cNvCxnSpPr>
            <a:endCxn id="49" idx="0"/>
          </p:cNvCxnSpPr>
          <p:nvPr/>
        </p:nvCxnSpPr>
        <p:spPr bwMode="auto">
          <a:xfrm rot="16200000" flipH="1">
            <a:off x="6934200" y="4191000"/>
            <a:ext cx="1600200" cy="533400"/>
          </a:xfrm>
          <a:prstGeom prst="straightConnector1">
            <a:avLst/>
          </a:prstGeom>
          <a:noFill/>
          <a:ln w="9525" cap="flat" cmpd="sng" algn="ctr">
            <a:solidFill>
              <a:srgbClr val="2D4E6F"/>
            </a:solidFill>
            <a:prstDash val="solid"/>
            <a:round/>
            <a:headEnd type="arrow" w="med" len="med"/>
            <a:tailEnd type="none"/>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nodeType="clickEffect">
                                  <p:stCondLst>
                                    <p:cond delay="0"/>
                                  </p:stCondLst>
                                  <p:childTnLst>
                                    <p:animMotion origin="layout" path="M 0.00729 -0.09213 C 0.00017 -0.09514 0.00972 -0.09074 0.00208 -0.09583 C -0.00399 -0.09977 -0.0118 -0.10208 -0.01788 -0.10463 C -0.02274 -0.10903 -0.02517 -0.11019 -0.03003 -0.11343 C -0.03316 -0.11968 -0.03802 -0.12176 -0.0434 -0.12361 C -0.05382 -0.1338 -0.06823 -0.13495 -0.08003 -0.1412 C -0.10503 -0.15394 -0.12604 -0.15787 -0.15278 -0.16134 C -0.17153 -0.16366 -0.18819 -0.17824 -0.20642 -0.1838 C -0.24323 -0.19514 -0.28194 -0.18472 -0.31962 -0.18519 C -0.37847 -0.18426 -0.38715 -0.18796 -0.42448 -0.18148 C -0.42934 -0.17894 -0.43455 -0.17894 -0.43958 -0.17639 C -0.44444 -0.17408 -0.44896 -0.17107 -0.45365 -0.16875 C -0.45781 -0.16088 -0.46371 -0.15162 -0.46875 -0.14491 C -0.47031 -0.14283 -0.47448 -0.13982 -0.47448 -0.13958 C -0.47656 -0.13542 -0.4783 -0.13403 -0.48194 -0.13241 C -0.48594 -0.12454 -0.49618 -0.11412 -0.49618 -0.10463 " pathEditMode="relative" rAng="0" ptsTypes="fffffffffffffffA">
                                      <p:cBhvr>
                                        <p:cTn id="13" dur="2000" fill="hold"/>
                                        <p:tgtEl>
                                          <p:spTgt spid="44"/>
                                        </p:tgtEl>
                                        <p:attrNameLst>
                                          <p:attrName>ppt_x</p:attrName>
                                          <p:attrName>ppt_y</p:attrName>
                                        </p:attrNameLst>
                                      </p:cBhvr>
                                      <p:rCtr x="-251" y="-51"/>
                                    </p:animMotion>
                                  </p:childTnLst>
                                </p:cTn>
                              </p:par>
                            </p:childTnLst>
                          </p:cTn>
                        </p:par>
                        <p:par>
                          <p:cTn id="14" fill="hold">
                            <p:stCondLst>
                              <p:cond delay="2000"/>
                            </p:stCondLst>
                            <p:childTnLst>
                              <p:par>
                                <p:cTn id="15" presetID="53" presetClass="exit" presetSubtype="0" fill="hold" nodeType="afterEffect">
                                  <p:stCondLst>
                                    <p:cond delay="0"/>
                                  </p:stCondLst>
                                  <p:childTnLst>
                                    <p:anim calcmode="lin" valueType="num">
                                      <p:cBhvr>
                                        <p:cTn id="16" dur="500"/>
                                        <p:tgtEl>
                                          <p:spTgt spid="44"/>
                                        </p:tgtEl>
                                        <p:attrNameLst>
                                          <p:attrName>ppt_w</p:attrName>
                                        </p:attrNameLst>
                                      </p:cBhvr>
                                      <p:tavLst>
                                        <p:tav tm="0">
                                          <p:val>
                                            <p:strVal val="ppt_w"/>
                                          </p:val>
                                        </p:tav>
                                        <p:tav tm="100000">
                                          <p:val>
                                            <p:fltVal val="0"/>
                                          </p:val>
                                        </p:tav>
                                      </p:tavLst>
                                    </p:anim>
                                    <p:anim calcmode="lin" valueType="num">
                                      <p:cBhvr>
                                        <p:cTn id="17" dur="500"/>
                                        <p:tgtEl>
                                          <p:spTgt spid="44"/>
                                        </p:tgtEl>
                                        <p:attrNameLst>
                                          <p:attrName>ppt_h</p:attrName>
                                        </p:attrNameLst>
                                      </p:cBhvr>
                                      <p:tavLst>
                                        <p:tav tm="0">
                                          <p:val>
                                            <p:strVal val="ppt_h"/>
                                          </p:val>
                                        </p:tav>
                                        <p:tav tm="100000">
                                          <p:val>
                                            <p:fltVal val="0"/>
                                          </p:val>
                                        </p:tav>
                                      </p:tavLst>
                                    </p:anim>
                                    <p:animEffect transition="out" filter="fade">
                                      <p:cBhvr>
                                        <p:cTn id="18" dur="500"/>
                                        <p:tgtEl>
                                          <p:spTgt spid="44"/>
                                        </p:tgtEl>
                                      </p:cBhvr>
                                    </p:animEffect>
                                    <p:set>
                                      <p:cBhvr>
                                        <p:cTn id="19" dur="1" fill="hold">
                                          <p:stCondLst>
                                            <p:cond delay="499"/>
                                          </p:stCondLst>
                                        </p:cTn>
                                        <p:tgtEl>
                                          <p:spTgt spid="4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63" presetClass="path" presetSubtype="0" accel="50000" decel="50000" fill="hold" nodeType="clickEffect">
                                  <p:stCondLst>
                                    <p:cond delay="0"/>
                                  </p:stCondLst>
                                  <p:childTnLst>
                                    <p:animMotion origin="layout" path="M 0 0  L 0.25 0  E" pathEditMode="relative" ptsTypes="">
                                      <p:cBhvr>
                                        <p:cTn id="23" dur="2000" fill="hold"/>
                                        <p:tgtEl>
                                          <p:spTgt spid="7"/>
                                        </p:tgtEl>
                                        <p:attrNameLst>
                                          <p:attrName>ppt_x</p:attrName>
                                          <p:attrName>ppt_y</p:attrName>
                                        </p:attrNameLst>
                                      </p:cBhvr>
                                    </p:animMotion>
                                  </p:childTnLst>
                                </p:cTn>
                              </p:par>
                              <p:par>
                                <p:cTn id="24" presetID="63" presetClass="path" presetSubtype="0" accel="50000" decel="50000" fill="hold" nodeType="withEffect">
                                  <p:stCondLst>
                                    <p:cond delay="0"/>
                                  </p:stCondLst>
                                  <p:childTnLst>
                                    <p:animMotion origin="layout" path="M 0 0  L 0.25 0  E" pathEditMode="relative" ptsTypes="">
                                      <p:cBhvr>
                                        <p:cTn id="25" dur="2000" fill="hold"/>
                                        <p:tgtEl>
                                          <p:spTgt spid="16"/>
                                        </p:tgtEl>
                                        <p:attrNameLst>
                                          <p:attrName>ppt_x</p:attrName>
                                          <p:attrName>ppt_y</p:attrName>
                                        </p:attrNameLst>
                                      </p:cBhvr>
                                    </p:animMotion>
                                  </p:childTnLst>
                                </p:cTn>
                              </p:par>
                              <p:par>
                                <p:cTn id="26" presetID="63" presetClass="path" presetSubtype="0" accel="50000" decel="50000" fill="hold" nodeType="withEffect">
                                  <p:stCondLst>
                                    <p:cond delay="0"/>
                                  </p:stCondLst>
                                  <p:childTnLst>
                                    <p:animMotion origin="layout" path="M 0 0  L 0.25 0  E" pathEditMode="relative" ptsTypes="">
                                      <p:cBhvr>
                                        <p:cTn id="27" dur="2000" fill="hold"/>
                                        <p:tgtEl>
                                          <p:spTgt spid="32"/>
                                        </p:tgtEl>
                                        <p:attrNameLst>
                                          <p:attrName>ppt_x</p:attrName>
                                          <p:attrName>ppt_y</p:attrName>
                                        </p:attrNameLst>
                                      </p:cBhvr>
                                    </p:animMotion>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p:cTn id="51" dur="500" fill="hold"/>
                                        <p:tgtEl>
                                          <p:spTgt spid="45"/>
                                        </p:tgtEl>
                                        <p:attrNameLst>
                                          <p:attrName>ppt_w</p:attrName>
                                        </p:attrNameLst>
                                      </p:cBhvr>
                                      <p:tavLst>
                                        <p:tav tm="0">
                                          <p:val>
                                            <p:fltVal val="0"/>
                                          </p:val>
                                        </p:tav>
                                        <p:tav tm="100000">
                                          <p:val>
                                            <p:strVal val="#ppt_w"/>
                                          </p:val>
                                        </p:tav>
                                      </p:tavLst>
                                    </p:anim>
                                    <p:anim calcmode="lin" valueType="num">
                                      <p:cBhvr>
                                        <p:cTn id="52" dur="500" fill="hold"/>
                                        <p:tgtEl>
                                          <p:spTgt spid="45"/>
                                        </p:tgtEl>
                                        <p:attrNameLst>
                                          <p:attrName>ppt_h</p:attrName>
                                        </p:attrNameLst>
                                      </p:cBhvr>
                                      <p:tavLst>
                                        <p:tav tm="0">
                                          <p:val>
                                            <p:fltVal val="0"/>
                                          </p:val>
                                        </p:tav>
                                        <p:tav tm="100000">
                                          <p:val>
                                            <p:strVal val="#ppt_h"/>
                                          </p:val>
                                        </p:tav>
                                      </p:tavLst>
                                    </p:anim>
                                    <p:animEffect transition="in" filter="fade">
                                      <p:cBhvr>
                                        <p:cTn id="53" dur="500"/>
                                        <p:tgtEl>
                                          <p:spTgt spid="45"/>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dissolve">
                                      <p:cBhvr>
                                        <p:cTn id="58" dur="500"/>
                                        <p:tgtEl>
                                          <p:spTgt spid="46"/>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nodeType="click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p:cTn id="63" dur="500" fill="hold"/>
                                        <p:tgtEl>
                                          <p:spTgt spid="51"/>
                                        </p:tgtEl>
                                        <p:attrNameLst>
                                          <p:attrName>ppt_w</p:attrName>
                                        </p:attrNameLst>
                                      </p:cBhvr>
                                      <p:tavLst>
                                        <p:tav tm="0">
                                          <p:val>
                                            <p:fltVal val="0"/>
                                          </p:val>
                                        </p:tav>
                                        <p:tav tm="100000">
                                          <p:val>
                                            <p:strVal val="#ppt_w"/>
                                          </p:val>
                                        </p:tav>
                                      </p:tavLst>
                                    </p:anim>
                                    <p:anim calcmode="lin" valueType="num">
                                      <p:cBhvr>
                                        <p:cTn id="64" dur="500" fill="hold"/>
                                        <p:tgtEl>
                                          <p:spTgt spid="51"/>
                                        </p:tgtEl>
                                        <p:attrNameLst>
                                          <p:attrName>ppt_h</p:attrName>
                                        </p:attrNameLst>
                                      </p:cBhvr>
                                      <p:tavLst>
                                        <p:tav tm="0">
                                          <p:val>
                                            <p:fltVal val="0"/>
                                          </p:val>
                                        </p:tav>
                                        <p:tav tm="100000">
                                          <p:val>
                                            <p:strVal val="#ppt_h"/>
                                          </p:val>
                                        </p:tav>
                                      </p:tavLst>
                                    </p:anim>
                                    <p:animEffect transition="in" filter="fade">
                                      <p:cBhvr>
                                        <p:cTn id="6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Discussion</a:t>
            </a:r>
            <a:endParaRPr lang="en-GB" dirty="0"/>
          </a:p>
        </p:txBody>
      </p:sp>
      <p:sp>
        <p:nvSpPr>
          <p:cNvPr id="3" name="Tijdelijke aanduiding voor inhoud 2"/>
          <p:cNvSpPr>
            <a:spLocks noGrp="1"/>
          </p:cNvSpPr>
          <p:nvPr>
            <p:ph idx="1"/>
          </p:nvPr>
        </p:nvSpPr>
        <p:spPr/>
        <p:txBody>
          <a:bodyPr/>
          <a:lstStyle/>
          <a:p>
            <a:r>
              <a:rPr lang="en-GB" dirty="0" smtClean="0"/>
              <a:t>How do you envision the (interaction in the) neighbourhood in which the DCR will operate?</a:t>
            </a:r>
          </a:p>
          <a:p>
            <a:endParaRPr lang="en-GB" dirty="0"/>
          </a:p>
        </p:txBody>
      </p:sp>
      <p:sp>
        <p:nvSpPr>
          <p:cNvPr id="4" name="Tijdelijke aanduiding voor datum 3"/>
          <p:cNvSpPr>
            <a:spLocks noGrp="1"/>
          </p:cNvSpPr>
          <p:nvPr>
            <p:ph type="dt" sz="half" idx="10"/>
          </p:nvPr>
        </p:nvSpPr>
        <p:spPr/>
        <p:txBody>
          <a:bodyPr/>
          <a:lstStyle/>
          <a:p>
            <a:r>
              <a:rPr lang="en-US" smtClean="0"/>
              <a:t>January 8, 2009</a:t>
            </a:r>
            <a:endParaRPr lang="en-US" dirty="0"/>
          </a:p>
        </p:txBody>
      </p:sp>
      <p:sp>
        <p:nvSpPr>
          <p:cNvPr id="5" name="Tijdelijke aanduiding voor dianummer 4"/>
          <p:cNvSpPr>
            <a:spLocks noGrp="1"/>
          </p:cNvSpPr>
          <p:nvPr>
            <p:ph type="sldNum" sz="quarter" idx="12"/>
          </p:nvPr>
        </p:nvSpPr>
        <p:spPr/>
        <p:txBody>
          <a:bodyPr/>
          <a:lstStyle/>
          <a:p>
            <a:fld id="{7E3B0CE7-F073-432E-AED1-F676CBE2ED3E}" type="slidenum">
              <a:rPr lang="en-US" smtClean="0"/>
              <a:pPr/>
              <a:t>43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3344</TotalTime>
  <Words>3317</Words>
  <Application>Microsoft Office PowerPoint</Application>
  <PresentationFormat>Diavoorstelling (4:3)</PresentationFormat>
  <Paragraphs>676</Paragraphs>
  <Slides>43</Slides>
  <Notes>39</Notes>
  <HiddenSlides>0</HiddenSlides>
  <MMClips>0</MMClips>
  <ScaleCrop>false</ScaleCrop>
  <HeadingPairs>
    <vt:vector size="4" baseType="variant">
      <vt:variant>
        <vt:lpstr>Thema</vt:lpstr>
      </vt:variant>
      <vt:variant>
        <vt:i4>1</vt:i4>
      </vt:variant>
      <vt:variant>
        <vt:lpstr>Diatitels</vt:lpstr>
      </vt:variant>
      <vt:variant>
        <vt:i4>43</vt:i4>
      </vt:variant>
    </vt:vector>
  </HeadingPairs>
  <TitlesOfParts>
    <vt:vector size="44" baseType="lpstr">
      <vt:lpstr>Default Design</vt:lpstr>
      <vt:lpstr>Report on the ISOcat project</vt:lpstr>
      <vt:lpstr>Overview</vt:lpstr>
      <vt:lpstr>Overview</vt:lpstr>
      <vt:lpstr>ISOcat introduction</vt:lpstr>
      <vt:lpstr>ISOcat system architecture</vt:lpstr>
      <vt:lpstr>ISOcat demonstration</vt:lpstr>
      <vt:lpstr>What is missing?</vt:lpstr>
      <vt:lpstr>ISOcat Planning-1</vt:lpstr>
      <vt:lpstr>ISOcat Planning-2</vt:lpstr>
      <vt:lpstr>ISOcat tutorial</vt:lpstr>
      <vt:lpstr>ISOcat tutorial</vt:lpstr>
      <vt:lpstr>Discussion</vt:lpstr>
      <vt:lpstr>Overview</vt:lpstr>
      <vt:lpstr>TDGs and activities</vt:lpstr>
      <vt:lpstr>TDGs and activities in ISOcat</vt:lpstr>
      <vt:lpstr>TDG Authorization</vt:lpstr>
      <vt:lpstr>Ramifications</vt:lpstr>
      <vt:lpstr>Guidelines for DC specifications</vt:lpstr>
      <vt:lpstr>Procedures for reviewing existing DCs </vt:lpstr>
      <vt:lpstr>Reviewing existing DCs-2 </vt:lpstr>
      <vt:lpstr>Switching from SYNTAX to ISOcat</vt:lpstr>
      <vt:lpstr>Discussion </vt:lpstr>
      <vt:lpstr>Overview</vt:lpstr>
      <vt:lpstr>DC Persistent Identifiers</vt:lpstr>
      <vt:lpstr>Data Category PIDs</vt:lpstr>
      <vt:lpstr>Embedding DC PIDs – built in</vt:lpstr>
      <vt:lpstr>Embedding DC PIDs – DC Reference</vt:lpstr>
      <vt:lpstr>Embedding DC PIDs - RDF</vt:lpstr>
      <vt:lpstr>DCS-based templates</vt:lpstr>
      <vt:lpstr>Alternative RDF/OWL patterns</vt:lpstr>
      <vt:lpstr>DCIF-based plug-ins</vt:lpstr>
      <vt:lpstr>Requirements for DCR plug-ins</vt:lpstr>
      <vt:lpstr>Discussion</vt:lpstr>
      <vt:lpstr>Overview</vt:lpstr>
      <vt:lpstr>Mirrors of the TC37 DCR</vt:lpstr>
      <vt:lpstr>Separate DCR instances</vt:lpstr>
      <vt:lpstr>‘meta data categories’</vt:lpstr>
      <vt:lpstr>UML diagram</vt:lpstr>
      <vt:lpstr>Other registry types</vt:lpstr>
      <vt:lpstr>Relation registry</vt:lpstr>
      <vt:lpstr>Utilizing the registry network</vt:lpstr>
      <vt:lpstr>Registry network</vt:lpstr>
      <vt:lpstr>Discussion</vt:lpstr>
    </vt:vector>
  </TitlesOfParts>
  <Company>MPI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ISOcat  Data Category Registry</dc:title>
  <dc:creator>sellenwright</dc:creator>
  <cp:lastModifiedBy>Menzo Windhouwer</cp:lastModifiedBy>
  <cp:revision>106</cp:revision>
  <dcterms:created xsi:type="dcterms:W3CDTF">2007-08-09T07:48:37Z</dcterms:created>
  <dcterms:modified xsi:type="dcterms:W3CDTF">2009-01-14T14:32:37Z</dcterms:modified>
</cp:coreProperties>
</file>