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2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AE1E5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115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110378-E2EE-4913-A739-72F83B5A9707}" type="datetimeFigureOut">
              <a:rPr lang="en-US" smtClean="0"/>
              <a:pPr/>
              <a:t>9/22/2010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2C0093-D574-46D3-B0A1-9CC0907AEDA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9/21/2010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6356350"/>
            <a:ext cx="6477000" cy="365125"/>
          </a:xfrm>
        </p:spPr>
        <p:txBody>
          <a:bodyPr/>
          <a:lstStyle/>
          <a:p>
            <a:r>
              <a:rPr lang="en-US" smtClean="0"/>
              <a:t>CLARIN-NL - Call 1 - ISOcat status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9/21/2010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CLARIN-NL - Call 1 - ISOcat status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9/21/2010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CLARIN-NL - Call 1 - ISOcat status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9/21/2010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CLARIN-NL - Call 1 - ISOcat status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9/21/2010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CLARIN-NL - Call 1 - ISOcat status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9/21/2010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CLARIN-NL - Call 1 - ISOcat status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9/21/2010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CLARIN-NL - Call 1 - ISOcat status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9/21/2010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CLARIN-NL - Call 1 - ISOcat status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9/21/2010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CLARIN-NL - Call 1 - ISOcat status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9/21/2010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CLARIN-NL - Call 1 - ISOcat status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9/21/2010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CLARIN-NL - Call 1 - ISOcat status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hyperlink" Target="http://www.isocat.org/" TargetMode="Externa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1">
            <a:gsLst>
              <a:gs pos="0">
                <a:srgbClr val="DAE1E5"/>
              </a:gs>
              <a:gs pos="100000">
                <a:schemeClr val="bg1"/>
              </a:gs>
            </a:gsLst>
            <a:lin ang="1890000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7" name="Picture 8" descr="background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064000" y="1778000"/>
            <a:ext cx="5080000" cy="50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9" descr="banner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1200150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9/21/2010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71600" y="6356350"/>
            <a:ext cx="6477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CLARIN-NL - Call 1 - ISOcat status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9CCBEF-F770-4128-B54E-AD4FF7B1D7B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-19768" y="381000"/>
            <a:ext cx="13151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hlinkClick r:id="rId15"/>
              </a:rPr>
              <a:t>www.isocat.org</a:t>
            </a:r>
            <a:endParaRPr lang="en-US" sz="14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mailto:Menzo.Windhouwer@mpi.nl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gif"/><Relationship Id="rId4" Type="http://schemas.openxmlformats.org/officeDocument/2006/relationships/image" Target="../media/image4.gi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isocat@mpi.nl" TargetMode="External"/><Relationship Id="rId2" Type="http://schemas.openxmlformats.org/officeDocument/2006/relationships/hyperlink" Target="http://www.isocat.org/forum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mailto:isocat@mpi.nl" TargetMode="External"/><Relationship Id="rId2" Type="http://schemas.openxmlformats.org/officeDocument/2006/relationships/hyperlink" Target="http://www.isocat.org/12620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socat.org/datcat/DC-1297" TargetMode="External"/><Relationship Id="rId2" Type="http://schemas.openxmlformats.org/officeDocument/2006/relationships/hyperlink" Target="http://www.isocat.org/datcat/DC-1883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isocat@mpi.nl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localhost:8080/rr/rest/set/cmdi/relations?relation=sameAs&amp;resource=dc:language" TargetMode="External"/><Relationship Id="rId2" Type="http://schemas.openxmlformats.org/officeDocument/2006/relationships/hyperlink" Target="http://localhost:8080/rr/rest/set/cmdi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isocat@mpi.nl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helpdesk.clarin@uu.nl" TargetMode="External"/><Relationship Id="rId2" Type="http://schemas.openxmlformats.org/officeDocument/2006/relationships/hyperlink" Target="http://lux102/trac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ISOcat</a:t>
            </a:r>
            <a:r>
              <a:rPr lang="en-US" dirty="0" smtClean="0"/>
              <a:t> status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48400" y="6400800"/>
            <a:ext cx="2895600" cy="457200"/>
          </a:xfrm>
        </p:spPr>
        <p:txBody>
          <a:bodyPr>
            <a:normAutofit/>
          </a:bodyPr>
          <a:lstStyle/>
          <a:p>
            <a:pPr algn="r"/>
            <a:r>
              <a:rPr lang="en-US" sz="1400" dirty="0" smtClean="0">
                <a:hlinkClick r:id="rId2"/>
              </a:rPr>
              <a:t>Menzo.Windhouwer@mpi.nl</a:t>
            </a:r>
            <a:endParaRPr lang="en-US" sz="1400" dirty="0" smtClean="0"/>
          </a:p>
          <a:p>
            <a:pPr algn="r"/>
            <a:endParaRPr lang="en-US" sz="1400" dirty="0"/>
          </a:p>
        </p:txBody>
      </p:sp>
      <p:pic>
        <p:nvPicPr>
          <p:cNvPr id="8" name="Picture 7" descr="logo_clarin-nl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38400" y="1752600"/>
            <a:ext cx="4165080" cy="63492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10" name="Picture 9" descr="a-cat01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438400" y="2011680"/>
            <a:ext cx="4191000" cy="419100"/>
          </a:xfrm>
          <a:prstGeom prst="rect">
            <a:avLst/>
          </a:prstGeom>
        </p:spPr>
      </p:pic>
      <p:pic>
        <p:nvPicPr>
          <p:cNvPr id="9" name="Picture 8" descr="logo_mpi.gif"/>
          <p:cNvPicPr>
            <a:picLocks noChangeAspect="1"/>
          </p:cNvPicPr>
          <p:nvPr/>
        </p:nvPicPr>
        <p:blipFill>
          <a:blip r:embed="rId5" cstate="print"/>
          <a:srcRect l="21422" t="4615" r="21422" b="30462"/>
          <a:stretch>
            <a:fillRect/>
          </a:stretch>
        </p:blipFill>
        <p:spPr>
          <a:xfrm>
            <a:off x="8458200" y="5867400"/>
            <a:ext cx="582640" cy="5687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err="1" smtClean="0"/>
              <a:t>ISOcat</a:t>
            </a:r>
            <a:r>
              <a:rPr lang="en-US" dirty="0" smtClean="0"/>
              <a:t> forum</a:t>
            </a:r>
          </a:p>
          <a:p>
            <a:r>
              <a:rPr lang="en-US" dirty="0" smtClean="0"/>
              <a:t>Thematic Domain Groups</a:t>
            </a:r>
          </a:p>
          <a:p>
            <a:r>
              <a:rPr lang="en-US" dirty="0" smtClean="0"/>
              <a:t>Standardization</a:t>
            </a:r>
          </a:p>
          <a:p>
            <a:r>
              <a:rPr lang="en-US" dirty="0" smtClean="0"/>
              <a:t>Bulk load data categories</a:t>
            </a:r>
          </a:p>
          <a:p>
            <a:r>
              <a:rPr lang="en-US" dirty="0" smtClean="0"/>
              <a:t>Public DCSs</a:t>
            </a:r>
          </a:p>
          <a:p>
            <a:r>
              <a:rPr lang="en-US" dirty="0" smtClean="0"/>
              <a:t>Other changes</a:t>
            </a:r>
          </a:p>
          <a:p>
            <a:r>
              <a:rPr lang="en-US" dirty="0" smtClean="0"/>
              <a:t>Container data categories</a:t>
            </a:r>
          </a:p>
          <a:p>
            <a:endParaRPr lang="en-US" dirty="0" smtClean="0"/>
          </a:p>
          <a:p>
            <a:r>
              <a:rPr lang="en-US" dirty="0" smtClean="0"/>
              <a:t>Relation Registry</a:t>
            </a:r>
          </a:p>
          <a:p>
            <a:r>
              <a:rPr lang="en-US" dirty="0" smtClean="0"/>
              <a:t>CLARIN-NL Helpdesk</a:t>
            </a:r>
          </a:p>
          <a:p>
            <a:pPr>
              <a:buNone/>
            </a:pP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9/21/2010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CLARIN-NL - Call 1 - </a:t>
            </a:r>
            <a:r>
              <a:rPr lang="en-US" dirty="0" err="1" smtClean="0"/>
              <a:t>ISOcat</a:t>
            </a:r>
            <a:r>
              <a:rPr lang="en-US" dirty="0" smtClean="0"/>
              <a:t> status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ISOcat</a:t>
            </a:r>
            <a:r>
              <a:rPr lang="en-US" dirty="0" smtClean="0"/>
              <a:t> forum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hlinkClick r:id="rId2"/>
              </a:rPr>
              <a:t>http://www.isocat.org/forum/</a:t>
            </a:r>
            <a:endParaRPr lang="en-US" dirty="0" smtClean="0"/>
          </a:p>
          <a:p>
            <a:pPr lvl="1"/>
            <a:r>
              <a:rPr lang="en-US" dirty="0" smtClean="0"/>
              <a:t>General support forum</a:t>
            </a:r>
          </a:p>
          <a:p>
            <a:pPr lvl="1"/>
            <a:r>
              <a:rPr lang="en-US" dirty="0" smtClean="0"/>
              <a:t>A forum for Thematic Domain Group</a:t>
            </a:r>
          </a:p>
          <a:p>
            <a:pPr lvl="2"/>
            <a:r>
              <a:rPr lang="en-US" dirty="0" smtClean="0"/>
              <a:t>But a TDG (chair) has to request it, so we’ll know the forum will be monitored by the TDG members</a:t>
            </a:r>
          </a:p>
          <a:p>
            <a:pPr lvl="1"/>
            <a:r>
              <a:rPr lang="en-US" dirty="0" smtClean="0"/>
              <a:t>A (private) forum for a group</a:t>
            </a:r>
          </a:p>
          <a:p>
            <a:pPr lvl="2"/>
            <a:r>
              <a:rPr lang="en-US" dirty="0" smtClean="0"/>
              <a:t>Send a request to </a:t>
            </a:r>
            <a:r>
              <a:rPr lang="en-US" dirty="0" smtClean="0">
                <a:hlinkClick r:id="rId3"/>
              </a:rPr>
              <a:t>isocat@mpi.nl</a:t>
            </a:r>
            <a:endParaRPr lang="en-US" dirty="0" smtClean="0"/>
          </a:p>
          <a:p>
            <a:pPr lvl="1"/>
            <a:r>
              <a:rPr lang="en-US" dirty="0" smtClean="0"/>
              <a:t>Send a forum mediated email to the DC owner, a TDG/group member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9/21/2010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CLARIN-NL - Call 1 - ISOcat status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Thematic Domain Groups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ISO ballot for TDG members has ended</a:t>
            </a:r>
          </a:p>
          <a:p>
            <a:r>
              <a:rPr lang="en-US" dirty="0" smtClean="0"/>
              <a:t>Metadata, </a:t>
            </a:r>
            <a:r>
              <a:rPr lang="en-US" dirty="0" err="1" smtClean="0"/>
              <a:t>Morposyntax</a:t>
            </a:r>
            <a:r>
              <a:rPr lang="en-US" dirty="0" smtClean="0"/>
              <a:t> and Terminology are still the more active TDGs</a:t>
            </a:r>
          </a:p>
          <a:p>
            <a:r>
              <a:rPr lang="en-US" dirty="0" smtClean="0"/>
              <a:t>TDGs in the process of being established:</a:t>
            </a:r>
          </a:p>
          <a:p>
            <a:pPr lvl="1"/>
            <a:r>
              <a:rPr lang="en-US" dirty="0" smtClean="0"/>
              <a:t>Translation</a:t>
            </a:r>
          </a:p>
          <a:p>
            <a:pPr lvl="1"/>
            <a:r>
              <a:rPr lang="en-US" dirty="0" smtClean="0"/>
              <a:t>Sign languages</a:t>
            </a:r>
          </a:p>
          <a:p>
            <a:pPr lvl="1"/>
            <a:r>
              <a:rPr lang="en-US" dirty="0" smtClean="0"/>
              <a:t>Audio</a:t>
            </a:r>
          </a:p>
          <a:p>
            <a:pPr lvl="1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9/21/2010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CLARIN-NL - Call 1 - ISOcat status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Standardization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standardization workflow has been implemented</a:t>
            </a:r>
          </a:p>
          <a:p>
            <a:pPr lvl="1"/>
            <a:r>
              <a:rPr lang="en-US" dirty="0" smtClean="0"/>
              <a:t>But needs some tweaks</a:t>
            </a:r>
          </a:p>
          <a:p>
            <a:pPr lvl="1"/>
            <a:r>
              <a:rPr lang="en-US" dirty="0" smtClean="0"/>
              <a:t>Only TDG members can currently submit DCs for standardization</a:t>
            </a:r>
          </a:p>
          <a:p>
            <a:r>
              <a:rPr lang="en-US" dirty="0" smtClean="0"/>
              <a:t>The metadata TDG will start standardizing in October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9/21/2010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CLARIN-NL - Call 1 - ISOcat status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Bulk load data categories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>
                <a:hlinkClick r:id="rId2"/>
              </a:rPr>
              <a:t>http://www.isocat.org/12620/</a:t>
            </a:r>
            <a:endParaRPr lang="en-US" dirty="0" smtClean="0"/>
          </a:p>
          <a:p>
            <a:r>
              <a:rPr lang="en-US" dirty="0" smtClean="0"/>
              <a:t>DCIF Relax NG schema now also contains </a:t>
            </a:r>
            <a:r>
              <a:rPr lang="en-US" dirty="0" err="1" smtClean="0"/>
              <a:t>Schematron</a:t>
            </a:r>
            <a:r>
              <a:rPr lang="en-US" dirty="0" smtClean="0"/>
              <a:t> rules to fully check data category specifications</a:t>
            </a:r>
          </a:p>
          <a:p>
            <a:pPr lvl="1"/>
            <a:r>
              <a:rPr lang="en-US" dirty="0" smtClean="0"/>
              <a:t>Supported by XML editors like </a:t>
            </a:r>
            <a:r>
              <a:rPr lang="en-US" dirty="0" err="1" smtClean="0"/>
              <a:t>oXygen</a:t>
            </a:r>
            <a:endParaRPr lang="en-US" dirty="0" smtClean="0"/>
          </a:p>
          <a:p>
            <a:r>
              <a:rPr lang="en-US" dirty="0" err="1" smtClean="0"/>
              <a:t>ISOcat</a:t>
            </a:r>
            <a:r>
              <a:rPr lang="en-US" dirty="0" smtClean="0"/>
              <a:t> can export DCIF</a:t>
            </a:r>
          </a:p>
          <a:p>
            <a:pPr lvl="1"/>
            <a:r>
              <a:rPr lang="en-US" dirty="0" smtClean="0"/>
              <a:t>But for large DCSs/profiles this still takes quite long</a:t>
            </a:r>
          </a:p>
          <a:p>
            <a:r>
              <a:rPr lang="en-US" dirty="0" err="1" smtClean="0"/>
              <a:t>ISOcat</a:t>
            </a:r>
            <a:r>
              <a:rPr lang="en-US" dirty="0" smtClean="0"/>
              <a:t> can import DCIF</a:t>
            </a:r>
          </a:p>
          <a:p>
            <a:pPr lvl="1"/>
            <a:r>
              <a:rPr lang="en-US" dirty="0" smtClean="0"/>
              <a:t>Contact </a:t>
            </a:r>
            <a:r>
              <a:rPr lang="en-US" dirty="0" smtClean="0">
                <a:hlinkClick r:id="rId3"/>
              </a:rPr>
              <a:t>isocat@mpi.nl</a:t>
            </a:r>
            <a:r>
              <a:rPr lang="en-US" dirty="0" smtClean="0"/>
              <a:t> to upload your DCS via DCIF 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9/21/2010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CLARIN-NL - Call 1 - ISOcat status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Public DCSs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GOLD ontology:</a:t>
            </a:r>
          </a:p>
          <a:p>
            <a:pPr lvl="1"/>
            <a:r>
              <a:rPr lang="en-US" dirty="0" smtClean="0"/>
              <a:t>My Workspace &gt; Public &gt; RELISH &gt; GOLD 2010</a:t>
            </a:r>
          </a:p>
          <a:p>
            <a:pPr lvl="2"/>
            <a:r>
              <a:rPr lang="en-US" dirty="0" smtClean="0"/>
              <a:t>But not all concepts make good data categories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Upcoming:</a:t>
            </a:r>
          </a:p>
          <a:p>
            <a:pPr lvl="1"/>
            <a:r>
              <a:rPr lang="en-US" dirty="0" smtClean="0"/>
              <a:t>ISO 639: language (family) codes</a:t>
            </a:r>
          </a:p>
          <a:p>
            <a:pPr lvl="2"/>
            <a:r>
              <a:rPr lang="en-US" dirty="0" smtClean="0"/>
              <a:t>Consensus on the PIDs and mapping</a:t>
            </a:r>
          </a:p>
          <a:p>
            <a:pPr lvl="2"/>
            <a:r>
              <a:rPr lang="en-US" dirty="0" smtClean="0"/>
              <a:t>Needs better handling of large DCSs</a:t>
            </a:r>
          </a:p>
          <a:p>
            <a:pPr lvl="1"/>
            <a:r>
              <a:rPr lang="en-US" dirty="0" smtClean="0"/>
              <a:t>TEI Header</a:t>
            </a:r>
          </a:p>
          <a:p>
            <a:pPr lvl="2"/>
            <a:r>
              <a:rPr lang="en-US" dirty="0" smtClean="0"/>
              <a:t>Needs container data category type</a:t>
            </a:r>
          </a:p>
          <a:p>
            <a:pPr lvl="1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9/21/2010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CLARIN-NL - Call 1 - ISOcat status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changes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DC Reference vocabulary</a:t>
            </a:r>
          </a:p>
          <a:p>
            <a:pPr lvl="1"/>
            <a:r>
              <a:rPr lang="en-US" dirty="0" smtClean="0"/>
              <a:t>New </a:t>
            </a:r>
            <a:r>
              <a:rPr lang="en-US" dirty="0" err="1" smtClean="0"/>
              <a:t>dcr:valueDatcat</a:t>
            </a:r>
            <a:r>
              <a:rPr lang="en-US" dirty="0" smtClean="0"/>
              <a:t> attribute and element</a:t>
            </a:r>
          </a:p>
          <a:p>
            <a:pPr lvl="1">
              <a:buNone/>
            </a:pP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&lt;feat</a:t>
            </a:r>
          </a:p>
          <a:p>
            <a:pPr lvl="1">
              <a:buNone/>
            </a:pP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	name=“gender” </a:t>
            </a:r>
            <a:r>
              <a:rPr lang="en-US" sz="2400" dirty="0" err="1" smtClean="0">
                <a:latin typeface="Courier New" pitchFamily="49" charset="0"/>
                <a:cs typeface="Courier New" pitchFamily="49" charset="0"/>
              </a:rPr>
              <a:t>dcr:datcat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=“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  <a:hlinkClick r:id="rId2"/>
              </a:rPr>
              <a:t>…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  <a:hlinkClick r:id="rId3"/>
              </a:rPr>
              <a:t>/DC-1297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”</a:t>
            </a:r>
          </a:p>
          <a:p>
            <a:pPr lvl="1">
              <a:buNone/>
            </a:pP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	value=“masculine” </a:t>
            </a:r>
            <a:r>
              <a:rPr lang="en-US" sz="2400" dirty="0" err="1" smtClean="0">
                <a:latin typeface="Courier New" pitchFamily="49" charset="0"/>
                <a:cs typeface="Courier New" pitchFamily="49" charset="0"/>
              </a:rPr>
              <a:t>dcr:valueDatcat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=“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  <a:hlinkClick r:id="rId2"/>
              </a:rPr>
              <a:t>…/DC-1883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”</a:t>
            </a:r>
          </a:p>
          <a:p>
            <a:pPr lvl="1">
              <a:buNone/>
            </a:pP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/&gt;</a:t>
            </a:r>
          </a:p>
          <a:p>
            <a:r>
              <a:rPr lang="en-US" dirty="0" smtClean="0"/>
              <a:t>Many UI fixes</a:t>
            </a:r>
          </a:p>
          <a:p>
            <a:pPr lvl="1"/>
            <a:r>
              <a:rPr lang="en-US" dirty="0" smtClean="0"/>
              <a:t>Contact </a:t>
            </a:r>
            <a:r>
              <a:rPr lang="en-US" dirty="0" smtClean="0">
                <a:hlinkClick r:id="rId4"/>
              </a:rPr>
              <a:t>isocat@mpi.nl</a:t>
            </a:r>
            <a:r>
              <a:rPr lang="en-US" dirty="0" smtClean="0"/>
              <a:t> or use the forum to report your own issues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9/21/2010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CLARIN-NL - Call 1 - ISOcat status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Container data categories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At the TC 37 plenary we got the green light to add the container data category type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9/21/2010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CLARIN-NL - Call 1 - ISOcat status</a:t>
            </a:r>
            <a:endParaRPr lang="en-US"/>
          </a:p>
        </p:txBody>
      </p:sp>
      <p:grpSp>
        <p:nvGrpSpPr>
          <p:cNvPr id="22" name="Group 21"/>
          <p:cNvGrpSpPr/>
          <p:nvPr/>
        </p:nvGrpSpPr>
        <p:grpSpPr>
          <a:xfrm>
            <a:off x="1752600" y="2874464"/>
            <a:ext cx="5791200" cy="3754935"/>
            <a:chOff x="1371600" y="2133360"/>
            <a:chExt cx="6934200" cy="4496040"/>
          </a:xfrm>
        </p:grpSpPr>
        <p:sp>
          <p:nvSpPr>
            <p:cNvPr id="7" name="Ovaal 5"/>
            <p:cNvSpPr>
              <a:spLocks noChangeArrowheads="1"/>
            </p:cNvSpPr>
            <p:nvPr/>
          </p:nvSpPr>
          <p:spPr bwMode="auto">
            <a:xfrm>
              <a:off x="3657600" y="2133360"/>
              <a:ext cx="2209800" cy="914640"/>
            </a:xfrm>
            <a:prstGeom prst="ellipse">
              <a:avLst/>
            </a:prstGeom>
            <a:solidFill>
              <a:srgbClr val="FFC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 smtClean="0"/>
                <a:t>lexicon</a:t>
              </a:r>
              <a:endParaRPr lang="en-US" dirty="0"/>
            </a:p>
          </p:txBody>
        </p:sp>
        <p:sp>
          <p:nvSpPr>
            <p:cNvPr id="8" name="Ovaal 5"/>
            <p:cNvSpPr>
              <a:spLocks noChangeArrowheads="1"/>
            </p:cNvSpPr>
            <p:nvPr/>
          </p:nvSpPr>
          <p:spPr bwMode="auto">
            <a:xfrm>
              <a:off x="1371600" y="3200160"/>
              <a:ext cx="2209800" cy="914640"/>
            </a:xfrm>
            <a:prstGeom prst="ellipse">
              <a:avLst/>
            </a:prstGeom>
            <a:solidFill>
              <a:srgbClr val="92D05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 smtClean="0"/>
                <a:t>language</a:t>
              </a:r>
              <a:endParaRPr lang="en-US" dirty="0"/>
            </a:p>
          </p:txBody>
        </p:sp>
        <p:sp>
          <p:nvSpPr>
            <p:cNvPr id="9" name="Ovaal 5"/>
            <p:cNvSpPr>
              <a:spLocks noChangeArrowheads="1"/>
            </p:cNvSpPr>
            <p:nvPr/>
          </p:nvSpPr>
          <p:spPr bwMode="auto">
            <a:xfrm>
              <a:off x="3657600" y="3276360"/>
              <a:ext cx="2209800" cy="914640"/>
            </a:xfrm>
            <a:prstGeom prst="ellipse">
              <a:avLst/>
            </a:prstGeom>
            <a:solidFill>
              <a:srgbClr val="92D05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 smtClean="0"/>
                <a:t>alphabet</a:t>
              </a:r>
              <a:endParaRPr lang="en-US" dirty="0"/>
            </a:p>
          </p:txBody>
        </p:sp>
        <p:sp>
          <p:nvSpPr>
            <p:cNvPr id="10" name="Ovaal 5"/>
            <p:cNvSpPr>
              <a:spLocks noChangeArrowheads="1"/>
            </p:cNvSpPr>
            <p:nvPr/>
          </p:nvSpPr>
          <p:spPr bwMode="auto">
            <a:xfrm>
              <a:off x="6096000" y="3200160"/>
              <a:ext cx="2209800" cy="914640"/>
            </a:xfrm>
            <a:prstGeom prst="ellipse">
              <a:avLst/>
            </a:prstGeom>
            <a:solidFill>
              <a:srgbClr val="FFC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 smtClean="0"/>
                <a:t>entry</a:t>
              </a:r>
              <a:endParaRPr lang="en-US" dirty="0"/>
            </a:p>
          </p:txBody>
        </p:sp>
        <p:sp>
          <p:nvSpPr>
            <p:cNvPr id="11" name="Ovaal 5"/>
            <p:cNvSpPr>
              <a:spLocks noChangeArrowheads="1"/>
            </p:cNvSpPr>
            <p:nvPr/>
          </p:nvSpPr>
          <p:spPr bwMode="auto">
            <a:xfrm>
              <a:off x="6096000" y="4419360"/>
              <a:ext cx="2209800" cy="914640"/>
            </a:xfrm>
            <a:prstGeom prst="ellipse">
              <a:avLst/>
            </a:prstGeom>
            <a:solidFill>
              <a:srgbClr val="FFC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 smtClean="0"/>
                <a:t>lemma</a:t>
              </a:r>
              <a:endParaRPr lang="en-US" dirty="0"/>
            </a:p>
          </p:txBody>
        </p:sp>
        <p:sp>
          <p:nvSpPr>
            <p:cNvPr id="12" name="Ovaal 5"/>
            <p:cNvSpPr>
              <a:spLocks noChangeArrowheads="1"/>
            </p:cNvSpPr>
            <p:nvPr/>
          </p:nvSpPr>
          <p:spPr bwMode="auto">
            <a:xfrm>
              <a:off x="6096000" y="5714760"/>
              <a:ext cx="2209800" cy="914640"/>
            </a:xfrm>
            <a:prstGeom prst="ellipse">
              <a:avLst/>
            </a:prstGeom>
            <a:solidFill>
              <a:srgbClr val="FFFF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 err="1" smtClean="0"/>
                <a:t>writtenForm</a:t>
              </a:r>
              <a:endParaRPr lang="en-US" dirty="0"/>
            </a:p>
          </p:txBody>
        </p:sp>
        <p:sp>
          <p:nvSpPr>
            <p:cNvPr id="13" name="Ovaal 5"/>
            <p:cNvSpPr>
              <a:spLocks noChangeArrowheads="1"/>
            </p:cNvSpPr>
            <p:nvPr/>
          </p:nvSpPr>
          <p:spPr bwMode="auto">
            <a:xfrm>
              <a:off x="1371600" y="4342920"/>
              <a:ext cx="2209800" cy="914640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 err="1" smtClean="0"/>
                <a:t>japanese</a:t>
              </a:r>
              <a:endParaRPr lang="en-US" dirty="0"/>
            </a:p>
          </p:txBody>
        </p:sp>
        <p:sp>
          <p:nvSpPr>
            <p:cNvPr id="14" name="Ovaal 5"/>
            <p:cNvSpPr>
              <a:spLocks noChangeArrowheads="1"/>
            </p:cNvSpPr>
            <p:nvPr/>
          </p:nvSpPr>
          <p:spPr bwMode="auto">
            <a:xfrm>
              <a:off x="3657600" y="4343160"/>
              <a:ext cx="2209800" cy="914640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 err="1" smtClean="0"/>
                <a:t>ipa</a:t>
              </a:r>
              <a:endParaRPr lang="en-US" dirty="0"/>
            </a:p>
          </p:txBody>
        </p:sp>
        <p:cxnSp>
          <p:nvCxnSpPr>
            <p:cNvPr id="15" name="Straight Connector 14"/>
            <p:cNvCxnSpPr>
              <a:stCxn id="7" idx="4"/>
              <a:endCxn id="9" idx="0"/>
            </p:cNvCxnSpPr>
            <p:nvPr/>
          </p:nvCxnSpPr>
          <p:spPr>
            <a:xfrm rot="5400000">
              <a:off x="4648320" y="3162180"/>
              <a:ext cx="228360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>
              <a:stCxn id="7" idx="4"/>
              <a:endCxn id="8" idx="0"/>
            </p:cNvCxnSpPr>
            <p:nvPr/>
          </p:nvCxnSpPr>
          <p:spPr>
            <a:xfrm rot="5400000">
              <a:off x="3543420" y="1981080"/>
              <a:ext cx="152160" cy="228600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>
              <a:stCxn id="7" idx="4"/>
              <a:endCxn id="10" idx="0"/>
            </p:cNvCxnSpPr>
            <p:nvPr/>
          </p:nvCxnSpPr>
          <p:spPr>
            <a:xfrm rot="16200000" flipH="1">
              <a:off x="5905620" y="1904880"/>
              <a:ext cx="152160" cy="243840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>
              <a:stCxn id="8" idx="4"/>
              <a:endCxn id="13" idx="0"/>
            </p:cNvCxnSpPr>
            <p:nvPr/>
          </p:nvCxnSpPr>
          <p:spPr>
            <a:xfrm rot="5400000">
              <a:off x="2362440" y="4228860"/>
              <a:ext cx="22812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>
              <a:stCxn id="9" idx="4"/>
              <a:endCxn id="14" idx="0"/>
            </p:cNvCxnSpPr>
            <p:nvPr/>
          </p:nvCxnSpPr>
          <p:spPr>
            <a:xfrm rot="5400000">
              <a:off x="4686420" y="4267080"/>
              <a:ext cx="15216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>
              <a:stCxn id="10" idx="4"/>
              <a:endCxn id="11" idx="0"/>
            </p:cNvCxnSpPr>
            <p:nvPr/>
          </p:nvCxnSpPr>
          <p:spPr>
            <a:xfrm rot="5400000">
              <a:off x="7048620" y="4267080"/>
              <a:ext cx="304560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>
              <a:stCxn id="11" idx="4"/>
              <a:endCxn id="12" idx="0"/>
            </p:cNvCxnSpPr>
            <p:nvPr/>
          </p:nvCxnSpPr>
          <p:spPr>
            <a:xfrm rot="5400000">
              <a:off x="7010520" y="5524380"/>
              <a:ext cx="38076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Relation Registry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Implementation has started September 2010</a:t>
            </a:r>
          </a:p>
          <a:p>
            <a:r>
              <a:rPr lang="en-US" dirty="0" smtClean="0"/>
              <a:t>First focus on </a:t>
            </a:r>
            <a:r>
              <a:rPr lang="en-US" dirty="0" err="1" smtClean="0"/>
              <a:t>RESTful</a:t>
            </a:r>
            <a:r>
              <a:rPr lang="en-US" dirty="0" smtClean="0"/>
              <a:t> web services for CMDI</a:t>
            </a:r>
          </a:p>
          <a:p>
            <a:pPr lvl="1"/>
            <a:r>
              <a:rPr lang="en-US" dirty="0" smtClean="0">
                <a:hlinkClick r:id="rId2"/>
              </a:rPr>
              <a:t>http://localhost:8080/rr/rest/set/cmdi</a:t>
            </a:r>
            <a:endParaRPr lang="en-US" dirty="0" smtClean="0"/>
          </a:p>
          <a:p>
            <a:pPr lvl="1"/>
            <a:r>
              <a:rPr lang="en-US" dirty="0" smtClean="0">
                <a:hlinkClick r:id="rId3"/>
              </a:rPr>
              <a:t>http://localhost:8080/rr/rest/set/cmdi/relations?relation=sameAs&amp;resource=dc:language</a:t>
            </a:r>
            <a:endParaRPr lang="en-US" dirty="0" smtClean="0"/>
          </a:p>
          <a:p>
            <a:r>
              <a:rPr lang="en-US" dirty="0" smtClean="0"/>
              <a:t>RDF-based quad store</a:t>
            </a:r>
          </a:p>
          <a:p>
            <a:pPr lvl="1"/>
            <a:r>
              <a:rPr lang="en-US" dirty="0" smtClean="0"/>
              <a:t>Contact </a:t>
            </a:r>
            <a:r>
              <a:rPr lang="en-US" dirty="0" smtClean="0">
                <a:hlinkClick r:id="rId4"/>
              </a:rPr>
              <a:t>isocat@mpi.nl</a:t>
            </a:r>
            <a:r>
              <a:rPr lang="en-US" dirty="0" smtClean="0"/>
              <a:t> to upload your own set of relations</a:t>
            </a:r>
          </a:p>
          <a:p>
            <a:r>
              <a:rPr lang="en-US" dirty="0" smtClean="0"/>
              <a:t>Which relations?</a:t>
            </a:r>
          </a:p>
          <a:p>
            <a:pPr lvl="1"/>
            <a:r>
              <a:rPr lang="en-US" dirty="0" smtClean="0"/>
              <a:t>OWL inspired (ontology):</a:t>
            </a:r>
          </a:p>
          <a:p>
            <a:pPr lvl="2"/>
            <a:r>
              <a:rPr lang="en-US" dirty="0" err="1" smtClean="0"/>
              <a:t>sameAs</a:t>
            </a:r>
            <a:r>
              <a:rPr lang="en-US" dirty="0" smtClean="0"/>
              <a:t>, distinct, </a:t>
            </a:r>
            <a:r>
              <a:rPr lang="en-US" dirty="0" err="1" smtClean="0"/>
              <a:t>subClassOf</a:t>
            </a:r>
            <a:r>
              <a:rPr lang="en-US" dirty="0" smtClean="0"/>
              <a:t>/</a:t>
            </a:r>
            <a:r>
              <a:rPr lang="en-US" dirty="0" err="1" smtClean="0"/>
              <a:t>superClassOf</a:t>
            </a:r>
            <a:endParaRPr lang="en-US" dirty="0" smtClean="0"/>
          </a:p>
          <a:p>
            <a:pPr lvl="1"/>
            <a:r>
              <a:rPr lang="en-US" dirty="0" smtClean="0"/>
              <a:t>SKOS inspired (taxonomy):</a:t>
            </a:r>
          </a:p>
          <a:p>
            <a:pPr lvl="2"/>
            <a:r>
              <a:rPr lang="en-US" dirty="0" smtClean="0"/>
              <a:t>broader/narrower, related</a:t>
            </a:r>
          </a:p>
          <a:p>
            <a:pPr lvl="1"/>
            <a:r>
              <a:rPr lang="en-US" dirty="0" err="1" smtClean="0"/>
              <a:t>Partitive</a:t>
            </a:r>
            <a:r>
              <a:rPr lang="en-US" dirty="0" smtClean="0"/>
              <a:t> relations (OWL patterns):</a:t>
            </a:r>
          </a:p>
          <a:p>
            <a:pPr lvl="2"/>
            <a:r>
              <a:rPr lang="en-US" dirty="0" err="1" smtClean="0"/>
              <a:t>partOf</a:t>
            </a:r>
            <a:r>
              <a:rPr lang="en-US" dirty="0" smtClean="0"/>
              <a:t>, </a:t>
            </a:r>
            <a:r>
              <a:rPr lang="en-US" dirty="0" err="1" smtClean="0"/>
              <a:t>directPartOf</a:t>
            </a:r>
            <a:r>
              <a:rPr lang="en-US" dirty="0" smtClean="0"/>
              <a:t>, </a:t>
            </a:r>
            <a:r>
              <a:rPr lang="en-US" dirty="0" err="1" smtClean="0"/>
              <a:t>indirectPartOf</a:t>
            </a:r>
            <a:endParaRPr lang="en-US" dirty="0" smtClean="0"/>
          </a:p>
          <a:p>
            <a:pPr lvl="1"/>
            <a:r>
              <a:rPr lang="en-US" dirty="0" smtClean="0"/>
              <a:t>…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9/21/2010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CLARIN-NL - Call 1 - ISOcat status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CLARIN-NL Helpdesk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Paul van </a:t>
            </a:r>
            <a:r>
              <a:rPr lang="en-US" dirty="0" err="1" smtClean="0"/>
              <a:t>Caspel</a:t>
            </a:r>
            <a:endParaRPr lang="en-US" dirty="0" smtClean="0">
              <a:hlinkClick r:id="rId2"/>
            </a:endParaRPr>
          </a:p>
          <a:p>
            <a:r>
              <a:rPr lang="en-US" dirty="0" smtClean="0">
                <a:hlinkClick r:id="rId2"/>
              </a:rPr>
              <a:t>http://lux102/trac</a:t>
            </a:r>
            <a:endParaRPr lang="en-US" dirty="0" smtClean="0"/>
          </a:p>
          <a:p>
            <a:r>
              <a:rPr lang="en-US" dirty="0" smtClean="0">
                <a:hlinkClick r:id="rId3"/>
              </a:rPr>
              <a:t>helpdesk.clarin@uu.nl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9/21/2010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CLARIN-NL - Call 1 - ISOcat status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SOca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ISOcat</Template>
  <TotalTime>723</TotalTime>
  <Words>451</Words>
  <Application>Microsoft Office PowerPoint</Application>
  <PresentationFormat>On-screen Show (4:3)</PresentationFormat>
  <Paragraphs>110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ISOcat</vt:lpstr>
      <vt:lpstr>ISOcat status</vt:lpstr>
      <vt:lpstr>Outline</vt:lpstr>
      <vt:lpstr>ISOcat forum</vt:lpstr>
      <vt:lpstr>Thematic Domain Groups</vt:lpstr>
      <vt:lpstr>Standardization</vt:lpstr>
      <vt:lpstr>Bulk load data categories</vt:lpstr>
      <vt:lpstr>Public DCSs</vt:lpstr>
      <vt:lpstr>Other changes</vt:lpstr>
      <vt:lpstr>Container data categories</vt:lpstr>
      <vt:lpstr>Relation Registry</vt:lpstr>
      <vt:lpstr>CLARIN-NL Helpdesk</vt:lpstr>
    </vt:vector>
  </TitlesOfParts>
  <Company>mpi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Menzo Windhouwer</dc:creator>
  <cp:lastModifiedBy>Menzo Windhouwer</cp:lastModifiedBy>
  <cp:revision>47</cp:revision>
  <dcterms:created xsi:type="dcterms:W3CDTF">2010-09-20T07:20:47Z</dcterms:created>
  <dcterms:modified xsi:type="dcterms:W3CDTF">2010-09-22T12:01:43Z</dcterms:modified>
</cp:coreProperties>
</file>