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64DB0-FA5C-48AE-A746-0DC48D9BB557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8BF58-8C4C-41B9-A06C-C24178EB39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32AF5-455D-4A69-A6CA-B37ED6626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hyperlink" Target="http://languagelink.let.uu.nl/td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anguagelink.let.uu.nl/tds/static/notion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languagelink.let.uu.nl/tds/static/taxonomy-onto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TDS-Curator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DANS</a:t>
            </a:r>
          </a:p>
          <a:p>
            <a:pPr algn="l"/>
            <a:r>
              <a:rPr lang="en-US" dirty="0" smtClean="0"/>
              <a:t>MPI for Psycholinguistics</a:t>
            </a:r>
          </a:p>
          <a:p>
            <a:pPr algn="l"/>
            <a:r>
              <a:rPr lang="en-US" dirty="0" smtClean="0"/>
              <a:t>Utrecht Institute of Linguistics OTS</a:t>
            </a:r>
            <a:endParaRPr lang="en-US" dirty="0"/>
          </a:p>
        </p:txBody>
      </p:sp>
      <p:pic>
        <p:nvPicPr>
          <p:cNvPr id="4" name="Picture 8" descr="uu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85" r="72306" b="36571"/>
          <a:stretch>
            <a:fillRect/>
          </a:stretch>
        </p:blipFill>
        <p:spPr bwMode="auto">
          <a:xfrm>
            <a:off x="619995" y="5029200"/>
            <a:ext cx="613913" cy="73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logo_mpi.gif"/>
          <p:cNvPicPr>
            <a:picLocks noChangeAspect="1"/>
          </p:cNvPicPr>
          <p:nvPr/>
        </p:nvPicPr>
        <p:blipFill>
          <a:blip r:embed="rId3" cstate="print"/>
          <a:srcRect l="21422" t="4615" r="21422" b="30462"/>
          <a:stretch>
            <a:fillRect/>
          </a:stretch>
        </p:blipFill>
        <p:spPr>
          <a:xfrm>
            <a:off x="635631" y="4495800"/>
            <a:ext cx="582640" cy="568796"/>
          </a:xfrm>
          <a:prstGeom prst="rect">
            <a:avLst/>
          </a:prstGeom>
        </p:spPr>
      </p:pic>
      <p:pic>
        <p:nvPicPr>
          <p:cNvPr id="6" name="Picture 5" descr="logo_d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4071652"/>
            <a:ext cx="787103" cy="195548"/>
          </a:xfrm>
          <a:prstGeom prst="rect">
            <a:avLst/>
          </a:prstGeom>
        </p:spPr>
      </p:pic>
      <p:pic>
        <p:nvPicPr>
          <p:cNvPr id="7" name="Picture 6" descr="logo_clarin-n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8920" y="0"/>
            <a:ext cx="4165080" cy="6349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500198" cy="75096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-76200" y="685800"/>
            <a:ext cx="16289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hlinkClick r:id="rId7"/>
              </a:rPr>
              <a:t>languagelink.let.uu.nl/</a:t>
            </a:r>
            <a:r>
              <a:rPr lang="en-US" sz="1050" dirty="0" err="1" smtClean="0">
                <a:hlinkClick r:id="rId7"/>
              </a:rPr>
              <a:t>tds</a:t>
            </a:r>
            <a:r>
              <a:rPr lang="en-US" sz="1050" dirty="0" smtClean="0">
                <a:hlinkClick r:id="rId7"/>
              </a:rPr>
              <a:t>/</a:t>
            </a:r>
            <a:endParaRPr lang="en-US" sz="105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TDS Curator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The Typological Database System (TDS) currently provides integrated access to multiple independently developed typological databases through a common web interface. While the system is currently operational, TDS Curator will make the TDS into a sustainable service that conforms to CLARIN infrastructural requirements.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1524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The Typological Database System (TDS) currently provides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integrated access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multiple independently developed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typological databases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through a common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web interface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While the system is currently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operational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TDS Curator will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make the TDS into a sustainable service that conforms to CLARIN infrastructural requirements.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524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The Typological Database System (TDS) currently provides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integrated access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multiple independently developed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typological databases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through a common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web interface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While the system is currently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operational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TDS Curator will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make the TDS into a sustainable service that conforms to CLARIN infrastructural requirements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TDS data model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612063" y="5568950"/>
            <a:ext cx="1174750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Domain expert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63550" y="5562600"/>
            <a:ext cx="1550988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Database developer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436938" y="5562600"/>
            <a:ext cx="1924050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TDS Knowledge engineer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348538" y="4535488"/>
            <a:ext cx="1579562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</a:rPr>
              <a:t>Topic taxonomies</a:t>
            </a: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(SKOS)</a:t>
            </a:r>
            <a:r>
              <a:rPr lang="ar-SA">
                <a:solidFill>
                  <a:srgbClr val="000000"/>
                </a:solidFill>
              </a:rPr>
              <a:t>‏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491038" y="4529138"/>
            <a:ext cx="2157412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</a:rPr>
              <a:t>Global linguistic ontology</a:t>
            </a: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(OWL)</a:t>
            </a:r>
            <a:r>
              <a:rPr lang="ar-SA">
                <a:solidFill>
                  <a:srgbClr val="000000"/>
                </a:solidFill>
              </a:rPr>
              <a:t>‏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051050" y="4529138"/>
            <a:ext cx="2255838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</a:rPr>
              <a:t>Local database ontologies</a:t>
            </a: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(DTL)</a:t>
            </a:r>
            <a:r>
              <a:rPr lang="ar-SA">
                <a:solidFill>
                  <a:srgbClr val="000000"/>
                </a:solidFill>
              </a:rPr>
              <a:t>‏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00038" y="4529138"/>
            <a:ext cx="1770062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</a:rPr>
              <a:t>Database schemata</a:t>
            </a: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(any DDL)</a:t>
            </a:r>
            <a:r>
              <a:rPr lang="ar-SA">
                <a:solidFill>
                  <a:srgbClr val="000000"/>
                </a:solidFill>
              </a:rPr>
              <a:t>‏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AutoShape 9"/>
          <p:cNvSpPr>
            <a:spLocks noChangeArrowheads="1"/>
          </p:cNvSpPr>
          <p:nvPr/>
        </p:nvSpPr>
        <p:spPr bwMode="auto">
          <a:xfrm flipH="1">
            <a:off x="7927975" y="3455988"/>
            <a:ext cx="719138" cy="8286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 flipH="1">
            <a:off x="8215313" y="3781425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 flipH="1">
            <a:off x="8396288" y="4032250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 flipH="1">
            <a:off x="8107363" y="3997325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8" name="Group 13"/>
          <p:cNvGrpSpPr>
            <a:grpSpLocks/>
          </p:cNvGrpSpPr>
          <p:nvPr/>
        </p:nvGrpSpPr>
        <p:grpSpPr bwMode="auto">
          <a:xfrm>
            <a:off x="7885113" y="2097088"/>
            <a:ext cx="755650" cy="717550"/>
            <a:chOff x="4967" y="1321"/>
            <a:chExt cx="476" cy="452"/>
          </a:xfrm>
        </p:grpSpPr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 flipH="1">
              <a:off x="4967" y="1321"/>
              <a:ext cx="477" cy="45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 flipH="1">
              <a:off x="5149" y="1457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 flipH="1">
              <a:off x="5263" y="1615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" name="Oval 17"/>
            <p:cNvSpPr>
              <a:spLocks noChangeArrowheads="1"/>
            </p:cNvSpPr>
            <p:nvPr/>
          </p:nvSpPr>
          <p:spPr bwMode="auto">
            <a:xfrm flipH="1">
              <a:off x="5081" y="1593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cxnSp>
          <p:nvCxnSpPr>
            <p:cNvPr id="23" name="AutoShape 18"/>
            <p:cNvCxnSpPr>
              <a:cxnSpLocks noChangeShapeType="1"/>
              <a:stCxn id="20" idx="4"/>
              <a:endCxn id="21" idx="1"/>
            </p:cNvCxnSpPr>
            <p:nvPr/>
          </p:nvCxnSpPr>
          <p:spPr bwMode="auto">
            <a:xfrm>
              <a:off x="5183" y="1525"/>
              <a:ext cx="90" cy="100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4" name="AutoShape 19"/>
            <p:cNvCxnSpPr>
              <a:cxnSpLocks noChangeShapeType="1"/>
              <a:stCxn id="20" idx="4"/>
              <a:endCxn id="22" idx="0"/>
            </p:cNvCxnSpPr>
            <p:nvPr/>
          </p:nvCxnSpPr>
          <p:spPr bwMode="auto">
            <a:xfrm flipH="1">
              <a:off x="5115" y="1525"/>
              <a:ext cx="68" cy="68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</p:grpSp>
      <p:cxnSp>
        <p:nvCxnSpPr>
          <p:cNvPr id="25" name="AutoShape 20"/>
          <p:cNvCxnSpPr>
            <a:cxnSpLocks noChangeShapeType="1"/>
            <a:stCxn id="15" idx="4"/>
            <a:endCxn id="16" idx="1"/>
          </p:cNvCxnSpPr>
          <p:nvPr/>
        </p:nvCxnSpPr>
        <p:spPr bwMode="auto">
          <a:xfrm>
            <a:off x="8269288" y="3889375"/>
            <a:ext cx="142875" cy="1587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26" name="AutoShape 21"/>
          <p:cNvCxnSpPr>
            <a:cxnSpLocks noChangeShapeType="1"/>
            <a:stCxn id="15" idx="4"/>
            <a:endCxn id="17" idx="0"/>
          </p:cNvCxnSpPr>
          <p:nvPr/>
        </p:nvCxnSpPr>
        <p:spPr bwMode="auto">
          <a:xfrm flipH="1">
            <a:off x="8161338" y="3889375"/>
            <a:ext cx="107950" cy="1079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27" name="AutoShape 22"/>
          <p:cNvSpPr>
            <a:spLocks noChangeArrowheads="1"/>
          </p:cNvSpPr>
          <p:nvPr/>
        </p:nvSpPr>
        <p:spPr bwMode="auto">
          <a:xfrm flipH="1">
            <a:off x="4038600" y="2166938"/>
            <a:ext cx="3168650" cy="2124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cs typeface="+mn-cs"/>
            </a:endParaRPr>
          </a:p>
        </p:txBody>
      </p:sp>
      <p:sp>
        <p:nvSpPr>
          <p:cNvPr id="28" name="Oval 23"/>
          <p:cNvSpPr>
            <a:spLocks noChangeArrowheads="1"/>
          </p:cNvSpPr>
          <p:nvPr/>
        </p:nvSpPr>
        <p:spPr bwMode="auto">
          <a:xfrm flipH="1">
            <a:off x="5776913" y="2762250"/>
            <a:ext cx="144462" cy="144463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9" name="Oval 24"/>
          <p:cNvSpPr>
            <a:spLocks noChangeArrowheads="1"/>
          </p:cNvSpPr>
          <p:nvPr/>
        </p:nvSpPr>
        <p:spPr bwMode="auto">
          <a:xfrm flipH="1">
            <a:off x="5489575" y="3014663"/>
            <a:ext cx="144463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" name="Oval 25"/>
          <p:cNvSpPr>
            <a:spLocks noChangeArrowheads="1"/>
          </p:cNvSpPr>
          <p:nvPr/>
        </p:nvSpPr>
        <p:spPr bwMode="auto">
          <a:xfrm flipH="1">
            <a:off x="5992813" y="3051175"/>
            <a:ext cx="144462" cy="144463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" name="Oval 26"/>
          <p:cNvSpPr>
            <a:spLocks noChangeArrowheads="1"/>
          </p:cNvSpPr>
          <p:nvPr/>
        </p:nvSpPr>
        <p:spPr bwMode="auto">
          <a:xfrm flipH="1">
            <a:off x="5632450" y="3411538"/>
            <a:ext cx="144463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" name="Oval 27"/>
          <p:cNvSpPr>
            <a:spLocks noChangeArrowheads="1"/>
          </p:cNvSpPr>
          <p:nvPr/>
        </p:nvSpPr>
        <p:spPr bwMode="auto">
          <a:xfrm flipH="1">
            <a:off x="5200650" y="3411538"/>
            <a:ext cx="144463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3" name="Oval 28"/>
          <p:cNvSpPr>
            <a:spLocks noChangeArrowheads="1"/>
          </p:cNvSpPr>
          <p:nvPr/>
        </p:nvSpPr>
        <p:spPr bwMode="auto">
          <a:xfrm flipH="1">
            <a:off x="5056188" y="2906713"/>
            <a:ext cx="144462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" name="Oval 29"/>
          <p:cNvSpPr>
            <a:spLocks noChangeArrowheads="1"/>
          </p:cNvSpPr>
          <p:nvPr/>
        </p:nvSpPr>
        <p:spPr bwMode="auto">
          <a:xfrm flipH="1">
            <a:off x="4840288" y="3086100"/>
            <a:ext cx="144462" cy="144463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35" name="AutoShape 30"/>
          <p:cNvCxnSpPr>
            <a:cxnSpLocks noChangeShapeType="1"/>
            <a:stCxn id="28" idx="4"/>
            <a:endCxn id="30" idx="0"/>
          </p:cNvCxnSpPr>
          <p:nvPr/>
        </p:nvCxnSpPr>
        <p:spPr bwMode="auto">
          <a:xfrm>
            <a:off x="5848350" y="2906713"/>
            <a:ext cx="215900" cy="1460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6" name="AutoShape 31"/>
          <p:cNvCxnSpPr>
            <a:cxnSpLocks noChangeShapeType="1"/>
            <a:stCxn id="28" idx="5"/>
            <a:endCxn id="29" idx="1"/>
          </p:cNvCxnSpPr>
          <p:nvPr/>
        </p:nvCxnSpPr>
        <p:spPr bwMode="auto">
          <a:xfrm flipH="1">
            <a:off x="5510213" y="2886075"/>
            <a:ext cx="388937" cy="15081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7" name="AutoShape 32"/>
          <p:cNvCxnSpPr>
            <a:cxnSpLocks noChangeShapeType="1"/>
            <a:stCxn id="29" idx="4"/>
            <a:endCxn id="31" idx="0"/>
          </p:cNvCxnSpPr>
          <p:nvPr/>
        </p:nvCxnSpPr>
        <p:spPr bwMode="auto">
          <a:xfrm>
            <a:off x="5561013" y="3157538"/>
            <a:ext cx="142875" cy="25400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8" name="AutoShape 33"/>
          <p:cNvCxnSpPr>
            <a:cxnSpLocks noChangeShapeType="1"/>
            <a:stCxn id="29" idx="5"/>
            <a:endCxn id="32" idx="1"/>
          </p:cNvCxnSpPr>
          <p:nvPr/>
        </p:nvCxnSpPr>
        <p:spPr bwMode="auto">
          <a:xfrm flipH="1">
            <a:off x="5221288" y="3138488"/>
            <a:ext cx="390525" cy="2936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9" name="AutoShape 34"/>
          <p:cNvCxnSpPr>
            <a:cxnSpLocks noChangeShapeType="1"/>
            <a:stCxn id="28" idx="4"/>
            <a:endCxn id="33" idx="1"/>
          </p:cNvCxnSpPr>
          <p:nvPr/>
        </p:nvCxnSpPr>
        <p:spPr bwMode="auto">
          <a:xfrm flipH="1">
            <a:off x="5076825" y="2906713"/>
            <a:ext cx="771525" cy="222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40" name="AutoShape 35"/>
          <p:cNvCxnSpPr>
            <a:cxnSpLocks noChangeShapeType="1"/>
            <a:stCxn id="33" idx="5"/>
            <a:endCxn id="34" idx="1"/>
          </p:cNvCxnSpPr>
          <p:nvPr/>
        </p:nvCxnSpPr>
        <p:spPr bwMode="auto">
          <a:xfrm flipH="1">
            <a:off x="4860925" y="3030538"/>
            <a:ext cx="317500" cy="777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41" name="AutoShape 36"/>
          <p:cNvCxnSpPr>
            <a:cxnSpLocks noChangeShapeType="1"/>
            <a:stCxn id="29" idx="6"/>
            <a:endCxn id="33" idx="3"/>
          </p:cNvCxnSpPr>
          <p:nvPr/>
        </p:nvCxnSpPr>
        <p:spPr bwMode="auto">
          <a:xfrm flipH="1" flipV="1">
            <a:off x="5076825" y="3030538"/>
            <a:ext cx="555625" cy="55562"/>
          </a:xfrm>
          <a:prstGeom prst="straightConnector1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</p:spPr>
      </p:cxnSp>
      <p:cxnSp>
        <p:nvCxnSpPr>
          <p:cNvPr id="42" name="AutoShape 37"/>
          <p:cNvCxnSpPr>
            <a:cxnSpLocks noChangeShapeType="1"/>
            <a:stCxn id="31" idx="7"/>
            <a:endCxn id="34" idx="3"/>
          </p:cNvCxnSpPr>
          <p:nvPr/>
        </p:nvCxnSpPr>
        <p:spPr bwMode="auto">
          <a:xfrm flipH="1" flipV="1">
            <a:off x="4860925" y="3209925"/>
            <a:ext cx="893763" cy="222250"/>
          </a:xfrm>
          <a:prstGeom prst="straightConnector1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</p:spPr>
      </p:cxnSp>
      <p:cxnSp>
        <p:nvCxnSpPr>
          <p:cNvPr id="43" name="AutoShape 38"/>
          <p:cNvCxnSpPr>
            <a:cxnSpLocks noChangeShapeType="1"/>
            <a:stCxn id="22" idx="5"/>
            <a:endCxn id="28" idx="2"/>
          </p:cNvCxnSpPr>
          <p:nvPr/>
        </p:nvCxnSpPr>
        <p:spPr bwMode="auto">
          <a:xfrm flipH="1">
            <a:off x="5776913" y="2620963"/>
            <a:ext cx="2381250" cy="2127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4" name="AutoShape 39"/>
          <p:cNvCxnSpPr>
            <a:cxnSpLocks noChangeShapeType="1"/>
            <a:stCxn id="21" idx="5"/>
            <a:endCxn id="29" idx="2"/>
          </p:cNvCxnSpPr>
          <p:nvPr/>
        </p:nvCxnSpPr>
        <p:spPr bwMode="auto">
          <a:xfrm flipH="1">
            <a:off x="5489575" y="2655888"/>
            <a:ext cx="2957513" cy="430212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5" name="AutoShape 40"/>
          <p:cNvCxnSpPr>
            <a:cxnSpLocks noChangeShapeType="1"/>
            <a:stCxn id="17" idx="5"/>
            <a:endCxn id="31" idx="2"/>
          </p:cNvCxnSpPr>
          <p:nvPr/>
        </p:nvCxnSpPr>
        <p:spPr bwMode="auto">
          <a:xfrm flipH="1" flipV="1">
            <a:off x="5632450" y="3482975"/>
            <a:ext cx="2566988" cy="60483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6" name="AutoShape 41"/>
          <p:cNvCxnSpPr>
            <a:cxnSpLocks noChangeShapeType="1"/>
            <a:stCxn id="16" idx="6"/>
            <a:endCxn id="34" idx="2"/>
          </p:cNvCxnSpPr>
          <p:nvPr/>
        </p:nvCxnSpPr>
        <p:spPr bwMode="auto">
          <a:xfrm flipH="1" flipV="1">
            <a:off x="4840288" y="3157538"/>
            <a:ext cx="3663950" cy="92710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7" name="AutoShape 42"/>
          <p:cNvCxnSpPr>
            <a:cxnSpLocks noChangeShapeType="1"/>
            <a:stCxn id="63" idx="1"/>
            <a:endCxn id="32" idx="6"/>
          </p:cNvCxnSpPr>
          <p:nvPr/>
        </p:nvCxnSpPr>
        <p:spPr bwMode="auto">
          <a:xfrm flipV="1">
            <a:off x="3362325" y="3482975"/>
            <a:ext cx="1982788" cy="6254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48" name="AutoShape 43"/>
          <p:cNvSpPr>
            <a:spLocks noChangeArrowheads="1"/>
          </p:cNvSpPr>
          <p:nvPr/>
        </p:nvSpPr>
        <p:spPr bwMode="auto">
          <a:xfrm flipH="1">
            <a:off x="2863850" y="3629025"/>
            <a:ext cx="719138" cy="684213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9" name="AutoShape 44"/>
          <p:cNvSpPr>
            <a:spLocks noChangeArrowheads="1"/>
          </p:cNvSpPr>
          <p:nvPr/>
        </p:nvSpPr>
        <p:spPr bwMode="auto">
          <a:xfrm flipH="1">
            <a:off x="2466975" y="1828800"/>
            <a:ext cx="719138" cy="684213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0" name="Oval 45"/>
          <p:cNvSpPr>
            <a:spLocks noChangeArrowheads="1"/>
          </p:cNvSpPr>
          <p:nvPr/>
        </p:nvSpPr>
        <p:spPr bwMode="auto">
          <a:xfrm flipH="1">
            <a:off x="2754313" y="2044700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" name="Oval 46"/>
          <p:cNvSpPr>
            <a:spLocks noChangeArrowheads="1"/>
          </p:cNvSpPr>
          <p:nvPr/>
        </p:nvSpPr>
        <p:spPr bwMode="auto">
          <a:xfrm flipH="1">
            <a:off x="2935288" y="2295525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2" name="Oval 47"/>
          <p:cNvSpPr>
            <a:spLocks noChangeArrowheads="1"/>
          </p:cNvSpPr>
          <p:nvPr/>
        </p:nvSpPr>
        <p:spPr bwMode="auto">
          <a:xfrm flipH="1">
            <a:off x="2646363" y="2260600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53" name="AutoShape 48"/>
          <p:cNvCxnSpPr>
            <a:cxnSpLocks noChangeShapeType="1"/>
            <a:stCxn id="50" idx="4"/>
            <a:endCxn id="51" idx="0"/>
          </p:cNvCxnSpPr>
          <p:nvPr/>
        </p:nvCxnSpPr>
        <p:spPr bwMode="auto">
          <a:xfrm>
            <a:off x="2808288" y="2152650"/>
            <a:ext cx="180975" cy="1428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4" name="AutoShape 49"/>
          <p:cNvCxnSpPr>
            <a:cxnSpLocks noChangeShapeType="1"/>
            <a:stCxn id="50" idx="4"/>
            <a:endCxn id="52" idx="0"/>
          </p:cNvCxnSpPr>
          <p:nvPr/>
        </p:nvCxnSpPr>
        <p:spPr bwMode="auto">
          <a:xfrm flipH="1">
            <a:off x="2700338" y="2152650"/>
            <a:ext cx="107950" cy="1079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grpSp>
        <p:nvGrpSpPr>
          <p:cNvPr id="55" name="Group 50"/>
          <p:cNvGrpSpPr>
            <a:grpSpLocks/>
          </p:cNvGrpSpPr>
          <p:nvPr/>
        </p:nvGrpSpPr>
        <p:grpSpPr bwMode="auto">
          <a:xfrm>
            <a:off x="2514600" y="2700338"/>
            <a:ext cx="717550" cy="682625"/>
            <a:chOff x="1584" y="1701"/>
            <a:chExt cx="452" cy="430"/>
          </a:xfrm>
        </p:grpSpPr>
        <p:sp>
          <p:nvSpPr>
            <p:cNvPr id="56" name="AutoShape 51"/>
            <p:cNvSpPr>
              <a:spLocks noChangeArrowheads="1"/>
            </p:cNvSpPr>
            <p:nvPr/>
          </p:nvSpPr>
          <p:spPr bwMode="auto">
            <a:xfrm flipH="1">
              <a:off x="1584" y="1701"/>
              <a:ext cx="453" cy="43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7" name="Oval 52"/>
            <p:cNvSpPr>
              <a:spLocks noChangeArrowheads="1"/>
            </p:cNvSpPr>
            <p:nvPr/>
          </p:nvSpPr>
          <p:spPr bwMode="auto">
            <a:xfrm flipH="1">
              <a:off x="1765" y="1844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8" name="Oval 53"/>
            <p:cNvSpPr>
              <a:spLocks noChangeArrowheads="1"/>
            </p:cNvSpPr>
            <p:nvPr/>
          </p:nvSpPr>
          <p:spPr bwMode="auto">
            <a:xfrm flipH="1">
              <a:off x="1879" y="2002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9" name="Oval 54"/>
            <p:cNvSpPr>
              <a:spLocks noChangeArrowheads="1"/>
            </p:cNvSpPr>
            <p:nvPr/>
          </p:nvSpPr>
          <p:spPr bwMode="auto">
            <a:xfrm flipH="1">
              <a:off x="1697" y="1980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cxnSp>
          <p:nvCxnSpPr>
            <p:cNvPr id="60" name="AutoShape 55"/>
            <p:cNvCxnSpPr>
              <a:cxnSpLocks noChangeShapeType="1"/>
              <a:stCxn id="57" idx="4"/>
              <a:endCxn id="58" idx="0"/>
            </p:cNvCxnSpPr>
            <p:nvPr/>
          </p:nvCxnSpPr>
          <p:spPr bwMode="auto">
            <a:xfrm>
              <a:off x="1799" y="1911"/>
              <a:ext cx="114" cy="91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61" name="AutoShape 56"/>
            <p:cNvCxnSpPr>
              <a:cxnSpLocks noChangeShapeType="1"/>
              <a:stCxn id="57" idx="4"/>
              <a:endCxn id="59" idx="0"/>
            </p:cNvCxnSpPr>
            <p:nvPr/>
          </p:nvCxnSpPr>
          <p:spPr bwMode="auto">
            <a:xfrm flipH="1">
              <a:off x="1731" y="1911"/>
              <a:ext cx="68" cy="69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</p:grpSp>
      <p:sp>
        <p:nvSpPr>
          <p:cNvPr id="62" name="Oval 57"/>
          <p:cNvSpPr>
            <a:spLocks noChangeArrowheads="1"/>
          </p:cNvSpPr>
          <p:nvPr/>
        </p:nvSpPr>
        <p:spPr bwMode="auto">
          <a:xfrm flipH="1">
            <a:off x="3165475" y="3843338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3" name="Oval 58"/>
          <p:cNvSpPr>
            <a:spLocks noChangeArrowheads="1"/>
          </p:cNvSpPr>
          <p:nvPr/>
        </p:nvSpPr>
        <p:spPr bwMode="auto">
          <a:xfrm flipH="1">
            <a:off x="3346450" y="4094163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4" name="Oval 59"/>
          <p:cNvSpPr>
            <a:spLocks noChangeArrowheads="1"/>
          </p:cNvSpPr>
          <p:nvPr/>
        </p:nvSpPr>
        <p:spPr bwMode="auto">
          <a:xfrm flipH="1">
            <a:off x="3057525" y="4059238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65" name="AutoShape 60"/>
          <p:cNvCxnSpPr>
            <a:cxnSpLocks noChangeShapeType="1"/>
            <a:stCxn id="62" idx="4"/>
            <a:endCxn id="63" idx="0"/>
          </p:cNvCxnSpPr>
          <p:nvPr/>
        </p:nvCxnSpPr>
        <p:spPr bwMode="auto">
          <a:xfrm>
            <a:off x="3219450" y="3951288"/>
            <a:ext cx="180975" cy="1428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66" name="AutoShape 61"/>
          <p:cNvCxnSpPr>
            <a:cxnSpLocks noChangeShapeType="1"/>
            <a:stCxn id="62" idx="4"/>
            <a:endCxn id="64" idx="0"/>
          </p:cNvCxnSpPr>
          <p:nvPr/>
        </p:nvCxnSpPr>
        <p:spPr bwMode="auto">
          <a:xfrm flipH="1">
            <a:off x="3111500" y="3951288"/>
            <a:ext cx="107950" cy="1079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67" name="Line 62"/>
          <p:cNvSpPr>
            <a:spLocks noChangeShapeType="1"/>
          </p:cNvSpPr>
          <p:nvPr/>
        </p:nvSpPr>
        <p:spPr bwMode="auto">
          <a:xfrm>
            <a:off x="2695575" y="2362200"/>
            <a:ext cx="157163" cy="56673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  <p:cxnSp>
        <p:nvCxnSpPr>
          <p:cNvPr id="68" name="AutoShape 63"/>
          <p:cNvCxnSpPr>
            <a:cxnSpLocks noChangeShapeType="1"/>
            <a:stCxn id="67" idx="0"/>
            <a:endCxn id="73" idx="2"/>
          </p:cNvCxnSpPr>
          <p:nvPr/>
        </p:nvCxnSpPr>
        <p:spPr bwMode="auto">
          <a:xfrm flipH="1">
            <a:off x="990600" y="2362200"/>
            <a:ext cx="1704975" cy="93503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9" name="AutoShape 64"/>
          <p:cNvCxnSpPr>
            <a:cxnSpLocks noChangeShapeType="1"/>
            <a:stCxn id="59" idx="4"/>
            <a:endCxn id="74" idx="2"/>
          </p:cNvCxnSpPr>
          <p:nvPr/>
        </p:nvCxnSpPr>
        <p:spPr bwMode="auto">
          <a:xfrm flipH="1">
            <a:off x="990600" y="3251200"/>
            <a:ext cx="1755775" cy="9032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0" name="AutoShape 65"/>
          <p:cNvCxnSpPr>
            <a:cxnSpLocks noChangeShapeType="1"/>
            <a:stCxn id="58" idx="4"/>
            <a:endCxn id="74" idx="2"/>
          </p:cNvCxnSpPr>
          <p:nvPr/>
        </p:nvCxnSpPr>
        <p:spPr bwMode="auto">
          <a:xfrm flipH="1">
            <a:off x="990600" y="3286125"/>
            <a:ext cx="2046288" cy="86836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1" name="AutoShape 66"/>
          <p:cNvCxnSpPr>
            <a:cxnSpLocks noChangeShapeType="1"/>
            <a:stCxn id="64" idx="6"/>
            <a:endCxn id="73" idx="2"/>
          </p:cNvCxnSpPr>
          <p:nvPr/>
        </p:nvCxnSpPr>
        <p:spPr bwMode="auto">
          <a:xfrm flipH="1" flipV="1">
            <a:off x="990600" y="3297238"/>
            <a:ext cx="2174875" cy="8143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2" name="AutoShape 67"/>
          <p:cNvCxnSpPr>
            <a:cxnSpLocks noChangeShapeType="1"/>
            <a:stCxn id="63" idx="4"/>
            <a:endCxn id="74" idx="2"/>
          </p:cNvCxnSpPr>
          <p:nvPr/>
        </p:nvCxnSpPr>
        <p:spPr bwMode="auto">
          <a:xfrm flipH="1" flipV="1">
            <a:off x="990600" y="4152900"/>
            <a:ext cx="2409825" cy="4921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73" name="AutoShape 69"/>
          <p:cNvSpPr>
            <a:spLocks noChangeArrowheads="1"/>
          </p:cNvSpPr>
          <p:nvPr/>
        </p:nvSpPr>
        <p:spPr bwMode="auto">
          <a:xfrm flipH="1">
            <a:off x="990600" y="3063875"/>
            <a:ext cx="395288" cy="468313"/>
          </a:xfrm>
          <a:prstGeom prst="can">
            <a:avLst>
              <a:gd name="adj" fmla="val 29618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4" name="AutoShape 70"/>
          <p:cNvSpPr>
            <a:spLocks noChangeArrowheads="1"/>
          </p:cNvSpPr>
          <p:nvPr/>
        </p:nvSpPr>
        <p:spPr bwMode="auto">
          <a:xfrm flipH="1">
            <a:off x="990600" y="3919538"/>
            <a:ext cx="395288" cy="468312"/>
          </a:xfrm>
          <a:prstGeom prst="can">
            <a:avLst>
              <a:gd name="adj" fmla="val 29618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75" name="AutoShape 71"/>
          <p:cNvCxnSpPr>
            <a:cxnSpLocks noChangeShapeType="1"/>
            <a:stCxn id="50" idx="4"/>
            <a:endCxn id="28" idx="6"/>
          </p:cNvCxnSpPr>
          <p:nvPr/>
        </p:nvCxnSpPr>
        <p:spPr bwMode="auto">
          <a:xfrm>
            <a:off x="2808288" y="2152650"/>
            <a:ext cx="3113087" cy="68103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6" name="AutoShape 72"/>
          <p:cNvCxnSpPr>
            <a:cxnSpLocks noChangeShapeType="1"/>
            <a:stCxn id="51" idx="4"/>
            <a:endCxn id="34" idx="0"/>
          </p:cNvCxnSpPr>
          <p:nvPr/>
        </p:nvCxnSpPr>
        <p:spPr bwMode="auto">
          <a:xfrm>
            <a:off x="2987675" y="2403475"/>
            <a:ext cx="1924050" cy="6826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7" name="AutoShape 73"/>
          <p:cNvCxnSpPr>
            <a:cxnSpLocks noChangeShapeType="1"/>
            <a:stCxn id="57" idx="4"/>
            <a:endCxn id="34" idx="4"/>
          </p:cNvCxnSpPr>
          <p:nvPr/>
        </p:nvCxnSpPr>
        <p:spPr bwMode="auto">
          <a:xfrm>
            <a:off x="2855913" y="3033713"/>
            <a:ext cx="2057400" cy="195262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8" name="AutoShape 74"/>
          <p:cNvCxnSpPr>
            <a:cxnSpLocks noChangeShapeType="1"/>
            <a:stCxn id="51" idx="4"/>
            <a:endCxn id="82" idx="2"/>
          </p:cNvCxnSpPr>
          <p:nvPr/>
        </p:nvCxnSpPr>
        <p:spPr bwMode="auto">
          <a:xfrm flipH="1">
            <a:off x="1027113" y="2403475"/>
            <a:ext cx="1960562" cy="14446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79" name="AutoShape 75"/>
          <p:cNvCxnSpPr>
            <a:cxnSpLocks noChangeShapeType="1"/>
            <a:stCxn id="67" idx="0"/>
            <a:endCxn id="82" idx="2"/>
          </p:cNvCxnSpPr>
          <p:nvPr/>
        </p:nvCxnSpPr>
        <p:spPr bwMode="auto">
          <a:xfrm flipH="1">
            <a:off x="1027113" y="2362200"/>
            <a:ext cx="1668462" cy="18573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80" name="AutoShape 76"/>
          <p:cNvCxnSpPr>
            <a:cxnSpLocks noChangeShapeType="1"/>
            <a:stCxn id="59" idx="4"/>
            <a:endCxn id="62" idx="0"/>
          </p:cNvCxnSpPr>
          <p:nvPr/>
        </p:nvCxnSpPr>
        <p:spPr bwMode="auto">
          <a:xfrm>
            <a:off x="2747963" y="3251200"/>
            <a:ext cx="471487" cy="592138"/>
          </a:xfrm>
          <a:prstGeom prst="straightConnector1">
            <a:avLst/>
          </a:prstGeom>
          <a:noFill/>
          <a:ln w="9360" cap="rnd">
            <a:solidFill>
              <a:srgbClr val="000000"/>
            </a:solidFill>
            <a:prstDash val="sysDot"/>
            <a:miter lim="800000"/>
            <a:headEnd/>
            <a:tailEnd type="triangle" w="med" len="med"/>
          </a:ln>
        </p:spPr>
      </p:cxnSp>
      <p:sp>
        <p:nvSpPr>
          <p:cNvPr id="81" name="AutoShape 77"/>
          <p:cNvSpPr>
            <a:spLocks/>
          </p:cNvSpPr>
          <p:nvPr/>
        </p:nvSpPr>
        <p:spPr bwMode="auto">
          <a:xfrm rot="5400000">
            <a:off x="4270375" y="3541713"/>
            <a:ext cx="228600" cy="3733800"/>
          </a:xfrm>
          <a:prstGeom prst="rightBrace">
            <a:avLst>
              <a:gd name="adj1" fmla="val 142841"/>
              <a:gd name="adj2" fmla="val 49181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" name="AutoShape 68"/>
          <p:cNvSpPr>
            <a:spLocks noChangeArrowheads="1"/>
          </p:cNvSpPr>
          <p:nvPr/>
        </p:nvSpPr>
        <p:spPr bwMode="auto">
          <a:xfrm flipH="1">
            <a:off x="1027113" y="2308225"/>
            <a:ext cx="395287" cy="479425"/>
          </a:xfrm>
          <a:prstGeom prst="can">
            <a:avLst>
              <a:gd name="adj" fmla="val 30321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data categories -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Notions from the local database </a:t>
            </a:r>
            <a:r>
              <a:rPr lang="en-US" dirty="0" err="1" smtClean="0"/>
              <a:t>ontologies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http://languagelink.let.uu.nl/tds/static/notions.html</a:t>
            </a:r>
            <a:endParaRPr lang="en-US" dirty="0" smtClean="0"/>
          </a:p>
          <a:p>
            <a:pPr lvl="1"/>
            <a:r>
              <a:rPr lang="en-US" dirty="0" smtClean="0"/>
              <a:t>Range from generic to highly database and theory specific</a:t>
            </a:r>
          </a:p>
          <a:p>
            <a:pPr lvl="1"/>
            <a:r>
              <a:rPr lang="en-US" dirty="0" smtClean="0"/>
              <a:t>Idea: take the data categories from the top-level scopes</a:t>
            </a:r>
          </a:p>
          <a:p>
            <a:pPr lvl="2"/>
            <a:r>
              <a:rPr lang="en-US" dirty="0" smtClean="0"/>
              <a:t>TDS: language identification, coarse phenomena hierarchy (container data categories?)</a:t>
            </a:r>
          </a:p>
          <a:p>
            <a:pPr lvl="2"/>
            <a:r>
              <a:rPr lang="en-US" dirty="0" smtClean="0"/>
              <a:t>Possible phonemes: descriptions of all kinds of phonetic segments</a:t>
            </a:r>
          </a:p>
          <a:p>
            <a:pPr lvl="2"/>
            <a:r>
              <a:rPr lang="en-US" dirty="0" smtClean="0"/>
              <a:t>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data categories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Concepts from the global linguistic </a:t>
            </a:r>
            <a:r>
              <a:rPr lang="en-US" dirty="0" err="1" smtClean="0"/>
              <a:t>ontologies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http://languagelink.let.uu.nl/tds/static/taxonomy-onto.html</a:t>
            </a:r>
            <a:endParaRPr lang="en-US" dirty="0" smtClean="0"/>
          </a:p>
          <a:p>
            <a:pPr lvl="1"/>
            <a:r>
              <a:rPr lang="en-US" dirty="0" smtClean="0"/>
              <a:t>Linguistic phenomena, linguistic properties and linguistic relations</a:t>
            </a:r>
          </a:p>
          <a:p>
            <a:pPr lvl="1"/>
            <a:r>
              <a:rPr lang="en-US" dirty="0" smtClean="0"/>
              <a:t>Idea: use almost the same strategy as used for GOLD</a:t>
            </a:r>
          </a:p>
          <a:p>
            <a:pPr lvl="2"/>
            <a:r>
              <a:rPr lang="en-US" dirty="0" smtClean="0"/>
              <a:t>Determine cut off concept:</a:t>
            </a:r>
          </a:p>
          <a:p>
            <a:pPr lvl="3"/>
            <a:r>
              <a:rPr lang="en-US" dirty="0" smtClean="0"/>
              <a:t>Concept: closed DC</a:t>
            </a:r>
          </a:p>
          <a:p>
            <a:pPr lvl="3"/>
            <a:r>
              <a:rPr lang="en-US" dirty="0" smtClean="0"/>
              <a:t>Descendants: simple DC hierarchy</a:t>
            </a:r>
          </a:p>
          <a:p>
            <a:pPr lvl="3"/>
            <a:r>
              <a:rPr lang="en-US" dirty="0" smtClean="0"/>
              <a:t>Ancestors: ignore, or container DCs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Registry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Notions and concepts are heavily interlinked</a:t>
            </a:r>
          </a:p>
          <a:p>
            <a:pPr lvl="1"/>
            <a:r>
              <a:rPr lang="en-US" dirty="0" smtClean="0"/>
              <a:t>If both end up as data categories in </a:t>
            </a:r>
            <a:r>
              <a:rPr lang="en-US" dirty="0" err="1" smtClean="0"/>
              <a:t>ISOcat</a:t>
            </a:r>
            <a:r>
              <a:rPr lang="en-US" dirty="0" smtClean="0"/>
              <a:t> their relationship can be stored in the RR</a:t>
            </a:r>
          </a:p>
          <a:p>
            <a:r>
              <a:rPr lang="en-US" dirty="0" smtClean="0"/>
              <a:t>Concepts have additional relationships next to the is-a hierarchy</a:t>
            </a:r>
          </a:p>
          <a:p>
            <a:pPr lvl="1"/>
            <a:r>
              <a:rPr lang="en-US" dirty="0" err="1" smtClean="0"/>
              <a:t>sameAs</a:t>
            </a:r>
            <a:r>
              <a:rPr lang="en-US" dirty="0" smtClean="0"/>
              <a:t>, distinct, </a:t>
            </a:r>
            <a:r>
              <a:rPr lang="en-US" dirty="0" err="1" smtClean="0"/>
              <a:t>partOf</a:t>
            </a:r>
            <a:r>
              <a:rPr lang="en-US" dirty="0" smtClean="0"/>
              <a:t> relationships</a:t>
            </a:r>
          </a:p>
          <a:p>
            <a:pPr lvl="1"/>
            <a:r>
              <a:rPr lang="en-US" dirty="0" smtClean="0"/>
              <a:t>Roles in reified linguistic relations</a:t>
            </a:r>
          </a:p>
          <a:p>
            <a:pPr lvl="1"/>
            <a:r>
              <a:rPr lang="en-US" dirty="0" smtClean="0"/>
              <a:t>If both end up as data categories in </a:t>
            </a:r>
            <a:r>
              <a:rPr lang="en-US" dirty="0" err="1" smtClean="0"/>
              <a:t>ISOcat</a:t>
            </a:r>
            <a:r>
              <a:rPr lang="en-US" dirty="0" smtClean="0"/>
              <a:t> their relationship can be stored in the RR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32AF5-455D-4A69-A6CA-B37ED66263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279</Words>
  <Application>Microsoft Office PowerPoint</Application>
  <PresentationFormat>On-screen Show (4:3)</PresentationFormat>
  <Paragraphs>63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TDS-Curator</vt:lpstr>
      <vt:lpstr>TDS Curator goal</vt:lpstr>
      <vt:lpstr>TDS data model</vt:lpstr>
      <vt:lpstr>Possible data categories - I</vt:lpstr>
      <vt:lpstr>Possible data categories - II</vt:lpstr>
      <vt:lpstr>Relation Registry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TDS-Curator</dc:title>
  <dc:creator>Menzo Windhouwer</dc:creator>
  <cp:lastModifiedBy>Menzo Windhouwer</cp:lastModifiedBy>
  <cp:revision>45</cp:revision>
  <dcterms:created xsi:type="dcterms:W3CDTF">2010-02-12T09:22:58Z</dcterms:created>
  <dcterms:modified xsi:type="dcterms:W3CDTF">2010-09-22T12:02:15Z</dcterms:modified>
</cp:coreProperties>
</file>