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57" r:id="rId3"/>
    <p:sldId id="260" r:id="rId4"/>
    <p:sldId id="258" r:id="rId5"/>
    <p:sldId id="259" r:id="rId6"/>
    <p:sldId id="261" r:id="rId7"/>
    <p:sldId id="267"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1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1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110378-E2EE-4913-A739-72F83B5A9707}" type="datetimeFigureOut">
              <a:rPr lang="en-US" smtClean="0"/>
              <a:pPr/>
              <a:t>9/22/2010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2C0093-D574-46D3-B0A1-9CC0907AED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a:xfrm>
            <a:off x="1371600" y="6356350"/>
            <a:ext cx="6477000" cy="365125"/>
          </a:xfrm>
        </p:spPr>
        <p:txBody>
          <a:bodyPr/>
          <a:lstStyle/>
          <a:p>
            <a:r>
              <a:rPr lang="en-US" smtClean="0"/>
              <a:t>CLARIN-NL - Call 1 - ISOcat status</a:t>
            </a:r>
            <a:endParaRPr lang="en-US" dirty="0"/>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p:txBody>
          <a:bodyPr/>
          <a:lstStyle/>
          <a:p>
            <a:r>
              <a:rPr lang="en-US" smtClean="0"/>
              <a:t>CLARIN-NL - Call 1 - ISOcat status</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p:txBody>
          <a:bodyPr/>
          <a:lstStyle/>
          <a:p>
            <a:r>
              <a:rPr lang="en-US" smtClean="0"/>
              <a:t>CLARIN-NL - Call 1 - ISOcat status</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9/21/2010</a:t>
            </a:r>
            <a:endParaRPr lang="en-US"/>
          </a:p>
        </p:txBody>
      </p:sp>
      <p:sp>
        <p:nvSpPr>
          <p:cNvPr id="8" name="Footer Placeholder 7"/>
          <p:cNvSpPr>
            <a:spLocks noGrp="1"/>
          </p:cNvSpPr>
          <p:nvPr>
            <p:ph type="ftr" sz="quarter" idx="11"/>
          </p:nvPr>
        </p:nvSpPr>
        <p:spPr/>
        <p:txBody>
          <a:bodyPr/>
          <a:lstStyle/>
          <a:p>
            <a:r>
              <a:rPr lang="en-US" smtClean="0"/>
              <a:t>CLARIN-NL - Call 1 - ISOcat status</a:t>
            </a:r>
            <a:endParaRPr lang="en-US"/>
          </a:p>
        </p:txBody>
      </p:sp>
      <p:sp>
        <p:nvSpPr>
          <p:cNvPr id="9" name="Slide Number Placeholder 8"/>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9/21/2010</a:t>
            </a:r>
            <a:endParaRPr lang="en-US"/>
          </a:p>
        </p:txBody>
      </p:sp>
      <p:sp>
        <p:nvSpPr>
          <p:cNvPr id="4" name="Footer Placeholder 3"/>
          <p:cNvSpPr>
            <a:spLocks noGrp="1"/>
          </p:cNvSpPr>
          <p:nvPr>
            <p:ph type="ftr" sz="quarter" idx="11"/>
          </p:nvPr>
        </p:nvSpPr>
        <p:spPr/>
        <p:txBody>
          <a:bodyPr/>
          <a:lstStyle/>
          <a:p>
            <a:r>
              <a:rPr lang="en-US" smtClean="0"/>
              <a:t>CLARIN-NL - Call 1 - ISOcat status</a:t>
            </a:r>
            <a:endParaRPr lang="en-US"/>
          </a:p>
        </p:txBody>
      </p:sp>
      <p:sp>
        <p:nvSpPr>
          <p:cNvPr id="5" name="Slide Number Placeholder 4"/>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9/21/2010</a:t>
            </a:r>
            <a:endParaRPr lang="en-US"/>
          </a:p>
        </p:txBody>
      </p:sp>
      <p:sp>
        <p:nvSpPr>
          <p:cNvPr id="3" name="Footer Placeholder 2"/>
          <p:cNvSpPr>
            <a:spLocks noGrp="1"/>
          </p:cNvSpPr>
          <p:nvPr>
            <p:ph type="ftr" sz="quarter" idx="11"/>
          </p:nvPr>
        </p:nvSpPr>
        <p:spPr/>
        <p:txBody>
          <a:bodyPr/>
          <a:lstStyle/>
          <a:p>
            <a:r>
              <a:rPr lang="en-US" smtClean="0"/>
              <a:t>CLARIN-NL - Call 1 - ISOcat status</a:t>
            </a:r>
            <a:endParaRPr lang="en-US"/>
          </a:p>
        </p:txBody>
      </p:sp>
      <p:sp>
        <p:nvSpPr>
          <p:cNvPr id="4" name="Slide Number Placeholder 3"/>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
        <p:nvSpPr>
          <p:cNvPr id="7" name="Slide Number Placeholder 6"/>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p:txBody>
          <a:bodyPr/>
          <a:lstStyle/>
          <a:p>
            <a:r>
              <a:rPr lang="en-US" smtClean="0"/>
              <a:t>CLARIN-NL - Call 1 - ISOcat status</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p:txBody>
          <a:bodyPr/>
          <a:lstStyle/>
          <a:p>
            <a:r>
              <a:rPr lang="en-US" smtClean="0"/>
              <a:t>CLARIN-NL - Call 1 - ISOcat status</a:t>
            </a:r>
            <a:endParaRPr lang="en-US"/>
          </a:p>
        </p:txBody>
      </p:sp>
      <p:sp>
        <p:nvSpPr>
          <p:cNvPr id="6" name="Slide Number Placeholder 5"/>
          <p:cNvSpPr>
            <a:spLocks noGrp="1"/>
          </p:cNvSpPr>
          <p:nvPr>
            <p:ph type="sldNum" sz="quarter" idx="12"/>
          </p:nvPr>
        </p:nvSpPr>
        <p:spPr/>
        <p:txBody>
          <a:bodyPr/>
          <a:lstStyle/>
          <a:p>
            <a:fld id="{FD9CCBEF-F770-4128-B54E-AD4FF7B1D7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www.isocat.org/"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10"/>
          <p:cNvSpPr>
            <a:spLocks noChangeArrowheads="1"/>
          </p:cNvSpPr>
          <p:nvPr/>
        </p:nvSpPr>
        <p:spPr bwMode="auto">
          <a:xfrm>
            <a:off x="0" y="0"/>
            <a:ext cx="9144000" cy="6858000"/>
          </a:xfrm>
          <a:prstGeom prst="rect">
            <a:avLst/>
          </a:prstGeom>
          <a:gradFill rotWithShape="1">
            <a:gsLst>
              <a:gs pos="0">
                <a:srgbClr val="DAE1E5"/>
              </a:gs>
              <a:gs pos="100000">
                <a:schemeClr val="bg1"/>
              </a:gs>
            </a:gsLst>
            <a:lin ang="18900000" scaled="1"/>
          </a:gradFill>
          <a:ln w="9525" algn="ctr">
            <a:solidFill>
              <a:schemeClr val="tx1"/>
            </a:solidFill>
            <a:miter lim="800000"/>
            <a:headEnd/>
            <a:tailEnd/>
          </a:ln>
          <a:effectLst/>
        </p:spPr>
        <p:txBody>
          <a:bodyPr wrap="none" anchor="ctr"/>
          <a:lstStyle/>
          <a:p>
            <a:pPr algn="ctr">
              <a:defRPr/>
            </a:pPr>
            <a:endParaRPr lang="en-US"/>
          </a:p>
        </p:txBody>
      </p:sp>
      <p:pic>
        <p:nvPicPr>
          <p:cNvPr id="7" name="Picture 8" descr="background"/>
          <p:cNvPicPr>
            <a:picLocks noChangeAspect="1" noChangeArrowheads="1"/>
          </p:cNvPicPr>
          <p:nvPr/>
        </p:nvPicPr>
        <p:blipFill>
          <a:blip r:embed="rId13" cstate="print"/>
          <a:srcRect/>
          <a:stretch>
            <a:fillRect/>
          </a:stretch>
        </p:blipFill>
        <p:spPr bwMode="auto">
          <a:xfrm>
            <a:off x="4064000" y="1778000"/>
            <a:ext cx="5080000" cy="5080000"/>
          </a:xfrm>
          <a:prstGeom prst="rect">
            <a:avLst/>
          </a:prstGeom>
          <a:noFill/>
          <a:ln w="9525">
            <a:noFill/>
            <a:miter lim="800000"/>
            <a:headEnd/>
            <a:tailEnd/>
          </a:ln>
        </p:spPr>
      </p:pic>
      <p:pic>
        <p:nvPicPr>
          <p:cNvPr id="8" name="Picture 9" descr="banner"/>
          <p:cNvPicPr>
            <a:picLocks noChangeAspect="1" noChangeArrowheads="1"/>
          </p:cNvPicPr>
          <p:nvPr/>
        </p:nvPicPr>
        <p:blipFill>
          <a:blip r:embed="rId14" cstate="print"/>
          <a:srcRect/>
          <a:stretch>
            <a:fillRect/>
          </a:stretch>
        </p:blipFill>
        <p:spPr bwMode="auto">
          <a:xfrm>
            <a:off x="0" y="0"/>
            <a:ext cx="1200150" cy="485775"/>
          </a:xfrm>
          <a:prstGeom prst="rect">
            <a:avLst/>
          </a:prstGeom>
          <a:noFill/>
          <a:ln w="9525">
            <a:noFill/>
            <a:miter lim="800000"/>
            <a:headEnd/>
            <a:tailEnd/>
          </a:ln>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9/21/2010</a:t>
            </a:r>
            <a:endParaRPr lang="en-US"/>
          </a:p>
        </p:txBody>
      </p:sp>
      <p:sp>
        <p:nvSpPr>
          <p:cNvPr id="5" name="Footer Placeholder 4"/>
          <p:cNvSpPr>
            <a:spLocks noGrp="1"/>
          </p:cNvSpPr>
          <p:nvPr>
            <p:ph type="ftr" sz="quarter" idx="3"/>
          </p:nvPr>
        </p:nvSpPr>
        <p:spPr>
          <a:xfrm>
            <a:off x="1371600" y="6356350"/>
            <a:ext cx="64770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CLARIN-NL - Call 1 - ISOcat status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CCBEF-F770-4128-B54E-AD4FF7B1D7BE}" type="slidenum">
              <a:rPr lang="en-US" smtClean="0"/>
              <a:pPr/>
              <a:t>‹#›</a:t>
            </a:fld>
            <a:endParaRPr lang="en-US"/>
          </a:p>
        </p:txBody>
      </p:sp>
      <p:sp>
        <p:nvSpPr>
          <p:cNvPr id="10" name="TextBox 9"/>
          <p:cNvSpPr txBox="1"/>
          <p:nvPr/>
        </p:nvSpPr>
        <p:spPr>
          <a:xfrm>
            <a:off x="-19768" y="381000"/>
            <a:ext cx="1315168" cy="307777"/>
          </a:xfrm>
          <a:prstGeom prst="rect">
            <a:avLst/>
          </a:prstGeom>
          <a:noFill/>
        </p:spPr>
        <p:txBody>
          <a:bodyPr wrap="none" rtlCol="0">
            <a:spAutoFit/>
          </a:bodyPr>
          <a:lstStyle/>
          <a:p>
            <a:r>
              <a:rPr lang="en-US" sz="1400" dirty="0" smtClean="0">
                <a:hlinkClick r:id="rId15"/>
              </a:rPr>
              <a:t>www.isocat.org</a:t>
            </a:r>
            <a:endParaRPr lang="en-US" sz="14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enzo.Windhouwer@mpi.nl"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Possible solutions</a:t>
            </a:r>
            <a:endParaRPr lang="en-US" dirty="0"/>
          </a:p>
        </p:txBody>
      </p:sp>
      <p:sp>
        <p:nvSpPr>
          <p:cNvPr id="3" name="Subtitle 2"/>
          <p:cNvSpPr>
            <a:spLocks noGrp="1"/>
          </p:cNvSpPr>
          <p:nvPr>
            <p:ph type="subTitle" idx="1"/>
          </p:nvPr>
        </p:nvSpPr>
        <p:spPr/>
        <p:txBody>
          <a:bodyPr/>
          <a:lstStyle/>
          <a:p>
            <a:endParaRPr lang="en-US"/>
          </a:p>
        </p:txBody>
      </p:sp>
      <p:pic>
        <p:nvPicPr>
          <p:cNvPr id="9" name="Picture 8" descr="logo_clarin-nl.png"/>
          <p:cNvPicPr>
            <a:picLocks noChangeAspect="1"/>
          </p:cNvPicPr>
          <p:nvPr/>
        </p:nvPicPr>
        <p:blipFill>
          <a:blip r:embed="rId2" cstate="print"/>
          <a:stretch>
            <a:fillRect/>
          </a:stretch>
        </p:blipFill>
        <p:spPr>
          <a:xfrm>
            <a:off x="2438400" y="1752600"/>
            <a:ext cx="4165080" cy="634921"/>
          </a:xfrm>
          <a:prstGeom prst="rect">
            <a:avLst/>
          </a:prstGeom>
        </p:spPr>
        <p:style>
          <a:lnRef idx="2">
            <a:schemeClr val="accent1"/>
          </a:lnRef>
          <a:fillRef idx="1">
            <a:schemeClr val="lt1"/>
          </a:fillRef>
          <a:effectRef idx="0">
            <a:schemeClr val="accent1"/>
          </a:effectRef>
          <a:fontRef idx="minor">
            <a:schemeClr val="dk1"/>
          </a:fontRef>
        </p:style>
      </p:pic>
      <p:sp>
        <p:nvSpPr>
          <p:cNvPr id="8" name="Subtitle 2"/>
          <p:cNvSpPr txBox="1">
            <a:spLocks/>
          </p:cNvSpPr>
          <p:nvPr/>
        </p:nvSpPr>
        <p:spPr>
          <a:xfrm>
            <a:off x="6248400" y="6400800"/>
            <a:ext cx="2895600" cy="457200"/>
          </a:xfrm>
          <a:prstGeom prst="rect">
            <a:avLst/>
          </a:prstGeom>
        </p:spPr>
        <p:txBody>
          <a:bodyPr vert="horz" lIns="91440" tIns="45720" rIns="91440" bIns="45720" rtlCol="0">
            <a:normAutofit/>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hlinkClick r:id="rId3"/>
              </a:rPr>
              <a:t>Menzo.Windhouwer@mpi.nl</a:t>
            </a:r>
            <a:endPar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0" name="Picture 9" descr="logo_mpi.gif"/>
          <p:cNvPicPr>
            <a:picLocks noChangeAspect="1"/>
          </p:cNvPicPr>
          <p:nvPr/>
        </p:nvPicPr>
        <p:blipFill>
          <a:blip r:embed="rId4" cstate="print"/>
          <a:srcRect l="21422" t="4615" r="21422" b="30462"/>
          <a:stretch>
            <a:fillRect/>
          </a:stretch>
        </p:blipFill>
        <p:spPr>
          <a:xfrm>
            <a:off x="8458200" y="5867400"/>
            <a:ext cx="582640" cy="56879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data category to use?</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smtClean="0"/>
              <a:t>If it fits your needs try to pick one which is bound for standardization:</a:t>
            </a:r>
          </a:p>
          <a:p>
            <a:pPr lvl="1"/>
            <a:r>
              <a:rPr lang="en-US" dirty="0" smtClean="0"/>
              <a:t>Metadata: owned by Peter Wittenburg or Daan Broeder</a:t>
            </a:r>
          </a:p>
          <a:p>
            <a:pPr lvl="1"/>
            <a:r>
              <a:rPr lang="en-US" dirty="0" err="1" smtClean="0"/>
              <a:t>Morphosyntax</a:t>
            </a:r>
            <a:r>
              <a:rPr lang="en-US" dirty="0" smtClean="0"/>
              <a:t>: owned by Gil </a:t>
            </a:r>
            <a:r>
              <a:rPr lang="en-US" dirty="0" err="1" smtClean="0"/>
              <a:t>Francapoulo</a:t>
            </a:r>
            <a:endParaRPr lang="en-US" dirty="0" smtClean="0"/>
          </a:p>
          <a:p>
            <a:pPr lvl="1"/>
            <a:r>
              <a:rPr lang="en-US" dirty="0" smtClean="0"/>
              <a:t>Terminology: owned by Sue Ellen Wright</a:t>
            </a:r>
          </a:p>
          <a:p>
            <a:pPr marL="514350" indent="-514350">
              <a:buFont typeface="+mj-lt"/>
              <a:buAutoNum type="arabicPeriod"/>
            </a:pPr>
            <a:r>
              <a:rPr lang="en-US" dirty="0" smtClean="0"/>
              <a:t>If they are close to your needs you can now still contact these owners to discuss modifications</a:t>
            </a:r>
          </a:p>
          <a:p>
            <a:pPr lvl="1"/>
            <a:r>
              <a:rPr lang="en-US" dirty="0" smtClean="0"/>
              <a:t>Once standardized you’ll have to issue a Change Request</a:t>
            </a:r>
          </a:p>
          <a:p>
            <a:pPr marL="514350" indent="-514350">
              <a:buFont typeface="+mj-lt"/>
              <a:buAutoNum type="arabicPeriod"/>
            </a:pPr>
            <a:r>
              <a:rPr lang="en-US" dirty="0" smtClean="0"/>
              <a:t>Or pick one published by a group (maybe you can join the group or form a group, so you collectively maintain the DC(S))</a:t>
            </a:r>
          </a:p>
          <a:p>
            <a:pPr marL="514350" indent="-514350">
              <a:buFont typeface="+mj-lt"/>
              <a:buAutoNum type="arabicPeriod"/>
            </a:pPr>
            <a:r>
              <a:rPr lang="en-US" dirty="0" smtClean="0"/>
              <a:t>Create your own</a:t>
            </a:r>
          </a:p>
          <a:p>
            <a:pPr marL="914400" lvl="1" indent="-514350"/>
            <a:r>
              <a:rPr lang="en-US" dirty="0" smtClean="0"/>
              <a:t>Add a narrower/broader relationship to the RR</a:t>
            </a:r>
          </a:p>
          <a:p>
            <a:endParaRPr lang="en-US" dirty="0" smtClean="0"/>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Data category types</a:t>
            </a:r>
            <a:endParaRPr lang="en-US" dirty="0"/>
          </a:p>
        </p:txBody>
      </p:sp>
      <p:sp>
        <p:nvSpPr>
          <p:cNvPr id="4" name="Date Placeholder 3"/>
          <p:cNvSpPr>
            <a:spLocks noGrp="1"/>
          </p:cNvSpPr>
          <p:nvPr>
            <p:ph type="dt" sz="half" idx="10"/>
          </p:nvPr>
        </p:nvSpPr>
        <p:spPr/>
        <p:txBody>
          <a:bodyPr/>
          <a:lstStyle/>
          <a:p>
            <a:r>
              <a:rPr lang="en-US" smtClean="0"/>
              <a:t>9/21/2010</a:t>
            </a:r>
            <a:endParaRPr lang="en-US"/>
          </a:p>
        </p:txBody>
      </p:sp>
      <p:grpSp>
        <p:nvGrpSpPr>
          <p:cNvPr id="6" name="Groep 26"/>
          <p:cNvGrpSpPr>
            <a:grpSpLocks/>
          </p:cNvGrpSpPr>
          <p:nvPr/>
        </p:nvGrpSpPr>
        <p:grpSpPr bwMode="auto">
          <a:xfrm>
            <a:off x="228600" y="1600200"/>
            <a:ext cx="2209800" cy="2122488"/>
            <a:chOff x="228600" y="1600200"/>
            <a:chExt cx="2209800" cy="2121932"/>
          </a:xfrm>
        </p:grpSpPr>
        <p:sp>
          <p:nvSpPr>
            <p:cNvPr id="7" name="Ovaal 5"/>
            <p:cNvSpPr>
              <a:spLocks noChangeArrowheads="1"/>
            </p:cNvSpPr>
            <p:nvPr/>
          </p:nvSpPr>
          <p:spPr bwMode="auto">
            <a:xfrm>
              <a:off x="228600" y="2362200"/>
              <a:ext cx="2209800" cy="914400"/>
            </a:xfrm>
            <a:prstGeom prst="ellipse">
              <a:avLst/>
            </a:prstGeom>
            <a:solidFill>
              <a:srgbClr val="FFFF00"/>
            </a:solidFill>
            <a:ln w="9525" algn="ctr">
              <a:solidFill>
                <a:schemeClr val="tx1"/>
              </a:solidFill>
              <a:round/>
              <a:headEnd/>
              <a:tailEnd/>
            </a:ln>
          </p:spPr>
          <p:txBody>
            <a:bodyPr wrap="none" anchor="ctr"/>
            <a:lstStyle/>
            <a:p>
              <a:pPr algn="ctr"/>
              <a:r>
                <a:rPr lang="en-US"/>
                <a:t>writtenForm</a:t>
              </a:r>
            </a:p>
          </p:txBody>
        </p:sp>
        <p:sp>
          <p:nvSpPr>
            <p:cNvPr id="8" name="Tekstvak 6"/>
            <p:cNvSpPr txBox="1">
              <a:spLocks noChangeArrowheads="1"/>
            </p:cNvSpPr>
            <p:nvPr/>
          </p:nvSpPr>
          <p:spPr bwMode="auto">
            <a:xfrm>
              <a:off x="9590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9" name="Tekstvak 18"/>
            <p:cNvSpPr txBox="1">
              <a:spLocks noChangeArrowheads="1"/>
            </p:cNvSpPr>
            <p:nvPr/>
          </p:nvSpPr>
          <p:spPr bwMode="auto">
            <a:xfrm>
              <a:off x="1376032" y="1600200"/>
              <a:ext cx="986168" cy="523220"/>
            </a:xfrm>
            <a:prstGeom prst="rect">
              <a:avLst/>
            </a:prstGeom>
            <a:noFill/>
            <a:ln w="9525">
              <a:noFill/>
              <a:miter lim="800000"/>
              <a:headEnd/>
              <a:tailEnd/>
            </a:ln>
          </p:spPr>
          <p:txBody>
            <a:bodyPr wrap="none">
              <a:spAutoFit/>
            </a:bodyPr>
            <a:lstStyle/>
            <a:p>
              <a:pPr algn="ctr"/>
              <a:r>
                <a:rPr lang="nl-NL" sz="2800"/>
                <a:t>open</a:t>
              </a:r>
              <a:endParaRPr lang="en-US" sz="2800"/>
            </a:p>
          </p:txBody>
        </p:sp>
      </p:grpSp>
      <p:grpSp>
        <p:nvGrpSpPr>
          <p:cNvPr id="10" name="Groep 29"/>
          <p:cNvGrpSpPr>
            <a:grpSpLocks/>
          </p:cNvGrpSpPr>
          <p:nvPr/>
        </p:nvGrpSpPr>
        <p:grpSpPr bwMode="auto">
          <a:xfrm>
            <a:off x="1219200" y="1609725"/>
            <a:ext cx="5486400" cy="4181475"/>
            <a:chOff x="1219200" y="1610380"/>
            <a:chExt cx="5486400" cy="4180820"/>
          </a:xfrm>
        </p:grpSpPr>
        <p:sp>
          <p:nvSpPr>
            <p:cNvPr id="11" name="Ovaal 7"/>
            <p:cNvSpPr>
              <a:spLocks noChangeArrowheads="1"/>
            </p:cNvSpPr>
            <p:nvPr/>
          </p:nvSpPr>
          <p:spPr bwMode="auto">
            <a:xfrm>
              <a:off x="2895600" y="2362200"/>
              <a:ext cx="2209800" cy="914400"/>
            </a:xfrm>
            <a:prstGeom prst="ellipse">
              <a:avLst/>
            </a:prstGeom>
            <a:solidFill>
              <a:srgbClr val="92D050"/>
            </a:solidFill>
            <a:ln w="9525" algn="ctr">
              <a:solidFill>
                <a:schemeClr val="tx1"/>
              </a:solidFill>
              <a:round/>
              <a:headEnd/>
              <a:tailEnd/>
            </a:ln>
          </p:spPr>
          <p:txBody>
            <a:bodyPr wrap="none" anchor="ctr"/>
            <a:lstStyle/>
            <a:p>
              <a:pPr algn="ctr"/>
              <a:r>
                <a:rPr lang="en-US"/>
                <a:t>grammaticalGender</a:t>
              </a:r>
            </a:p>
          </p:txBody>
        </p:sp>
        <p:sp>
          <p:nvSpPr>
            <p:cNvPr id="12" name="Tekstvak 8"/>
            <p:cNvSpPr txBox="1">
              <a:spLocks noChangeArrowheads="1"/>
            </p:cNvSpPr>
            <p:nvPr/>
          </p:nvSpPr>
          <p:spPr bwMode="auto">
            <a:xfrm>
              <a:off x="4737477" y="3288268"/>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13" name="Ovaal 9"/>
            <p:cNvSpPr/>
            <p:nvPr/>
          </p:nvSpPr>
          <p:spPr bwMode="auto">
            <a:xfrm>
              <a:off x="12192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neuter</a:t>
              </a:r>
            </a:p>
          </p:txBody>
        </p:sp>
        <p:sp>
          <p:nvSpPr>
            <p:cNvPr id="14" name="Ovaal 10"/>
            <p:cNvSpPr/>
            <p:nvPr/>
          </p:nvSpPr>
          <p:spPr bwMode="auto">
            <a:xfrm>
              <a:off x="2895600" y="4876943"/>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masculine</a:t>
              </a:r>
            </a:p>
          </p:txBody>
        </p:sp>
        <p:sp>
          <p:nvSpPr>
            <p:cNvPr id="15" name="Ovaal 11"/>
            <p:cNvSpPr/>
            <p:nvPr/>
          </p:nvSpPr>
          <p:spPr bwMode="auto">
            <a:xfrm>
              <a:off x="4495800" y="4038875"/>
              <a:ext cx="2209800" cy="914257"/>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wrap="none" anchor="ctr"/>
            <a:lstStyle/>
            <a:p>
              <a:pPr algn="ctr">
                <a:defRPr/>
              </a:pPr>
              <a:r>
                <a:rPr lang="en-US" dirty="0"/>
                <a:t>feminine</a:t>
              </a:r>
            </a:p>
          </p:txBody>
        </p:sp>
        <p:cxnSp>
          <p:nvCxnSpPr>
            <p:cNvPr id="16" name="Rechte verbindingslijn 13"/>
            <p:cNvCxnSpPr>
              <a:cxnSpLocks noChangeShapeType="1"/>
              <a:stCxn id="11" idx="4"/>
              <a:endCxn id="13" idx="0"/>
            </p:cNvCxnSpPr>
            <p:nvPr/>
          </p:nvCxnSpPr>
          <p:spPr bwMode="auto">
            <a:xfrm rot="5400000">
              <a:off x="2781300" y="2819400"/>
              <a:ext cx="762000" cy="1676400"/>
            </a:xfrm>
            <a:prstGeom prst="line">
              <a:avLst/>
            </a:prstGeom>
            <a:noFill/>
            <a:ln w="9525" algn="ctr">
              <a:solidFill>
                <a:schemeClr val="tx1"/>
              </a:solidFill>
              <a:round/>
              <a:headEnd/>
              <a:tailEnd/>
            </a:ln>
          </p:spPr>
        </p:cxnSp>
        <p:cxnSp>
          <p:nvCxnSpPr>
            <p:cNvPr id="17" name="Rechte verbindingslijn 15"/>
            <p:cNvCxnSpPr>
              <a:cxnSpLocks noChangeShapeType="1"/>
              <a:stCxn id="11" idx="4"/>
              <a:endCxn id="14" idx="0"/>
            </p:cNvCxnSpPr>
            <p:nvPr/>
          </p:nvCxnSpPr>
          <p:spPr bwMode="auto">
            <a:xfrm rot="5400000">
              <a:off x="3200400" y="4076700"/>
              <a:ext cx="1600200" cy="0"/>
            </a:xfrm>
            <a:prstGeom prst="line">
              <a:avLst/>
            </a:prstGeom>
            <a:noFill/>
            <a:ln w="9525" algn="ctr">
              <a:solidFill>
                <a:schemeClr val="tx1"/>
              </a:solidFill>
              <a:round/>
              <a:headEnd/>
              <a:tailEnd/>
            </a:ln>
          </p:spPr>
        </p:cxnSp>
        <p:cxnSp>
          <p:nvCxnSpPr>
            <p:cNvPr id="18" name="Rechte verbindingslijn 17"/>
            <p:cNvCxnSpPr>
              <a:cxnSpLocks noChangeShapeType="1"/>
              <a:stCxn id="11" idx="4"/>
              <a:endCxn id="15" idx="0"/>
            </p:cNvCxnSpPr>
            <p:nvPr/>
          </p:nvCxnSpPr>
          <p:spPr bwMode="auto">
            <a:xfrm rot="16200000" flipH="1">
              <a:off x="4419600" y="2857500"/>
              <a:ext cx="762000" cy="1600200"/>
            </a:xfrm>
            <a:prstGeom prst="line">
              <a:avLst/>
            </a:prstGeom>
            <a:noFill/>
            <a:ln w="9525" algn="ctr">
              <a:solidFill>
                <a:schemeClr val="tx1"/>
              </a:solidFill>
              <a:round/>
              <a:headEnd/>
              <a:tailEnd/>
            </a:ln>
          </p:spPr>
        </p:cxnSp>
        <p:sp>
          <p:nvSpPr>
            <p:cNvPr id="19" name="Tekstvak 19"/>
            <p:cNvSpPr txBox="1">
              <a:spLocks noChangeArrowheads="1"/>
            </p:cNvSpPr>
            <p:nvPr/>
          </p:nvSpPr>
          <p:spPr bwMode="auto">
            <a:xfrm>
              <a:off x="3390209" y="1610380"/>
              <a:ext cx="1225015" cy="523220"/>
            </a:xfrm>
            <a:prstGeom prst="rect">
              <a:avLst/>
            </a:prstGeom>
            <a:noFill/>
            <a:ln w="9525">
              <a:noFill/>
              <a:miter lim="800000"/>
              <a:headEnd/>
              <a:tailEnd/>
            </a:ln>
          </p:spPr>
          <p:txBody>
            <a:bodyPr wrap="none">
              <a:spAutoFit/>
            </a:bodyPr>
            <a:lstStyle/>
            <a:p>
              <a:pPr algn="ctr"/>
              <a:r>
                <a:rPr lang="nl-NL" sz="2800"/>
                <a:t>closed</a:t>
              </a:r>
              <a:endParaRPr lang="en-US" sz="2800"/>
            </a:p>
          </p:txBody>
        </p:sp>
      </p:grpSp>
      <p:sp>
        <p:nvSpPr>
          <p:cNvPr id="20" name="Tekstvak 20"/>
          <p:cNvSpPr txBox="1">
            <a:spLocks noChangeArrowheads="1"/>
          </p:cNvSpPr>
          <p:nvPr/>
        </p:nvSpPr>
        <p:spPr bwMode="auto">
          <a:xfrm>
            <a:off x="-49213" y="5019675"/>
            <a:ext cx="1323976" cy="522288"/>
          </a:xfrm>
          <a:prstGeom prst="rect">
            <a:avLst/>
          </a:prstGeom>
          <a:noFill/>
          <a:ln w="9525">
            <a:noFill/>
            <a:miter lim="800000"/>
            <a:headEnd/>
            <a:tailEnd/>
          </a:ln>
        </p:spPr>
        <p:txBody>
          <a:bodyPr wrap="none">
            <a:spAutoFit/>
          </a:bodyPr>
          <a:lstStyle/>
          <a:p>
            <a:pPr algn="ctr"/>
            <a:r>
              <a:rPr lang="nl-NL" sz="2800"/>
              <a:t>simple:</a:t>
            </a:r>
            <a:endParaRPr lang="en-US" sz="2800"/>
          </a:p>
        </p:txBody>
      </p:sp>
      <p:grpSp>
        <p:nvGrpSpPr>
          <p:cNvPr id="21" name="Groep 28"/>
          <p:cNvGrpSpPr>
            <a:grpSpLocks/>
          </p:cNvGrpSpPr>
          <p:nvPr/>
        </p:nvGrpSpPr>
        <p:grpSpPr bwMode="auto">
          <a:xfrm>
            <a:off x="6477000" y="1600200"/>
            <a:ext cx="2209800" cy="2579688"/>
            <a:chOff x="6477000" y="1600200"/>
            <a:chExt cx="2209800" cy="2579132"/>
          </a:xfrm>
        </p:grpSpPr>
        <p:sp>
          <p:nvSpPr>
            <p:cNvPr id="22" name="Ovaal 21"/>
            <p:cNvSpPr>
              <a:spLocks noChangeArrowheads="1"/>
            </p:cNvSpPr>
            <p:nvPr/>
          </p:nvSpPr>
          <p:spPr bwMode="auto">
            <a:xfrm>
              <a:off x="6477000" y="2362200"/>
              <a:ext cx="2209800" cy="914400"/>
            </a:xfrm>
            <a:prstGeom prst="ellipse">
              <a:avLst/>
            </a:prstGeom>
            <a:solidFill>
              <a:srgbClr val="00B0F0"/>
            </a:solidFill>
            <a:ln w="9525" algn="ctr">
              <a:solidFill>
                <a:schemeClr val="tx1"/>
              </a:solidFill>
              <a:round/>
              <a:headEnd/>
              <a:tailEnd/>
            </a:ln>
          </p:spPr>
          <p:txBody>
            <a:bodyPr wrap="none" anchor="ctr"/>
            <a:lstStyle/>
            <a:p>
              <a:pPr algn="ctr"/>
              <a:r>
                <a:rPr lang="en-US"/>
                <a:t>email</a:t>
              </a:r>
            </a:p>
          </p:txBody>
        </p:sp>
        <p:sp>
          <p:nvSpPr>
            <p:cNvPr id="23" name="Tekstvak 22"/>
            <p:cNvSpPr txBox="1">
              <a:spLocks noChangeArrowheads="1"/>
            </p:cNvSpPr>
            <p:nvPr/>
          </p:nvSpPr>
          <p:spPr bwMode="auto">
            <a:xfrm>
              <a:off x="7207439" y="3352800"/>
              <a:ext cx="748923" cy="369332"/>
            </a:xfrm>
            <a:prstGeom prst="rect">
              <a:avLst/>
            </a:prstGeom>
            <a:noFill/>
            <a:ln w="9525">
              <a:noFill/>
              <a:miter lim="800000"/>
              <a:headEnd/>
              <a:tailEnd/>
            </a:ln>
          </p:spPr>
          <p:txBody>
            <a:bodyPr wrap="none">
              <a:spAutoFit/>
            </a:bodyPr>
            <a:lstStyle/>
            <a:p>
              <a:pPr algn="ctr"/>
              <a:r>
                <a:rPr lang="nl-NL" i="1"/>
                <a:t>string</a:t>
              </a:r>
              <a:endParaRPr lang="en-US" i="1"/>
            </a:p>
          </p:txBody>
        </p:sp>
        <p:sp>
          <p:nvSpPr>
            <p:cNvPr id="24" name="Tekstvak 23"/>
            <p:cNvSpPr txBox="1">
              <a:spLocks noChangeArrowheads="1"/>
            </p:cNvSpPr>
            <p:nvPr/>
          </p:nvSpPr>
          <p:spPr bwMode="auto">
            <a:xfrm>
              <a:off x="6564940" y="1600200"/>
              <a:ext cx="2045753" cy="523220"/>
            </a:xfrm>
            <a:prstGeom prst="rect">
              <a:avLst/>
            </a:prstGeom>
            <a:noFill/>
            <a:ln w="9525">
              <a:noFill/>
              <a:miter lim="800000"/>
              <a:headEnd/>
              <a:tailEnd/>
            </a:ln>
          </p:spPr>
          <p:txBody>
            <a:bodyPr wrap="none">
              <a:spAutoFit/>
            </a:bodyPr>
            <a:lstStyle/>
            <a:p>
              <a:pPr algn="ctr"/>
              <a:r>
                <a:rPr lang="nl-NL" sz="2800"/>
                <a:t>constrained</a:t>
              </a:r>
              <a:endParaRPr lang="en-US" sz="2800"/>
            </a:p>
          </p:txBody>
        </p:sp>
        <p:sp>
          <p:nvSpPr>
            <p:cNvPr id="25" name="Tekstvak 24"/>
            <p:cNvSpPr txBox="1"/>
            <p:nvPr/>
          </p:nvSpPr>
          <p:spPr>
            <a:xfrm>
              <a:off x="6583363" y="3809524"/>
              <a:ext cx="1997075" cy="369808"/>
            </a:xfrm>
            <a:prstGeom prst="rect">
              <a:avLst/>
            </a:prstGeom>
            <a:solidFill>
              <a:schemeClr val="bg1"/>
            </a:solidFill>
            <a:ln>
              <a:solidFill>
                <a:schemeClr val="bg2">
                  <a:lumMod val="20000"/>
                  <a:lumOff val="80000"/>
                </a:schemeClr>
              </a:solidFill>
            </a:ln>
          </p:spPr>
          <p:txBody>
            <a:bodyPr wrap="none">
              <a:spAutoFit/>
            </a:bodyPr>
            <a:lstStyle/>
            <a:p>
              <a:pPr algn="ctr">
                <a:defRPr/>
              </a:pPr>
              <a:r>
                <a:rPr lang="nl-NL" dirty="0" err="1"/>
                <a:t>Constraint</a:t>
              </a:r>
              <a:r>
                <a:rPr lang="nl-NL" dirty="0"/>
                <a:t>: .</a:t>
              </a:r>
              <a:r>
                <a:rPr lang="en-US" dirty="0"/>
                <a:t>+@.+</a:t>
              </a:r>
            </a:p>
          </p:txBody>
        </p:sp>
      </p:grpSp>
      <p:sp>
        <p:nvSpPr>
          <p:cNvPr id="26" name="Tekstvak 25"/>
          <p:cNvSpPr txBox="1">
            <a:spLocks noChangeArrowheads="1"/>
          </p:cNvSpPr>
          <p:nvPr/>
        </p:nvSpPr>
        <p:spPr bwMode="auto">
          <a:xfrm>
            <a:off x="-76200" y="1600200"/>
            <a:ext cx="1624013" cy="523875"/>
          </a:xfrm>
          <a:prstGeom prst="rect">
            <a:avLst/>
          </a:prstGeom>
          <a:noFill/>
          <a:ln w="9525">
            <a:noFill/>
            <a:miter lim="800000"/>
            <a:headEnd/>
            <a:tailEnd/>
          </a:ln>
        </p:spPr>
        <p:txBody>
          <a:bodyPr wrap="none">
            <a:spAutoFit/>
          </a:bodyPr>
          <a:lstStyle/>
          <a:p>
            <a:pPr algn="ctr"/>
            <a:r>
              <a:rPr lang="nl-NL" sz="2800"/>
              <a:t>complex:</a:t>
            </a:r>
            <a:endParaRPr lang="en-US" sz="2800"/>
          </a:p>
        </p:txBody>
      </p:sp>
      <p:sp>
        <p:nvSpPr>
          <p:cNvPr id="27" name="Footer Placeholder 26"/>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data category types?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TDGs give DC types based on some reference model:</a:t>
            </a:r>
          </a:p>
          <a:p>
            <a:pPr lvl="1"/>
            <a:r>
              <a:rPr lang="en-US" dirty="0" smtClean="0"/>
              <a:t>Metadata: CMDI</a:t>
            </a:r>
          </a:p>
          <a:p>
            <a:pPr lvl="1"/>
            <a:r>
              <a:rPr lang="en-US" dirty="0" err="1" smtClean="0"/>
              <a:t>Morphosyntax</a:t>
            </a:r>
            <a:r>
              <a:rPr lang="en-US" dirty="0" smtClean="0"/>
              <a:t>: LMF</a:t>
            </a:r>
          </a:p>
          <a:p>
            <a:pPr lvl="1"/>
            <a:r>
              <a:rPr lang="en-US" dirty="0" smtClean="0"/>
              <a:t>Terminology: TBX</a:t>
            </a:r>
          </a:p>
          <a:p>
            <a:pPr lvl="1"/>
            <a:r>
              <a:rPr lang="en-US" i="1" dirty="0" smtClean="0"/>
              <a:t>POS field (closed DC) of the lexical entry “walk” gets the value ‘verb’ (simple DC)</a:t>
            </a:r>
          </a:p>
          <a:p>
            <a:r>
              <a:rPr lang="en-US" dirty="0" smtClean="0"/>
              <a:t>If the DC type doesn’t fit your needs:</a:t>
            </a:r>
          </a:p>
          <a:p>
            <a:pPr lvl="1"/>
            <a:r>
              <a:rPr lang="en-US" i="1" dirty="0" smtClean="0"/>
              <a:t>Verb (open DC) feature of a feature structure gets the value “walk”</a:t>
            </a:r>
          </a:p>
          <a:p>
            <a:pPr lvl="1"/>
            <a:r>
              <a:rPr lang="en-US" dirty="0" smtClean="0"/>
              <a:t>Unfortunately the DCR data model hasn’t yet facilities to share a semantic core between various types</a:t>
            </a:r>
          </a:p>
          <a:p>
            <a:pPr lvl="1"/>
            <a:r>
              <a:rPr lang="en-US" dirty="0" smtClean="0"/>
              <a:t>Create your own and add a </a:t>
            </a:r>
            <a:r>
              <a:rPr lang="en-US" dirty="0" err="1" smtClean="0"/>
              <a:t>sameAs</a:t>
            </a:r>
            <a:r>
              <a:rPr lang="en-US" dirty="0" smtClean="0"/>
              <a:t> relationship to the RR</a:t>
            </a:r>
            <a:endParaRPr lang="en-US" dirty="0"/>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category value domains</a:t>
            </a:r>
            <a:endParaRPr lang="en-US" dirty="0"/>
          </a:p>
        </p:txBody>
      </p:sp>
      <p:sp>
        <p:nvSpPr>
          <p:cNvPr id="3" name="Content Placeholder 2"/>
          <p:cNvSpPr>
            <a:spLocks noGrp="1"/>
          </p:cNvSpPr>
          <p:nvPr>
            <p:ph idx="1"/>
          </p:nvPr>
        </p:nvSpPr>
        <p:spPr/>
        <p:txBody>
          <a:bodyPr/>
          <a:lstStyle/>
          <a:p>
            <a:r>
              <a:rPr lang="en-US" dirty="0" smtClean="0"/>
              <a:t>Is the value you need not yet known?</a:t>
            </a:r>
          </a:p>
          <a:p>
            <a:pPr marL="971550" lvl="1" indent="-514350">
              <a:buFont typeface="+mj-lt"/>
              <a:buAutoNum type="arabicPeriod"/>
            </a:pPr>
            <a:r>
              <a:rPr lang="en-US" dirty="0" smtClean="0"/>
              <a:t>Contact owner to add your simple DC</a:t>
            </a:r>
          </a:p>
          <a:p>
            <a:pPr marL="971550" lvl="1" indent="-514350">
              <a:buFont typeface="+mj-lt"/>
              <a:buAutoNum type="arabicPeriod"/>
            </a:pPr>
            <a:r>
              <a:rPr lang="en-US" dirty="0" smtClean="0"/>
              <a:t>Create your own closed DC, reuse existing simple DCs, add your own simple DC(s)</a:t>
            </a:r>
          </a:p>
          <a:p>
            <a:pPr marL="1371600" lvl="2" indent="-514350"/>
            <a:r>
              <a:rPr lang="en-US" dirty="0" smtClean="0"/>
              <a:t>Add a </a:t>
            </a:r>
            <a:r>
              <a:rPr lang="en-US" dirty="0" err="1" smtClean="0"/>
              <a:t>sameAs</a:t>
            </a:r>
            <a:r>
              <a:rPr lang="en-US" dirty="0" smtClean="0"/>
              <a:t> relationship to the RR</a:t>
            </a:r>
          </a:p>
          <a:p>
            <a:pPr marL="571500" indent="-514350"/>
            <a:r>
              <a:rPr lang="en-US" dirty="0" smtClean="0"/>
              <a:t>It’s easy to create subset of a value domain, but not to create a superset …</a:t>
            </a:r>
            <a:endParaRPr lang="en-US" dirty="0"/>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Granularity issues</a:t>
            </a:r>
            <a:endParaRPr lang="en-US" dirty="0"/>
          </a:p>
        </p:txBody>
      </p:sp>
      <p:sp>
        <p:nvSpPr>
          <p:cNvPr id="3" name="Content Placeholder 2"/>
          <p:cNvSpPr>
            <a:spLocks noGrp="1"/>
          </p:cNvSpPr>
          <p:nvPr>
            <p:ph idx="1"/>
          </p:nvPr>
        </p:nvSpPr>
        <p:spPr>
          <a:xfrm>
            <a:off x="457200" y="1447800"/>
            <a:ext cx="8229600" cy="4525963"/>
          </a:xfrm>
        </p:spPr>
        <p:txBody>
          <a:bodyPr>
            <a:noAutofit/>
          </a:bodyPr>
          <a:lstStyle/>
          <a:p>
            <a:r>
              <a:rPr lang="en-US" sz="2000" dirty="0" smtClean="0"/>
              <a:t>How much (application) context to take into account?</a:t>
            </a:r>
          </a:p>
          <a:p>
            <a:r>
              <a:rPr lang="en-US" sz="2000" dirty="0" smtClean="0"/>
              <a:t>Generic data categories (context insensitive):</a:t>
            </a:r>
          </a:p>
          <a:p>
            <a:pPr lvl="1"/>
            <a:r>
              <a:rPr lang="en-US" sz="1600" dirty="0" smtClean="0"/>
              <a:t>Pro: reusable; the data model of your application provides the proper context, i.e., determines that only a subset of all the possible instances of the data category are interesting for your application domain; this context might be further described in the future by a new type of data categories: container data categories</a:t>
            </a:r>
          </a:p>
          <a:p>
            <a:pPr lvl="1"/>
            <a:r>
              <a:rPr lang="en-US" sz="1600" dirty="0" smtClean="0"/>
              <a:t>Con: if too generic the data category is no more then a data type, e.g., “this is a date”</a:t>
            </a:r>
          </a:p>
          <a:p>
            <a:r>
              <a:rPr lang="en-US" sz="2000" dirty="0" smtClean="0"/>
              <a:t>Specific data categories (context incorporated in the specification):</a:t>
            </a:r>
          </a:p>
          <a:p>
            <a:pPr lvl="1"/>
            <a:r>
              <a:rPr lang="en-US" sz="1600" dirty="0" smtClean="0"/>
              <a:t>Pro: (semantic) search can be based on a relationship with a specific data category without the need to take the context into account (inference about the context)</a:t>
            </a:r>
          </a:p>
          <a:p>
            <a:pPr lvl="1"/>
            <a:r>
              <a:rPr lang="en-US" sz="1600" dirty="0" smtClean="0"/>
              <a:t>Con: if too specific the data category may not be reusable in any other resource, and has almost no use for semantic interoperability (although this might be remedied by relationships in the RR with more generic data categories)</a:t>
            </a:r>
          </a:p>
          <a:p>
            <a:r>
              <a:rPr lang="en-US" sz="2000" dirty="0" smtClean="0"/>
              <a:t>In search of the balance:</a:t>
            </a:r>
          </a:p>
          <a:p>
            <a:pPr lvl="1"/>
            <a:r>
              <a:rPr lang="en-US" sz="1600" dirty="0" smtClean="0"/>
              <a:t>Go at least one level above the data type, e.g., /</a:t>
            </a:r>
            <a:r>
              <a:rPr lang="en-US" sz="1600" i="1" dirty="0" err="1" smtClean="0"/>
              <a:t>untilDate</a:t>
            </a:r>
            <a:r>
              <a:rPr lang="en-US" sz="1600" dirty="0" smtClean="0"/>
              <a:t>/</a:t>
            </a:r>
          </a:p>
          <a:p>
            <a:pPr lvl="1"/>
            <a:r>
              <a:rPr lang="en-US" sz="1600" dirty="0" smtClean="0"/>
              <a:t>If your data category is one-of-a-kind make it specific, maybe in the future others will ask you to generalize it</a:t>
            </a:r>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Granularity</a:t>
            </a:r>
            <a:endParaRPr lang="en-US" dirty="0"/>
          </a:p>
        </p:txBody>
      </p:sp>
      <p:sp>
        <p:nvSpPr>
          <p:cNvPr id="3" name="Content Placeholder 2"/>
          <p:cNvSpPr>
            <a:spLocks noGrp="1"/>
          </p:cNvSpPr>
          <p:nvPr>
            <p:ph idx="1"/>
          </p:nvPr>
        </p:nvSpPr>
        <p:spPr/>
        <p:txBody>
          <a:bodyPr>
            <a:normAutofit lnSpcReduction="10000"/>
          </a:bodyPr>
          <a:lstStyle/>
          <a:p>
            <a:r>
              <a:rPr lang="en-US" dirty="0" smtClean="0"/>
              <a:t>A resource listing actors in a play</a:t>
            </a:r>
          </a:p>
          <a:p>
            <a:r>
              <a:rPr lang="en-US" dirty="0" smtClean="0"/>
              <a:t>Which data category to associate with the name of an actor?</a:t>
            </a:r>
          </a:p>
          <a:p>
            <a:endParaRPr lang="en-US" dirty="0" smtClean="0"/>
          </a:p>
          <a:p>
            <a:pPr marL="342900" lvl="4" indent="-342900"/>
            <a:r>
              <a:rPr lang="en-US" dirty="0" smtClean="0"/>
              <a:t>String (data type)</a:t>
            </a:r>
          </a:p>
          <a:p>
            <a:pPr marL="342900" lvl="4" indent="-342900"/>
            <a:r>
              <a:rPr lang="en-US" dirty="0" err="1" smtClean="0"/>
              <a:t>Naam</a:t>
            </a:r>
            <a:r>
              <a:rPr lang="en-US" dirty="0" smtClean="0"/>
              <a:t> (data field)</a:t>
            </a:r>
          </a:p>
          <a:p>
            <a:pPr marL="342900" lvl="4" indent="-342900"/>
            <a:r>
              <a:rPr lang="en-US" dirty="0" err="1" smtClean="0"/>
              <a:t>Naam</a:t>
            </a:r>
            <a:r>
              <a:rPr lang="en-US" dirty="0" smtClean="0"/>
              <a:t> van </a:t>
            </a:r>
            <a:r>
              <a:rPr lang="en-US" dirty="0" err="1" smtClean="0"/>
              <a:t>een</a:t>
            </a:r>
            <a:r>
              <a:rPr lang="en-US" dirty="0" smtClean="0"/>
              <a:t> </a:t>
            </a:r>
            <a:r>
              <a:rPr lang="en-US" dirty="0" err="1" smtClean="0"/>
              <a:t>persoon</a:t>
            </a:r>
            <a:endParaRPr lang="en-US" dirty="0" smtClean="0"/>
          </a:p>
          <a:p>
            <a:pPr marL="342900" lvl="4" indent="-342900"/>
            <a:r>
              <a:rPr lang="en-US" dirty="0" err="1" smtClean="0"/>
              <a:t>Naam</a:t>
            </a:r>
            <a:r>
              <a:rPr lang="en-US" dirty="0" smtClean="0"/>
              <a:t> van </a:t>
            </a:r>
            <a:r>
              <a:rPr lang="en-US" dirty="0" err="1" smtClean="0"/>
              <a:t>een</a:t>
            </a:r>
            <a:r>
              <a:rPr lang="en-US" dirty="0" smtClean="0"/>
              <a:t> </a:t>
            </a:r>
            <a:r>
              <a:rPr lang="en-US" dirty="0" err="1" smtClean="0"/>
              <a:t>acteur</a:t>
            </a:r>
            <a:endParaRPr lang="en-US" dirty="0" smtClean="0"/>
          </a:p>
          <a:p>
            <a:pPr marL="342900" lvl="4" indent="-342900"/>
            <a:r>
              <a:rPr lang="en-US" dirty="0" err="1" smtClean="0"/>
              <a:t>Naam</a:t>
            </a:r>
            <a:r>
              <a:rPr lang="en-US" dirty="0" smtClean="0"/>
              <a:t> van </a:t>
            </a:r>
            <a:r>
              <a:rPr lang="en-US" dirty="0" err="1" smtClean="0"/>
              <a:t>een</a:t>
            </a:r>
            <a:r>
              <a:rPr lang="en-US" dirty="0" smtClean="0"/>
              <a:t> </a:t>
            </a:r>
            <a:r>
              <a:rPr lang="en-US" dirty="0" err="1" smtClean="0"/>
              <a:t>toneelspeler</a:t>
            </a:r>
            <a:endParaRPr lang="en-US" dirty="0" smtClean="0"/>
          </a:p>
          <a:p>
            <a:pPr marL="342900" lvl="4" indent="-342900"/>
            <a:r>
              <a:rPr lang="en-US" dirty="0" err="1" smtClean="0"/>
              <a:t>Naam</a:t>
            </a:r>
            <a:r>
              <a:rPr lang="en-US" dirty="0" smtClean="0"/>
              <a:t> van </a:t>
            </a:r>
            <a:r>
              <a:rPr lang="en-US" dirty="0" err="1" smtClean="0"/>
              <a:t>een</a:t>
            </a:r>
            <a:r>
              <a:rPr lang="en-US" dirty="0" smtClean="0"/>
              <a:t> </a:t>
            </a:r>
            <a:r>
              <a:rPr lang="en-US" dirty="0" err="1" smtClean="0"/>
              <a:t>toneelspeler</a:t>
            </a:r>
            <a:r>
              <a:rPr lang="en-US" dirty="0" smtClean="0"/>
              <a:t> in </a:t>
            </a:r>
            <a:r>
              <a:rPr lang="en-US" dirty="0" err="1" smtClean="0"/>
              <a:t>mijn</a:t>
            </a:r>
            <a:r>
              <a:rPr lang="en-US" dirty="0" smtClean="0"/>
              <a:t> type resources </a:t>
            </a:r>
          </a:p>
          <a:p>
            <a:pPr marL="342900" lvl="4" indent="-342900"/>
            <a:r>
              <a:rPr lang="en-US" dirty="0" err="1" smtClean="0"/>
              <a:t>Naam</a:t>
            </a:r>
            <a:r>
              <a:rPr lang="en-US" dirty="0" smtClean="0"/>
              <a:t> van </a:t>
            </a:r>
            <a:r>
              <a:rPr lang="en-US" dirty="0" err="1" smtClean="0"/>
              <a:t>een</a:t>
            </a:r>
            <a:r>
              <a:rPr lang="en-US" dirty="0" smtClean="0"/>
              <a:t> </a:t>
            </a:r>
            <a:r>
              <a:rPr lang="en-US" dirty="0" err="1" smtClean="0"/>
              <a:t>toneelspeler</a:t>
            </a:r>
            <a:r>
              <a:rPr lang="en-US" dirty="0" smtClean="0"/>
              <a:t> in </a:t>
            </a:r>
            <a:r>
              <a:rPr lang="en-US" dirty="0" err="1" smtClean="0"/>
              <a:t>mijn</a:t>
            </a:r>
            <a:r>
              <a:rPr lang="en-US" dirty="0" smtClean="0"/>
              <a:t> resource</a:t>
            </a:r>
          </a:p>
          <a:p>
            <a:pPr lvl="3"/>
            <a:endParaRPr lang="en-US" dirty="0" smtClean="0"/>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p:txBody>
          <a:bodyPr/>
          <a:lstStyle/>
          <a:p>
            <a:r>
              <a:rPr lang="en-US" smtClean="0"/>
              <a:t>CLARIN-NL - Call 1 - ISOcat status</a:t>
            </a:r>
            <a:endParaRPr lang="en-US"/>
          </a:p>
        </p:txBody>
      </p:sp>
      <p:cxnSp>
        <p:nvCxnSpPr>
          <p:cNvPr id="8" name="Straight Arrow Connector 7"/>
          <p:cNvCxnSpPr/>
          <p:nvPr/>
        </p:nvCxnSpPr>
        <p:spPr>
          <a:xfrm rot="5400000">
            <a:off x="5219700" y="4838700"/>
            <a:ext cx="2362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00800" y="3745468"/>
            <a:ext cx="875240" cy="369332"/>
          </a:xfrm>
          <a:prstGeom prst="rect">
            <a:avLst/>
          </a:prstGeom>
          <a:noFill/>
        </p:spPr>
        <p:txBody>
          <a:bodyPr wrap="none" rtlCol="0">
            <a:spAutoFit/>
          </a:bodyPr>
          <a:lstStyle/>
          <a:p>
            <a:r>
              <a:rPr lang="en-US" dirty="0" smtClean="0"/>
              <a:t>generic</a:t>
            </a:r>
            <a:endParaRPr lang="en-US" dirty="0"/>
          </a:p>
        </p:txBody>
      </p:sp>
      <p:sp>
        <p:nvSpPr>
          <p:cNvPr id="10" name="TextBox 9"/>
          <p:cNvSpPr txBox="1"/>
          <p:nvPr/>
        </p:nvSpPr>
        <p:spPr>
          <a:xfrm>
            <a:off x="6400800" y="5562600"/>
            <a:ext cx="883575" cy="369332"/>
          </a:xfrm>
          <a:prstGeom prst="rect">
            <a:avLst/>
          </a:prstGeom>
          <a:noFill/>
        </p:spPr>
        <p:txBody>
          <a:bodyPr wrap="none" rtlCol="0">
            <a:spAutoFit/>
          </a:bodyPr>
          <a:lstStyle/>
          <a:p>
            <a:r>
              <a:rPr lang="en-US" dirty="0" smtClean="0"/>
              <a:t>specific</a:t>
            </a:r>
            <a:endParaRPr lang="en-US" dirty="0"/>
          </a:p>
        </p:txBody>
      </p:sp>
      <p:sp>
        <p:nvSpPr>
          <p:cNvPr id="11" name="Rectangle 10"/>
          <p:cNvSpPr/>
          <p:nvPr/>
        </p:nvSpPr>
        <p:spPr>
          <a:xfrm>
            <a:off x="457200" y="4267200"/>
            <a:ext cx="30480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Composite values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Some values are actually composites, e.g., “first plural exclusive vernacular”</a:t>
            </a:r>
          </a:p>
          <a:p>
            <a:r>
              <a:rPr lang="en-US" dirty="0" smtClean="0"/>
              <a:t>If the composite is the lowest level in you data model you can’t link the parts to data categories as:</a:t>
            </a:r>
          </a:p>
          <a:p>
            <a:pPr lvl="1"/>
            <a:r>
              <a:rPr lang="en-US" dirty="0" smtClean="0"/>
              <a:t>[a data category is the] result of the specification of a given data field [or its value]</a:t>
            </a:r>
            <a:r>
              <a:rPr lang="en-US" i="1" dirty="0" smtClean="0"/>
              <a:t> </a:t>
            </a:r>
            <a:r>
              <a:rPr lang="en-US" dirty="0" smtClean="0"/>
              <a:t>(ISO 12620:2009)</a:t>
            </a:r>
          </a:p>
          <a:p>
            <a:r>
              <a:rPr lang="en-US" dirty="0" smtClean="0"/>
              <a:t>However, you can link the composite value in the RR to multiple data categories or concepts; maybe using </a:t>
            </a:r>
            <a:r>
              <a:rPr lang="en-US" dirty="0" err="1" smtClean="0"/>
              <a:t>partOf</a:t>
            </a:r>
            <a:r>
              <a:rPr lang="en-US" dirty="0" smtClean="0"/>
              <a:t> or </a:t>
            </a:r>
            <a:r>
              <a:rPr lang="en-US" dirty="0" err="1" smtClean="0"/>
              <a:t>subClassOf</a:t>
            </a:r>
            <a:r>
              <a:rPr lang="en-US" dirty="0" smtClean="0"/>
              <a:t> relationships</a:t>
            </a:r>
            <a:endParaRPr lang="en-US" dirty="0"/>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Registry</a:t>
            </a:r>
            <a:endParaRPr lang="en-US" dirty="0"/>
          </a:p>
        </p:txBody>
      </p:sp>
      <p:sp>
        <p:nvSpPr>
          <p:cNvPr id="3" name="Content Placeholder 2"/>
          <p:cNvSpPr>
            <a:spLocks noGrp="1"/>
          </p:cNvSpPr>
          <p:nvPr>
            <p:ph idx="1"/>
          </p:nvPr>
        </p:nvSpPr>
        <p:spPr/>
        <p:txBody>
          <a:bodyPr>
            <a:noAutofit/>
          </a:bodyPr>
          <a:lstStyle/>
          <a:p>
            <a:r>
              <a:rPr lang="en-US" sz="2000" dirty="0" smtClean="0"/>
              <a:t>The Relation Registry is basically a triple store:</a:t>
            </a:r>
          </a:p>
          <a:p>
            <a:pPr lvl="1"/>
            <a:r>
              <a:rPr lang="en-US" sz="1600" dirty="0" smtClean="0"/>
              <a:t>Subject: resource 1</a:t>
            </a:r>
          </a:p>
          <a:p>
            <a:pPr lvl="1"/>
            <a:r>
              <a:rPr lang="en-US" sz="1600" dirty="0" smtClean="0"/>
              <a:t>Predicate: relationship</a:t>
            </a:r>
          </a:p>
          <a:p>
            <a:pPr lvl="1"/>
            <a:r>
              <a:rPr lang="en-US" sz="1600" dirty="0" smtClean="0"/>
              <a:t>Object: resource 2</a:t>
            </a:r>
            <a:endParaRPr lang="en-US" sz="2000" dirty="0" smtClean="0"/>
          </a:p>
          <a:p>
            <a:r>
              <a:rPr lang="en-US" sz="2000" dirty="0" smtClean="0"/>
              <a:t>You can use Turtle (or N3 or RDF/XML or …) to specify these triples:</a:t>
            </a:r>
          </a:p>
          <a:p>
            <a:pPr lvl="1">
              <a:buNone/>
            </a:pPr>
            <a:r>
              <a:rPr lang="en-US" sz="1600" dirty="0" smtClean="0"/>
              <a:t>@prefix </a:t>
            </a:r>
            <a:r>
              <a:rPr lang="en-US" sz="1600" dirty="0" err="1" smtClean="0"/>
              <a:t>rel</a:t>
            </a:r>
            <a:r>
              <a:rPr lang="en-US" sz="1600" dirty="0" smtClean="0"/>
              <a:t>	: &lt;http://www.isocat.org/rr/relations#&gt; .</a:t>
            </a:r>
          </a:p>
          <a:p>
            <a:pPr lvl="1">
              <a:buNone/>
            </a:pPr>
            <a:r>
              <a:rPr lang="en-US" sz="1600" dirty="0" smtClean="0"/>
              <a:t>@prefix </a:t>
            </a:r>
            <a:r>
              <a:rPr lang="en-US" sz="1600" dirty="0" err="1" smtClean="0"/>
              <a:t>isocat</a:t>
            </a:r>
            <a:r>
              <a:rPr lang="en-US" sz="1600" dirty="0" smtClean="0"/>
              <a:t> 	: &lt;http://www.isocat.org/datcat/&gt; .</a:t>
            </a:r>
          </a:p>
          <a:p>
            <a:pPr lvl="1">
              <a:buNone/>
            </a:pPr>
            <a:endParaRPr lang="en-US" sz="1600" dirty="0" smtClean="0"/>
          </a:p>
          <a:p>
            <a:pPr lvl="1">
              <a:buNone/>
            </a:pPr>
            <a:r>
              <a:rPr lang="en-US" sz="1600" dirty="0" smtClean="0"/>
              <a:t># /</a:t>
            </a:r>
            <a:r>
              <a:rPr lang="en-US" sz="1600" i="1" dirty="0" smtClean="0"/>
              <a:t>first plural exclusive vernacular</a:t>
            </a:r>
            <a:r>
              <a:rPr lang="en-US" sz="1600" dirty="0" smtClean="0"/>
              <a:t>/ is-a /</a:t>
            </a:r>
            <a:r>
              <a:rPr lang="en-US" sz="1600" i="1" dirty="0" smtClean="0"/>
              <a:t>vernacular</a:t>
            </a:r>
            <a:r>
              <a:rPr lang="en-US" sz="1600" dirty="0" smtClean="0"/>
              <a:t>/</a:t>
            </a:r>
          </a:p>
          <a:p>
            <a:pPr lvl="1">
              <a:buNone/>
            </a:pPr>
            <a:r>
              <a:rPr lang="en-US" sz="1600" dirty="0" smtClean="0"/>
              <a:t>isocat:DC-1234 </a:t>
            </a:r>
            <a:r>
              <a:rPr lang="en-US" sz="1600" dirty="0" err="1" smtClean="0"/>
              <a:t>rel:subClassOf</a:t>
            </a:r>
            <a:r>
              <a:rPr lang="en-US" sz="1600" dirty="0" smtClean="0"/>
              <a:t> isocat:DC-4 .</a:t>
            </a:r>
          </a:p>
          <a:p>
            <a:pPr lvl="1">
              <a:buNone/>
            </a:pPr>
            <a:r>
              <a:rPr lang="en-US" sz="1600" dirty="0" smtClean="0"/>
              <a:t># /</a:t>
            </a:r>
            <a:r>
              <a:rPr lang="en-US" sz="1600" i="1" dirty="0" smtClean="0"/>
              <a:t>first person</a:t>
            </a:r>
            <a:r>
              <a:rPr lang="en-US" sz="1600" dirty="0" smtClean="0"/>
              <a:t>/ part-of /</a:t>
            </a:r>
            <a:r>
              <a:rPr lang="en-US" sz="1600" i="1" dirty="0" smtClean="0"/>
              <a:t>first plural exclusive vernacular</a:t>
            </a:r>
            <a:r>
              <a:rPr lang="en-US" sz="1600" dirty="0" smtClean="0"/>
              <a:t>/</a:t>
            </a:r>
          </a:p>
          <a:p>
            <a:pPr lvl="1">
              <a:buNone/>
            </a:pPr>
            <a:r>
              <a:rPr lang="en-US" sz="1600" dirty="0" smtClean="0"/>
              <a:t>isocat:DC-1 </a:t>
            </a:r>
            <a:r>
              <a:rPr lang="en-US" sz="1600" dirty="0" err="1" smtClean="0"/>
              <a:t>rel:partOf</a:t>
            </a:r>
            <a:r>
              <a:rPr lang="en-US" sz="1600" dirty="0" smtClean="0"/>
              <a:t> isocat:DC-1234 .</a:t>
            </a:r>
          </a:p>
          <a:p>
            <a:pPr lvl="1">
              <a:buNone/>
            </a:pPr>
            <a:r>
              <a:rPr lang="en-US" sz="1600" dirty="0" smtClean="0"/>
              <a:t># /</a:t>
            </a:r>
            <a:r>
              <a:rPr lang="en-US" sz="1600" i="1" dirty="0" smtClean="0"/>
              <a:t>plural</a:t>
            </a:r>
            <a:r>
              <a:rPr lang="en-US" sz="1600" dirty="0" smtClean="0"/>
              <a:t>/ part-of /</a:t>
            </a:r>
            <a:r>
              <a:rPr lang="en-US" sz="1600" i="1" dirty="0" smtClean="0"/>
              <a:t>first plural exclusive vernacular</a:t>
            </a:r>
            <a:r>
              <a:rPr lang="en-US" sz="1600" dirty="0" smtClean="0"/>
              <a:t>/</a:t>
            </a:r>
          </a:p>
          <a:p>
            <a:pPr lvl="1">
              <a:buNone/>
            </a:pPr>
            <a:r>
              <a:rPr lang="en-US" sz="1600" dirty="0" smtClean="0"/>
              <a:t>isocat:DC-2 </a:t>
            </a:r>
            <a:r>
              <a:rPr lang="en-US" sz="1600" dirty="0" err="1" smtClean="0"/>
              <a:t>rel:partOf</a:t>
            </a:r>
            <a:r>
              <a:rPr lang="en-US" sz="1600" dirty="0" smtClean="0"/>
              <a:t> isocat:DC-1234 . </a:t>
            </a:r>
          </a:p>
          <a:p>
            <a:pPr lvl="1">
              <a:buNone/>
            </a:pPr>
            <a:r>
              <a:rPr lang="en-US" sz="1600" dirty="0" smtClean="0"/>
              <a:t># /</a:t>
            </a:r>
            <a:r>
              <a:rPr lang="en-US" sz="1600" i="1" dirty="0" smtClean="0"/>
              <a:t>exclusive</a:t>
            </a:r>
            <a:r>
              <a:rPr lang="en-US" sz="1600" dirty="0" smtClean="0"/>
              <a:t>/ part-of /</a:t>
            </a:r>
            <a:r>
              <a:rPr lang="en-US" sz="1600" i="1" dirty="0" smtClean="0"/>
              <a:t>first plural exclusive vernacular</a:t>
            </a:r>
            <a:r>
              <a:rPr lang="en-US" sz="1600" dirty="0" smtClean="0"/>
              <a:t>/</a:t>
            </a:r>
          </a:p>
          <a:p>
            <a:pPr lvl="1">
              <a:buNone/>
            </a:pPr>
            <a:r>
              <a:rPr lang="en-US" sz="1600" dirty="0" smtClean="0"/>
              <a:t>isocat:DC-3 </a:t>
            </a:r>
            <a:r>
              <a:rPr lang="en-US" sz="1600" dirty="0" err="1" smtClean="0"/>
              <a:t>rel:partOf</a:t>
            </a:r>
            <a:r>
              <a:rPr lang="en-US" sz="1600" dirty="0" smtClean="0"/>
              <a:t> isocat:DC-1234 .</a:t>
            </a:r>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types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rel:related</a:t>
            </a:r>
            <a:endParaRPr lang="en-US" dirty="0" smtClean="0"/>
          </a:p>
          <a:p>
            <a:r>
              <a:rPr lang="en-US" dirty="0" err="1" smtClean="0"/>
              <a:t>rel:sameAs</a:t>
            </a:r>
            <a:endParaRPr lang="en-US" dirty="0" smtClean="0"/>
          </a:p>
          <a:p>
            <a:r>
              <a:rPr lang="en-US" dirty="0" smtClean="0"/>
              <a:t>(</a:t>
            </a:r>
            <a:r>
              <a:rPr lang="en-US" dirty="0" err="1" smtClean="0"/>
              <a:t>rel:distinct</a:t>
            </a:r>
            <a:r>
              <a:rPr lang="en-US" dirty="0" smtClean="0"/>
              <a:t>)</a:t>
            </a:r>
          </a:p>
          <a:p>
            <a:r>
              <a:rPr lang="en-US" dirty="0" err="1" smtClean="0"/>
              <a:t>rel:subClassOf</a:t>
            </a:r>
            <a:r>
              <a:rPr lang="en-US" dirty="0" smtClean="0"/>
              <a:t>/</a:t>
            </a:r>
            <a:r>
              <a:rPr lang="en-US" dirty="0" err="1" smtClean="0"/>
              <a:t>rel:superClassOf</a:t>
            </a:r>
            <a:endParaRPr lang="en-US" dirty="0" smtClean="0"/>
          </a:p>
          <a:p>
            <a:r>
              <a:rPr lang="en-US" dirty="0" err="1" smtClean="0"/>
              <a:t>rel:narrower</a:t>
            </a:r>
            <a:r>
              <a:rPr lang="en-US" dirty="0" smtClean="0"/>
              <a:t>/</a:t>
            </a:r>
            <a:r>
              <a:rPr lang="en-US" dirty="0" err="1" smtClean="0"/>
              <a:t>rel:broader</a:t>
            </a:r>
            <a:endParaRPr lang="en-US" dirty="0" smtClean="0"/>
          </a:p>
          <a:p>
            <a:r>
              <a:rPr lang="en-US" dirty="0" err="1" smtClean="0"/>
              <a:t>rel:partOf</a:t>
            </a:r>
            <a:r>
              <a:rPr lang="en-US" dirty="0" smtClean="0"/>
              <a:t>, </a:t>
            </a:r>
            <a:r>
              <a:rPr lang="en-US" dirty="0" err="1" smtClean="0"/>
              <a:t>rel:directPartOf</a:t>
            </a:r>
            <a:r>
              <a:rPr lang="en-US" dirty="0" smtClean="0"/>
              <a:t>, </a:t>
            </a:r>
            <a:r>
              <a:rPr lang="en-US" dirty="0" err="1" smtClean="0"/>
              <a:t>rel:indirectPartOf</a:t>
            </a:r>
            <a:endParaRPr lang="en-US" dirty="0" smtClean="0"/>
          </a:p>
          <a:p>
            <a:r>
              <a:rPr lang="en-US" dirty="0" smtClean="0"/>
              <a:t>…</a:t>
            </a:r>
          </a:p>
          <a:p>
            <a:endParaRPr lang="en-US" dirty="0" smtClean="0"/>
          </a:p>
          <a:p>
            <a:pPr>
              <a:buNone/>
            </a:pPr>
            <a:r>
              <a:rPr lang="en-US" dirty="0" smtClean="0"/>
              <a:t>	Inspired by OWL and SKOS, but maybe other relation types are needed or other sets should be used?</a:t>
            </a:r>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type taxonomy</a:t>
            </a:r>
            <a:endParaRPr lang="en-US" dirty="0"/>
          </a:p>
        </p:txBody>
      </p:sp>
      <p:sp>
        <p:nvSpPr>
          <p:cNvPr id="3" name="Content Placeholder 2"/>
          <p:cNvSpPr>
            <a:spLocks noGrp="1"/>
          </p:cNvSpPr>
          <p:nvPr>
            <p:ph idx="1"/>
          </p:nvPr>
        </p:nvSpPr>
        <p:spPr/>
        <p:txBody>
          <a:bodyPr>
            <a:normAutofit lnSpcReduction="10000"/>
          </a:bodyPr>
          <a:lstStyle/>
          <a:p>
            <a:r>
              <a:rPr lang="en-US" dirty="0" err="1" smtClean="0"/>
              <a:t>rel:related</a:t>
            </a:r>
            <a:endParaRPr lang="en-US" dirty="0" smtClean="0"/>
          </a:p>
          <a:p>
            <a:pPr lvl="1"/>
            <a:r>
              <a:rPr lang="en-US" dirty="0" err="1" smtClean="0"/>
              <a:t>rel:sameAs</a:t>
            </a:r>
            <a:endParaRPr lang="en-US" dirty="0" smtClean="0"/>
          </a:p>
          <a:p>
            <a:pPr lvl="1"/>
            <a:r>
              <a:rPr lang="en-US" dirty="0" err="1" smtClean="0"/>
              <a:t>rel:narrower</a:t>
            </a:r>
            <a:endParaRPr lang="en-US" dirty="0" smtClean="0"/>
          </a:p>
          <a:p>
            <a:pPr lvl="2"/>
            <a:r>
              <a:rPr lang="en-US" dirty="0" err="1" smtClean="0"/>
              <a:t>rel:superClassOf</a:t>
            </a:r>
            <a:endParaRPr lang="en-US" dirty="0" smtClean="0"/>
          </a:p>
          <a:p>
            <a:pPr lvl="1"/>
            <a:r>
              <a:rPr lang="en-US" dirty="0" err="1" smtClean="0"/>
              <a:t>rel:broader</a:t>
            </a:r>
            <a:endParaRPr lang="en-US" dirty="0" smtClean="0"/>
          </a:p>
          <a:p>
            <a:pPr lvl="2"/>
            <a:r>
              <a:rPr lang="en-US" dirty="0" err="1" smtClean="0"/>
              <a:t>rel:subClassOf</a:t>
            </a:r>
            <a:endParaRPr lang="en-US" dirty="0" smtClean="0"/>
          </a:p>
          <a:p>
            <a:pPr lvl="2"/>
            <a:r>
              <a:rPr lang="en-US" dirty="0" err="1" smtClean="0"/>
              <a:t>rel:partOf</a:t>
            </a:r>
            <a:endParaRPr lang="en-US" dirty="0" smtClean="0"/>
          </a:p>
          <a:p>
            <a:pPr lvl="3"/>
            <a:r>
              <a:rPr lang="en-US" dirty="0" err="1" smtClean="0"/>
              <a:t>rel:directPartOf</a:t>
            </a:r>
            <a:endParaRPr lang="en-US" dirty="0" smtClean="0"/>
          </a:p>
          <a:p>
            <a:pPr lvl="3"/>
            <a:r>
              <a:rPr lang="en-US" dirty="0" err="1" smtClean="0"/>
              <a:t>rel:indirectPartOf</a:t>
            </a:r>
            <a:endParaRPr lang="en-US" dirty="0" smtClean="0"/>
          </a:p>
          <a:p>
            <a:pPr lvl="1"/>
            <a:r>
              <a:rPr lang="en-US" dirty="0" smtClean="0"/>
              <a:t>…</a:t>
            </a:r>
            <a:endParaRPr lang="en-US" dirty="0"/>
          </a:p>
        </p:txBody>
      </p:sp>
      <p:sp>
        <p:nvSpPr>
          <p:cNvPr id="4" name="Date Placeholder 3"/>
          <p:cNvSpPr>
            <a:spLocks noGrp="1"/>
          </p:cNvSpPr>
          <p:nvPr>
            <p:ph type="dt" sz="half" idx="10"/>
          </p:nvPr>
        </p:nvSpPr>
        <p:spPr/>
        <p:txBody>
          <a:bodyPr/>
          <a:lstStyle/>
          <a:p>
            <a:r>
              <a:rPr lang="en-US" smtClean="0"/>
              <a:t>9/21/2010</a:t>
            </a:r>
            <a:endParaRPr lang="en-US"/>
          </a:p>
        </p:txBody>
      </p:sp>
      <p:sp>
        <p:nvSpPr>
          <p:cNvPr id="6" name="Footer Placeholder 5"/>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to other concepts</a:t>
            </a:r>
            <a:endParaRPr lang="en-US" dirty="0"/>
          </a:p>
        </p:txBody>
      </p:sp>
      <p:sp>
        <p:nvSpPr>
          <p:cNvPr id="3" name="Content Placeholder 2"/>
          <p:cNvSpPr>
            <a:spLocks noGrp="1"/>
          </p:cNvSpPr>
          <p:nvPr>
            <p:ph idx="1"/>
          </p:nvPr>
        </p:nvSpPr>
        <p:spPr/>
        <p:txBody>
          <a:bodyPr/>
          <a:lstStyle/>
          <a:p>
            <a:r>
              <a:rPr lang="en-US" dirty="0" smtClean="0"/>
              <a:t>The Relation Registry accepts all kinds of URIs</a:t>
            </a:r>
          </a:p>
          <a:p>
            <a:r>
              <a:rPr lang="en-US" dirty="0" smtClean="0"/>
              <a:t>So relationships can go outside of </a:t>
            </a:r>
            <a:r>
              <a:rPr lang="en-US" dirty="0" err="1" smtClean="0"/>
              <a:t>ISOcat</a:t>
            </a:r>
            <a:r>
              <a:rPr lang="en-US" dirty="0" smtClean="0"/>
              <a:t>:</a:t>
            </a:r>
          </a:p>
          <a:p>
            <a:pPr lvl="1"/>
            <a:r>
              <a:rPr lang="en-US" dirty="0" smtClean="0"/>
              <a:t>Dublin Core elements</a:t>
            </a:r>
          </a:p>
          <a:p>
            <a:pPr lvl="1"/>
            <a:r>
              <a:rPr lang="en-US" dirty="0" smtClean="0"/>
              <a:t>GOLD concepts</a:t>
            </a:r>
          </a:p>
          <a:p>
            <a:pPr lvl="1"/>
            <a:r>
              <a:rPr lang="en-US" dirty="0" smtClean="0"/>
              <a:t>…</a:t>
            </a:r>
          </a:p>
          <a:p>
            <a:pPr lvl="1"/>
            <a:r>
              <a:rPr lang="en-US" dirty="0" smtClean="0"/>
              <a:t>or your own public OWL ontology or SKOS taxonomy or …</a:t>
            </a:r>
            <a:endParaRPr lang="en-US" dirty="0"/>
          </a:p>
        </p:txBody>
      </p:sp>
      <p:sp>
        <p:nvSpPr>
          <p:cNvPr id="4" name="Date Placeholder 3"/>
          <p:cNvSpPr>
            <a:spLocks noGrp="1"/>
          </p:cNvSpPr>
          <p:nvPr>
            <p:ph type="dt" sz="half" idx="10"/>
          </p:nvPr>
        </p:nvSpPr>
        <p:spPr/>
        <p:txBody>
          <a:bodyPr/>
          <a:lstStyle/>
          <a:p>
            <a:r>
              <a:rPr lang="en-US" smtClean="0"/>
              <a:t>9/21/2010</a:t>
            </a:r>
            <a:endParaRPr lang="en-US"/>
          </a:p>
        </p:txBody>
      </p:sp>
      <p:sp>
        <p:nvSpPr>
          <p:cNvPr id="5" name="Footer Placeholder 4"/>
          <p:cNvSpPr>
            <a:spLocks noGrp="1"/>
          </p:cNvSpPr>
          <p:nvPr>
            <p:ph type="ftr" sz="quarter" idx="11"/>
          </p:nvPr>
        </p:nvSpPr>
        <p:spPr/>
        <p:txBody>
          <a:bodyPr/>
          <a:lstStyle/>
          <a:p>
            <a:r>
              <a:rPr lang="en-US" smtClean="0"/>
              <a:t>CLARIN-NL - Call 1 - ISOcat status</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SOc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ISOcat</Template>
  <TotalTime>883</TotalTime>
  <Words>860</Words>
  <Application>Microsoft Office PowerPoint</Application>
  <PresentationFormat>On-screen Show (4:3)</PresentationFormat>
  <Paragraphs>140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ISOcat</vt:lpstr>
      <vt:lpstr>Possible solutions</vt:lpstr>
      <vt:lpstr>Which data category to use?</vt:lpstr>
      <vt:lpstr>Reminder: Data category types</vt:lpstr>
      <vt:lpstr>Which data category types?</vt:lpstr>
      <vt:lpstr>Data category value domains</vt:lpstr>
      <vt:lpstr>Granularity issues</vt:lpstr>
      <vt:lpstr>Granularity</vt:lpstr>
      <vt:lpstr>Composite values</vt:lpstr>
      <vt:lpstr>Relation Registry</vt:lpstr>
      <vt:lpstr>Relation types</vt:lpstr>
      <vt:lpstr>Relation type taxonomy</vt:lpstr>
      <vt:lpstr>Relationships to other concepts</vt:lpstr>
    </vt:vector>
  </TitlesOfParts>
  <Company>mpi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Menzo Windhouwer</dc:creator>
  <cp:lastModifiedBy>Menzo Windhouwer</cp:lastModifiedBy>
  <cp:revision>34</cp:revision>
  <dcterms:created xsi:type="dcterms:W3CDTF">2010-09-20T09:28:30Z</dcterms:created>
  <dcterms:modified xsi:type="dcterms:W3CDTF">2010-09-22T12:02:00Z</dcterms:modified>
</cp:coreProperties>
</file>