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33"/>
  </p:notesMasterIdLst>
  <p:handoutMasterIdLst>
    <p:handoutMasterId r:id="rId34"/>
  </p:handoutMasterIdLst>
  <p:sldIdLst>
    <p:sldId id="261" r:id="rId2"/>
    <p:sldId id="265" r:id="rId3"/>
    <p:sldId id="269" r:id="rId4"/>
    <p:sldId id="262" r:id="rId5"/>
    <p:sldId id="264" r:id="rId6"/>
    <p:sldId id="256" r:id="rId7"/>
    <p:sldId id="268" r:id="rId8"/>
    <p:sldId id="266" r:id="rId9"/>
    <p:sldId id="292" r:id="rId10"/>
    <p:sldId id="257" r:id="rId11"/>
    <p:sldId id="258" r:id="rId12"/>
    <p:sldId id="259" r:id="rId13"/>
    <p:sldId id="260" r:id="rId14"/>
    <p:sldId id="290" r:id="rId15"/>
    <p:sldId id="291" r:id="rId16"/>
    <p:sldId id="288" r:id="rId17"/>
    <p:sldId id="263" r:id="rId18"/>
    <p:sldId id="267" r:id="rId19"/>
    <p:sldId id="286" r:id="rId20"/>
    <p:sldId id="270" r:id="rId21"/>
    <p:sldId id="287" r:id="rId22"/>
    <p:sldId id="274" r:id="rId23"/>
    <p:sldId id="289" r:id="rId24"/>
    <p:sldId id="275" r:id="rId25"/>
    <p:sldId id="276" r:id="rId26"/>
    <p:sldId id="277" r:id="rId27"/>
    <p:sldId id="279" r:id="rId28"/>
    <p:sldId id="280" r:id="rId29"/>
    <p:sldId id="283" r:id="rId30"/>
    <p:sldId id="281" r:id="rId31"/>
    <p:sldId id="284" r:id="rId32"/>
  </p:sldIdLst>
  <p:sldSz cx="6858000" cy="9144000" type="screen4x3"/>
  <p:notesSz cx="9117013" cy="7077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E9E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7167" autoAdjust="0"/>
  </p:normalViewPr>
  <p:slideViewPr>
    <p:cSldViewPr>
      <p:cViewPr>
        <p:scale>
          <a:sx n="66" d="100"/>
          <a:sy n="66" d="100"/>
        </p:scale>
        <p:origin x="-1668" y="-6"/>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51115" cy="35366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63854" y="1"/>
            <a:ext cx="3951115" cy="353669"/>
          </a:xfrm>
          <a:prstGeom prst="rect">
            <a:avLst/>
          </a:prstGeom>
        </p:spPr>
        <p:txBody>
          <a:bodyPr vert="horz" lIns="91440" tIns="45720" rIns="91440" bIns="45720" rtlCol="0"/>
          <a:lstStyle>
            <a:lvl1pPr algn="r">
              <a:defRPr sz="1200"/>
            </a:lvl1pPr>
          </a:lstStyle>
          <a:p>
            <a:fld id="{5DF18AC0-4483-4BBC-AA1A-2634B4AFCDFE}" type="datetimeFigureOut">
              <a:rPr lang="en-US" smtClean="0"/>
              <a:pPr/>
              <a:t>1/8/2010</a:t>
            </a:fld>
            <a:endParaRPr lang="en-US"/>
          </a:p>
        </p:txBody>
      </p:sp>
      <p:sp>
        <p:nvSpPr>
          <p:cNvPr id="4" name="Footer Placeholder 3"/>
          <p:cNvSpPr>
            <a:spLocks noGrp="1"/>
          </p:cNvSpPr>
          <p:nvPr>
            <p:ph type="ftr" sz="quarter" idx="2"/>
          </p:nvPr>
        </p:nvSpPr>
        <p:spPr>
          <a:xfrm>
            <a:off x="0" y="6722174"/>
            <a:ext cx="3951115" cy="35366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63854" y="6722174"/>
            <a:ext cx="3951115" cy="353668"/>
          </a:xfrm>
          <a:prstGeom prst="rect">
            <a:avLst/>
          </a:prstGeom>
        </p:spPr>
        <p:txBody>
          <a:bodyPr vert="horz" lIns="91440" tIns="45720" rIns="91440" bIns="45720" rtlCol="0" anchor="b"/>
          <a:lstStyle>
            <a:lvl1pPr algn="r">
              <a:defRPr sz="1200"/>
            </a:lvl1pPr>
          </a:lstStyle>
          <a:p>
            <a:fld id="{BEA9999A-E95F-4651-A350-5F016C2273B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950706" cy="35385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64199" y="0"/>
            <a:ext cx="3950706" cy="353854"/>
          </a:xfrm>
          <a:prstGeom prst="rect">
            <a:avLst/>
          </a:prstGeom>
        </p:spPr>
        <p:txBody>
          <a:bodyPr vert="horz" lIns="91440" tIns="45720" rIns="91440" bIns="45720" rtlCol="0"/>
          <a:lstStyle>
            <a:lvl1pPr algn="r">
              <a:defRPr sz="1200"/>
            </a:lvl1pPr>
          </a:lstStyle>
          <a:p>
            <a:fld id="{7D99933A-BBE2-4834-9A96-F0E242CD359F}" type="datetimeFigureOut">
              <a:rPr lang="en-US" smtClean="0"/>
              <a:pPr/>
              <a:t>1/8/2010</a:t>
            </a:fld>
            <a:endParaRPr lang="en-US"/>
          </a:p>
        </p:txBody>
      </p:sp>
      <p:sp>
        <p:nvSpPr>
          <p:cNvPr id="4" name="Slide Image Placeholder 3"/>
          <p:cNvSpPr>
            <a:spLocks noGrp="1" noRot="1" noChangeAspect="1"/>
          </p:cNvSpPr>
          <p:nvPr>
            <p:ph type="sldImg" idx="2"/>
          </p:nvPr>
        </p:nvSpPr>
        <p:spPr>
          <a:xfrm>
            <a:off x="3563938" y="531813"/>
            <a:ext cx="1989137" cy="2652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1702" y="3361610"/>
            <a:ext cx="7293610" cy="318468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6721993"/>
            <a:ext cx="3950706" cy="35385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64199" y="6721993"/>
            <a:ext cx="3950706" cy="353854"/>
          </a:xfrm>
          <a:prstGeom prst="rect">
            <a:avLst/>
          </a:prstGeom>
        </p:spPr>
        <p:txBody>
          <a:bodyPr vert="horz" lIns="91440" tIns="45720" rIns="91440" bIns="45720" rtlCol="0" anchor="b"/>
          <a:lstStyle>
            <a:lvl1pPr algn="r">
              <a:defRPr sz="1200"/>
            </a:lvl1pPr>
          </a:lstStyle>
          <a:p>
            <a:fld id="{218DED13-7922-40EC-A2F5-339C222C40B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DED13-7922-40EC-A2F5-339C222C40B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TC 37 Metadata Registry, which is referred to as the Data </a:t>
            </a:r>
            <a:r>
              <a:rPr lang="en-US" smtClean="0"/>
              <a:t>Category Registry</a:t>
            </a:r>
            <a:r>
              <a:rPr lang="en-US" baseline="0" smtClean="0"/>
              <a:t> </a:t>
            </a:r>
            <a:endParaRPr lang="en-US"/>
          </a:p>
        </p:txBody>
      </p:sp>
      <p:sp>
        <p:nvSpPr>
          <p:cNvPr id="4" name="Slide Number Placeholder 3"/>
          <p:cNvSpPr>
            <a:spLocks noGrp="1"/>
          </p:cNvSpPr>
          <p:nvPr>
            <p:ph type="sldNum" sz="quarter" idx="10"/>
          </p:nvPr>
        </p:nvSpPr>
        <p:spPr/>
        <p:txBody>
          <a:bodyPr/>
          <a:lstStyle/>
          <a:p>
            <a:fld id="{218DED13-7922-40EC-A2F5-339C222C40B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ISOcat purposefully excludes the expression of multiple relations between</a:t>
            </a:r>
            <a:r>
              <a:rPr lang="en-US" baseline="0" dirty="0" smtClean="0"/>
              <a:t> complex data categories or the expression of merely “related data categories” of any type. The only relations that can be expressed inside the DCR are:</a:t>
            </a:r>
          </a:p>
          <a:p>
            <a:pPr marL="228600" indent="-228600">
              <a:buAutoNum type="arabicParenR"/>
            </a:pPr>
            <a:r>
              <a:rPr lang="en-US" baseline="0" dirty="0" smtClean="0"/>
              <a:t>Parent / child relations between closed data categories and their enumerated value domains</a:t>
            </a:r>
          </a:p>
          <a:p>
            <a:pPr marL="228600" indent="-228600">
              <a:buAutoNum type="arabicParenR"/>
            </a:pPr>
            <a:r>
              <a:rPr lang="en-US" baseline="0" dirty="0" smtClean="0"/>
              <a:t>Limited “</a:t>
            </a:r>
            <a:r>
              <a:rPr lang="en-US" baseline="0" dirty="0" err="1" smtClean="0"/>
              <a:t>isA</a:t>
            </a:r>
            <a:r>
              <a:rPr lang="en-US" baseline="0" dirty="0" smtClean="0"/>
              <a:t>” relations between subsets of simple DCs and their broader (less granular) pseudo-siblings within a long flat list of simple DCs (for </a:t>
            </a:r>
            <a:r>
              <a:rPr lang="en-US" i="1" baseline="0" dirty="0" smtClean="0"/>
              <a:t>/abbreviation/, /acronym/, </a:t>
            </a:r>
            <a:r>
              <a:rPr lang="en-US" i="0" baseline="0" dirty="0" smtClean="0"/>
              <a:t>and </a:t>
            </a:r>
            <a:r>
              <a:rPr lang="en-US" i="1" baseline="0" dirty="0" smtClean="0"/>
              <a:t>/</a:t>
            </a:r>
            <a:r>
              <a:rPr lang="en-US" i="1" baseline="0" dirty="0" err="1" smtClean="0"/>
              <a:t>initialism</a:t>
            </a:r>
            <a:r>
              <a:rPr lang="en-US" i="1" baseline="0" dirty="0" smtClean="0"/>
              <a:t>/ </a:t>
            </a:r>
            <a:r>
              <a:rPr lang="en-US" i="0" baseline="0" dirty="0" smtClean="0"/>
              <a:t> are all more granular instances of </a:t>
            </a:r>
            <a:r>
              <a:rPr lang="en-US" i="1" baseline="0" dirty="0" smtClean="0"/>
              <a:t>/abbreviated form/</a:t>
            </a:r>
            <a:r>
              <a:rPr lang="en-US" i="0" baseline="0" dirty="0" smtClean="0"/>
              <a:t>,</a:t>
            </a:r>
            <a:r>
              <a:rPr lang="en-US" baseline="0" dirty="0" smtClean="0"/>
              <a:t> although they are listed in a flat list for pragmatic reasons when modeled in terminological databases.</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F1F55C-F026-4BA6-AB58-4CFAB851BF5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3938" y="531813"/>
            <a:ext cx="1989137" cy="2652712"/>
          </a:xfrm>
        </p:spPr>
      </p:sp>
      <p:sp>
        <p:nvSpPr>
          <p:cNvPr id="3" name="Notes Placeholder 2"/>
          <p:cNvSpPr>
            <a:spLocks noGrp="1"/>
          </p:cNvSpPr>
          <p:nvPr>
            <p:ph type="body" idx="1"/>
          </p:nvPr>
        </p:nvSpPr>
        <p:spPr/>
        <p:txBody>
          <a:bodyPr>
            <a:normAutofit/>
          </a:bodyPr>
          <a:lstStyle/>
          <a:p>
            <a:r>
              <a:rPr lang="en-US" dirty="0" smtClean="0"/>
              <a:t>TBX enumerates</a:t>
            </a:r>
            <a:r>
              <a:rPr lang="en-US" baseline="0" dirty="0" smtClean="0"/>
              <a:t> a set of values for </a:t>
            </a:r>
            <a:r>
              <a:rPr lang="en-US" i="1" baseline="0" dirty="0" smtClean="0"/>
              <a:t>/Term Type/</a:t>
            </a:r>
            <a:r>
              <a:rPr lang="en-US" i="0" baseline="0" dirty="0" smtClean="0"/>
              <a:t>, which could well be differentiated into several different groups of values. They are all reported in TBX as values of one overarching data category for pragmatic reasons: working terminologists do not want more than a small handful of items fill in in their data models. At times there is a need to indicate more than one of these values, which is accommodated by making the DC iterative at the interface level.</a:t>
            </a:r>
          </a:p>
          <a:p>
            <a:r>
              <a:rPr lang="en-US" i="0" baseline="0" dirty="0" smtClean="0"/>
              <a:t>Here I have modeled </a:t>
            </a:r>
            <a:r>
              <a:rPr lang="en-US" i="1" baseline="0" dirty="0" smtClean="0"/>
              <a:t>/term type/  </a:t>
            </a:r>
            <a:r>
              <a:rPr lang="en-US" i="0" baseline="0" dirty="0" smtClean="0"/>
              <a:t>inside an ontology I started last year for representing data categories strictly within the data model structure of TBX, as opposed to the way they might be modeled when viewed from a standard linguistic representation.</a:t>
            </a:r>
          </a:p>
          <a:p>
            <a:r>
              <a:rPr lang="en-US" i="0" baseline="0" dirty="0" smtClean="0"/>
              <a:t>For practicality’s sake, the simple datcats here are all modeled as </a:t>
            </a:r>
            <a:r>
              <a:rPr lang="en-US" i="0" baseline="0" dirty="0" err="1" smtClean="0"/>
              <a:t>tbx:instance</a:t>
            </a:r>
            <a:r>
              <a:rPr lang="en-US" i="0" baseline="0" dirty="0" smtClean="0"/>
              <a:t>, which leaves us free to use </a:t>
            </a:r>
            <a:r>
              <a:rPr lang="en-US" i="0" baseline="0" dirty="0" err="1" smtClean="0"/>
              <a:t>datcat:SimpleDatCat</a:t>
            </a:r>
            <a:r>
              <a:rPr lang="en-US" i="0" baseline="0" dirty="0" smtClean="0"/>
              <a:t> names as parallel class names. If we stay in OWL full, we could equate them with </a:t>
            </a:r>
            <a:r>
              <a:rPr lang="en-US" i="0" baseline="0" dirty="0" err="1" smtClean="0"/>
              <a:t>owl:sameAs</a:t>
            </a:r>
            <a:r>
              <a:rPr lang="en-US" i="0" baseline="0" dirty="0" smtClean="0"/>
              <a:t> declarations, although I’d like to come up with a way to get back to DL.</a:t>
            </a:r>
            <a:endParaRPr lang="en-US" i="1"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can declare that </a:t>
            </a:r>
            <a:r>
              <a:rPr lang="en-US" i="1" dirty="0" smtClean="0"/>
              <a:t>/</a:t>
            </a:r>
            <a:r>
              <a:rPr lang="en-US" i="1" dirty="0" err="1" smtClean="0"/>
              <a:t>initialism</a:t>
            </a:r>
            <a:r>
              <a:rPr lang="en-US" i="1" dirty="0" smtClean="0"/>
              <a:t>/ </a:t>
            </a:r>
            <a:r>
              <a:rPr lang="en-US" i="0" baseline="0" dirty="0" smtClean="0"/>
              <a:t> “is a” </a:t>
            </a:r>
            <a:r>
              <a:rPr lang="en-US" i="1" baseline="0" dirty="0" smtClean="0"/>
              <a:t>/abbreviated form/</a:t>
            </a:r>
            <a:r>
              <a:rPr lang="en-US" i="0" baseline="0" dirty="0" smtClean="0"/>
              <a:t>, but the only place this appears in the DCR is in Description Section for the child DC. One cannot display the full tree with all the various subsets and their members nor see this declaration in any other way looking down from the “parent” simple DC.</a:t>
            </a:r>
            <a:endParaRPr lang="en-US" dirty="0"/>
          </a:p>
        </p:txBody>
      </p:sp>
      <p:sp>
        <p:nvSpPr>
          <p:cNvPr id="4" name="Slide Number Placeholder 3"/>
          <p:cNvSpPr>
            <a:spLocks noGrp="1"/>
          </p:cNvSpPr>
          <p:nvPr>
            <p:ph type="sldNum" sz="quarter" idx="10"/>
          </p:nvPr>
        </p:nvSpPr>
        <p:spPr/>
        <p:txBody>
          <a:bodyPr/>
          <a:lstStyle/>
          <a:p>
            <a:fld id="{DDF1F55C-F026-4BA6-AB58-4CFAB851BF5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Menzo: something I’ve been wanting to know – why do “clipped term” and “term type” appear</a:t>
            </a:r>
            <a:r>
              <a:rPr lang="en-US" baseline="0" dirty="0" smtClean="0"/>
              <a:t> the way they do in parentheses? I only see this for some DCs, but obviously not for all. I haven’t been able to figure out where it comes from.</a:t>
            </a:r>
          </a:p>
          <a:p>
            <a:r>
              <a:rPr lang="en-US" baseline="0" dirty="0" smtClean="0"/>
              <a:t>Another question: is there any way to track the DCSs that have been created that contain a given DC?</a:t>
            </a:r>
            <a:endParaRPr lang="en-US" dirty="0"/>
          </a:p>
        </p:txBody>
      </p:sp>
      <p:sp>
        <p:nvSpPr>
          <p:cNvPr id="4" name="Slide Number Placeholder 3"/>
          <p:cNvSpPr>
            <a:spLocks noGrp="1"/>
          </p:cNvSpPr>
          <p:nvPr>
            <p:ph type="sldNum" sz="quarter" idx="10"/>
          </p:nvPr>
        </p:nvSpPr>
        <p:spPr/>
        <p:txBody>
          <a:bodyPr/>
          <a:lstStyle/>
          <a:p>
            <a:fld id="{DDF1F55C-F026-4BA6-AB58-4CFAB851BF5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is not, however, possible to display the full tree for all instances</a:t>
            </a:r>
            <a:r>
              <a:rPr lang="en-US" baseline="0" dirty="0" smtClean="0"/>
              <a:t> of </a:t>
            </a:r>
            <a:r>
              <a:rPr lang="en-US" baseline="0" dirty="0" err="1" smtClean="0"/>
              <a:t>datcat:TermType</a:t>
            </a:r>
            <a:r>
              <a:rPr lang="en-US" baseline="0" dirty="0" smtClean="0"/>
              <a:t>. Note here that we can express each individual level in that terminals can be declared as “</a:t>
            </a:r>
            <a:r>
              <a:rPr lang="en-US" baseline="0" dirty="0" err="1" smtClean="0"/>
              <a:t>isA</a:t>
            </a:r>
            <a:r>
              <a:rPr lang="en-US" baseline="0" dirty="0" smtClean="0"/>
              <a:t>” objects associated with the next higher level, but we can’t put the whole picture together inside the DCR, nor can we express similar relationships between complex DCs or between DCs and containers. For this we need to move outside the DCR to some other environment, probably OWL.</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I can model the relations that exist (as I see them for my purposes) </a:t>
            </a:r>
            <a:r>
              <a:rPr lang="en-US" i="1" dirty="0" smtClean="0"/>
              <a:t>if</a:t>
            </a:r>
            <a:r>
              <a:rPr lang="en-US" i="0" dirty="0" smtClean="0"/>
              <a:t> </a:t>
            </a:r>
            <a:r>
              <a:rPr lang="en-US" i="0" baseline="0" dirty="0" smtClean="0"/>
              <a:t> I use some sort of external modeling tool. Here I’ve developed an OWL ontology, originally starting in OWL DL, which I prefer. Currently the DCR rdf output pushes out to OWL Full.</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DED13-7922-40EC-A2F5-339C222C40B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order to further</a:t>
            </a:r>
            <a:r>
              <a:rPr lang="en-US" baseline="0" dirty="0" smtClean="0"/>
              <a:t> articulate the sub-sets within the flat list of simple data categories, I added intermediate levels for:</a:t>
            </a:r>
          </a:p>
          <a:p>
            <a:pPr marL="228600" indent="-228600">
              <a:buAutoNum type="arabicParenR"/>
            </a:pPr>
            <a:r>
              <a:rPr lang="en-US" i="1" baseline="0" dirty="0" smtClean="0"/>
              <a:t>/special designations/  (/appellation/, /common name/, /internationalism/, /international scientific term/)</a:t>
            </a:r>
          </a:p>
          <a:p>
            <a:pPr marL="228600" indent="-228600">
              <a:buAutoNum type="arabicParenR"/>
            </a:pPr>
            <a:r>
              <a:rPr lang="en-US" i="1" baseline="0" dirty="0" smtClean="0"/>
              <a:t>/orthographic representation/ (Romanized form/, /transcribed form/, /transliterated form/, /orthographic form/, /Japanese form/</a:t>
            </a:r>
          </a:p>
          <a:p>
            <a:pPr marL="228600" indent="-228600">
              <a:buAutoNum type="arabicParenR"/>
            </a:pPr>
            <a:r>
              <a:rPr lang="en-US" i="1" baseline="0" dirty="0" smtClean="0"/>
              <a:t>/Japanese form/ broken down into: /kanji/, /katakana/, /hiragana/, /furigana/, /</a:t>
            </a:r>
            <a:r>
              <a:rPr lang="en-US" i="1" baseline="0" dirty="0" err="1" smtClean="0"/>
              <a:t>romaji</a:t>
            </a:r>
            <a:r>
              <a:rPr lang="en-US" i="1" baseline="0" dirty="0" smtClean="0"/>
              <a:t>/</a:t>
            </a:r>
          </a:p>
          <a:p>
            <a:pPr marL="228600" indent="-228600">
              <a:buNone/>
            </a:pPr>
            <a:endParaRPr lang="en-US" i="0" baseline="0" dirty="0"/>
          </a:p>
          <a:p>
            <a:pPr marL="228600" indent="-228600">
              <a:buNone/>
            </a:pPr>
            <a:r>
              <a:rPr lang="en-US" i="0" baseline="0" dirty="0" smtClean="0"/>
              <a:t>(Note: DC names from the DCR are not capitalized generally, but OWL classes are. Consequently some notations look inconsistent.)</a:t>
            </a:r>
            <a:endParaRPr lang="en-US" i="1" baseline="0" dirty="0" smtClean="0"/>
          </a:p>
        </p:txBody>
      </p:sp>
      <p:sp>
        <p:nvSpPr>
          <p:cNvPr id="4" name="Slide Number Placeholder 3"/>
          <p:cNvSpPr>
            <a:spLocks noGrp="1"/>
          </p:cNvSpPr>
          <p:nvPr>
            <p:ph type="sldNum" sz="quarter" idx="10"/>
          </p:nvPr>
        </p:nvSpPr>
        <p:spPr/>
        <p:txBody>
          <a:bodyPr/>
          <a:lstStyle/>
          <a:p>
            <a:fld id="{218DED13-7922-40EC-A2F5-339C222C40B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order to further</a:t>
            </a:r>
            <a:r>
              <a:rPr lang="en-US" baseline="0" dirty="0" smtClean="0"/>
              <a:t> articulate the sub-sets within the flat list of simple data categories, I added intermediate levels for:</a:t>
            </a:r>
          </a:p>
          <a:p>
            <a:pPr marL="228600" indent="-228600">
              <a:buAutoNum type="arabicParenR"/>
            </a:pPr>
            <a:r>
              <a:rPr lang="en-US" i="1" baseline="0" dirty="0" smtClean="0"/>
              <a:t>/materials management/  (/part number/, /</a:t>
            </a:r>
            <a:r>
              <a:rPr lang="en-US" i="1" baseline="0" dirty="0" err="1" smtClean="0"/>
              <a:t>sku</a:t>
            </a:r>
            <a:r>
              <a:rPr lang="en-US" i="1" baseline="0" dirty="0" smtClean="0"/>
              <a:t>/)</a:t>
            </a:r>
          </a:p>
          <a:p>
            <a:pPr marL="228600" indent="-228600">
              <a:buAutoNum type="arabicParenR"/>
            </a:pPr>
            <a:r>
              <a:rPr lang="en-US" i="1" baseline="0" dirty="0" smtClean="0"/>
              <a:t>/non-word/ (equation/, /symbol/, /formula/, /logical expression/)</a:t>
            </a:r>
          </a:p>
          <a:p>
            <a:pPr marL="228600" indent="-228600">
              <a:buAutoNum type="arabicParenR"/>
            </a:pPr>
            <a:r>
              <a:rPr lang="en-US" i="1" baseline="0" dirty="0" smtClean="0"/>
              <a:t>/phraseological unit/  (/collocation/, /set phrase/, /idiom/, /standard text/, /synonymous phrase/)</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DED13-7922-40EC-A2F5-339C222C40B1}"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DED13-7922-40EC-A2F5-339C222C40B1}"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current Q-names are not </a:t>
            </a:r>
            <a:r>
              <a:rPr lang="en-US" smtClean="0"/>
              <a:t>real</a:t>
            </a:r>
            <a:r>
              <a:rPr lang="en-US" baseline="0" smtClean="0"/>
              <a:t> resolvable </a:t>
            </a:r>
            <a:r>
              <a:rPr lang="en-US" smtClean="0"/>
              <a:t>URIs</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DED13-7922-40EC-A2F5-339C222C40B1}"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Issues: The PIDs that are output in</a:t>
            </a:r>
            <a:r>
              <a:rPr lang="en-US" baseline="0" dirty="0" smtClean="0"/>
              <a:t> the RDF output from ISOcat are resolvable to the individual DC specifications in ISOcat, but they are not user-friendly for anyone modeling concepts in an OWL resource. As shown here, they are output as OWL Instances.</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Although Menzo says these can also be properties,</a:t>
            </a:r>
            <a:r>
              <a:rPr lang="en-US" baseline="0" dirty="0" smtClean="0"/>
              <a:t> </a:t>
            </a:r>
            <a:r>
              <a:rPr lang="en-US" baseline="0" dirty="0" err="1" smtClean="0"/>
              <a:t>Altova</a:t>
            </a:r>
            <a:r>
              <a:rPr lang="en-US" baseline="0" dirty="0" smtClean="0"/>
              <a:t> interprets them as instances. But we could explore how to quickly convert them to properties. This is something to think about in the future when we have a little more time.</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Simple solution: Declar</a:t>
            </a:r>
            <a:r>
              <a:rPr lang="en-US" baseline="0" dirty="0" smtClean="0"/>
              <a:t>e as identical using </a:t>
            </a:r>
            <a:r>
              <a:rPr lang="en-US" baseline="0" dirty="0" err="1" smtClean="0"/>
              <a:t>owl:sameAs</a:t>
            </a:r>
            <a:endParaRPr lang="en-US" baseline="0" dirty="0" smtClean="0"/>
          </a:p>
          <a:p>
            <a:r>
              <a:rPr lang="en-US" baseline="0" dirty="0" smtClean="0"/>
              <a:t>Problem: Only possible in OWL full</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DED13-7922-40EC-A2F5-339C222C40B1}"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r>
              <a:rPr lang="en-US" smtClean="0"/>
              <a:t>“Box with a plus sign in it” = TermInfoSlot</a:t>
            </a:r>
          </a:p>
          <a:p>
            <a:r>
              <a:rPr lang="en-US" smtClean="0"/>
              <a:t>AuxInfo = TBX entity; not a real container in the actual markup</a:t>
            </a:r>
          </a:p>
          <a:p>
            <a:r>
              <a:rPr lang="en-US" smtClean="0"/>
              <a:t>SubAuxInfo = AuxInfo – (descrip + descripGrp)</a:t>
            </a:r>
          </a:p>
        </p:txBody>
      </p:sp>
      <p:sp>
        <p:nvSpPr>
          <p:cNvPr id="45060" name="Slide Number Placeholder 3"/>
          <p:cNvSpPr>
            <a:spLocks noGrp="1"/>
          </p:cNvSpPr>
          <p:nvPr>
            <p:ph type="sldNum" sz="quarter" idx="5"/>
          </p:nvPr>
        </p:nvSpPr>
        <p:spPr>
          <a:noFill/>
        </p:spPr>
        <p:txBody>
          <a:bodyPr/>
          <a:lstStyle/>
          <a:p>
            <a:pPr defTabSz="923986"/>
            <a:fld id="{C31DCD27-0B2F-47D0-BA76-08D0BE60228F}" type="slidenum">
              <a:rPr lang="en-US" smtClean="0"/>
              <a:pPr defTabSz="923986"/>
              <a:t>22</a:t>
            </a:fld>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DED13-7922-40EC-A2F5-339C222C40B1}"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r>
              <a:rPr lang="en-US" smtClean="0"/>
              <a:t>I’m sorry about the resolution here. It looks ok in Word, but is illegible in ppt. Maybe you can get copies made of the Word paper to hand out. I go on to show detailed elements below.</a:t>
            </a:r>
          </a:p>
        </p:txBody>
      </p:sp>
      <p:sp>
        <p:nvSpPr>
          <p:cNvPr id="46084" name="Slide Number Placeholder 3"/>
          <p:cNvSpPr>
            <a:spLocks noGrp="1"/>
          </p:cNvSpPr>
          <p:nvPr>
            <p:ph type="sldNum" sz="quarter" idx="5"/>
          </p:nvPr>
        </p:nvSpPr>
        <p:spPr>
          <a:noFill/>
        </p:spPr>
        <p:txBody>
          <a:bodyPr/>
          <a:lstStyle/>
          <a:p>
            <a:pPr defTabSz="923986"/>
            <a:fld id="{8502A31C-4520-4A70-82CF-667431C20073}" type="slidenum">
              <a:rPr lang="en-US" smtClean="0"/>
              <a:pPr defTabSz="923986"/>
              <a:t>24</a:t>
            </a:fld>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B30998E-F6B2-413A-8C82-02F733B1B724}"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B30998E-F6B2-413A-8C82-02F733B1B724}"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B30998E-F6B2-413A-8C82-02F733B1B724}"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B30998E-F6B2-413A-8C82-02F733B1B724}"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B30998E-F6B2-413A-8C82-02F733B1B724}"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B30998E-F6B2-413A-8C82-02F733B1B724}"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B30998E-F6B2-413A-8C82-02F733B1B724}" type="slidenum">
              <a:rPr lang="en-US" smtClean="0"/>
              <a:pPr>
                <a:defRPr/>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8940800"/>
            <a:ext cx="6858000" cy="2032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6743700" y="4064"/>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6858000" cy="3352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09728" y="8522209"/>
            <a:ext cx="6624828" cy="412751"/>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028700" y="3759200"/>
            <a:ext cx="4800600" cy="23368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3726E9D-7D90-4E7A-893B-2F25F9A7CE51}" type="datetimeFigureOut">
              <a:rPr lang="en-US" smtClean="0"/>
              <a:pPr/>
              <a:t>1/8/2010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16586" y="3226816"/>
            <a:ext cx="6624828"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14300" y="203200"/>
            <a:ext cx="6624828" cy="8729472"/>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3200400" y="2820416"/>
            <a:ext cx="457200" cy="8128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3271266" y="2946400"/>
            <a:ext cx="315468" cy="560832"/>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14350" y="508000"/>
            <a:ext cx="5829300" cy="2336800"/>
          </a:xfrm>
        </p:spPr>
        <p:txBody>
          <a:bodyPr anchor="b"/>
          <a:lstStyle>
            <a:lvl1pPr>
              <a:defRPr sz="4200">
                <a:solidFill>
                  <a:schemeClr val="accent1"/>
                </a:solidFill>
              </a:defRPr>
            </a:lvl1pPr>
          </a:lstStyle>
          <a:p>
            <a:r>
              <a:rPr kumimoji="0" lang="en-US" smtClean="0"/>
              <a:t>Click to edit Master title style</a:t>
            </a:r>
            <a:endParaRPr kumimoji="0" lang="en-US"/>
          </a:p>
        </p:txBody>
      </p:sp>
      <p:pic>
        <p:nvPicPr>
          <p:cNvPr id="20" name="Picture 19" descr="CatAlone.jpg"/>
          <p:cNvPicPr>
            <a:picLocks noChangeAspect="1"/>
          </p:cNvPicPr>
          <p:nvPr userDrawn="1"/>
        </p:nvPicPr>
        <p:blipFill>
          <a:blip r:embed="rId2" cstate="print">
            <a:clrChange>
              <a:clrFrom>
                <a:srgbClr val="FFFFFF"/>
              </a:clrFrom>
              <a:clrTo>
                <a:srgbClr val="FFFFFF">
                  <a:alpha val="0"/>
                </a:srgbClr>
              </a:clrTo>
            </a:clrChange>
          </a:blip>
          <a:stretch>
            <a:fillRect/>
          </a:stretch>
        </p:blipFill>
        <p:spPr>
          <a:xfrm>
            <a:off x="3200400" y="3124200"/>
            <a:ext cx="313038" cy="3048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1/8/2010</a:t>
            </a:fld>
            <a:endParaRPr lang="en-US"/>
          </a:p>
        </p:txBody>
      </p:sp>
      <p:sp>
        <p:nvSpPr>
          <p:cNvPr id="5" name="Footer Placeholder 4"/>
          <p:cNvSpPr>
            <a:spLocks noGrp="1"/>
          </p:cNvSpPr>
          <p:nvPr>
            <p:ph type="ftr" sz="quarter" idx="11"/>
          </p:nvPr>
        </p:nvSpPr>
        <p:spPr/>
        <p:txBody>
          <a:bodyPr/>
          <a:lstStyle/>
          <a:p>
            <a:endParaRPr lang="en-US"/>
          </a:p>
        </p:txBody>
      </p:sp>
      <p:sp>
        <p:nvSpPr>
          <p:cNvPr id="8" name="Content Placeholder 7"/>
          <p:cNvSpPr>
            <a:spLocks noGrp="1"/>
          </p:cNvSpPr>
          <p:nvPr>
            <p:ph sz="quarter" idx="1"/>
          </p:nvPr>
        </p:nvSpPr>
        <p:spPr>
          <a:xfrm>
            <a:off x="226314" y="2036064"/>
            <a:ext cx="6377940" cy="6096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8940800"/>
            <a:ext cx="6858000" cy="2032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6858000" cy="2032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6743700" y="2540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4300" y="3048000"/>
            <a:ext cx="6624828" cy="406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16586" y="189803"/>
            <a:ext cx="6624828" cy="2852928"/>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026319" y="3657601"/>
            <a:ext cx="4860131" cy="2230967"/>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09728" y="8522209"/>
            <a:ext cx="6624828" cy="412751"/>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14300" y="203200"/>
            <a:ext cx="6624828" cy="8729472"/>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3726E9D-7D90-4E7A-893B-2F25F9A7CE51}" type="datetimeFigureOut">
              <a:rPr lang="en-US" smtClean="0"/>
              <a:pPr/>
              <a:t>1/8/2010</a:t>
            </a:fld>
            <a:endParaRPr lang="en-US"/>
          </a:p>
        </p:txBody>
      </p:sp>
      <p:sp>
        <p:nvSpPr>
          <p:cNvPr id="8" name="Straight Connector 7"/>
          <p:cNvSpPr>
            <a:spLocks noChangeShapeType="1"/>
          </p:cNvSpPr>
          <p:nvPr/>
        </p:nvSpPr>
        <p:spPr bwMode="auto">
          <a:xfrm>
            <a:off x="114300" y="3251200"/>
            <a:ext cx="6624828"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3200400" y="2820416"/>
            <a:ext cx="457200" cy="8128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3271266" y="2946400"/>
            <a:ext cx="315468" cy="560832"/>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3257550" y="2932601"/>
            <a:ext cx="342900" cy="588433"/>
          </a:xfrm>
          <a:prstGeom prst="rect">
            <a:avLst/>
          </a:prstGeom>
        </p:spPr>
        <p:txBody>
          <a:bodyPr/>
          <a:lstStyle>
            <a:lvl1pPr>
              <a:defRPr>
                <a:solidFill>
                  <a:schemeClr val="accent3">
                    <a:shade val="75000"/>
                  </a:schemeClr>
                </a:solidFill>
              </a:defRPr>
            </a:lvl1pPr>
          </a:lstStyle>
          <a:p>
            <a:fld id="{5392B564-F49F-43C2-BEDA-77B9AAB5B68A}" type="slidenum">
              <a:rPr lang="en-US" smtClean="0"/>
              <a:pPr/>
              <a:t>‹#›</a:t>
            </a:fld>
            <a:endParaRPr lang="en-US"/>
          </a:p>
        </p:txBody>
      </p:sp>
      <p:sp>
        <p:nvSpPr>
          <p:cNvPr id="2" name="Title 1"/>
          <p:cNvSpPr>
            <a:spLocks noGrp="1"/>
          </p:cNvSpPr>
          <p:nvPr>
            <p:ph type="title"/>
          </p:nvPr>
        </p:nvSpPr>
        <p:spPr>
          <a:xfrm>
            <a:off x="541735" y="711200"/>
            <a:ext cx="5829300" cy="2032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6314" y="304800"/>
            <a:ext cx="6400800" cy="1011936"/>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4343400" y="8546592"/>
            <a:ext cx="2283714" cy="487680"/>
          </a:xfrm>
        </p:spPr>
        <p:txBody>
          <a:bodyPr/>
          <a:lstStyle/>
          <a:p>
            <a:fld id="{93726E9D-7D90-4E7A-893B-2F25F9A7CE51}" type="datetimeFigureOut">
              <a:rPr lang="en-US" smtClean="0"/>
              <a:pPr/>
              <a:t>1/8/2010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3257550" y="1386900"/>
            <a:ext cx="342900" cy="588433"/>
          </a:xfrm>
          <a:prstGeom prst="rect">
            <a:avLst/>
          </a:prstGeom>
        </p:spPr>
        <p:txBody>
          <a:bodyPr/>
          <a:lstStyle/>
          <a:p>
            <a:fld id="{5392B564-F49F-43C2-BEDA-77B9AAB5B68A}" type="slidenum">
              <a:rPr lang="en-US" smtClean="0"/>
              <a:pPr/>
              <a:t>‹#›</a:t>
            </a:fld>
            <a:endParaRPr lang="en-US"/>
          </a:p>
        </p:txBody>
      </p:sp>
      <p:sp>
        <p:nvSpPr>
          <p:cNvPr id="8" name="Straight Connector 7"/>
          <p:cNvSpPr>
            <a:spLocks noChangeShapeType="1"/>
          </p:cNvSpPr>
          <p:nvPr/>
        </p:nvSpPr>
        <p:spPr bwMode="auto">
          <a:xfrm flipV="1">
            <a:off x="3422310" y="2100870"/>
            <a:ext cx="6691" cy="6426076"/>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226314" y="1828800"/>
            <a:ext cx="3028950" cy="6242304"/>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3600450" y="1828800"/>
            <a:ext cx="3028950" cy="6242304"/>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3429000" y="2933700"/>
            <a:ext cx="0" cy="5583936"/>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6858000" cy="1930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8940800"/>
            <a:ext cx="6858000" cy="2032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674370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14300" y="1828800"/>
            <a:ext cx="6624828" cy="12192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09442" y="8522208"/>
            <a:ext cx="6624828" cy="414528"/>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226314" y="2032000"/>
            <a:ext cx="3030141" cy="977299"/>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3593498" y="2032000"/>
            <a:ext cx="3031331" cy="97536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3726E9D-7D90-4E7A-893B-2F25F9A7CE51}" type="datetimeFigureOut">
              <a:rPr lang="en-US" smtClean="0"/>
              <a:pPr/>
              <a:t>1/8/2010</a:t>
            </a:fld>
            <a:endParaRPr lang="en-US"/>
          </a:p>
        </p:txBody>
      </p:sp>
      <p:sp>
        <p:nvSpPr>
          <p:cNvPr id="8" name="Footer Placeholder 7"/>
          <p:cNvSpPr>
            <a:spLocks noGrp="1"/>
          </p:cNvSpPr>
          <p:nvPr>
            <p:ph type="ftr" sz="quarter" idx="11"/>
          </p:nvPr>
        </p:nvSpPr>
        <p:spPr>
          <a:xfrm>
            <a:off x="228600" y="8546592"/>
            <a:ext cx="2686050" cy="487680"/>
          </a:xfrm>
        </p:spPr>
        <p:txBody>
          <a:bodyPr/>
          <a:lstStyle/>
          <a:p>
            <a:endParaRPr lang="en-US"/>
          </a:p>
        </p:txBody>
      </p:sp>
      <p:sp>
        <p:nvSpPr>
          <p:cNvPr id="15" name="Straight Connector 14"/>
          <p:cNvSpPr>
            <a:spLocks noChangeShapeType="1"/>
          </p:cNvSpPr>
          <p:nvPr/>
        </p:nvSpPr>
        <p:spPr bwMode="auto">
          <a:xfrm>
            <a:off x="114300" y="1706880"/>
            <a:ext cx="6624828"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14300" y="207264"/>
            <a:ext cx="6624828" cy="8729472"/>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226314" y="3295178"/>
            <a:ext cx="3031236" cy="5091205"/>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3600450" y="3295177"/>
            <a:ext cx="3028950" cy="509625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3200400" y="1274715"/>
            <a:ext cx="457200" cy="8128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3271266" y="1400699"/>
            <a:ext cx="315468" cy="560832"/>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3257550" y="1389889"/>
            <a:ext cx="342900" cy="588433"/>
          </a:xfrm>
          <a:prstGeom prst="rect">
            <a:avLst/>
          </a:prstGeom>
        </p:spPr>
        <p:txBody>
          <a:bodyPr/>
          <a:lstStyle>
            <a:lvl1pPr algn="ctr">
              <a:defRPr/>
            </a:lvl1pPr>
          </a:lstStyle>
          <a:p>
            <a:fld id="{5392B564-F49F-43C2-BEDA-77B9AAB5B68A}"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3726E9D-7D90-4E7A-893B-2F25F9A7CE51}" type="datetimeFigureOut">
              <a:rPr lang="en-US" smtClean="0"/>
              <a:pPr/>
              <a:t>1/8/2010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3257550" y="1381361"/>
            <a:ext cx="342900" cy="588433"/>
          </a:xfrm>
          <a:prstGeom prst="rect">
            <a:avLst/>
          </a:prstGeom>
        </p:spPr>
        <p:txBody>
          <a:bodyPr/>
          <a:lstStyle/>
          <a:p>
            <a:fld id="{5392B564-F49F-43C2-BEDA-77B9AAB5B68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8940800"/>
            <a:ext cx="6858000" cy="2032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6858000" cy="207264"/>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674370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09728" y="8522209"/>
            <a:ext cx="6624828" cy="412751"/>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14300" y="211328"/>
            <a:ext cx="6624828" cy="8729472"/>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3726E9D-7D90-4E7A-893B-2F25F9A7CE51}" type="datetimeFigureOut">
              <a:rPr lang="en-US" smtClean="0"/>
              <a:pPr/>
              <a:t>1/8/2010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3200400" y="8432800"/>
            <a:ext cx="457200" cy="588432"/>
          </a:xfrm>
          <a:prstGeom prst="rect">
            <a:avLst/>
          </a:prstGeom>
        </p:spPr>
        <p:txBody>
          <a:bodyPr/>
          <a:lstStyle>
            <a:lvl1pPr>
              <a:defRPr>
                <a:solidFill>
                  <a:srgbClr val="FFFFFF"/>
                </a:solidFill>
              </a:defRPr>
            </a:lvl1pPr>
          </a:lstStyle>
          <a:p>
            <a:fld id="{5392B564-F49F-43C2-BEDA-77B9AAB5B68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14300" y="203200"/>
            <a:ext cx="6624828" cy="4064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8940800"/>
            <a:ext cx="6858000" cy="2032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674370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6858000" cy="158496"/>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14300" y="812800"/>
            <a:ext cx="2057400" cy="78232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85750" y="1219200"/>
            <a:ext cx="1771650" cy="13208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285750" y="2641601"/>
            <a:ext cx="1771650" cy="5526617"/>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14300" y="203200"/>
            <a:ext cx="6624828" cy="8729472"/>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14300" y="711200"/>
            <a:ext cx="6624828"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2343150" y="914400"/>
            <a:ext cx="4229100" cy="7213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971550" y="304800"/>
            <a:ext cx="457200" cy="8128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042416" y="430784"/>
            <a:ext cx="315468" cy="560832"/>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028700" y="416985"/>
            <a:ext cx="342900" cy="588433"/>
          </a:xfrm>
          <a:prstGeom prst="rect">
            <a:avLst/>
          </a:prstGeom>
        </p:spPr>
        <p:txBody>
          <a:bodyPr/>
          <a:lstStyle>
            <a:lvl1pPr>
              <a:defRPr>
                <a:solidFill>
                  <a:schemeClr val="accent3">
                    <a:shade val="75000"/>
                  </a:schemeClr>
                </a:solidFill>
              </a:defRPr>
            </a:lvl1pPr>
          </a:lstStyle>
          <a:p>
            <a:fld id="{5392B564-F49F-43C2-BEDA-77B9AAB5B68A}" type="slidenum">
              <a:rPr lang="en-US" smtClean="0"/>
              <a:pPr/>
              <a:t>‹#›</a:t>
            </a:fld>
            <a:endParaRPr lang="en-US"/>
          </a:p>
        </p:txBody>
      </p:sp>
      <p:sp>
        <p:nvSpPr>
          <p:cNvPr id="21" name="Rectangle 20"/>
          <p:cNvSpPr>
            <a:spLocks noChangeArrowheads="1"/>
          </p:cNvSpPr>
          <p:nvPr/>
        </p:nvSpPr>
        <p:spPr bwMode="auto">
          <a:xfrm>
            <a:off x="112014" y="8517847"/>
            <a:ext cx="6624828" cy="412751"/>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3726E9D-7D90-4E7A-893B-2F25F9A7CE51}" type="datetimeFigureOut">
              <a:rPr lang="en-US" smtClean="0"/>
              <a:pPr/>
              <a:t>1/8/2010</a:t>
            </a:fld>
            <a:endParaRPr lang="en-US"/>
          </a:p>
        </p:txBody>
      </p:sp>
      <p:sp>
        <p:nvSpPr>
          <p:cNvPr id="6" name="Footer Placeholder 5"/>
          <p:cNvSpPr>
            <a:spLocks noGrp="1"/>
          </p:cNvSpPr>
          <p:nvPr>
            <p:ph type="ftr" sz="quarter" idx="11"/>
          </p:nvPr>
        </p:nvSpPr>
        <p:spPr>
          <a:xfrm>
            <a:off x="226314" y="8547797"/>
            <a:ext cx="2537460" cy="48768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14300" y="711200"/>
            <a:ext cx="6624828"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8940800"/>
            <a:ext cx="6858000" cy="2032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674370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6858000" cy="2032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14300" y="203200"/>
            <a:ext cx="6624828" cy="40233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14300" y="812800"/>
            <a:ext cx="2057400" cy="78232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14300" y="207264"/>
            <a:ext cx="6624828" cy="8729472"/>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971550" y="304800"/>
            <a:ext cx="457200" cy="8128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042416" y="430784"/>
            <a:ext cx="315468" cy="560832"/>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028700" y="416985"/>
            <a:ext cx="342900" cy="588433"/>
          </a:xfrm>
          <a:prstGeom prst="rect">
            <a:avLst/>
          </a:prstGeom>
        </p:spPr>
        <p:txBody>
          <a:bodyPr/>
          <a:lstStyle/>
          <a:p>
            <a:fld id="{5392B564-F49F-43C2-BEDA-77B9AAB5B68A}" type="slidenum">
              <a:rPr lang="en-US" smtClean="0"/>
              <a:pPr/>
              <a:t>‹#›</a:t>
            </a:fld>
            <a:endParaRPr lang="en-US"/>
          </a:p>
        </p:txBody>
      </p:sp>
      <p:sp>
        <p:nvSpPr>
          <p:cNvPr id="2" name="Title 1"/>
          <p:cNvSpPr>
            <a:spLocks noGrp="1"/>
          </p:cNvSpPr>
          <p:nvPr>
            <p:ph type="title"/>
          </p:nvPr>
        </p:nvSpPr>
        <p:spPr>
          <a:xfrm>
            <a:off x="2250281" y="6705600"/>
            <a:ext cx="4400550" cy="16256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250281" y="812800"/>
            <a:ext cx="4400550" cy="56896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285750" y="1320800"/>
            <a:ext cx="1828800" cy="70104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12014" y="8517847"/>
            <a:ext cx="6624828" cy="412751"/>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4341114" y="8539979"/>
            <a:ext cx="2283714" cy="487680"/>
          </a:xfrm>
        </p:spPr>
        <p:txBody>
          <a:bodyPr/>
          <a:lstStyle/>
          <a:p>
            <a:fld id="{93726E9D-7D90-4E7A-893B-2F25F9A7CE51}" type="datetimeFigureOut">
              <a:rPr lang="en-US" smtClean="0"/>
              <a:pPr/>
              <a:t>1/8/2010</a:t>
            </a:fld>
            <a:endParaRPr lang="en-US"/>
          </a:p>
        </p:txBody>
      </p:sp>
      <p:sp>
        <p:nvSpPr>
          <p:cNvPr id="6" name="Footer Placeholder 5"/>
          <p:cNvSpPr>
            <a:spLocks noGrp="1"/>
          </p:cNvSpPr>
          <p:nvPr>
            <p:ph type="ftr" sz="quarter" idx="11"/>
          </p:nvPr>
        </p:nvSpPr>
        <p:spPr>
          <a:xfrm>
            <a:off x="226314" y="8547797"/>
            <a:ext cx="2688336" cy="48768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1/8/2010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3257550" y="1386900"/>
            <a:ext cx="342900" cy="588433"/>
          </a:xfrm>
          <a:prstGeom prst="rect">
            <a:avLst/>
          </a:prstGeom>
        </p:spPr>
        <p:txBody>
          <a:bodyPr/>
          <a:lstStyle/>
          <a:p>
            <a:fld id="{5392B564-F49F-43C2-BEDA-77B9AAB5B68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8940800"/>
            <a:ext cx="6858000" cy="2032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5257800" y="0"/>
            <a:ext cx="16002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6858000" cy="207264"/>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09728" y="8522209"/>
            <a:ext cx="6624828" cy="412751"/>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14300" y="207264"/>
            <a:ext cx="6624828" cy="8729472"/>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1194816" y="4370832"/>
            <a:ext cx="8327136"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5129784" y="3901017"/>
            <a:ext cx="457200" cy="8128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5200650" y="4027001"/>
            <a:ext cx="315468" cy="560832"/>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5186934" y="4013202"/>
            <a:ext cx="342900" cy="588433"/>
          </a:xfrm>
          <a:prstGeom prst="rect">
            <a:avLst/>
          </a:prstGeom>
        </p:spPr>
        <p:txBody>
          <a:bodyPr/>
          <a:lstStyle/>
          <a:p>
            <a:fld id="{5392B564-F49F-43C2-BEDA-77B9AAB5B68A}" type="slidenum">
              <a:rPr lang="en-US" smtClean="0"/>
              <a:pPr/>
              <a:t>‹#›</a:t>
            </a:fld>
            <a:endParaRPr lang="en-US"/>
          </a:p>
        </p:txBody>
      </p:sp>
      <p:sp>
        <p:nvSpPr>
          <p:cNvPr id="3" name="Vertical Text Placeholder 2"/>
          <p:cNvSpPr>
            <a:spLocks noGrp="1"/>
          </p:cNvSpPr>
          <p:nvPr>
            <p:ph type="body" orient="vert" idx="1"/>
          </p:nvPr>
        </p:nvSpPr>
        <p:spPr>
          <a:xfrm>
            <a:off x="228600" y="406400"/>
            <a:ext cx="4914900" cy="776182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1/8/2010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5543550" y="406402"/>
            <a:ext cx="1085850" cy="7802033"/>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8940800"/>
            <a:ext cx="6858000" cy="2032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6858000" cy="185782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6743700" y="0"/>
            <a:ext cx="114300" cy="914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12014" y="8517847"/>
            <a:ext cx="6624828" cy="412751"/>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4343400" y="8539979"/>
            <a:ext cx="2283714" cy="487680"/>
          </a:xfrm>
          <a:prstGeom prst="rect">
            <a:avLst/>
          </a:prstGeom>
        </p:spPr>
        <p:txBody>
          <a:bodyPr vert="horz"/>
          <a:lstStyle>
            <a:lvl1pPr algn="r" eaLnBrk="1" latinLnBrk="0" hangingPunct="1">
              <a:defRPr kumimoji="0" sz="1400">
                <a:solidFill>
                  <a:srgbClr val="FFFFFF"/>
                </a:solidFill>
              </a:defRPr>
            </a:lvl1pPr>
          </a:lstStyle>
          <a:p>
            <a:fld id="{93726E9D-7D90-4E7A-893B-2F25F9A7CE51}" type="datetimeFigureOut">
              <a:rPr lang="en-US" smtClean="0"/>
              <a:pPr/>
              <a:t>1/8/2010</a:t>
            </a:fld>
            <a:endParaRPr lang="en-US"/>
          </a:p>
        </p:txBody>
      </p:sp>
      <p:sp>
        <p:nvSpPr>
          <p:cNvPr id="3" name="Footer Placeholder 2"/>
          <p:cNvSpPr>
            <a:spLocks noGrp="1"/>
          </p:cNvSpPr>
          <p:nvPr>
            <p:ph type="ftr" sz="quarter" idx="3"/>
          </p:nvPr>
        </p:nvSpPr>
        <p:spPr>
          <a:xfrm>
            <a:off x="228600" y="8547797"/>
            <a:ext cx="2686050" cy="48768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14300" y="207264"/>
            <a:ext cx="6624828" cy="8729472"/>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14300" y="1702324"/>
            <a:ext cx="6624828"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3200400" y="1274715"/>
            <a:ext cx="457200" cy="8128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3271266" y="1400699"/>
            <a:ext cx="315468" cy="560832"/>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226314" y="304800"/>
            <a:ext cx="6400800" cy="1011936"/>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226314" y="2032000"/>
            <a:ext cx="6400800" cy="6132576"/>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pic>
        <p:nvPicPr>
          <p:cNvPr id="21" name="Picture 20" descr="CatAlone.jpg"/>
          <p:cNvPicPr>
            <a:picLocks noChangeAspect="1"/>
          </p:cNvPicPr>
          <p:nvPr userDrawn="1"/>
        </p:nvPicPr>
        <p:blipFill>
          <a:blip r:embed="rId13" cstate="print">
            <a:clrChange>
              <a:clrFrom>
                <a:srgbClr val="FFFFFF"/>
              </a:clrFrom>
              <a:clrTo>
                <a:srgbClr val="FFFFFF">
                  <a:alpha val="0"/>
                </a:srgbClr>
              </a:clrTo>
            </a:clrChange>
          </a:blip>
          <a:stretch>
            <a:fillRect/>
          </a:stretch>
        </p:blipFill>
        <p:spPr>
          <a:xfrm>
            <a:off x="3200400" y="1524000"/>
            <a:ext cx="313038" cy="304800"/>
          </a:xfrm>
          <a:prstGeom prst="rect">
            <a:avLst/>
          </a:prstGeom>
        </p:spPr>
      </p:pic>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the-office.com/bedtime-story/owlpussycat.ht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3.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4.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6800" y="3810000"/>
            <a:ext cx="4800600" cy="2336800"/>
          </a:xfrm>
        </p:spPr>
        <p:txBody>
          <a:bodyPr/>
          <a:lstStyle/>
          <a:p>
            <a:r>
              <a:rPr lang="en-US" dirty="0" smtClean="0"/>
              <a:t>Expressing DATCAT Relations in and around the dcr</a:t>
            </a:r>
          </a:p>
          <a:p>
            <a:endParaRPr lang="en-US" dirty="0" smtClean="0"/>
          </a:p>
          <a:p>
            <a:r>
              <a:rPr lang="en-US" dirty="0" smtClean="0"/>
              <a:t>Sample experiments</a:t>
            </a:r>
            <a:endParaRPr lang="en-US" dirty="0"/>
          </a:p>
        </p:txBody>
      </p:sp>
      <p:sp>
        <p:nvSpPr>
          <p:cNvPr id="2" name="Title 1"/>
          <p:cNvSpPr>
            <a:spLocks noGrp="1"/>
          </p:cNvSpPr>
          <p:nvPr>
            <p:ph type="ctrTitle"/>
          </p:nvPr>
        </p:nvSpPr>
        <p:spPr/>
        <p:txBody>
          <a:bodyPr/>
          <a:lstStyle/>
          <a:p>
            <a:r>
              <a:rPr lang="en-US" dirty="0" smtClean="0"/>
              <a:t>Adventures with the Owl and the ISOcat</a:t>
            </a:r>
            <a:endParaRPr lang="en-US" dirty="0"/>
          </a:p>
        </p:txBody>
      </p:sp>
      <p:pic>
        <p:nvPicPr>
          <p:cNvPr id="4" name="Picture 3" descr="NewISOcat.jpg"/>
          <p:cNvPicPr>
            <a:picLocks noChangeAspect="1"/>
          </p:cNvPicPr>
          <p:nvPr/>
        </p:nvPicPr>
        <p:blipFill>
          <a:blip r:embed="rId3" cstate="print">
            <a:clrChange>
              <a:clrFrom>
                <a:srgbClr val="FFFFFF"/>
              </a:clrFrom>
              <a:clrTo>
                <a:srgbClr val="FFFFFF">
                  <a:alpha val="0"/>
                </a:srgbClr>
              </a:clrTo>
            </a:clrChange>
          </a:blip>
          <a:stretch>
            <a:fillRect/>
          </a:stretch>
        </p:blipFill>
        <p:spPr>
          <a:xfrm>
            <a:off x="914400" y="5562600"/>
            <a:ext cx="3846146" cy="1612900"/>
          </a:xfrm>
          <a:prstGeom prst="rect">
            <a:avLst/>
          </a:prstGeom>
        </p:spPr>
      </p:pic>
      <p:pic>
        <p:nvPicPr>
          <p:cNvPr id="5" name="Picture 4" descr="owl.png"/>
          <p:cNvPicPr>
            <a:picLocks noChangeAspect="1"/>
          </p:cNvPicPr>
          <p:nvPr/>
        </p:nvPicPr>
        <p:blipFill>
          <a:blip r:embed="rId4" cstate="print"/>
          <a:stretch>
            <a:fillRect/>
          </a:stretch>
        </p:blipFill>
        <p:spPr>
          <a:xfrm>
            <a:off x="4800600" y="6172200"/>
            <a:ext cx="568840" cy="1063433"/>
          </a:xfrm>
          <a:prstGeom prst="rect">
            <a:avLst/>
          </a:prstGeom>
        </p:spPr>
      </p:pic>
      <p:sp>
        <p:nvSpPr>
          <p:cNvPr id="6" name="Subtitle 2"/>
          <p:cNvSpPr txBox="1">
            <a:spLocks/>
          </p:cNvSpPr>
          <p:nvPr/>
        </p:nvSpPr>
        <p:spPr>
          <a:xfrm>
            <a:off x="762000" y="7467600"/>
            <a:ext cx="5562600" cy="965200"/>
          </a:xfrm>
          <a:prstGeom prst="rect">
            <a:avLst/>
          </a:prstGeom>
        </p:spPr>
        <p:txBody>
          <a:bodyPr vert="horz">
            <a:normAutofit fontScale="92500" lnSpcReduction="20000"/>
          </a:bodyPr>
          <a:lstStyle/>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kumimoji="0" lang="en-US" sz="1600" b="1" i="0" u="none" strike="noStrike" kern="1200" cap="all" spc="250" normalizeH="0" baseline="0" noProof="0" dirty="0" smtClean="0">
                <a:ln>
                  <a:noFill/>
                </a:ln>
                <a:solidFill>
                  <a:schemeClr val="tx2"/>
                </a:solidFill>
                <a:effectLst/>
                <a:uLnTx/>
                <a:uFillTx/>
                <a:latin typeface="+mn-lt"/>
                <a:ea typeface="+mn-ea"/>
                <a:cs typeface="+mn-cs"/>
              </a:rPr>
              <a:t>Sue Ellen Wright</a:t>
            </a:r>
          </a:p>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sz="1600" b="1" cap="all" spc="250" dirty="0" smtClean="0">
                <a:solidFill>
                  <a:schemeClr val="tx2"/>
                </a:solidFill>
              </a:rPr>
              <a:t>MPI Relation Registry Workshop</a:t>
            </a:r>
          </a:p>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en-US" sz="1600" b="1" i="0" u="none" strike="noStrike" kern="1200" cap="all" spc="250" normalizeH="0" baseline="0" noProof="0" dirty="0" smtClean="0">
              <a:ln>
                <a:noFill/>
              </a:ln>
              <a:solidFill>
                <a:schemeClr val="tx2"/>
              </a:solidFill>
              <a:effectLst/>
              <a:uLnTx/>
              <a:uFillTx/>
              <a:latin typeface="+mn-lt"/>
              <a:ea typeface="+mn-ea"/>
              <a:cs typeface="+mn-cs"/>
            </a:endParaRPr>
          </a:p>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sz="1600" b="1" cap="all" spc="250" dirty="0" smtClean="0">
                <a:solidFill>
                  <a:schemeClr val="tx2"/>
                </a:solidFill>
              </a:rPr>
              <a:t>January 8, 2009</a:t>
            </a:r>
            <a:endParaRPr kumimoji="0" lang="en-US" sz="1600" b="1" i="0" u="none" strike="noStrike" kern="1200" cap="all" spc="250" normalizeH="0" baseline="0" noProof="0" dirty="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Owl and the Pussycat</a:t>
            </a:r>
            <a:endParaRPr lang="en-US" dirty="0"/>
          </a:p>
        </p:txBody>
      </p:sp>
      <p:pic>
        <p:nvPicPr>
          <p:cNvPr id="4" name="Picture 3" descr="ch1_owl_cat.jpg"/>
          <p:cNvPicPr>
            <a:picLocks noChangeAspect="1"/>
          </p:cNvPicPr>
          <p:nvPr/>
        </p:nvPicPr>
        <p:blipFill>
          <a:blip r:embed="rId3" cstate="print"/>
          <a:stretch>
            <a:fillRect/>
          </a:stretch>
        </p:blipFill>
        <p:spPr>
          <a:xfrm>
            <a:off x="1828800" y="1981200"/>
            <a:ext cx="3124200" cy="3766396"/>
          </a:xfrm>
          <a:prstGeom prst="rect">
            <a:avLst/>
          </a:prstGeom>
        </p:spPr>
      </p:pic>
      <p:sp>
        <p:nvSpPr>
          <p:cNvPr id="5" name="TextBox 4"/>
          <p:cNvSpPr txBox="1"/>
          <p:nvPr/>
        </p:nvSpPr>
        <p:spPr>
          <a:xfrm>
            <a:off x="457200" y="6096000"/>
            <a:ext cx="6172200" cy="2862322"/>
          </a:xfrm>
          <a:prstGeom prst="rect">
            <a:avLst/>
          </a:prstGeom>
          <a:noFill/>
        </p:spPr>
        <p:txBody>
          <a:bodyPr wrap="square" rtlCol="0">
            <a:spAutoFit/>
          </a:bodyPr>
          <a:lstStyle/>
          <a:p>
            <a:r>
              <a:rPr lang="en-US" sz="2400" b="1" dirty="0" smtClean="0">
                <a:solidFill>
                  <a:schemeClr val="tx2">
                    <a:lumMod val="75000"/>
                  </a:schemeClr>
                </a:solidFill>
              </a:rPr>
              <a:t>The Owl and the Pussy-Cat went to sea</a:t>
            </a:r>
            <a:br>
              <a:rPr lang="en-US" sz="2400" b="1" dirty="0" smtClean="0">
                <a:solidFill>
                  <a:schemeClr val="tx2">
                    <a:lumMod val="75000"/>
                  </a:schemeClr>
                </a:solidFill>
              </a:rPr>
            </a:br>
            <a:r>
              <a:rPr lang="en-US" sz="2400" b="1" dirty="0" smtClean="0">
                <a:solidFill>
                  <a:schemeClr val="tx2">
                    <a:lumMod val="75000"/>
                  </a:schemeClr>
                </a:solidFill>
              </a:rPr>
              <a:t>In a beautiful pea-green boat:</a:t>
            </a:r>
            <a:br>
              <a:rPr lang="en-US" sz="2400" b="1" dirty="0" smtClean="0">
                <a:solidFill>
                  <a:schemeClr val="tx2">
                    <a:lumMod val="75000"/>
                  </a:schemeClr>
                </a:solidFill>
              </a:rPr>
            </a:br>
            <a:r>
              <a:rPr lang="en-US" sz="2400" b="1" dirty="0" smtClean="0">
                <a:solidFill>
                  <a:schemeClr val="tx2">
                    <a:lumMod val="75000"/>
                  </a:schemeClr>
                </a:solidFill>
              </a:rPr>
              <a:t>They took some honey, </a:t>
            </a:r>
            <a:br>
              <a:rPr lang="en-US" sz="2400" b="1" dirty="0" smtClean="0">
                <a:solidFill>
                  <a:schemeClr val="tx2">
                    <a:lumMod val="75000"/>
                  </a:schemeClr>
                </a:solidFill>
              </a:rPr>
            </a:br>
            <a:r>
              <a:rPr lang="en-US" sz="2400" b="1" dirty="0" smtClean="0">
                <a:solidFill>
                  <a:schemeClr val="tx2">
                    <a:lumMod val="75000"/>
                  </a:schemeClr>
                </a:solidFill>
              </a:rPr>
              <a:t>and plenty of money</a:t>
            </a:r>
            <a:br>
              <a:rPr lang="en-US" sz="2400" b="1" dirty="0" smtClean="0">
                <a:solidFill>
                  <a:schemeClr val="tx2">
                    <a:lumMod val="75000"/>
                  </a:schemeClr>
                </a:solidFill>
              </a:rPr>
            </a:br>
            <a:r>
              <a:rPr lang="en-US" sz="2400" b="1" dirty="0" smtClean="0">
                <a:solidFill>
                  <a:schemeClr val="tx2">
                    <a:lumMod val="75000"/>
                  </a:schemeClr>
                </a:solidFill>
              </a:rPr>
              <a:t>Wrapped up in a five-pound note.</a:t>
            </a:r>
          </a:p>
          <a:p>
            <a:endParaRPr lang="en-US" dirty="0" smtClean="0"/>
          </a:p>
          <a:p>
            <a:r>
              <a:rPr lang="en-US" dirty="0" smtClean="0">
                <a:hlinkClick r:id="rId4"/>
              </a:rPr>
              <a:t>http://the-office.com/bedtime-story/owlpussycat.htm</a:t>
            </a:r>
            <a:r>
              <a:rPr lang="en-US" dirty="0" smtClean="0"/>
              <a:t> </a:t>
            </a:r>
            <a:r>
              <a:rPr lang="en-US" sz="2400" dirty="0" smtClean="0"/>
              <a:t/>
            </a:r>
            <a:br>
              <a:rPr lang="en-US" sz="2400" dirty="0" smtClean="0"/>
            </a:b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 Issues</a:t>
            </a:r>
            <a:endParaRPr lang="en-US" dirty="0"/>
          </a:p>
        </p:txBody>
      </p:sp>
      <p:sp>
        <p:nvSpPr>
          <p:cNvPr id="3" name="Content Placeholder 2"/>
          <p:cNvSpPr>
            <a:spLocks noGrp="1"/>
          </p:cNvSpPr>
          <p:nvPr>
            <p:ph sz="quarter" idx="1"/>
          </p:nvPr>
        </p:nvSpPr>
        <p:spPr>
          <a:xfrm>
            <a:off x="226314" y="2036064"/>
            <a:ext cx="6377940" cy="7107936"/>
          </a:xfrm>
        </p:spPr>
        <p:txBody>
          <a:bodyPr>
            <a:normAutofit/>
          </a:bodyPr>
          <a:lstStyle/>
          <a:p>
            <a:r>
              <a:rPr lang="en-US" sz="2600" dirty="0" smtClean="0"/>
              <a:t>Relations limited inside the DCR </a:t>
            </a:r>
          </a:p>
          <a:p>
            <a:r>
              <a:rPr lang="en-US" sz="2600" dirty="0" smtClean="0"/>
              <a:t>Modeling needs reflected in multiple ontological views (No one ideal model)</a:t>
            </a:r>
          </a:p>
          <a:p>
            <a:r>
              <a:rPr lang="en-US" sz="2600" dirty="0" smtClean="0"/>
              <a:t>Class / property / instance / restriction, etc., assignments</a:t>
            </a:r>
          </a:p>
          <a:p>
            <a:r>
              <a:rPr lang="en-US" sz="2600" dirty="0" smtClean="0"/>
              <a:t>OWL DL or OWL Full</a:t>
            </a:r>
          </a:p>
          <a:p>
            <a:r>
              <a:rPr lang="en-US" sz="2600" dirty="0" smtClean="0"/>
              <a:t>Resolving Q-names to DCR PIDs (real URIs) (</a:t>
            </a:r>
            <a:r>
              <a:rPr lang="en-US" sz="2600" dirty="0" err="1" smtClean="0"/>
              <a:t>owl:sameAs</a:t>
            </a:r>
            <a:r>
              <a:rPr lang="en-US" sz="2600" dirty="0" smtClean="0"/>
              <a:t>; other options)</a:t>
            </a:r>
          </a:p>
          <a:p>
            <a:r>
              <a:rPr lang="en-US" sz="2600" dirty="0" smtClean="0"/>
              <a:t>Containers – in DCR or no?</a:t>
            </a:r>
          </a:p>
          <a:p>
            <a:r>
              <a:rPr lang="en-US" sz="2600" dirty="0" smtClean="0">
                <a:solidFill>
                  <a:schemeClr val="accent1">
                    <a:lumMod val="75000"/>
                  </a:schemeClr>
                </a:solidFill>
              </a:rPr>
              <a:t>Resolving references to successor DC specs for updated standard DC specs*</a:t>
            </a:r>
          </a:p>
          <a:p>
            <a:r>
              <a:rPr lang="en-US" sz="2600" dirty="0" smtClean="0">
                <a:solidFill>
                  <a:schemeClr val="accent1">
                    <a:lumMod val="75000"/>
                  </a:schemeClr>
                </a:solidFill>
              </a:rPr>
              <a:t>PID links with the CDB, particularly for language codes &amp; language tags*</a:t>
            </a:r>
          </a:p>
          <a:p>
            <a:pPr lvl="1"/>
            <a:r>
              <a:rPr lang="en-US" sz="2100" dirty="0" smtClean="0">
                <a:solidFill>
                  <a:schemeClr val="accent1">
                    <a:lumMod val="75000"/>
                  </a:schemeClr>
                </a:solidFill>
              </a:rPr>
              <a:t>*Not treated in detail</a:t>
            </a:r>
            <a:r>
              <a:rPr lang="en-US" dirty="0" smtClean="0"/>
              <a:t/>
            </a:r>
            <a:br>
              <a:rPr lang="en-US" dirty="0" smtClean="0"/>
            </a:br>
            <a:r>
              <a:rPr lang="en-US" dirty="0" smtClean="0"/>
              <a: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Limited Expression of Relations</a:t>
            </a:r>
            <a:endParaRPr lang="en-US" dirty="0"/>
          </a:p>
        </p:txBody>
      </p:sp>
      <p:sp>
        <p:nvSpPr>
          <p:cNvPr id="3" name="Content Placeholder 2"/>
          <p:cNvSpPr>
            <a:spLocks noGrp="1"/>
          </p:cNvSpPr>
          <p:nvPr>
            <p:ph sz="quarter" idx="1"/>
          </p:nvPr>
        </p:nvSpPr>
        <p:spPr/>
        <p:txBody>
          <a:bodyPr/>
          <a:lstStyle/>
          <a:p>
            <a:r>
              <a:rPr lang="en-US" dirty="0" smtClean="0"/>
              <a:t>Intentionally limited relations capability inside DCR</a:t>
            </a:r>
          </a:p>
          <a:p>
            <a:r>
              <a:rPr lang="en-US" dirty="0" smtClean="0"/>
              <a:t>Expression of closed DC / Value Domain values declared in Conceptual Domain section of DC specification</a:t>
            </a:r>
          </a:p>
          <a:p>
            <a:r>
              <a:rPr lang="en-US" dirty="0" smtClean="0"/>
              <a:t>Expression of shallow “</a:t>
            </a:r>
            <a:r>
              <a:rPr lang="en-US" dirty="0" err="1" smtClean="0"/>
              <a:t>isA</a:t>
            </a:r>
            <a:r>
              <a:rPr lang="en-US" dirty="0" smtClean="0"/>
              <a:t>” relations between simple DCs in an enumeration </a:t>
            </a:r>
          </a:p>
          <a:p>
            <a:r>
              <a:rPr lang="en-US" dirty="0" err="1" smtClean="0"/>
              <a:t>E.g</a:t>
            </a:r>
            <a:r>
              <a:rPr lang="en-US" dirty="0" smtClean="0"/>
              <a:t>, </a:t>
            </a:r>
            <a:r>
              <a:rPr lang="en-US" i="1" dirty="0" smtClean="0"/>
              <a:t>/abbreviation/, /acronym/, /</a:t>
            </a:r>
            <a:r>
              <a:rPr lang="en-US" i="1" dirty="0" err="1" smtClean="0"/>
              <a:t>initialism</a:t>
            </a:r>
            <a:r>
              <a:rPr lang="en-US" i="1" dirty="0" smtClean="0"/>
              <a:t>/</a:t>
            </a:r>
            <a:r>
              <a:rPr lang="en-US" dirty="0" smtClean="0"/>
              <a:t> </a:t>
            </a:r>
            <a:r>
              <a:rPr lang="en-US" dirty="0" smtClean="0">
                <a:sym typeface="Wingdings" pitchFamily="2" charset="2"/>
              </a:rPr>
              <a:t> </a:t>
            </a:r>
            <a:r>
              <a:rPr lang="en-US" i="1" dirty="0" smtClean="0">
                <a:sym typeface="Wingdings" pitchFamily="2" charset="2"/>
              </a:rPr>
              <a:t>/abbreviated form/</a:t>
            </a:r>
          </a:p>
          <a:p>
            <a:r>
              <a:rPr lang="en-US" dirty="0" smtClean="0">
                <a:sym typeface="Wingdings" pitchFamily="2" charset="2"/>
              </a:rPr>
              <a:t>Appears as declaration in simple DC specification; tree display in the “Context of this data category” view</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l="2138" t="25000" r="19189" b="13158"/>
          <a:stretch>
            <a:fillRect/>
          </a:stretch>
        </p:blipFill>
        <p:spPr bwMode="auto">
          <a:xfrm>
            <a:off x="609600" y="2209800"/>
            <a:ext cx="5467350" cy="47752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l="2500" t="57333" r="10404" b="12000"/>
          <a:stretch>
            <a:fillRect/>
          </a:stretch>
        </p:blipFill>
        <p:spPr bwMode="auto">
          <a:xfrm>
            <a:off x="628650" y="6553200"/>
            <a:ext cx="6076950" cy="2377440"/>
          </a:xfrm>
          <a:prstGeom prst="rect">
            <a:avLst/>
          </a:prstGeom>
          <a:noFill/>
          <a:ln w="9525">
            <a:noFill/>
            <a:miter lim="800000"/>
            <a:headEnd/>
            <a:tailEnd/>
          </a:ln>
        </p:spPr>
      </p:pic>
      <p:sp>
        <p:nvSpPr>
          <p:cNvPr id="6" name="Title 5"/>
          <p:cNvSpPr>
            <a:spLocks noGrp="1"/>
          </p:cNvSpPr>
          <p:nvPr>
            <p:ph type="title"/>
          </p:nvPr>
        </p:nvSpPr>
        <p:spPr>
          <a:xfrm>
            <a:off x="304800" y="381000"/>
            <a:ext cx="6172200" cy="838200"/>
          </a:xfrm>
        </p:spPr>
        <p:txBody>
          <a:bodyPr/>
          <a:lstStyle/>
          <a:p>
            <a:r>
              <a:rPr lang="en-US" dirty="0" smtClean="0"/>
              <a:t>Value Domain for </a:t>
            </a:r>
            <a:r>
              <a:rPr lang="en-US" i="1" dirty="0" smtClean="0"/>
              <a:t>/term type/</a:t>
            </a:r>
            <a:endParaRPr lang="en-US" i="1" dirty="0"/>
          </a:p>
        </p:txBody>
      </p:sp>
      <p:sp>
        <p:nvSpPr>
          <p:cNvPr id="7" name="TextBox 6"/>
          <p:cNvSpPr txBox="1"/>
          <p:nvPr/>
        </p:nvSpPr>
        <p:spPr>
          <a:xfrm>
            <a:off x="3657601" y="4419600"/>
            <a:ext cx="2895600" cy="1477328"/>
          </a:xfrm>
          <a:prstGeom prst="rect">
            <a:avLst/>
          </a:prstGeom>
          <a:noFill/>
        </p:spPr>
        <p:txBody>
          <a:bodyPr wrap="square" rtlCol="0">
            <a:spAutoFit/>
          </a:bodyPr>
          <a:lstStyle/>
          <a:p>
            <a:r>
              <a:rPr lang="en-US" b="1" dirty="0" smtClean="0">
                <a:solidFill>
                  <a:schemeClr val="bg2">
                    <a:lumMod val="25000"/>
                  </a:schemeClr>
                </a:solidFill>
              </a:rPr>
              <a:t>Value Domain display in Conceptual Domain segment of DC specification for Closed DC </a:t>
            </a:r>
            <a:r>
              <a:rPr lang="en-US" b="1" i="1" dirty="0" smtClean="0">
                <a:solidFill>
                  <a:schemeClr val="bg2">
                    <a:lumMod val="25000"/>
                  </a:schemeClr>
                </a:solidFill>
              </a:rPr>
              <a:t>/term type/</a:t>
            </a:r>
            <a:endParaRPr lang="en-US" b="1" dirty="0">
              <a:solidFill>
                <a:schemeClr val="bg2">
                  <a:lumMod val="2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rmType.emf"/>
          <p:cNvPicPr>
            <a:picLocks noChangeAspect="1"/>
          </p:cNvPicPr>
          <p:nvPr/>
        </p:nvPicPr>
        <p:blipFill>
          <a:blip r:embed="rId3" cstate="print"/>
          <a:srcRect t="1565"/>
          <a:stretch>
            <a:fillRect/>
          </a:stretch>
        </p:blipFill>
        <p:spPr>
          <a:xfrm>
            <a:off x="1295400" y="304800"/>
            <a:ext cx="4267200" cy="8672300"/>
          </a:xfrm>
          <a:prstGeom prst="rect">
            <a:avLst/>
          </a:prstGeom>
        </p:spPr>
      </p:pic>
      <p:sp>
        <p:nvSpPr>
          <p:cNvPr id="5" name="TextBox 4"/>
          <p:cNvSpPr txBox="1"/>
          <p:nvPr/>
        </p:nvSpPr>
        <p:spPr>
          <a:xfrm>
            <a:off x="228600" y="6096000"/>
            <a:ext cx="3429000" cy="1200329"/>
          </a:xfrm>
          <a:prstGeom prst="rect">
            <a:avLst/>
          </a:prstGeom>
          <a:noFill/>
        </p:spPr>
        <p:txBody>
          <a:bodyPr wrap="square" rtlCol="0">
            <a:spAutoFit/>
          </a:bodyPr>
          <a:lstStyle/>
          <a:p>
            <a:r>
              <a:rPr lang="en-US" b="1" dirty="0" smtClean="0">
                <a:solidFill>
                  <a:schemeClr val="bg2">
                    <a:lumMod val="25000"/>
                  </a:schemeClr>
                </a:solidFill>
              </a:rPr>
              <a:t>OWL Assertion: DC Term Type has instances </a:t>
            </a:r>
            <a:r>
              <a:rPr lang="en-US" b="1" dirty="0" err="1" smtClean="0">
                <a:solidFill>
                  <a:schemeClr val="bg2">
                    <a:lumMod val="25000"/>
                  </a:schemeClr>
                </a:solidFill>
              </a:rPr>
              <a:t>tbx:AbbreviatedForm</a:t>
            </a:r>
            <a:r>
              <a:rPr lang="en-US" b="1" dirty="0" smtClean="0">
                <a:solidFill>
                  <a:schemeClr val="bg2">
                    <a:lumMod val="25000"/>
                  </a:schemeClr>
                </a:solidFill>
              </a:rPr>
              <a:t>  … </a:t>
            </a:r>
            <a:r>
              <a:rPr lang="en-US" b="1" dirty="0" err="1" smtClean="0">
                <a:solidFill>
                  <a:schemeClr val="bg2">
                    <a:lumMod val="25000"/>
                  </a:schemeClr>
                </a:solidFill>
              </a:rPr>
              <a:t>tbx:Variant</a:t>
            </a:r>
            <a:r>
              <a:rPr lang="en-US" b="1" dirty="0" smtClean="0">
                <a:solidFill>
                  <a:schemeClr val="bg2">
                    <a:lumMod val="25000"/>
                  </a:schemeClr>
                </a:solidFill>
              </a:rPr>
              <a:t>.</a:t>
            </a:r>
            <a:endParaRPr lang="en-US" b="1" dirty="0">
              <a:solidFill>
                <a:schemeClr val="bg2">
                  <a:lumMod val="25000"/>
                </a:schemeClr>
              </a:solidFill>
            </a:endParaRPr>
          </a:p>
        </p:txBody>
      </p:sp>
      <p:sp>
        <p:nvSpPr>
          <p:cNvPr id="6" name="Title 5"/>
          <p:cNvSpPr>
            <a:spLocks noGrp="1"/>
          </p:cNvSpPr>
          <p:nvPr>
            <p:ph type="title"/>
          </p:nvPr>
        </p:nvSpPr>
        <p:spPr>
          <a:xfrm>
            <a:off x="228600" y="7162800"/>
            <a:ext cx="3276600" cy="1128184"/>
          </a:xfrm>
        </p:spPr>
        <p:txBody>
          <a:bodyPr>
            <a:normAutofit fontScale="90000"/>
          </a:bodyPr>
          <a:lstStyle/>
          <a:p>
            <a:pPr algn="l"/>
            <a:r>
              <a:rPr lang="en-US" sz="1800" b="1" dirty="0" err="1" smtClean="0">
                <a:solidFill>
                  <a:srgbClr val="FF0000"/>
                </a:solidFill>
              </a:rPr>
              <a:t>datcat:TermType</a:t>
            </a:r>
            <a:r>
              <a:rPr lang="en-US" sz="1800" b="1" dirty="0" smtClean="0">
                <a:solidFill>
                  <a:srgbClr val="FF0000"/>
                </a:solidFill>
              </a:rPr>
              <a:t> modeled as per TBX flat representation</a:t>
            </a:r>
            <a:br>
              <a:rPr lang="en-US" sz="1800" b="1" dirty="0" smtClean="0">
                <a:solidFill>
                  <a:srgbClr val="FF0000"/>
                </a:solidFill>
              </a:rPr>
            </a:br>
            <a:r>
              <a:rPr lang="en-US" sz="1800" b="1" dirty="0" smtClean="0">
                <a:solidFill>
                  <a:srgbClr val="FF0000"/>
                </a:solidFill>
              </a:rPr>
              <a:t>Values appear here as (OWL) </a:t>
            </a:r>
            <a:r>
              <a:rPr lang="en-US" sz="1800" b="1" dirty="0" err="1" smtClean="0">
                <a:solidFill>
                  <a:srgbClr val="FF0000"/>
                </a:solidFill>
              </a:rPr>
              <a:t>tbx</a:t>
            </a:r>
            <a:r>
              <a:rPr lang="en-US" sz="1800" b="1" dirty="0" smtClean="0">
                <a:solidFill>
                  <a:srgbClr val="FF0000"/>
                </a:solidFill>
              </a:rPr>
              <a:t>:(Instances)</a:t>
            </a:r>
            <a:endParaRPr lang="en-US" sz="1800" b="1" dirty="0">
              <a:solidFill>
                <a:srgbClr val="FF0000"/>
              </a:solidFill>
            </a:endParaRPr>
          </a:p>
        </p:txBody>
      </p:sp>
      <p:pic>
        <p:nvPicPr>
          <p:cNvPr id="7" name="Picture 6" descr="owl.png"/>
          <p:cNvPicPr>
            <a:picLocks noChangeAspect="1"/>
          </p:cNvPicPr>
          <p:nvPr/>
        </p:nvPicPr>
        <p:blipFill>
          <a:blip r:embed="rId4" cstate="print"/>
          <a:stretch>
            <a:fillRect/>
          </a:stretch>
        </p:blipFill>
        <p:spPr>
          <a:xfrm>
            <a:off x="6096000" y="7620000"/>
            <a:ext cx="533400" cy="854725"/>
          </a:xfrm>
          <a:prstGeom prst="rect">
            <a:avLst/>
          </a:prstGeom>
        </p:spPr>
      </p:pic>
      <p:sp>
        <p:nvSpPr>
          <p:cNvPr id="8" name="TextBox 7"/>
          <p:cNvSpPr txBox="1"/>
          <p:nvPr/>
        </p:nvSpPr>
        <p:spPr>
          <a:xfrm>
            <a:off x="381000" y="533400"/>
            <a:ext cx="1580882" cy="338554"/>
          </a:xfrm>
          <a:prstGeom prst="rect">
            <a:avLst/>
          </a:prstGeom>
          <a:solidFill>
            <a:schemeClr val="bg1"/>
          </a:solidFill>
        </p:spPr>
        <p:txBody>
          <a:bodyPr wrap="none" rtlCol="0">
            <a:spAutoFit/>
          </a:bodyPr>
          <a:lstStyle/>
          <a:p>
            <a:r>
              <a:rPr lang="en-US" sz="1600" dirty="0" err="1" smtClean="0">
                <a:solidFill>
                  <a:schemeClr val="tx2">
                    <a:lumMod val="75000"/>
                  </a:schemeClr>
                </a:solidFill>
              </a:rPr>
              <a:t>rdfs:subclassOf</a:t>
            </a:r>
            <a:endParaRPr lang="en-US" sz="1600" dirty="0">
              <a:solidFill>
                <a:schemeClr val="tx2">
                  <a:lumMod val="75000"/>
                </a:schemeClr>
              </a:solidFill>
            </a:endParaRPr>
          </a:p>
        </p:txBody>
      </p:sp>
      <p:sp>
        <p:nvSpPr>
          <p:cNvPr id="9" name="TextBox 8"/>
          <p:cNvSpPr txBox="1"/>
          <p:nvPr/>
        </p:nvSpPr>
        <p:spPr>
          <a:xfrm>
            <a:off x="2590800" y="4648200"/>
            <a:ext cx="1162498" cy="338554"/>
          </a:xfrm>
          <a:prstGeom prst="rect">
            <a:avLst/>
          </a:prstGeom>
          <a:solidFill>
            <a:schemeClr val="bg1"/>
          </a:solidFill>
        </p:spPr>
        <p:txBody>
          <a:bodyPr wrap="none" rtlCol="0">
            <a:spAutoFit/>
          </a:bodyPr>
          <a:lstStyle/>
          <a:p>
            <a:r>
              <a:rPr lang="en-US" sz="1600" dirty="0" err="1" smtClean="0">
                <a:solidFill>
                  <a:schemeClr val="tx2">
                    <a:lumMod val="75000"/>
                  </a:schemeClr>
                </a:solidFill>
              </a:rPr>
              <a:t>owl:OneOf</a:t>
            </a:r>
            <a:endParaRPr lang="en-US" sz="1600"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en-US" dirty="0" err="1" smtClean="0"/>
              <a:t>IsA</a:t>
            </a:r>
            <a:r>
              <a:rPr lang="en-US" dirty="0" smtClean="0"/>
              <a:t>” Relations</a:t>
            </a:r>
            <a:endParaRPr lang="en-US" dirty="0"/>
          </a:p>
        </p:txBody>
      </p:sp>
      <p:sp>
        <p:nvSpPr>
          <p:cNvPr id="5" name="Content Placeholder 4"/>
          <p:cNvSpPr>
            <a:spLocks noGrp="1"/>
          </p:cNvSpPr>
          <p:nvPr>
            <p:ph idx="1"/>
          </p:nvPr>
        </p:nvSpPr>
        <p:spPr>
          <a:xfrm>
            <a:off x="342900" y="2133601"/>
            <a:ext cx="6172200" cy="1422399"/>
          </a:xfrm>
        </p:spPr>
        <p:txBody>
          <a:bodyPr>
            <a:normAutofit fontScale="85000" lnSpcReduction="20000"/>
          </a:bodyPr>
          <a:lstStyle/>
          <a:p>
            <a:r>
              <a:rPr lang="en-US" dirty="0" smtClean="0"/>
              <a:t>Limited sub-categorization of simple DCs</a:t>
            </a:r>
          </a:p>
          <a:p>
            <a:r>
              <a:rPr lang="en-US" i="1" dirty="0" smtClean="0"/>
              <a:t>/</a:t>
            </a:r>
            <a:r>
              <a:rPr lang="en-US" i="1" dirty="0" err="1" smtClean="0"/>
              <a:t>initialism</a:t>
            </a:r>
            <a:r>
              <a:rPr lang="en-US" i="1" dirty="0" smtClean="0"/>
              <a:t>/</a:t>
            </a:r>
            <a:r>
              <a:rPr lang="en-US" dirty="0" smtClean="0"/>
              <a:t>   “is A”   </a:t>
            </a:r>
            <a:r>
              <a:rPr lang="en-US" i="1" dirty="0" smtClean="0"/>
              <a:t>/abbreviated form/</a:t>
            </a:r>
          </a:p>
          <a:p>
            <a:r>
              <a:rPr lang="en-US" i="1" dirty="0" smtClean="0"/>
              <a:t>/abbreviated form/ </a:t>
            </a:r>
            <a:r>
              <a:rPr lang="en-US" dirty="0" smtClean="0"/>
              <a:t>is a subset of /</a:t>
            </a:r>
            <a:r>
              <a:rPr lang="en-US" i="1" dirty="0" smtClean="0"/>
              <a:t>term type/</a:t>
            </a:r>
            <a:endParaRPr lang="en-US" i="1" dirty="0"/>
          </a:p>
        </p:txBody>
      </p:sp>
      <p:pic>
        <p:nvPicPr>
          <p:cNvPr id="2050" name="Picture 2"/>
          <p:cNvPicPr>
            <a:picLocks noChangeAspect="1" noChangeArrowheads="1"/>
          </p:cNvPicPr>
          <p:nvPr/>
        </p:nvPicPr>
        <p:blipFill>
          <a:blip r:embed="rId3" cstate="print"/>
          <a:srcRect l="2500" t="31000" r="1875" b="13000"/>
          <a:stretch>
            <a:fillRect/>
          </a:stretch>
        </p:blipFill>
        <p:spPr bwMode="auto">
          <a:xfrm>
            <a:off x="171450" y="3962400"/>
            <a:ext cx="6557963" cy="4267200"/>
          </a:xfrm>
          <a:prstGeom prst="rect">
            <a:avLst/>
          </a:prstGeom>
          <a:noFill/>
          <a:ln w="9525">
            <a:noFill/>
            <a:miter lim="800000"/>
            <a:headEnd/>
            <a:tailEnd/>
          </a:ln>
        </p:spPr>
      </p:pic>
      <p:cxnSp>
        <p:nvCxnSpPr>
          <p:cNvPr id="7" name="Straight Arrow Connector 6"/>
          <p:cNvCxnSpPr>
            <a:stCxn id="5" idx="2"/>
          </p:cNvCxnSpPr>
          <p:nvPr/>
        </p:nvCxnSpPr>
        <p:spPr>
          <a:xfrm rot="5400000">
            <a:off x="482600" y="4902200"/>
            <a:ext cx="4292600" cy="1600200"/>
          </a:xfrm>
          <a:prstGeom prst="straightConnector1">
            <a:avLst/>
          </a:prstGeom>
          <a:ln w="2857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406400"/>
            <a:ext cx="6172200" cy="1077384"/>
          </a:xfrm>
        </p:spPr>
        <p:txBody>
          <a:bodyPr/>
          <a:lstStyle/>
          <a:p>
            <a:r>
              <a:rPr lang="en-US" dirty="0" smtClean="0"/>
              <a:t>From parent to child</a:t>
            </a:r>
            <a:endParaRPr lang="en-US" dirty="0"/>
          </a:p>
        </p:txBody>
      </p:sp>
      <p:sp>
        <p:nvSpPr>
          <p:cNvPr id="3" name="Content Placeholder 2"/>
          <p:cNvSpPr>
            <a:spLocks noGrp="1"/>
          </p:cNvSpPr>
          <p:nvPr>
            <p:ph idx="1"/>
          </p:nvPr>
        </p:nvSpPr>
        <p:spPr>
          <a:xfrm>
            <a:off x="228600" y="2057400"/>
            <a:ext cx="6172200" cy="1143000"/>
          </a:xfrm>
        </p:spPr>
        <p:txBody>
          <a:bodyPr>
            <a:noAutofit/>
          </a:bodyPr>
          <a:lstStyle/>
          <a:p>
            <a:r>
              <a:rPr lang="en-US" sz="2000" dirty="0" smtClean="0"/>
              <a:t>Child DCs do not appear in the edit window or standard display, but are viewable in the context view pop-up.</a:t>
            </a:r>
          </a:p>
        </p:txBody>
      </p:sp>
      <p:pic>
        <p:nvPicPr>
          <p:cNvPr id="3075" name="Picture 3"/>
          <p:cNvPicPr>
            <a:picLocks noChangeAspect="1" noChangeArrowheads="1"/>
          </p:cNvPicPr>
          <p:nvPr/>
        </p:nvPicPr>
        <p:blipFill>
          <a:blip r:embed="rId3" cstate="print"/>
          <a:srcRect l="1875" t="21000" b="5000"/>
          <a:stretch>
            <a:fillRect/>
          </a:stretch>
        </p:blipFill>
        <p:spPr bwMode="auto">
          <a:xfrm>
            <a:off x="3886200" y="2819400"/>
            <a:ext cx="2514600" cy="2107067"/>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l="2500" t="24000" r="66250" b="39000"/>
          <a:stretch>
            <a:fillRect/>
          </a:stretch>
        </p:blipFill>
        <p:spPr bwMode="auto">
          <a:xfrm>
            <a:off x="380999" y="5105400"/>
            <a:ext cx="4576119" cy="3386328"/>
          </a:xfrm>
          <a:prstGeom prst="rect">
            <a:avLst/>
          </a:prstGeom>
          <a:noFill/>
          <a:ln w="9525">
            <a:noFill/>
            <a:miter lim="800000"/>
            <a:headEnd/>
            <a:tailEnd/>
          </a:ln>
        </p:spPr>
      </p:pic>
      <p:sp>
        <p:nvSpPr>
          <p:cNvPr id="7" name="TextBox 6"/>
          <p:cNvSpPr txBox="1"/>
          <p:nvPr/>
        </p:nvSpPr>
        <p:spPr>
          <a:xfrm>
            <a:off x="533400" y="3200400"/>
            <a:ext cx="3048000" cy="1477328"/>
          </a:xfrm>
          <a:prstGeom prst="rect">
            <a:avLst/>
          </a:prstGeom>
          <a:noFill/>
        </p:spPr>
        <p:txBody>
          <a:bodyPr wrap="square" rtlCol="0">
            <a:spAutoFit/>
          </a:bodyPr>
          <a:lstStyle/>
          <a:p>
            <a:r>
              <a:rPr lang="en-US" i="1" dirty="0" smtClean="0">
                <a:solidFill>
                  <a:schemeClr val="tx2">
                    <a:lumMod val="75000"/>
                  </a:schemeClr>
                </a:solidFill>
              </a:rPr>
              <a:t>Not shown in edit display</a:t>
            </a:r>
          </a:p>
          <a:p>
            <a:endParaRPr lang="en-US" i="1" dirty="0" smtClean="0">
              <a:solidFill>
                <a:schemeClr val="tx2">
                  <a:lumMod val="75000"/>
                </a:schemeClr>
              </a:solidFill>
            </a:endParaRPr>
          </a:p>
          <a:p>
            <a:r>
              <a:rPr lang="en-US" i="1" dirty="0" smtClean="0">
                <a:solidFill>
                  <a:schemeClr val="tx2">
                    <a:lumMod val="75000"/>
                  </a:schemeClr>
                </a:solidFill>
              </a:rPr>
              <a:t>Click on (!) icon (Explore context …) to display relations</a:t>
            </a:r>
            <a:r>
              <a:rPr lang="en-US" dirty="0" smtClean="0">
                <a:solidFill>
                  <a:schemeClr val="tx2">
                    <a:lumMod val="75000"/>
                  </a:schemeClr>
                </a:solidFill>
              </a:rPr>
              <a:t>.</a:t>
            </a:r>
            <a:endParaRPr lang="en-US" i="1" dirty="0">
              <a:solidFill>
                <a:schemeClr val="tx2">
                  <a:lumMod val="75000"/>
                </a:schemeClr>
              </a:solidFill>
            </a:endParaRPr>
          </a:p>
        </p:txBody>
      </p:sp>
      <p:cxnSp>
        <p:nvCxnSpPr>
          <p:cNvPr id="9" name="Straight Arrow Connector 8"/>
          <p:cNvCxnSpPr/>
          <p:nvPr/>
        </p:nvCxnSpPr>
        <p:spPr>
          <a:xfrm>
            <a:off x="3352800" y="3429000"/>
            <a:ext cx="1143000" cy="685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647700" y="5295900"/>
            <a:ext cx="1828800" cy="228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Levels Not Displayed</a:t>
            </a:r>
            <a:endParaRPr lang="en-US" dirty="0"/>
          </a:p>
        </p:txBody>
      </p:sp>
      <p:pic>
        <p:nvPicPr>
          <p:cNvPr id="4" name="Content Placeholder 3" descr="term type.PNG"/>
          <p:cNvPicPr>
            <a:picLocks noGrp="1" noChangeAspect="1"/>
          </p:cNvPicPr>
          <p:nvPr>
            <p:ph sz="quarter" idx="1"/>
          </p:nvPr>
        </p:nvPicPr>
        <p:blipFill>
          <a:blip r:embed="rId3" cstate="print"/>
          <a:stretch>
            <a:fillRect/>
          </a:stretch>
        </p:blipFill>
        <p:spPr>
          <a:xfrm>
            <a:off x="80198" y="1981200"/>
            <a:ext cx="6777802" cy="5715000"/>
          </a:xfrm>
        </p:spPr>
      </p:pic>
      <p:sp>
        <p:nvSpPr>
          <p:cNvPr id="5" name="TextBox 4"/>
          <p:cNvSpPr txBox="1"/>
          <p:nvPr/>
        </p:nvSpPr>
        <p:spPr>
          <a:xfrm>
            <a:off x="2667000" y="5334000"/>
            <a:ext cx="389850" cy="369332"/>
          </a:xfrm>
          <a:prstGeom prst="rect">
            <a:avLst/>
          </a:prstGeom>
          <a:noFill/>
          <a:ln>
            <a:noFill/>
          </a:ln>
        </p:spPr>
        <p:txBody>
          <a:bodyPr wrap="none" rtlCol="0">
            <a:spAutoFit/>
          </a:bodyPr>
          <a:lstStyle/>
          <a:p>
            <a:r>
              <a:rPr lang="en-US" dirty="0" smtClean="0">
                <a:solidFill>
                  <a:schemeClr val="accent1">
                    <a:lumMod val="75000"/>
                  </a:schemeClr>
                </a:solidFill>
                <a:sym typeface="Wingdings 2"/>
              </a:rPr>
              <a:t></a:t>
            </a:r>
            <a:endParaRPr lang="en-US" dirty="0">
              <a:solidFill>
                <a:schemeClr val="accent1">
                  <a:lumMod val="75000"/>
                </a:schemeClr>
              </a:solidFill>
            </a:endParaRPr>
          </a:p>
        </p:txBody>
      </p:sp>
      <p:sp>
        <p:nvSpPr>
          <p:cNvPr id="9" name="TextBox 8"/>
          <p:cNvSpPr txBox="1"/>
          <p:nvPr/>
        </p:nvSpPr>
        <p:spPr>
          <a:xfrm>
            <a:off x="990600" y="7620000"/>
            <a:ext cx="5105400" cy="923330"/>
          </a:xfrm>
          <a:prstGeom prst="rect">
            <a:avLst/>
          </a:prstGeom>
          <a:noFill/>
        </p:spPr>
        <p:txBody>
          <a:bodyPr wrap="square" rtlCol="0">
            <a:spAutoFit/>
          </a:bodyPr>
          <a:lstStyle/>
          <a:p>
            <a:r>
              <a:rPr lang="en-US" dirty="0" smtClean="0"/>
              <a:t>/term type/ DCs subsetted according to subordinate categories, resulting in four levels of abstraction</a:t>
            </a:r>
            <a:endParaRPr lang="en-US" dirty="0"/>
          </a:p>
        </p:txBody>
      </p:sp>
      <p:sp>
        <p:nvSpPr>
          <p:cNvPr id="10" name="TextBox 9"/>
          <p:cNvSpPr txBox="1"/>
          <p:nvPr/>
        </p:nvSpPr>
        <p:spPr>
          <a:xfrm>
            <a:off x="2286000" y="5867400"/>
            <a:ext cx="389850" cy="369332"/>
          </a:xfrm>
          <a:prstGeom prst="rect">
            <a:avLst/>
          </a:prstGeom>
          <a:noFill/>
          <a:ln>
            <a:noFill/>
          </a:ln>
        </p:spPr>
        <p:txBody>
          <a:bodyPr wrap="none" rtlCol="0">
            <a:spAutoFit/>
          </a:bodyPr>
          <a:lstStyle/>
          <a:p>
            <a:r>
              <a:rPr lang="en-US" dirty="0" smtClean="0">
                <a:solidFill>
                  <a:schemeClr val="accent1">
                    <a:lumMod val="75000"/>
                  </a:schemeClr>
                </a:solidFill>
                <a:sym typeface="Wingdings 2"/>
              </a:rPr>
              <a:t></a:t>
            </a:r>
            <a:endParaRPr lang="en-US" dirty="0">
              <a:solidFill>
                <a:schemeClr val="accent1">
                  <a:lumMod val="75000"/>
                </a:schemeClr>
              </a:solidFill>
            </a:endParaRPr>
          </a:p>
        </p:txBody>
      </p:sp>
      <p:sp>
        <p:nvSpPr>
          <p:cNvPr id="11" name="TextBox 10"/>
          <p:cNvSpPr txBox="1"/>
          <p:nvPr/>
        </p:nvSpPr>
        <p:spPr>
          <a:xfrm>
            <a:off x="1143000" y="6553200"/>
            <a:ext cx="389850" cy="369332"/>
          </a:xfrm>
          <a:prstGeom prst="rect">
            <a:avLst/>
          </a:prstGeom>
          <a:noFill/>
          <a:ln>
            <a:noFill/>
          </a:ln>
        </p:spPr>
        <p:txBody>
          <a:bodyPr wrap="square" rtlCol="0">
            <a:spAutoFit/>
          </a:bodyPr>
          <a:lstStyle/>
          <a:p>
            <a:r>
              <a:rPr lang="en-US" dirty="0" smtClean="0">
                <a:solidFill>
                  <a:schemeClr val="accent1">
                    <a:lumMod val="75000"/>
                  </a:schemeClr>
                </a:solidFill>
                <a:sym typeface="Wingdings 2"/>
              </a:rPr>
              <a:t></a:t>
            </a:r>
            <a:endParaRPr lang="en-US" dirty="0">
              <a:solidFill>
                <a:schemeClr val="accent1">
                  <a:lumMod val="75000"/>
                </a:schemeClr>
              </a:solidFill>
            </a:endParaRPr>
          </a:p>
        </p:txBody>
      </p:sp>
      <p:sp>
        <p:nvSpPr>
          <p:cNvPr id="12" name="TextBox 11"/>
          <p:cNvSpPr txBox="1"/>
          <p:nvPr/>
        </p:nvSpPr>
        <p:spPr>
          <a:xfrm>
            <a:off x="304800" y="6019800"/>
            <a:ext cx="389850" cy="369332"/>
          </a:xfrm>
          <a:prstGeom prst="rect">
            <a:avLst/>
          </a:prstGeom>
          <a:noFill/>
          <a:ln>
            <a:noFill/>
          </a:ln>
        </p:spPr>
        <p:txBody>
          <a:bodyPr wrap="none" rtlCol="0">
            <a:spAutoFit/>
          </a:bodyPr>
          <a:lstStyle/>
          <a:p>
            <a:r>
              <a:rPr lang="en-US" dirty="0" smtClean="0">
                <a:solidFill>
                  <a:schemeClr val="accent1">
                    <a:lumMod val="75000"/>
                  </a:schemeClr>
                </a:solidFill>
                <a:sym typeface="Wingdings 2"/>
              </a:rPr>
              <a:t></a:t>
            </a:r>
            <a:endParaRPr lang="en-US"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rmTypeTutti.emf"/>
          <p:cNvPicPr>
            <a:picLocks noChangeAspect="1"/>
          </p:cNvPicPr>
          <p:nvPr/>
        </p:nvPicPr>
        <p:blipFill>
          <a:blip r:embed="rId3" cstate="print"/>
          <a:stretch>
            <a:fillRect/>
          </a:stretch>
        </p:blipFill>
        <p:spPr>
          <a:xfrm>
            <a:off x="228600" y="0"/>
            <a:ext cx="3967396" cy="9144000"/>
          </a:xfrm>
          <a:prstGeom prst="rect">
            <a:avLst/>
          </a:prstGeom>
        </p:spPr>
      </p:pic>
      <p:sp>
        <p:nvSpPr>
          <p:cNvPr id="4" name="Title 5"/>
          <p:cNvSpPr txBox="1">
            <a:spLocks/>
          </p:cNvSpPr>
          <p:nvPr/>
        </p:nvSpPr>
        <p:spPr>
          <a:xfrm>
            <a:off x="3048000" y="6553200"/>
            <a:ext cx="2971800" cy="1524000"/>
          </a:xfrm>
          <a:prstGeom prst="rect">
            <a:avLst/>
          </a:prstGeom>
        </p:spPr>
        <p:txBody>
          <a:bodyPr>
            <a:normAutofit fontScale="850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err="1" smtClean="0">
                <a:ln>
                  <a:noFill/>
                </a:ln>
                <a:solidFill>
                  <a:srgbClr val="FF0000"/>
                </a:solidFill>
                <a:effectLst/>
                <a:uLnTx/>
                <a:uFillTx/>
                <a:latin typeface="+mj-lt"/>
                <a:ea typeface="+mj-ea"/>
                <a:cs typeface="+mj-cs"/>
              </a:rPr>
              <a:t>datcat:TermType</a:t>
            </a:r>
            <a:r>
              <a:rPr kumimoji="0" lang="en-US" sz="1800" b="1" i="0" u="none" strike="noStrike" kern="1200" cap="none" spc="0" normalizeH="0" baseline="0" noProof="0" dirty="0" smtClean="0">
                <a:ln>
                  <a:noFill/>
                </a:ln>
                <a:solidFill>
                  <a:srgbClr val="FF0000"/>
                </a:solidFill>
                <a:effectLst/>
                <a:uLnTx/>
                <a:uFillTx/>
                <a:latin typeface="+mj-lt"/>
                <a:ea typeface="+mj-ea"/>
                <a:cs typeface="+mj-cs"/>
              </a:rPr>
              <a:t> modeled to reflect sub-categories</a:t>
            </a:r>
          </a:p>
          <a:p>
            <a:pPr marL="0" marR="0" lvl="0" indent="0" defTabSz="914400" rtl="0" eaLnBrk="1" fontAlgn="auto" latinLnBrk="0" hangingPunct="1">
              <a:lnSpc>
                <a:spcPct val="100000"/>
              </a:lnSpc>
              <a:spcBef>
                <a:spcPct val="0"/>
              </a:spcBef>
              <a:spcAft>
                <a:spcPts val="0"/>
              </a:spcAft>
              <a:buClrTx/>
              <a:buSzTx/>
              <a:buFontTx/>
              <a:buNone/>
              <a:tabLst/>
              <a:defRPr/>
            </a:pPr>
            <a:r>
              <a:rPr lang="en-US" b="1" dirty="0" smtClean="0">
                <a:solidFill>
                  <a:srgbClr val="FF0000"/>
                </a:solidFill>
                <a:latin typeface="+mj-lt"/>
                <a:ea typeface="+mj-ea"/>
                <a:cs typeface="+mj-cs"/>
              </a:rPr>
              <a:t>Values are modeled as </a:t>
            </a:r>
            <a:r>
              <a:rPr lang="en-US" b="1" dirty="0" err="1" smtClean="0">
                <a:solidFill>
                  <a:srgbClr val="FF0000"/>
                </a:solidFill>
                <a:latin typeface="+mj-lt"/>
                <a:ea typeface="+mj-ea"/>
                <a:cs typeface="+mj-cs"/>
              </a:rPr>
              <a:t>DatCat</a:t>
            </a:r>
            <a:r>
              <a:rPr lang="en-US" b="1" dirty="0" smtClean="0">
                <a:solidFill>
                  <a:srgbClr val="FF0000"/>
                </a:solidFill>
                <a:latin typeface="+mj-lt"/>
                <a:ea typeface="+mj-ea"/>
                <a:cs typeface="+mj-cs"/>
              </a:rPr>
              <a:t> classes</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smtClean="0">
                <a:ln>
                  <a:noFill/>
                </a:ln>
                <a:solidFill>
                  <a:srgbClr val="FF0000"/>
                </a:solidFill>
                <a:effectLst/>
                <a:uLnTx/>
                <a:uFillTx/>
                <a:latin typeface="+mj-lt"/>
                <a:ea typeface="+mj-ea"/>
                <a:cs typeface="+mj-cs"/>
              </a:rPr>
              <a:t>Values as properties of </a:t>
            </a:r>
            <a:r>
              <a:rPr kumimoji="0" lang="en-US" sz="1800" b="1" u="none" strike="noStrike" kern="1200" cap="none" spc="0" normalizeH="0" baseline="0" noProof="0" dirty="0" err="1" smtClean="0">
                <a:ln>
                  <a:noFill/>
                </a:ln>
                <a:solidFill>
                  <a:srgbClr val="FF0000"/>
                </a:solidFill>
                <a:effectLst/>
                <a:uLnTx/>
                <a:uFillTx/>
                <a:latin typeface="+mj-lt"/>
                <a:ea typeface="+mj-ea"/>
                <a:cs typeface="+mj-cs"/>
              </a:rPr>
              <a:t>datcat:TermType</a:t>
            </a:r>
            <a:endParaRPr kumimoji="0" lang="en-US" sz="1800" b="1" u="none" strike="noStrike" kern="1200" cap="none" spc="0" normalizeH="0" baseline="0" noProof="0" dirty="0" smtClean="0">
              <a:ln>
                <a:noFill/>
              </a:ln>
              <a:solidFill>
                <a:srgbClr val="FF0000"/>
              </a:solidFill>
              <a:effectLst/>
              <a:uLnTx/>
              <a:uFillTx/>
              <a:latin typeface="+mj-lt"/>
              <a:ea typeface="+mj-ea"/>
              <a:cs typeface="+mj-cs"/>
            </a:endParaRPr>
          </a:p>
        </p:txBody>
      </p:sp>
      <p:sp>
        <p:nvSpPr>
          <p:cNvPr id="5" name="TextBox 4"/>
          <p:cNvSpPr txBox="1"/>
          <p:nvPr/>
        </p:nvSpPr>
        <p:spPr>
          <a:xfrm>
            <a:off x="2514600" y="304800"/>
            <a:ext cx="3962400" cy="1200329"/>
          </a:xfrm>
          <a:prstGeom prst="rect">
            <a:avLst/>
          </a:prstGeom>
          <a:noFill/>
        </p:spPr>
        <p:txBody>
          <a:bodyPr wrap="square" rtlCol="0">
            <a:spAutoFit/>
          </a:bodyPr>
          <a:lstStyle/>
          <a:p>
            <a:r>
              <a:rPr lang="en-US" i="1" dirty="0" smtClean="0"/>
              <a:t>OWL Assertion: </a:t>
            </a:r>
            <a:r>
              <a:rPr lang="en-US" dirty="0" err="1" smtClean="0"/>
              <a:t>datcat:TermType</a:t>
            </a:r>
            <a:r>
              <a:rPr lang="en-US" dirty="0" smtClean="0"/>
              <a:t> has instances  </a:t>
            </a:r>
            <a:r>
              <a:rPr lang="en-US" dirty="0" err="1" smtClean="0"/>
              <a:t>tbx:abbreviated</a:t>
            </a:r>
            <a:r>
              <a:rPr lang="en-US" dirty="0" smtClean="0"/>
              <a:t> form … variant, which can be structured to reflect sub-categories of simple DCs.</a:t>
            </a:r>
            <a:endParaRPr lang="en-US" i="1" dirty="0"/>
          </a:p>
        </p:txBody>
      </p:sp>
      <p:pic>
        <p:nvPicPr>
          <p:cNvPr id="8" name="Picture 7" descr="owl.png"/>
          <p:cNvPicPr>
            <a:picLocks noChangeAspect="1"/>
          </p:cNvPicPr>
          <p:nvPr/>
        </p:nvPicPr>
        <p:blipFill>
          <a:blip r:embed="rId4" cstate="print"/>
          <a:stretch>
            <a:fillRect/>
          </a:stretch>
        </p:blipFill>
        <p:spPr>
          <a:xfrm>
            <a:off x="5943600" y="7391400"/>
            <a:ext cx="685800" cy="1098932"/>
          </a:xfrm>
          <a:prstGeom prst="rect">
            <a:avLst/>
          </a:prstGeom>
        </p:spPr>
      </p:pic>
      <p:sp>
        <p:nvSpPr>
          <p:cNvPr id="7" name="TextBox 6"/>
          <p:cNvSpPr txBox="1"/>
          <p:nvPr/>
        </p:nvSpPr>
        <p:spPr>
          <a:xfrm>
            <a:off x="3048000" y="1981200"/>
            <a:ext cx="3429000" cy="646331"/>
          </a:xfrm>
          <a:prstGeom prst="rect">
            <a:avLst/>
          </a:prstGeom>
          <a:noFill/>
        </p:spPr>
        <p:txBody>
          <a:bodyPr wrap="square" rtlCol="0">
            <a:spAutoFit/>
          </a:bodyPr>
          <a:lstStyle/>
          <a:p>
            <a:r>
              <a:rPr lang="en-US" dirty="0" smtClean="0"/>
              <a:t>The DCR does not display the full tree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rmTypeTutti.emf"/>
          <p:cNvPicPr>
            <a:picLocks noChangeAspect="1"/>
          </p:cNvPicPr>
          <p:nvPr/>
        </p:nvPicPr>
        <p:blipFill>
          <a:blip r:embed="rId3" cstate="print"/>
          <a:srcRect r="36718" b="65765"/>
          <a:stretch>
            <a:fillRect/>
          </a:stretch>
        </p:blipFill>
        <p:spPr>
          <a:xfrm>
            <a:off x="228600" y="380999"/>
            <a:ext cx="5486400" cy="7734925"/>
          </a:xfrm>
          <a:prstGeom prst="rect">
            <a:avLst/>
          </a:prstGeom>
        </p:spPr>
      </p:pic>
      <p:sp>
        <p:nvSpPr>
          <p:cNvPr id="4" name="Title 5"/>
          <p:cNvSpPr txBox="1">
            <a:spLocks/>
          </p:cNvSpPr>
          <p:nvPr/>
        </p:nvSpPr>
        <p:spPr>
          <a:xfrm>
            <a:off x="533400" y="8077200"/>
            <a:ext cx="6324600" cy="594784"/>
          </a:xfrm>
          <a:prstGeom prst="rect">
            <a:avLst/>
          </a:prstGeom>
          <a:solidFill>
            <a:schemeClr val="bg1"/>
          </a:solidFill>
        </p:spPr>
        <p:txBody>
          <a:bodyP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b="1" noProof="0" dirty="0" smtClean="0">
                <a:solidFill>
                  <a:srgbClr val="FF0000"/>
                </a:solidFill>
                <a:latin typeface="+mj-lt"/>
                <a:ea typeface="+mj-ea"/>
                <a:cs typeface="+mj-cs"/>
              </a:rPr>
              <a:t>S</a:t>
            </a:r>
            <a:r>
              <a:rPr kumimoji="0" lang="en-US" sz="1800" b="1" u="none" strike="noStrike" kern="1200" cap="none" spc="0" normalizeH="0" baseline="0" noProof="0" dirty="0" smtClean="0">
                <a:ln>
                  <a:noFill/>
                </a:ln>
                <a:solidFill>
                  <a:srgbClr val="FF0000"/>
                </a:solidFill>
                <a:effectLst/>
                <a:uLnTx/>
                <a:uFillTx/>
                <a:latin typeface="+mj-lt"/>
                <a:ea typeface="+mj-ea"/>
                <a:cs typeface="+mj-cs"/>
              </a:rPr>
              <a:t>ub-categories of </a:t>
            </a:r>
            <a:r>
              <a:rPr kumimoji="0" lang="en-US" sz="1800" b="1" u="none" strike="noStrike" kern="1200" cap="none" spc="0" normalizeH="0" baseline="0" noProof="0" dirty="0" err="1" smtClean="0">
                <a:ln>
                  <a:noFill/>
                </a:ln>
                <a:solidFill>
                  <a:srgbClr val="FF0000"/>
                </a:solidFill>
                <a:effectLst/>
                <a:uLnTx/>
                <a:uFillTx/>
                <a:latin typeface="+mj-lt"/>
                <a:ea typeface="+mj-ea"/>
                <a:cs typeface="+mj-cs"/>
              </a:rPr>
              <a:t>datcat:A</a:t>
            </a:r>
            <a:r>
              <a:rPr lang="en-US" b="1" dirty="0" err="1" smtClean="0">
                <a:solidFill>
                  <a:srgbClr val="FF0000"/>
                </a:solidFill>
                <a:latin typeface="+mj-lt"/>
                <a:ea typeface="+mj-ea"/>
                <a:cs typeface="+mj-cs"/>
              </a:rPr>
              <a:t>bbreviatedForm</a:t>
            </a:r>
            <a:endParaRPr kumimoji="0" lang="en-US" sz="1800" b="1" u="none" strike="noStrike" kern="1200" cap="none" spc="0" normalizeH="0" baseline="0" noProof="0" dirty="0" smtClean="0">
              <a:ln>
                <a:noFill/>
              </a:ln>
              <a:solidFill>
                <a:srgbClr val="FF0000"/>
              </a:solidFill>
              <a:effectLst/>
              <a:uLnTx/>
              <a:uFillTx/>
              <a:latin typeface="+mj-lt"/>
              <a:ea typeface="+mj-ea"/>
              <a:cs typeface="+mj-cs"/>
            </a:endParaRPr>
          </a:p>
        </p:txBody>
      </p:sp>
      <p:pic>
        <p:nvPicPr>
          <p:cNvPr id="5" name="Picture 4" descr="TermTypeTutti.emf"/>
          <p:cNvPicPr>
            <a:picLocks noChangeAspect="1"/>
          </p:cNvPicPr>
          <p:nvPr/>
        </p:nvPicPr>
        <p:blipFill>
          <a:blip r:embed="rId3" cstate="print"/>
          <a:srcRect l="-950" t="49440" r="88476" b="42500"/>
          <a:stretch>
            <a:fillRect/>
          </a:stretch>
        </p:blipFill>
        <p:spPr>
          <a:xfrm>
            <a:off x="304800" y="5562600"/>
            <a:ext cx="808739" cy="1219200"/>
          </a:xfrm>
          <a:prstGeom prst="rect">
            <a:avLst/>
          </a:prstGeom>
        </p:spPr>
      </p:pic>
      <p:sp>
        <p:nvSpPr>
          <p:cNvPr id="7" name="TextBox 6"/>
          <p:cNvSpPr txBox="1"/>
          <p:nvPr/>
        </p:nvSpPr>
        <p:spPr>
          <a:xfrm>
            <a:off x="4191000" y="2819400"/>
            <a:ext cx="1580882" cy="338554"/>
          </a:xfrm>
          <a:prstGeom prst="rect">
            <a:avLst/>
          </a:prstGeom>
          <a:solidFill>
            <a:schemeClr val="bg1"/>
          </a:solidFill>
        </p:spPr>
        <p:txBody>
          <a:bodyPr wrap="none" rtlCol="0">
            <a:spAutoFit/>
          </a:bodyPr>
          <a:lstStyle/>
          <a:p>
            <a:r>
              <a:rPr lang="en-US" sz="1600" dirty="0" err="1" smtClean="0">
                <a:solidFill>
                  <a:schemeClr val="tx2">
                    <a:lumMod val="75000"/>
                  </a:schemeClr>
                </a:solidFill>
              </a:rPr>
              <a:t>rdfs:subclassOf</a:t>
            </a:r>
            <a:endParaRPr lang="en-US" sz="1600" dirty="0">
              <a:solidFill>
                <a:schemeClr val="tx2">
                  <a:lumMod val="75000"/>
                </a:schemeClr>
              </a:solidFill>
            </a:endParaRPr>
          </a:p>
        </p:txBody>
      </p:sp>
      <p:sp>
        <p:nvSpPr>
          <p:cNvPr id="8" name="TextBox 7"/>
          <p:cNvSpPr txBox="1"/>
          <p:nvPr/>
        </p:nvSpPr>
        <p:spPr>
          <a:xfrm>
            <a:off x="2971801" y="3733800"/>
            <a:ext cx="3581400" cy="1077218"/>
          </a:xfrm>
          <a:prstGeom prst="rect">
            <a:avLst/>
          </a:prstGeom>
          <a:solidFill>
            <a:schemeClr val="bg1"/>
          </a:solidFill>
        </p:spPr>
        <p:txBody>
          <a:bodyPr wrap="square" rtlCol="0">
            <a:spAutoFit/>
          </a:bodyPr>
          <a:lstStyle/>
          <a:p>
            <a:r>
              <a:rPr lang="en-US" sz="1600" dirty="0" smtClean="0">
                <a:solidFill>
                  <a:schemeClr val="tx2">
                    <a:lumMod val="75000"/>
                  </a:schemeClr>
                </a:solidFill>
              </a:rPr>
              <a:t>Values expressed as properties</a:t>
            </a:r>
          </a:p>
          <a:p>
            <a:endParaRPr lang="en-US" sz="1600" dirty="0" smtClean="0">
              <a:solidFill>
                <a:schemeClr val="tx2">
                  <a:lumMod val="75000"/>
                </a:schemeClr>
              </a:solidFill>
            </a:endParaRPr>
          </a:p>
          <a:p>
            <a:r>
              <a:rPr lang="en-US" sz="1600" dirty="0" err="1" smtClean="0">
                <a:solidFill>
                  <a:schemeClr val="tx2">
                    <a:lumMod val="75000"/>
                  </a:schemeClr>
                </a:solidFill>
              </a:rPr>
              <a:t>datcat:AbbreviatedForm</a:t>
            </a:r>
            <a:r>
              <a:rPr lang="en-US" sz="1600" dirty="0" smtClean="0">
                <a:solidFill>
                  <a:schemeClr val="tx2">
                    <a:lumMod val="75000"/>
                  </a:schemeClr>
                </a:solidFill>
              </a:rPr>
              <a:t>/ broken out into more granular DCs</a:t>
            </a:r>
            <a:endParaRPr lang="en-US" sz="1600" dirty="0">
              <a:solidFill>
                <a:schemeClr val="tx2">
                  <a:lumMod val="75000"/>
                </a:schemeClr>
              </a:solidFill>
            </a:endParaRPr>
          </a:p>
        </p:txBody>
      </p:sp>
      <p:pic>
        <p:nvPicPr>
          <p:cNvPr id="9" name="Picture 8" descr="owl.png"/>
          <p:cNvPicPr>
            <a:picLocks noChangeAspect="1"/>
          </p:cNvPicPr>
          <p:nvPr/>
        </p:nvPicPr>
        <p:blipFill>
          <a:blip r:embed="rId4" cstate="print"/>
          <a:stretch>
            <a:fillRect/>
          </a:stretch>
        </p:blipFill>
        <p:spPr>
          <a:xfrm>
            <a:off x="5562600" y="609600"/>
            <a:ext cx="685800" cy="1098932"/>
          </a:xfrm>
          <a:prstGeom prst="rect">
            <a:avLst/>
          </a:prstGeom>
        </p:spPr>
      </p:pic>
      <p:cxnSp>
        <p:nvCxnSpPr>
          <p:cNvPr id="11" name="Straight Arrow Connector 10"/>
          <p:cNvCxnSpPr/>
          <p:nvPr/>
        </p:nvCxnSpPr>
        <p:spPr>
          <a:xfrm rot="10800000" flipV="1">
            <a:off x="2057400" y="4876800"/>
            <a:ext cx="1905000" cy="1066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962400" y="4876800"/>
            <a:ext cx="914400" cy="685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rmTypeTutti.emf"/>
          <p:cNvPicPr>
            <a:picLocks noChangeAspect="1"/>
          </p:cNvPicPr>
          <p:nvPr/>
        </p:nvPicPr>
        <p:blipFill>
          <a:blip r:embed="rId3" cstate="print"/>
          <a:srcRect t="33333" b="30833"/>
          <a:stretch>
            <a:fillRect/>
          </a:stretch>
        </p:blipFill>
        <p:spPr>
          <a:xfrm>
            <a:off x="304800" y="1600200"/>
            <a:ext cx="5812696" cy="4800600"/>
          </a:xfrm>
          <a:prstGeom prst="rect">
            <a:avLst/>
          </a:prstGeom>
        </p:spPr>
      </p:pic>
      <p:sp>
        <p:nvSpPr>
          <p:cNvPr id="5" name="Title 5"/>
          <p:cNvSpPr txBox="1">
            <a:spLocks/>
          </p:cNvSpPr>
          <p:nvPr/>
        </p:nvSpPr>
        <p:spPr>
          <a:xfrm>
            <a:off x="228600" y="7010400"/>
            <a:ext cx="6324600" cy="594784"/>
          </a:xfrm>
          <a:prstGeom prst="rect">
            <a:avLst/>
          </a:prstGeom>
          <a:solidFill>
            <a:schemeClr val="bg1"/>
          </a:solidFill>
        </p:spPr>
        <p:txBody>
          <a:bodyPr>
            <a:normAutofit fontScale="925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800" b="1" u="none" strike="noStrike" kern="1200" cap="none" spc="0" normalizeH="0" baseline="0" noProof="0" dirty="0" smtClean="0">
                <a:ln>
                  <a:noFill/>
                </a:ln>
                <a:solidFill>
                  <a:srgbClr val="FF0000"/>
                </a:solidFill>
                <a:effectLst/>
                <a:uLnTx/>
                <a:uFillTx/>
                <a:latin typeface="+mj-lt"/>
                <a:ea typeface="+mj-ea"/>
                <a:cs typeface="+mj-cs"/>
              </a:rPr>
              <a:t>Term-Type sub-categories of </a:t>
            </a:r>
            <a:r>
              <a:rPr lang="en-US" b="1" dirty="0" err="1" smtClean="0">
                <a:solidFill>
                  <a:srgbClr val="FF0000"/>
                </a:solidFill>
                <a:latin typeface="+mj-lt"/>
                <a:ea typeface="+mj-ea"/>
                <a:cs typeface="+mj-cs"/>
              </a:rPr>
              <a:t>datcat:SpecialDesignation</a:t>
            </a:r>
            <a:r>
              <a:rPr lang="en-US" b="1" dirty="0" smtClean="0">
                <a:solidFill>
                  <a:srgbClr val="FF0000"/>
                </a:solidFill>
                <a:latin typeface="+mj-lt"/>
                <a:ea typeface="+mj-ea"/>
                <a:cs typeface="+mj-cs"/>
              </a:rPr>
              <a:t> and </a:t>
            </a:r>
            <a:r>
              <a:rPr lang="en-US" b="1" dirty="0" err="1" smtClean="0">
                <a:solidFill>
                  <a:srgbClr val="FF0000"/>
                </a:solidFill>
                <a:latin typeface="+mj-lt"/>
                <a:ea typeface="+mj-ea"/>
                <a:cs typeface="+mj-cs"/>
              </a:rPr>
              <a:t>datcat:OrthographicForm</a:t>
            </a:r>
            <a:endParaRPr kumimoji="0" lang="en-US" sz="1800" b="1" u="none" strike="noStrike" kern="1200" cap="none" spc="0" normalizeH="0" baseline="0" noProof="0" dirty="0" smtClean="0">
              <a:ln>
                <a:noFill/>
              </a:ln>
              <a:solidFill>
                <a:srgbClr val="FF0000"/>
              </a:solidFill>
              <a:effectLst/>
              <a:uLnTx/>
              <a:uFillTx/>
              <a:latin typeface="+mj-lt"/>
              <a:ea typeface="+mj-ea"/>
              <a:cs typeface="+mj-cs"/>
            </a:endParaRPr>
          </a:p>
        </p:txBody>
      </p:sp>
      <p:pic>
        <p:nvPicPr>
          <p:cNvPr id="6" name="Picture 5" descr="owl.png"/>
          <p:cNvPicPr>
            <a:picLocks noChangeAspect="1"/>
          </p:cNvPicPr>
          <p:nvPr/>
        </p:nvPicPr>
        <p:blipFill>
          <a:blip r:embed="rId4" cstate="print"/>
          <a:stretch>
            <a:fillRect/>
          </a:stretch>
        </p:blipFill>
        <p:spPr>
          <a:xfrm>
            <a:off x="5562600" y="609600"/>
            <a:ext cx="685800" cy="109893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rmTypeTutti.emf"/>
          <p:cNvPicPr>
            <a:picLocks noChangeAspect="1"/>
          </p:cNvPicPr>
          <p:nvPr/>
        </p:nvPicPr>
        <p:blipFill>
          <a:blip r:embed="rId3" cstate="print"/>
          <a:srcRect t="68333" r="28839"/>
          <a:stretch>
            <a:fillRect/>
          </a:stretch>
        </p:blipFill>
        <p:spPr>
          <a:xfrm>
            <a:off x="380999" y="685799"/>
            <a:ext cx="5943601" cy="6096001"/>
          </a:xfrm>
          <a:prstGeom prst="rect">
            <a:avLst/>
          </a:prstGeom>
        </p:spPr>
      </p:pic>
      <p:sp>
        <p:nvSpPr>
          <p:cNvPr id="5" name="Title 5"/>
          <p:cNvSpPr txBox="1">
            <a:spLocks/>
          </p:cNvSpPr>
          <p:nvPr/>
        </p:nvSpPr>
        <p:spPr>
          <a:xfrm>
            <a:off x="228600" y="6934200"/>
            <a:ext cx="6324600" cy="594784"/>
          </a:xfrm>
          <a:prstGeom prst="rect">
            <a:avLst/>
          </a:prstGeom>
          <a:solidFill>
            <a:schemeClr val="bg1"/>
          </a:solidFill>
        </p:spPr>
        <p:txBody>
          <a:bodyPr>
            <a:normAutofit fontScale="925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b="1" dirty="0" smtClean="0">
                <a:solidFill>
                  <a:srgbClr val="FF0000"/>
                </a:solidFill>
                <a:latin typeface="+mj-lt"/>
                <a:ea typeface="+mj-ea"/>
                <a:cs typeface="+mj-cs"/>
              </a:rPr>
              <a:t>S</a:t>
            </a:r>
            <a:r>
              <a:rPr kumimoji="0" lang="en-US" sz="1800" b="1" u="none" strike="noStrike" kern="1200" cap="none" spc="0" normalizeH="0" baseline="0" noProof="0" dirty="0" err="1" smtClean="0">
                <a:ln>
                  <a:noFill/>
                </a:ln>
                <a:solidFill>
                  <a:srgbClr val="FF0000"/>
                </a:solidFill>
                <a:effectLst/>
                <a:uLnTx/>
                <a:uFillTx/>
                <a:latin typeface="+mj-lt"/>
                <a:ea typeface="+mj-ea"/>
                <a:cs typeface="+mj-cs"/>
              </a:rPr>
              <a:t>ub</a:t>
            </a:r>
            <a:r>
              <a:rPr kumimoji="0" lang="en-US" sz="1800" b="1" u="none" strike="noStrike" kern="1200" cap="none" spc="0" normalizeH="0" baseline="0" noProof="0" dirty="0" smtClean="0">
                <a:ln>
                  <a:noFill/>
                </a:ln>
                <a:solidFill>
                  <a:srgbClr val="FF0000"/>
                </a:solidFill>
                <a:effectLst/>
                <a:uLnTx/>
                <a:uFillTx/>
                <a:latin typeface="+mj-lt"/>
                <a:ea typeface="+mj-ea"/>
                <a:cs typeface="+mj-cs"/>
              </a:rPr>
              <a:t>-categories of </a:t>
            </a:r>
            <a:r>
              <a:rPr kumimoji="0" lang="en-US" sz="1800" b="1" u="none" strike="noStrike" kern="1200" cap="none" spc="0" normalizeH="0" baseline="0" noProof="0" dirty="0" err="1" smtClean="0">
                <a:ln>
                  <a:noFill/>
                </a:ln>
                <a:solidFill>
                  <a:srgbClr val="FF0000"/>
                </a:solidFill>
                <a:effectLst/>
                <a:uLnTx/>
                <a:uFillTx/>
                <a:latin typeface="+mj-lt"/>
                <a:ea typeface="+mj-ea"/>
                <a:cs typeface="+mj-cs"/>
              </a:rPr>
              <a:t>datcat:M</a:t>
            </a:r>
            <a:r>
              <a:rPr lang="en-US" b="1" dirty="0" err="1" smtClean="0">
                <a:solidFill>
                  <a:srgbClr val="FF0000"/>
                </a:solidFill>
                <a:latin typeface="+mj-lt"/>
                <a:ea typeface="+mj-ea"/>
                <a:cs typeface="+mj-cs"/>
              </a:rPr>
              <a:t>aterialsManagement</a:t>
            </a:r>
            <a:r>
              <a:rPr lang="en-US" b="1" dirty="0" smtClean="0">
                <a:solidFill>
                  <a:srgbClr val="FF0000"/>
                </a:solidFill>
                <a:latin typeface="+mj-lt"/>
                <a:ea typeface="+mj-ea"/>
                <a:cs typeface="+mj-cs"/>
              </a:rPr>
              <a:t>, </a:t>
            </a:r>
            <a:r>
              <a:rPr lang="en-US" b="1" dirty="0" err="1" smtClean="0">
                <a:solidFill>
                  <a:srgbClr val="FF0000"/>
                </a:solidFill>
                <a:latin typeface="+mj-lt"/>
                <a:ea typeface="+mj-ea"/>
                <a:cs typeface="+mj-cs"/>
              </a:rPr>
              <a:t>datcat:Non</a:t>
            </a:r>
            <a:r>
              <a:rPr lang="en-US" b="1" dirty="0" smtClean="0">
                <a:solidFill>
                  <a:srgbClr val="FF0000"/>
                </a:solidFill>
                <a:latin typeface="+mj-lt"/>
                <a:ea typeface="+mj-ea"/>
                <a:cs typeface="+mj-cs"/>
              </a:rPr>
              <a:t>-word, and </a:t>
            </a:r>
            <a:r>
              <a:rPr lang="en-US" b="1" dirty="0" err="1" smtClean="0">
                <a:solidFill>
                  <a:srgbClr val="FF0000"/>
                </a:solidFill>
                <a:latin typeface="+mj-lt"/>
                <a:ea typeface="+mj-ea"/>
                <a:cs typeface="+mj-cs"/>
              </a:rPr>
              <a:t>datcat:PhraseologicalUnit</a:t>
            </a:r>
            <a:endParaRPr kumimoji="0" lang="en-US" sz="1800" b="1" u="none" strike="noStrike" kern="1200" cap="none" spc="0" normalizeH="0" baseline="0" noProof="0" dirty="0" smtClean="0">
              <a:ln>
                <a:noFill/>
              </a:ln>
              <a:solidFill>
                <a:srgbClr val="FF0000"/>
              </a:solidFill>
              <a:effectLst/>
              <a:uLnTx/>
              <a:uFillTx/>
              <a:latin typeface="+mj-lt"/>
              <a:ea typeface="+mj-ea"/>
              <a:cs typeface="+mj-cs"/>
            </a:endParaRPr>
          </a:p>
        </p:txBody>
      </p:sp>
      <p:pic>
        <p:nvPicPr>
          <p:cNvPr id="6" name="Picture 5" descr="owl.png"/>
          <p:cNvPicPr>
            <a:picLocks noChangeAspect="1"/>
          </p:cNvPicPr>
          <p:nvPr/>
        </p:nvPicPr>
        <p:blipFill>
          <a:blip r:embed="rId4" cstate="print"/>
          <a:stretch>
            <a:fillRect/>
          </a:stretch>
        </p:blipFill>
        <p:spPr>
          <a:xfrm>
            <a:off x="5943600" y="7513504"/>
            <a:ext cx="609600" cy="97682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“Noun” Modeled for Grammar</a:t>
            </a:r>
            <a:endParaRPr lang="en-US" dirty="0"/>
          </a:p>
        </p:txBody>
      </p:sp>
      <p:sp>
        <p:nvSpPr>
          <p:cNvPr id="3" name="Content Placeholder 2"/>
          <p:cNvSpPr>
            <a:spLocks noGrp="1"/>
          </p:cNvSpPr>
          <p:nvPr>
            <p:ph sz="quarter" idx="1"/>
          </p:nvPr>
        </p:nvSpPr>
        <p:spPr>
          <a:xfrm>
            <a:off x="226314" y="2036064"/>
            <a:ext cx="6377940" cy="1926336"/>
          </a:xfrm>
        </p:spPr>
        <p:txBody>
          <a:bodyPr/>
          <a:lstStyle/>
          <a:p>
            <a:r>
              <a:rPr lang="en-US" dirty="0" smtClean="0"/>
              <a:t>Data modeling variance: /noun/ modeled for TBX is different than /noun/ modeled for conventional grammar</a:t>
            </a:r>
            <a:endParaRPr lang="en-US" dirty="0"/>
          </a:p>
        </p:txBody>
      </p:sp>
      <p:pic>
        <p:nvPicPr>
          <p:cNvPr id="4098" name="Picture 2"/>
          <p:cNvPicPr>
            <a:picLocks noChangeAspect="1" noChangeArrowheads="1"/>
          </p:cNvPicPr>
          <p:nvPr/>
        </p:nvPicPr>
        <p:blipFill>
          <a:blip r:embed="rId3" cstate="print"/>
          <a:srcRect t="19000" r="18125" b="18000"/>
          <a:stretch>
            <a:fillRect/>
          </a:stretch>
        </p:blipFill>
        <p:spPr bwMode="auto">
          <a:xfrm>
            <a:off x="152400" y="3962400"/>
            <a:ext cx="64770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TBX Modeling Variant</a:t>
            </a:r>
            <a:endParaRPr lang="en-US" dirty="0"/>
          </a:p>
        </p:txBody>
      </p:sp>
      <p:sp>
        <p:nvSpPr>
          <p:cNvPr id="5" name="Content Placeholder 4"/>
          <p:cNvSpPr>
            <a:spLocks noGrp="1"/>
          </p:cNvSpPr>
          <p:nvPr>
            <p:ph sz="quarter" idx="1"/>
          </p:nvPr>
        </p:nvSpPr>
        <p:spPr>
          <a:xfrm>
            <a:off x="226314" y="2036064"/>
            <a:ext cx="6377940" cy="1850136"/>
          </a:xfrm>
        </p:spPr>
        <p:txBody>
          <a:bodyPr/>
          <a:lstStyle/>
          <a:p>
            <a:r>
              <a:rPr lang="en-US" dirty="0" smtClean="0"/>
              <a:t>TBX:  </a:t>
            </a:r>
            <a:r>
              <a:rPr lang="en-US" i="1" dirty="0" smtClean="0"/>
              <a:t>/</a:t>
            </a:r>
            <a:r>
              <a:rPr lang="en-US" i="1" dirty="0" err="1" smtClean="0"/>
              <a:t>grammaticalGender</a:t>
            </a:r>
            <a:r>
              <a:rPr lang="en-US" i="1" dirty="0" smtClean="0"/>
              <a:t>/ </a:t>
            </a:r>
            <a:r>
              <a:rPr lang="en-US" dirty="0" smtClean="0"/>
              <a:t>is a property of the </a:t>
            </a:r>
            <a:r>
              <a:rPr lang="en-US" i="1" dirty="0" smtClean="0"/>
              <a:t>/term/, </a:t>
            </a:r>
            <a:r>
              <a:rPr lang="en-US" dirty="0" smtClean="0"/>
              <a:t>and </a:t>
            </a:r>
            <a:r>
              <a:rPr lang="en-US" i="1" dirty="0" smtClean="0"/>
              <a:t>/noun/ </a:t>
            </a:r>
            <a:r>
              <a:rPr lang="en-US" dirty="0" smtClean="0"/>
              <a:t>is a value of </a:t>
            </a:r>
            <a:r>
              <a:rPr lang="en-US" i="1" dirty="0" smtClean="0"/>
              <a:t>/</a:t>
            </a:r>
            <a:r>
              <a:rPr lang="en-US" i="1" dirty="0" err="1" smtClean="0"/>
              <a:t>partOfSpeech</a:t>
            </a:r>
            <a:r>
              <a:rPr lang="en-US" i="1" dirty="0" smtClean="0"/>
              <a:t>/</a:t>
            </a:r>
            <a:r>
              <a:rPr lang="en-US" dirty="0" smtClean="0"/>
              <a:t>, but the two aren’t modeled together.</a:t>
            </a:r>
            <a:endParaRPr lang="en-US" dirty="0"/>
          </a:p>
        </p:txBody>
      </p:sp>
      <p:pic>
        <p:nvPicPr>
          <p:cNvPr id="5123" name="Picture 3"/>
          <p:cNvPicPr>
            <a:picLocks noChangeAspect="1" noChangeArrowheads="1"/>
          </p:cNvPicPr>
          <p:nvPr/>
        </p:nvPicPr>
        <p:blipFill>
          <a:blip r:embed="rId3" cstate="print"/>
          <a:srcRect l="-3125" t="16157" r="43125" b="15000"/>
          <a:stretch>
            <a:fillRect/>
          </a:stretch>
        </p:blipFill>
        <p:spPr bwMode="auto">
          <a:xfrm>
            <a:off x="-228600" y="3810000"/>
            <a:ext cx="6781800" cy="48633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TBX &amp; DCs</a:t>
            </a:r>
            <a:endParaRPr lang="en-US" dirty="0"/>
          </a:p>
        </p:txBody>
      </p:sp>
      <p:sp>
        <p:nvSpPr>
          <p:cNvPr id="3" name="Content Placeholder 2"/>
          <p:cNvSpPr>
            <a:spLocks noGrp="1"/>
          </p:cNvSpPr>
          <p:nvPr>
            <p:ph sz="quarter" idx="1"/>
          </p:nvPr>
        </p:nvSpPr>
        <p:spPr>
          <a:xfrm>
            <a:off x="226314" y="2036064"/>
            <a:ext cx="6377940" cy="2688336"/>
          </a:xfrm>
        </p:spPr>
        <p:txBody>
          <a:bodyPr/>
          <a:lstStyle/>
          <a:p>
            <a:r>
              <a:rPr lang="en-US" dirty="0" smtClean="0"/>
              <a:t>Need for meaningful Q-names</a:t>
            </a:r>
          </a:p>
          <a:p>
            <a:r>
              <a:rPr lang="en-US" dirty="0" smtClean="0"/>
              <a:t>Declaration of meaningful class name instead of PID</a:t>
            </a:r>
          </a:p>
          <a:p>
            <a:r>
              <a:rPr lang="en-US" dirty="0" smtClean="0"/>
              <a:t> Modeling choice pre-dates current PID structure</a:t>
            </a:r>
            <a:endParaRPr lang="en-US" dirty="0"/>
          </a:p>
        </p:txBody>
      </p:sp>
      <p:pic>
        <p:nvPicPr>
          <p:cNvPr id="3074" name="Picture 2"/>
          <p:cNvPicPr>
            <a:picLocks noChangeAspect="1" noChangeArrowheads="1"/>
          </p:cNvPicPr>
          <p:nvPr/>
        </p:nvPicPr>
        <p:blipFill>
          <a:blip r:embed="rId3" cstate="print"/>
          <a:srcRect t="27621" r="70625" b="27810"/>
          <a:stretch>
            <a:fillRect/>
          </a:stretch>
        </p:blipFill>
        <p:spPr bwMode="auto">
          <a:xfrm>
            <a:off x="1219200" y="4495800"/>
            <a:ext cx="4419600" cy="4191000"/>
          </a:xfrm>
          <a:prstGeom prst="rect">
            <a:avLst/>
          </a:prstGeom>
          <a:noFill/>
          <a:ln w="9525">
            <a:noFill/>
            <a:miter lim="800000"/>
            <a:headEnd/>
            <a:tailEnd/>
          </a:ln>
        </p:spPr>
      </p:pic>
      <p:cxnSp>
        <p:nvCxnSpPr>
          <p:cNvPr id="6" name="Straight Arrow Connector 5"/>
          <p:cNvCxnSpPr/>
          <p:nvPr/>
        </p:nvCxnSpPr>
        <p:spPr>
          <a:xfrm rot="10800000" flipV="1">
            <a:off x="4572000" y="6781800"/>
            <a:ext cx="1600200" cy="609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Persistent Identifiers</a:t>
            </a:r>
            <a:endParaRPr lang="en-US" dirty="0"/>
          </a:p>
        </p:txBody>
      </p:sp>
      <p:sp>
        <p:nvSpPr>
          <p:cNvPr id="3" name="Content Placeholder 2"/>
          <p:cNvSpPr>
            <a:spLocks noGrp="1"/>
          </p:cNvSpPr>
          <p:nvPr>
            <p:ph sz="quarter" idx="1"/>
          </p:nvPr>
        </p:nvSpPr>
        <p:spPr>
          <a:xfrm>
            <a:off x="226314" y="2036064"/>
            <a:ext cx="6377940" cy="6422136"/>
          </a:xfrm>
        </p:spPr>
        <p:txBody>
          <a:bodyPr>
            <a:normAutofit fontScale="92500"/>
          </a:bodyPr>
          <a:lstStyle/>
          <a:p>
            <a:r>
              <a:rPr lang="en-US" dirty="0" smtClean="0"/>
              <a:t>Output as RDF from ISOcat for any declared DCS (OWL full)</a:t>
            </a:r>
          </a:p>
          <a:p>
            <a:r>
              <a:rPr lang="en-US" dirty="0" smtClean="0"/>
              <a:t>Output as OWL instances, showing the true non-mnemonic URIs / ISOcat PIDs</a:t>
            </a:r>
          </a:p>
          <a:p>
            <a:r>
              <a:rPr lang="en-US" dirty="0" smtClean="0"/>
              <a:t>Challenge: link to meaningful Q-names &amp; design a way to resolve the link for interoperable access to ISOcat entries from OWL resources</a:t>
            </a:r>
          </a:p>
          <a:p>
            <a:r>
              <a:rPr lang="en-US" dirty="0" smtClean="0"/>
              <a:t>Sample:</a:t>
            </a:r>
            <a:br>
              <a:rPr lang="en-US" dirty="0" smtClean="0"/>
            </a:br>
            <a:r>
              <a:rPr lang="en-US" sz="1600" dirty="0" smtClean="0"/>
              <a:t>&lt;?xml version="1.0"?&gt;</a:t>
            </a:r>
          </a:p>
          <a:p>
            <a:pPr>
              <a:buNone/>
            </a:pPr>
            <a:r>
              <a:rPr lang="en-US" sz="1600" dirty="0" smtClean="0"/>
              <a:t>      &lt;</a:t>
            </a:r>
            <a:r>
              <a:rPr lang="en-US" sz="1600" dirty="0" err="1" smtClean="0"/>
              <a:t>rdf:RDF</a:t>
            </a:r>
            <a:r>
              <a:rPr lang="en-US" sz="1600" dirty="0" smtClean="0"/>
              <a:t> … [resource </a:t>
            </a:r>
            <a:r>
              <a:rPr lang="en-US" sz="1600" dirty="0" err="1" smtClean="0"/>
              <a:t>declartions</a:t>
            </a:r>
            <a:r>
              <a:rPr lang="en-US" sz="1600" dirty="0" smtClean="0"/>
              <a:t>] … &gt;</a:t>
            </a:r>
          </a:p>
          <a:p>
            <a:pPr>
              <a:buNone/>
            </a:pPr>
            <a:r>
              <a:rPr lang="en-US" sz="1600" dirty="0" smtClean="0"/>
              <a:t>	&lt;</a:t>
            </a:r>
            <a:r>
              <a:rPr lang="en-US" sz="1600" dirty="0" err="1" smtClean="0"/>
              <a:t>rdf:Description</a:t>
            </a:r>
            <a:r>
              <a:rPr lang="en-US" sz="1600" dirty="0" smtClean="0"/>
              <a:t> </a:t>
            </a:r>
            <a:r>
              <a:rPr lang="en-US" sz="1600" dirty="0" err="1" smtClean="0"/>
              <a:t>rdf:about</a:t>
            </a:r>
            <a:r>
              <a:rPr lang="en-US" sz="1600" dirty="0" smtClean="0"/>
              <a:t>="http://www.isocat.org/datcat/DC-329"&gt;</a:t>
            </a:r>
          </a:p>
          <a:p>
            <a:pPr>
              <a:buNone/>
            </a:pPr>
            <a:r>
              <a:rPr lang="en-US" sz="1600" dirty="0" smtClean="0"/>
              <a:t>      &lt;</a:t>
            </a:r>
            <a:r>
              <a:rPr lang="en-US" sz="1600" dirty="0" err="1" smtClean="0"/>
              <a:t>dcr:datcat</a:t>
            </a:r>
            <a:r>
              <a:rPr lang="en-US" sz="1600" dirty="0" smtClean="0"/>
              <a:t> </a:t>
            </a:r>
            <a:r>
              <a:rPr lang="en-US" sz="1600" dirty="0" err="1" smtClean="0"/>
              <a:t>rdf:resource</a:t>
            </a:r>
            <a:r>
              <a:rPr lang="en-US" sz="1600" dirty="0" smtClean="0"/>
              <a:t>="http://www.isocat.org/datcat/DC-329"/&gt;</a:t>
            </a:r>
          </a:p>
          <a:p>
            <a:pPr>
              <a:buNone/>
            </a:pPr>
            <a:r>
              <a:rPr lang="en-US" sz="1600" dirty="0" smtClean="0"/>
              <a:t>      &lt;</a:t>
            </a:r>
            <a:r>
              <a:rPr lang="en-US" sz="1600" dirty="0" err="1" smtClean="0"/>
              <a:t>rdfs:label</a:t>
            </a:r>
            <a:r>
              <a:rPr lang="en-US" sz="1600" dirty="0" smtClean="0"/>
              <a:t> </a:t>
            </a:r>
            <a:r>
              <a:rPr lang="en-US" sz="1600" dirty="0" err="1" smtClean="0"/>
              <a:t>xml:lang</a:t>
            </a:r>
            <a:r>
              <a:rPr lang="en-US" sz="1600" dirty="0" smtClean="0"/>
              <a:t>="en"&gt;abbreviated form&lt;/</a:t>
            </a:r>
            <a:r>
              <a:rPr lang="en-US" sz="1600" dirty="0" err="1" smtClean="0"/>
              <a:t>rdfs:label</a:t>
            </a:r>
            <a:r>
              <a:rPr lang="en-US" sz="1600" dirty="0" smtClean="0"/>
              <a:t>&gt;</a:t>
            </a:r>
          </a:p>
          <a:p>
            <a:pPr>
              <a:buNone/>
            </a:pPr>
            <a:r>
              <a:rPr lang="en-US" sz="1600" dirty="0" smtClean="0"/>
              <a:t>      &lt;</a:t>
            </a:r>
            <a:r>
              <a:rPr lang="en-US" sz="1600" dirty="0" err="1" smtClean="0"/>
              <a:t>rdfs:comment</a:t>
            </a:r>
            <a:r>
              <a:rPr lang="en-US" sz="1600" dirty="0" smtClean="0"/>
              <a:t> </a:t>
            </a:r>
            <a:r>
              <a:rPr lang="en-US" sz="1600" dirty="0" err="1" smtClean="0"/>
              <a:t>xml:lang</a:t>
            </a:r>
            <a:r>
              <a:rPr lang="en-US" sz="1600" dirty="0" smtClean="0"/>
              <a:t>="en"&gt;A term or lexeme resulting from the omission of any part of the full term or lexeme while designating the same concept.&lt;/</a:t>
            </a:r>
            <a:r>
              <a:rPr lang="en-US" sz="1600" dirty="0" err="1" smtClean="0"/>
              <a:t>rdfs:comment</a:t>
            </a:r>
            <a:r>
              <a:rPr lang="en-US" sz="1600" dirty="0" smtClean="0"/>
              <a:t>&gt;</a:t>
            </a:r>
          </a:p>
          <a:p>
            <a:pPr>
              <a:buNone/>
            </a:pPr>
            <a:r>
              <a:rPr lang="en-US" sz="1600" dirty="0" smtClean="0"/>
              <a:t>      &lt;/</a:t>
            </a:r>
            <a:r>
              <a:rPr lang="en-US" sz="1600" dirty="0" err="1" smtClean="0"/>
              <a:t>rdf:Description</a:t>
            </a:r>
            <a:r>
              <a:rPr lang="en-US" sz="1600" dirty="0" smtClean="0"/>
              <a:t>&gt; …</a:t>
            </a:r>
          </a:p>
          <a:p>
            <a:pPr>
              <a:buNone/>
            </a:pPr>
            <a:r>
              <a:rPr lang="en-US" sz="1600" dirty="0" smtClean="0"/>
              <a:t>      &lt;/</a:t>
            </a:r>
            <a:r>
              <a:rPr lang="en-US" sz="1600" dirty="0" err="1" smtClean="0"/>
              <a:t>rdf:RDF</a:t>
            </a:r>
            <a:r>
              <a:rPr lang="en-US" sz="1600" dirty="0" smtClean="0"/>
              <a:t>&gt;</a:t>
            </a:r>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type/ PIDs </a:t>
            </a:r>
            <a:endParaRPr lang="en-US" dirty="0"/>
          </a:p>
        </p:txBody>
      </p:sp>
      <p:pic>
        <p:nvPicPr>
          <p:cNvPr id="3" name="Picture 2"/>
          <p:cNvPicPr>
            <a:picLocks noChangeAspect="1" noChangeArrowheads="1"/>
          </p:cNvPicPr>
          <p:nvPr/>
        </p:nvPicPr>
        <p:blipFill>
          <a:blip r:embed="rId3" cstate="print"/>
          <a:srcRect t="11111" r="72203" b="12222"/>
          <a:stretch>
            <a:fillRect/>
          </a:stretch>
        </p:blipFill>
        <p:spPr bwMode="auto">
          <a:xfrm>
            <a:off x="609600" y="1981200"/>
            <a:ext cx="2971800" cy="5943600"/>
          </a:xfrm>
          <a:prstGeom prst="rect">
            <a:avLst/>
          </a:prstGeom>
          <a:noFill/>
          <a:ln w="9525">
            <a:noFill/>
            <a:miter lim="800000"/>
            <a:headEnd/>
            <a:tailEnd/>
          </a:ln>
        </p:spPr>
      </p:pic>
      <p:sp>
        <p:nvSpPr>
          <p:cNvPr id="4" name="TextBox 3"/>
          <p:cNvSpPr txBox="1"/>
          <p:nvPr/>
        </p:nvSpPr>
        <p:spPr>
          <a:xfrm>
            <a:off x="3124200" y="3276600"/>
            <a:ext cx="3276600" cy="1754326"/>
          </a:xfrm>
          <a:prstGeom prst="rect">
            <a:avLst/>
          </a:prstGeom>
          <a:noFill/>
        </p:spPr>
        <p:txBody>
          <a:bodyPr wrap="square" rtlCol="0">
            <a:spAutoFit/>
          </a:bodyPr>
          <a:lstStyle/>
          <a:p>
            <a:r>
              <a:rPr lang="en-US" b="1" dirty="0" smtClean="0">
                <a:solidFill>
                  <a:schemeClr val="bg2">
                    <a:lumMod val="25000"/>
                  </a:schemeClr>
                </a:solidFill>
              </a:rPr>
              <a:t>PIDs for the /term type/ and its value domain</a:t>
            </a:r>
          </a:p>
          <a:p>
            <a:endParaRPr lang="en-US" b="1" dirty="0" smtClean="0">
              <a:solidFill>
                <a:schemeClr val="bg2">
                  <a:lumMod val="25000"/>
                </a:schemeClr>
              </a:solidFill>
            </a:endParaRPr>
          </a:p>
          <a:p>
            <a:r>
              <a:rPr lang="en-US" b="1" dirty="0" smtClean="0">
                <a:solidFill>
                  <a:schemeClr val="bg2">
                    <a:lumMod val="25000"/>
                  </a:schemeClr>
                </a:solidFill>
              </a:rPr>
              <a:t>Current representation  is OWL Full compliant, breaks OWL DL.</a:t>
            </a:r>
            <a:endParaRPr lang="en-US" b="1" dirty="0">
              <a:solidFill>
                <a:schemeClr val="bg2">
                  <a:lumMod val="2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Instances</a:t>
            </a:r>
            <a:endParaRPr lang="en-US" dirty="0"/>
          </a:p>
        </p:txBody>
      </p:sp>
      <p:sp>
        <p:nvSpPr>
          <p:cNvPr id="4" name="Content Placeholder 3"/>
          <p:cNvSpPr>
            <a:spLocks noGrp="1"/>
          </p:cNvSpPr>
          <p:nvPr>
            <p:ph sz="quarter" idx="1"/>
          </p:nvPr>
        </p:nvSpPr>
        <p:spPr>
          <a:xfrm>
            <a:off x="226314" y="2036064"/>
            <a:ext cx="6377940" cy="5355336"/>
          </a:xfrm>
        </p:spPr>
        <p:txBody>
          <a:bodyPr>
            <a:normAutofit/>
          </a:bodyPr>
          <a:lstStyle/>
          <a:p>
            <a:r>
              <a:rPr lang="en-US" dirty="0" smtClean="0"/>
              <a:t>Graph mode for OWL instance /term type/</a:t>
            </a:r>
          </a:p>
          <a:p>
            <a:r>
              <a:rPr lang="en-US" dirty="0" smtClean="0"/>
              <a:t>PID in theory resolvable back to ISOcat</a:t>
            </a:r>
          </a:p>
          <a:p>
            <a:r>
              <a:rPr lang="en-US" dirty="0" err="1" smtClean="0"/>
              <a:t>owl:sameAs</a:t>
            </a:r>
            <a:r>
              <a:rPr lang="en-US" dirty="0" smtClean="0"/>
              <a:t> assertion points to the OWL class object “TermType”</a:t>
            </a:r>
          </a:p>
          <a:p>
            <a:r>
              <a:rPr lang="en-US" dirty="0" smtClean="0"/>
              <a:t>We could treat the URLs as </a:t>
            </a:r>
            <a:r>
              <a:rPr lang="en-US" dirty="0" err="1" smtClean="0"/>
              <a:t>owl:properties</a:t>
            </a:r>
            <a:r>
              <a:rPr lang="en-US" dirty="0" smtClean="0"/>
              <a:t> , in which case we might be able to stay in DL, but we might not be able to pack in all the info that’s there now.</a:t>
            </a:r>
          </a:p>
        </p:txBody>
      </p:sp>
      <p:pic>
        <p:nvPicPr>
          <p:cNvPr id="2051" name="Picture 3"/>
          <p:cNvPicPr>
            <a:picLocks noChangeAspect="1" noChangeArrowheads="1"/>
          </p:cNvPicPr>
          <p:nvPr/>
        </p:nvPicPr>
        <p:blipFill>
          <a:blip r:embed="rId3" cstate="print"/>
          <a:srcRect t="41655" r="60000" b="41793"/>
          <a:stretch>
            <a:fillRect/>
          </a:stretch>
        </p:blipFill>
        <p:spPr bwMode="auto">
          <a:xfrm>
            <a:off x="457200" y="7010400"/>
            <a:ext cx="5892800" cy="1524000"/>
          </a:xfrm>
          <a:prstGeom prst="rect">
            <a:avLst/>
          </a:prstGeom>
          <a:noFill/>
          <a:ln w="9525">
            <a:noFill/>
            <a:miter lim="800000"/>
            <a:headEnd/>
            <a:tailEnd/>
          </a:ln>
        </p:spPr>
      </p:pic>
      <p:sp>
        <p:nvSpPr>
          <p:cNvPr id="5" name="TextBox 4"/>
          <p:cNvSpPr txBox="1"/>
          <p:nvPr/>
        </p:nvSpPr>
        <p:spPr>
          <a:xfrm>
            <a:off x="2971800" y="8305800"/>
            <a:ext cx="1268296" cy="338554"/>
          </a:xfrm>
          <a:prstGeom prst="rect">
            <a:avLst/>
          </a:prstGeom>
          <a:solidFill>
            <a:schemeClr val="bg1"/>
          </a:solidFill>
        </p:spPr>
        <p:txBody>
          <a:bodyPr wrap="none" rtlCol="0">
            <a:spAutoFit/>
          </a:bodyPr>
          <a:lstStyle/>
          <a:p>
            <a:r>
              <a:rPr lang="en-US" sz="1600" dirty="0" err="1" smtClean="0">
                <a:solidFill>
                  <a:schemeClr val="tx2">
                    <a:lumMod val="75000"/>
                  </a:schemeClr>
                </a:solidFill>
              </a:rPr>
              <a:t>owl:sameAs</a:t>
            </a:r>
            <a:endParaRPr lang="en-US" sz="1600"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owl:sameAs</a:t>
            </a:r>
            <a:endParaRPr lang="en-US" dirty="0"/>
          </a:p>
        </p:txBody>
      </p:sp>
      <p:pic>
        <p:nvPicPr>
          <p:cNvPr id="1026" name="Picture 2"/>
          <p:cNvPicPr>
            <a:picLocks noChangeAspect="1" noChangeArrowheads="1"/>
          </p:cNvPicPr>
          <p:nvPr/>
        </p:nvPicPr>
        <p:blipFill>
          <a:blip r:embed="rId3" cstate="print"/>
          <a:srcRect t="8000" r="53750" b="12000"/>
          <a:stretch>
            <a:fillRect/>
          </a:stretch>
        </p:blipFill>
        <p:spPr bwMode="auto">
          <a:xfrm>
            <a:off x="304800" y="2057400"/>
            <a:ext cx="5638800" cy="6096000"/>
          </a:xfrm>
          <a:prstGeom prst="rect">
            <a:avLst/>
          </a:prstGeom>
          <a:noFill/>
          <a:ln w="9525">
            <a:noFill/>
            <a:miter lim="800000"/>
            <a:headEnd/>
            <a:tailEnd/>
          </a:ln>
        </p:spPr>
      </p:pic>
      <p:sp>
        <p:nvSpPr>
          <p:cNvPr id="5" name="TextBox 4"/>
          <p:cNvSpPr txBox="1"/>
          <p:nvPr/>
        </p:nvSpPr>
        <p:spPr>
          <a:xfrm>
            <a:off x="4038600" y="2743200"/>
            <a:ext cx="2514600" cy="2862322"/>
          </a:xfrm>
          <a:prstGeom prst="rect">
            <a:avLst/>
          </a:prstGeom>
          <a:solidFill>
            <a:srgbClr val="DCE9EA"/>
          </a:solidFill>
        </p:spPr>
        <p:txBody>
          <a:bodyPr wrap="square" rtlCol="0">
            <a:spAutoFit/>
          </a:bodyPr>
          <a:lstStyle/>
          <a:p>
            <a:r>
              <a:rPr lang="en-US" b="1" dirty="0" err="1" smtClean="0">
                <a:solidFill>
                  <a:schemeClr val="bg2">
                    <a:lumMod val="25000"/>
                  </a:schemeClr>
                </a:solidFill>
              </a:rPr>
              <a:t>owl:sameAs</a:t>
            </a:r>
            <a:r>
              <a:rPr lang="en-US" b="1" dirty="0" smtClean="0">
                <a:solidFill>
                  <a:schemeClr val="bg2">
                    <a:lumMod val="25000"/>
                  </a:schemeClr>
                </a:solidFill>
              </a:rPr>
              <a:t> links  the instance URL to the OWL entry for  the class </a:t>
            </a:r>
            <a:r>
              <a:rPr lang="en-US" b="1" dirty="0" err="1" smtClean="0">
                <a:solidFill>
                  <a:schemeClr val="bg2">
                    <a:lumMod val="25000"/>
                  </a:schemeClr>
                </a:solidFill>
              </a:rPr>
              <a:t>datcat:TermType</a:t>
            </a:r>
            <a:endParaRPr lang="en-US" b="1" dirty="0" smtClean="0">
              <a:solidFill>
                <a:schemeClr val="bg2">
                  <a:lumMod val="25000"/>
                </a:schemeClr>
              </a:solidFill>
            </a:endParaRPr>
          </a:p>
          <a:p>
            <a:endParaRPr lang="en-US" b="1" dirty="0" smtClean="0">
              <a:solidFill>
                <a:schemeClr val="bg2">
                  <a:lumMod val="25000"/>
                </a:schemeClr>
              </a:solidFill>
            </a:endParaRPr>
          </a:p>
          <a:p>
            <a:r>
              <a:rPr lang="en-US" b="1" dirty="0" smtClean="0">
                <a:solidFill>
                  <a:schemeClr val="bg2">
                    <a:lumMod val="25000"/>
                  </a:schemeClr>
                </a:solidFill>
              </a:rPr>
              <a:t>Issue: Requires OWL Full to do this</a:t>
            </a:r>
          </a:p>
          <a:p>
            <a:endParaRPr lang="en-US" b="1" dirty="0" smtClean="0">
              <a:solidFill>
                <a:schemeClr val="bg2">
                  <a:lumMod val="25000"/>
                </a:schemeClr>
              </a:solidFill>
            </a:endParaRPr>
          </a:p>
          <a:p>
            <a:r>
              <a:rPr lang="en-US" b="1" dirty="0" smtClean="0">
                <a:solidFill>
                  <a:schemeClr val="bg2">
                    <a:lumMod val="25000"/>
                  </a:schemeClr>
                </a:solidFill>
              </a:rPr>
              <a:t>(Option)</a:t>
            </a:r>
            <a:endParaRPr lang="en-US" b="1" dirty="0">
              <a:solidFill>
                <a:schemeClr val="bg2">
                  <a:lumMod val="25000"/>
                </a:schemeClr>
              </a:solidFill>
            </a:endParaRPr>
          </a:p>
        </p:txBody>
      </p:sp>
      <p:sp>
        <p:nvSpPr>
          <p:cNvPr id="6" name="TextBox 5"/>
          <p:cNvSpPr txBox="1"/>
          <p:nvPr/>
        </p:nvSpPr>
        <p:spPr>
          <a:xfrm>
            <a:off x="533400" y="7543800"/>
            <a:ext cx="1268296" cy="338554"/>
          </a:xfrm>
          <a:prstGeom prst="rect">
            <a:avLst/>
          </a:prstGeom>
          <a:solidFill>
            <a:schemeClr val="bg1"/>
          </a:solidFill>
        </p:spPr>
        <p:txBody>
          <a:bodyPr wrap="none" rtlCol="0">
            <a:spAutoFit/>
          </a:bodyPr>
          <a:lstStyle/>
          <a:p>
            <a:r>
              <a:rPr lang="en-US" sz="1600" dirty="0" err="1" smtClean="0">
                <a:solidFill>
                  <a:schemeClr val="tx2">
                    <a:lumMod val="75000"/>
                  </a:schemeClr>
                </a:solidFill>
              </a:rPr>
              <a:t>owl:sameAs</a:t>
            </a:r>
            <a:endParaRPr lang="en-US" sz="1600"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Resolution?</a:t>
            </a:r>
            <a:endParaRPr lang="en-US" dirty="0"/>
          </a:p>
        </p:txBody>
      </p:sp>
      <p:sp>
        <p:nvSpPr>
          <p:cNvPr id="3" name="Content Placeholder 2"/>
          <p:cNvSpPr>
            <a:spLocks noGrp="1"/>
          </p:cNvSpPr>
          <p:nvPr>
            <p:ph sz="quarter" idx="1"/>
          </p:nvPr>
        </p:nvSpPr>
        <p:spPr/>
        <p:txBody>
          <a:bodyPr/>
          <a:lstStyle/>
          <a:p>
            <a:r>
              <a:rPr lang="en-US" dirty="0" smtClean="0"/>
              <a:t>How do we instantiate the link in order to have a resolvable relation?</a:t>
            </a:r>
          </a:p>
          <a:p>
            <a:r>
              <a:rPr lang="en-US" dirty="0" smtClean="0"/>
              <a:t>RESTful web interface?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a:bodyPr>
          <a:lstStyle/>
          <a:p>
            <a:r>
              <a:rPr lang="en-US" dirty="0" smtClean="0"/>
              <a:t>TBX Containers</a:t>
            </a:r>
          </a:p>
        </p:txBody>
      </p:sp>
      <p:sp>
        <p:nvSpPr>
          <p:cNvPr id="11267" name="Content Placeholder 2"/>
          <p:cNvSpPr>
            <a:spLocks noGrp="1"/>
          </p:cNvSpPr>
          <p:nvPr>
            <p:ph idx="1"/>
          </p:nvPr>
        </p:nvSpPr>
        <p:spPr>
          <a:xfrm>
            <a:off x="544513" y="4797425"/>
            <a:ext cx="5829300" cy="3687763"/>
          </a:xfrm>
        </p:spPr>
        <p:txBody>
          <a:bodyPr>
            <a:normAutofit fontScale="92500"/>
          </a:bodyPr>
          <a:lstStyle/>
          <a:p>
            <a:r>
              <a:rPr lang="en-US" dirty="0" smtClean="0"/>
              <a:t>“Pseudo-datcats” = super-classes created to represent logical lacunae in the current system</a:t>
            </a:r>
          </a:p>
          <a:p>
            <a:r>
              <a:rPr lang="en-US" dirty="0" smtClean="0"/>
              <a:t>TBX meta data categories, containers</a:t>
            </a:r>
          </a:p>
          <a:p>
            <a:r>
              <a:rPr lang="en-US" dirty="0" smtClean="0"/>
              <a:t>         = </a:t>
            </a:r>
            <a:r>
              <a:rPr lang="en-US" dirty="0" err="1" smtClean="0"/>
              <a:t>datcat:TermInfoSlot</a:t>
            </a:r>
            <a:endParaRPr lang="en-US" dirty="0" smtClean="0"/>
          </a:p>
          <a:p>
            <a:r>
              <a:rPr lang="en-US" dirty="0" err="1" smtClean="0"/>
              <a:t>datcat:AuxInfo</a:t>
            </a:r>
            <a:r>
              <a:rPr lang="en-US" dirty="0" smtClean="0"/>
              <a:t> (collector)</a:t>
            </a:r>
          </a:p>
          <a:p>
            <a:r>
              <a:rPr lang="en-US" dirty="0" err="1" smtClean="0"/>
              <a:t>datcat:SubAuxInfo</a:t>
            </a:r>
            <a:r>
              <a:rPr lang="en-US" dirty="0" smtClean="0"/>
              <a:t> (subset of AuxInfo)</a:t>
            </a:r>
          </a:p>
        </p:txBody>
      </p:sp>
      <p:sp>
        <p:nvSpPr>
          <p:cNvPr id="4" name="Slide Number Placeholder 3"/>
          <p:cNvSpPr>
            <a:spLocks noGrp="1"/>
          </p:cNvSpPr>
          <p:nvPr>
            <p:ph type="sldNum" sz="quarter" idx="11"/>
          </p:nvPr>
        </p:nvSpPr>
        <p:spPr/>
        <p:txBody>
          <a:bodyPr/>
          <a:lstStyle/>
          <a:p>
            <a:pPr>
              <a:defRPr/>
            </a:pPr>
            <a:fld id="{05D4945A-E0D3-45BE-9164-09E0CB7FFAAD}" type="slidenum">
              <a:rPr lang="en-US"/>
              <a:pPr>
                <a:defRPr/>
              </a:pPr>
              <a:t>22</a:t>
            </a:fld>
            <a:endParaRPr lang="en-US"/>
          </a:p>
        </p:txBody>
      </p:sp>
      <p:pic>
        <p:nvPicPr>
          <p:cNvPr id="11269" name="Picture 4"/>
          <p:cNvPicPr>
            <a:picLocks noChangeAspect="1" noChangeArrowheads="1"/>
          </p:cNvPicPr>
          <p:nvPr/>
        </p:nvPicPr>
        <p:blipFill>
          <a:blip r:embed="rId3" cstate="print">
            <a:clrChange>
              <a:clrFrom>
                <a:srgbClr val="FFFFFF"/>
              </a:clrFrom>
              <a:clrTo>
                <a:srgbClr val="FFFFFF">
                  <a:alpha val="0"/>
                </a:srgbClr>
              </a:clrTo>
            </a:clrChange>
          </a:blip>
          <a:srcRect l="11859" t="20256" r="17468" b="7948"/>
          <a:stretch>
            <a:fillRect/>
          </a:stretch>
        </p:blipFill>
        <p:spPr bwMode="auto">
          <a:xfrm>
            <a:off x="1235075" y="1708150"/>
            <a:ext cx="4297363" cy="2728913"/>
          </a:xfrm>
          <a:prstGeom prst="rect">
            <a:avLst/>
          </a:prstGeom>
          <a:noFill/>
          <a:ln w="9525">
            <a:noFill/>
            <a:miter lim="800000"/>
            <a:headEnd/>
            <a:tailEnd/>
          </a:ln>
        </p:spPr>
      </p:pic>
      <p:sp>
        <p:nvSpPr>
          <p:cNvPr id="6" name="Rectangle 5"/>
          <p:cNvSpPr/>
          <p:nvPr/>
        </p:nvSpPr>
        <p:spPr>
          <a:xfrm>
            <a:off x="1066800" y="6477000"/>
            <a:ext cx="449262" cy="381000"/>
          </a:xfrm>
          <a:prstGeom prst="rect">
            <a:avLst/>
          </a:prstGeom>
          <a:solidFill>
            <a:srgbClr val="FFFFBD"/>
          </a:solidFill>
          <a:ln w="28575">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C00000"/>
                </a:solidFill>
              </a:rPr>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Containers Not in ISOcat</a:t>
            </a:r>
            <a:endParaRPr lang="en-US" dirty="0"/>
          </a:p>
        </p:txBody>
      </p:sp>
      <p:sp>
        <p:nvSpPr>
          <p:cNvPr id="3" name="Content Placeholder 2"/>
          <p:cNvSpPr>
            <a:spLocks noGrp="1"/>
          </p:cNvSpPr>
          <p:nvPr>
            <p:ph sz="quarter" idx="1"/>
          </p:nvPr>
        </p:nvSpPr>
        <p:spPr/>
        <p:txBody>
          <a:bodyPr/>
          <a:lstStyle/>
          <a:p>
            <a:r>
              <a:rPr lang="en-US" dirty="0" smtClean="0"/>
              <a:t>Initial decision to keep ISOcat “pure”</a:t>
            </a:r>
          </a:p>
          <a:p>
            <a:r>
              <a:rPr lang="en-US" dirty="0" smtClean="0"/>
              <a:t>Suggestion that groups model container DCs (e.g., TBX /</a:t>
            </a:r>
            <a:r>
              <a:rPr lang="en-US" dirty="0" err="1" smtClean="0"/>
              <a:t>termEntry</a:t>
            </a:r>
            <a:r>
              <a:rPr lang="en-US" dirty="0" smtClean="0"/>
              <a:t>/, /auxInfo/, /</a:t>
            </a:r>
            <a:r>
              <a:rPr lang="en-US" dirty="0" err="1" smtClean="0"/>
              <a:t>adminGrp</a:t>
            </a:r>
            <a:r>
              <a:rPr lang="en-US" dirty="0" smtClean="0"/>
              <a:t>/, etc.) in external DCRs</a:t>
            </a:r>
          </a:p>
          <a:p>
            <a:r>
              <a:rPr lang="en-US" dirty="0" smtClean="0"/>
              <a:t>Recent requests for containers from Annotation Framework work groups</a:t>
            </a:r>
          </a:p>
          <a:p>
            <a:r>
              <a:rPr lang="en-US" dirty="0" smtClean="0"/>
              <a:t>TEI legacy?</a:t>
            </a:r>
          </a:p>
          <a:p>
            <a:r>
              <a:rPr lang="en-US" dirty="0" smtClean="0"/>
              <a:t>Solution sought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98007D3E-C054-4CC2-968A-109A2368A296}" type="slidenum">
              <a:rPr lang="en-US"/>
              <a:pPr>
                <a:defRPr/>
              </a:pPr>
              <a:t>24</a:t>
            </a:fld>
            <a:endParaRPr lang="en-US"/>
          </a:p>
        </p:txBody>
      </p:sp>
      <p:sp>
        <p:nvSpPr>
          <p:cNvPr id="6" name="Rectangle 5"/>
          <p:cNvSpPr/>
          <p:nvPr/>
        </p:nvSpPr>
        <p:spPr>
          <a:xfrm>
            <a:off x="0" y="630238"/>
            <a:ext cx="6858000" cy="1454150"/>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2292" name="Picture 6" descr="martif_expanded.emf"/>
          <p:cNvPicPr>
            <a:picLocks noChangeAspect="1" noChangeArrowheads="1"/>
          </p:cNvPicPr>
          <p:nvPr/>
        </p:nvPicPr>
        <p:blipFill>
          <a:blip r:embed="rId4" cstate="print">
            <a:clrChange>
              <a:clrFrom>
                <a:srgbClr val="FFFFFF"/>
              </a:clrFrom>
              <a:clrTo>
                <a:srgbClr val="FFFFFF">
                  <a:alpha val="0"/>
                </a:srgbClr>
              </a:clrTo>
            </a:clrChange>
          </a:blip>
          <a:srcRect t="27675" r="-943" b="1968"/>
          <a:stretch>
            <a:fillRect/>
          </a:stretch>
        </p:blipFill>
        <p:spPr bwMode="auto">
          <a:xfrm>
            <a:off x="390525" y="374650"/>
            <a:ext cx="6189663" cy="8080375"/>
          </a:xfrm>
          <a:prstGeom prst="rect">
            <a:avLst/>
          </a:prstGeom>
          <a:noFill/>
          <a:ln w="9525">
            <a:noFill/>
            <a:miter lim="800000"/>
            <a:headEnd/>
            <a:tailEnd/>
          </a:ln>
        </p:spPr>
      </p:pic>
      <p:sp>
        <p:nvSpPr>
          <p:cNvPr id="5" name="TextBox 4"/>
          <p:cNvSpPr txBox="1"/>
          <p:nvPr/>
        </p:nvSpPr>
        <p:spPr>
          <a:xfrm>
            <a:off x="3733800" y="7162800"/>
            <a:ext cx="2514600" cy="1200329"/>
          </a:xfrm>
          <a:prstGeom prst="rect">
            <a:avLst/>
          </a:prstGeom>
          <a:solidFill>
            <a:srgbClr val="DCE9EA"/>
          </a:solidFill>
        </p:spPr>
        <p:txBody>
          <a:bodyPr wrap="square" rtlCol="0">
            <a:spAutoFit/>
          </a:bodyPr>
          <a:lstStyle/>
          <a:p>
            <a:r>
              <a:rPr lang="en-US" b="1" dirty="0" smtClean="0">
                <a:solidFill>
                  <a:schemeClr val="bg2">
                    <a:lumMod val="25000"/>
                  </a:schemeClr>
                </a:solidFill>
              </a:rPr>
              <a:t>Containers inside of containers – many of which are not in ISOcat</a:t>
            </a:r>
            <a:endParaRPr lang="en-US" b="1" dirty="0">
              <a:solidFill>
                <a:schemeClr val="bg2">
                  <a:lumMod val="25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t>AuxInfo</a:t>
            </a:r>
          </a:p>
        </p:txBody>
      </p:sp>
      <p:sp>
        <p:nvSpPr>
          <p:cNvPr id="14339" name="Content Placeholder 2"/>
          <p:cNvSpPr>
            <a:spLocks noGrp="1"/>
          </p:cNvSpPr>
          <p:nvPr>
            <p:ph idx="1"/>
          </p:nvPr>
        </p:nvSpPr>
        <p:spPr>
          <a:xfrm>
            <a:off x="439738" y="1927225"/>
            <a:ext cx="5829300" cy="6181725"/>
          </a:xfrm>
        </p:spPr>
        <p:txBody>
          <a:bodyPr/>
          <a:lstStyle/>
          <a:p>
            <a:r>
              <a:rPr lang="en-US" dirty="0" smtClean="0"/>
              <a:t>AuxInfo </a:t>
            </a:r>
            <a:r>
              <a:rPr lang="en-US" i="1" dirty="0" smtClean="0"/>
              <a:t>is a</a:t>
            </a:r>
            <a:r>
              <a:rPr lang="en-US" dirty="0" smtClean="0"/>
              <a:t> TBX </a:t>
            </a:r>
            <a:r>
              <a:rPr lang="en-US" dirty="0" err="1" smtClean="0"/>
              <a:t>CoreElement</a:t>
            </a:r>
            <a:r>
              <a:rPr lang="en-US" dirty="0" smtClean="0"/>
              <a:t> </a:t>
            </a:r>
          </a:p>
          <a:p>
            <a:r>
              <a:rPr lang="en-US" dirty="0" smtClean="0"/>
              <a:t>Has property restriction  </a:t>
            </a:r>
            <a:r>
              <a:rPr lang="en-US" dirty="0" err="1" smtClean="0"/>
              <a:t>MetaElement</a:t>
            </a:r>
            <a:endParaRPr lang="en-US" dirty="0" smtClean="0"/>
          </a:p>
          <a:p>
            <a:r>
              <a:rPr lang="en-US" dirty="0" smtClean="0"/>
              <a:t>Has property restriction </a:t>
            </a:r>
            <a:r>
              <a:rPr lang="en-US" i="1" dirty="0" smtClean="0"/>
              <a:t>collector</a:t>
            </a:r>
          </a:p>
          <a:p>
            <a:r>
              <a:rPr lang="en-US" dirty="0" smtClean="0"/>
              <a:t>Has cardinality 0.. [in any given position = UML 0 … *]</a:t>
            </a:r>
          </a:p>
          <a:p>
            <a:r>
              <a:rPr lang="en-US" dirty="0" smtClean="0"/>
              <a:t>Is Pseudo-</a:t>
            </a:r>
            <a:r>
              <a:rPr lang="en-US" dirty="0" err="1" smtClean="0"/>
              <a:t>Datcat</a:t>
            </a:r>
            <a:r>
              <a:rPr lang="en-US" dirty="0" smtClean="0"/>
              <a:t> (a container)</a:t>
            </a:r>
          </a:p>
          <a:p>
            <a:r>
              <a:rPr lang="en-US" dirty="0" err="1" smtClean="0"/>
              <a:t>IsUnionOf</a:t>
            </a:r>
            <a:r>
              <a:rPr lang="en-US" dirty="0" smtClean="0"/>
              <a:t>:</a:t>
            </a:r>
          </a:p>
          <a:p>
            <a:pPr lvl="1"/>
            <a:r>
              <a:rPr lang="en-US" dirty="0" smtClean="0"/>
              <a:t>Descrip, DescripGrp</a:t>
            </a:r>
          </a:p>
          <a:p>
            <a:pPr lvl="1"/>
            <a:r>
              <a:rPr lang="en-US" dirty="0" smtClean="0"/>
              <a:t>Admin, </a:t>
            </a:r>
            <a:r>
              <a:rPr lang="en-US" dirty="0" err="1" smtClean="0"/>
              <a:t>AdminGrp</a:t>
            </a:r>
            <a:endParaRPr lang="en-US" dirty="0" smtClean="0"/>
          </a:p>
          <a:p>
            <a:pPr lvl="1"/>
            <a:r>
              <a:rPr lang="en-US" dirty="0" err="1" smtClean="0"/>
              <a:t>TransacGrp</a:t>
            </a:r>
            <a:endParaRPr lang="en-US" dirty="0" smtClean="0"/>
          </a:p>
          <a:p>
            <a:pPr lvl="1"/>
            <a:r>
              <a:rPr lang="en-US" dirty="0" smtClean="0"/>
              <a:t>Note, Ref, </a:t>
            </a:r>
            <a:r>
              <a:rPr lang="en-US" dirty="0" err="1" smtClean="0"/>
              <a:t>Xref</a:t>
            </a:r>
            <a:endParaRPr lang="en-US" dirty="0" smtClean="0"/>
          </a:p>
          <a:p>
            <a:endParaRPr lang="en-US" dirty="0" smtClean="0"/>
          </a:p>
        </p:txBody>
      </p:sp>
      <p:sp>
        <p:nvSpPr>
          <p:cNvPr id="4" name="Slide Number Placeholder 3"/>
          <p:cNvSpPr>
            <a:spLocks noGrp="1"/>
          </p:cNvSpPr>
          <p:nvPr>
            <p:ph type="sldNum" sz="quarter" idx="11"/>
          </p:nvPr>
        </p:nvSpPr>
        <p:spPr/>
        <p:txBody>
          <a:bodyPr/>
          <a:lstStyle/>
          <a:p>
            <a:pPr>
              <a:defRPr/>
            </a:pPr>
            <a:fld id="{432C8B28-BC51-4C42-B2BA-BE4D1627FD6A}" type="slidenum">
              <a:rPr lang="en-US"/>
              <a:pPr>
                <a:defRPr/>
              </a:pPr>
              <a:t>25</a:t>
            </a:fld>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45961403-860E-42E6-BB06-7649A672FECE}" type="slidenum">
              <a:rPr lang="en-US"/>
              <a:pPr>
                <a:defRPr/>
              </a:pPr>
              <a:t>26</a:t>
            </a:fld>
            <a:endParaRPr lang="en-US"/>
          </a:p>
        </p:txBody>
      </p:sp>
      <p:sp>
        <p:nvSpPr>
          <p:cNvPr id="6" name="Rectangle 5"/>
          <p:cNvSpPr/>
          <p:nvPr/>
        </p:nvSpPr>
        <p:spPr>
          <a:xfrm>
            <a:off x="0" y="630238"/>
            <a:ext cx="6858000" cy="1454150"/>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572000" y="8534400"/>
            <a:ext cx="1979612" cy="390525"/>
          </a:xfrm>
          <a:prstGeom prst="rect">
            <a:avLst/>
          </a:prstGeom>
          <a:solidFill>
            <a:srgbClr val="FFFFBD"/>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solidFill>
                  <a:srgbClr val="C00000"/>
                </a:solidFill>
              </a:rPr>
              <a:t>AuxInfo</a:t>
            </a:r>
            <a:endParaRPr lang="en-US" dirty="0">
              <a:solidFill>
                <a:srgbClr val="C00000"/>
              </a:solidFill>
            </a:endParaRPr>
          </a:p>
        </p:txBody>
      </p:sp>
      <p:pic>
        <p:nvPicPr>
          <p:cNvPr id="15365" name="Picture 8" descr="AuxInfoCondensed2.emf"/>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0" y="-304800"/>
            <a:ext cx="6221413" cy="9759950"/>
          </a:xfrm>
          <a:prstGeom prst="rect">
            <a:avLst/>
          </a:prstGeom>
          <a:noFill/>
          <a:ln w="9525">
            <a:noFill/>
            <a:miter lim="800000"/>
            <a:headEnd/>
            <a:tailEnd/>
          </a:ln>
        </p:spPr>
      </p:pic>
      <p:sp>
        <p:nvSpPr>
          <p:cNvPr id="9" name="TextBox 8"/>
          <p:cNvSpPr txBox="1"/>
          <p:nvPr/>
        </p:nvSpPr>
        <p:spPr>
          <a:xfrm>
            <a:off x="3886200" y="4114800"/>
            <a:ext cx="2514600" cy="3970318"/>
          </a:xfrm>
          <a:prstGeom prst="rect">
            <a:avLst/>
          </a:prstGeom>
          <a:solidFill>
            <a:srgbClr val="DCE9EA"/>
          </a:solidFill>
        </p:spPr>
        <p:txBody>
          <a:bodyPr wrap="square" rtlCol="0">
            <a:spAutoFit/>
          </a:bodyPr>
          <a:lstStyle/>
          <a:p>
            <a:r>
              <a:rPr lang="en-US" b="1" dirty="0" smtClean="0">
                <a:solidFill>
                  <a:schemeClr val="bg2">
                    <a:lumMod val="25000"/>
                  </a:schemeClr>
                </a:solidFill>
              </a:rPr>
              <a:t>All containers, which ultimately hold DCs.</a:t>
            </a:r>
          </a:p>
          <a:p>
            <a:r>
              <a:rPr lang="en-US" b="1" dirty="0" smtClean="0">
                <a:solidFill>
                  <a:schemeClr val="bg2">
                    <a:lumMod val="25000"/>
                  </a:schemeClr>
                </a:solidFill>
              </a:rPr>
              <a:t>Do we want to include them in ISOcat, and if so how?</a:t>
            </a:r>
          </a:p>
          <a:p>
            <a:r>
              <a:rPr lang="en-US" b="1" dirty="0" smtClean="0">
                <a:solidFill>
                  <a:schemeClr val="bg2">
                    <a:lumMod val="25000"/>
                  </a:schemeClr>
                </a:solidFill>
              </a:rPr>
              <a:t>Does this impact RRs in any way?</a:t>
            </a:r>
          </a:p>
          <a:p>
            <a:endParaRPr lang="en-US" b="1" dirty="0" smtClean="0">
              <a:solidFill>
                <a:schemeClr val="bg2">
                  <a:lumMod val="25000"/>
                </a:schemeClr>
              </a:solidFill>
            </a:endParaRPr>
          </a:p>
          <a:p>
            <a:r>
              <a:rPr lang="en-US" b="1" dirty="0" smtClean="0">
                <a:solidFill>
                  <a:schemeClr val="bg2">
                    <a:lumMod val="25000"/>
                  </a:schemeClr>
                </a:solidFill>
              </a:rPr>
              <a:t>Or are they external, in which case we need RRs and pointers.</a:t>
            </a:r>
            <a:endParaRPr lang="en-US" b="1" dirty="0">
              <a:solidFill>
                <a:schemeClr val="bg2">
                  <a:lumMod val="25000"/>
                </a:schemeClr>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t>Using Owl Elements</a:t>
            </a:r>
          </a:p>
        </p:txBody>
      </p:sp>
      <p:sp>
        <p:nvSpPr>
          <p:cNvPr id="28675" name="Content Placeholder 2"/>
          <p:cNvSpPr>
            <a:spLocks noGrp="1"/>
          </p:cNvSpPr>
          <p:nvPr>
            <p:ph idx="1"/>
          </p:nvPr>
        </p:nvSpPr>
        <p:spPr/>
        <p:txBody>
          <a:bodyPr/>
          <a:lstStyle/>
          <a:p>
            <a:r>
              <a:rPr lang="en-US" smtClean="0"/>
              <a:t>In OWL we can model</a:t>
            </a:r>
          </a:p>
          <a:p>
            <a:pPr lvl="1"/>
            <a:r>
              <a:rPr lang="en-US" smtClean="0"/>
              <a:t>Classes</a:t>
            </a:r>
          </a:p>
          <a:p>
            <a:pPr lvl="1"/>
            <a:r>
              <a:rPr lang="en-US" smtClean="0"/>
              <a:t>Properties</a:t>
            </a:r>
          </a:p>
          <a:p>
            <a:pPr lvl="1"/>
            <a:r>
              <a:rPr lang="en-US" smtClean="0"/>
              <a:t>Instances</a:t>
            </a:r>
          </a:p>
          <a:p>
            <a:r>
              <a:rPr lang="en-US" smtClean="0"/>
              <a:t>I’ve used all three and interlinked them in order to capture various OWL functionalities</a:t>
            </a:r>
          </a:p>
        </p:txBody>
      </p:sp>
      <p:sp>
        <p:nvSpPr>
          <p:cNvPr id="4" name="Slide Number Placeholder 3"/>
          <p:cNvSpPr>
            <a:spLocks noGrp="1"/>
          </p:cNvSpPr>
          <p:nvPr>
            <p:ph type="sldNum" sz="quarter" idx="11"/>
          </p:nvPr>
        </p:nvSpPr>
        <p:spPr/>
        <p:txBody>
          <a:bodyPr/>
          <a:lstStyle/>
          <a:p>
            <a:pPr>
              <a:defRPr/>
            </a:pPr>
            <a:fld id="{3A05C6DD-53A6-4BF0-A1E0-81E875B3082B}" type="slidenum">
              <a:rPr lang="en-US" smtClean="0"/>
              <a:pPr>
                <a:defRPr/>
              </a:pPr>
              <a:t>27</a:t>
            </a:fld>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t>Using Owl Elements</a:t>
            </a:r>
          </a:p>
        </p:txBody>
      </p:sp>
      <p:sp>
        <p:nvSpPr>
          <p:cNvPr id="29699" name="Content Placeholder 2"/>
          <p:cNvSpPr>
            <a:spLocks noGrp="1"/>
          </p:cNvSpPr>
          <p:nvPr>
            <p:ph idx="1"/>
          </p:nvPr>
        </p:nvSpPr>
        <p:spPr/>
        <p:txBody>
          <a:bodyPr/>
          <a:lstStyle/>
          <a:p>
            <a:r>
              <a:rPr lang="en-US" dirty="0" smtClean="0"/>
              <a:t>I’ve modeled all datcats as classes.</a:t>
            </a:r>
          </a:p>
          <a:p>
            <a:r>
              <a:rPr lang="en-US" dirty="0" smtClean="0"/>
              <a:t>I’ve provided a property “</a:t>
            </a:r>
            <a:r>
              <a:rPr lang="en-US" dirty="0" err="1" smtClean="0"/>
              <a:t>hasX</a:t>
            </a:r>
            <a:r>
              <a:rPr lang="en-US" dirty="0" smtClean="0"/>
              <a:t>” for each class so that we can also use property functionalities</a:t>
            </a:r>
          </a:p>
          <a:p>
            <a:r>
              <a:rPr lang="en-US" dirty="0" smtClean="0"/>
              <a:t>I’ve modeled permissible instances (which are terminals), called simple data categories in TBX) as OWL instances</a:t>
            </a:r>
          </a:p>
          <a:p>
            <a:r>
              <a:rPr lang="en-US" dirty="0" smtClean="0"/>
              <a:t>PIDs are also coming in as OWL instances, although they would be closer to class names in my system</a:t>
            </a:r>
          </a:p>
        </p:txBody>
      </p:sp>
      <p:sp>
        <p:nvSpPr>
          <p:cNvPr id="4" name="Slide Number Placeholder 3"/>
          <p:cNvSpPr>
            <a:spLocks noGrp="1"/>
          </p:cNvSpPr>
          <p:nvPr>
            <p:ph type="sldNum" sz="quarter" idx="11"/>
          </p:nvPr>
        </p:nvSpPr>
        <p:spPr/>
        <p:txBody>
          <a:bodyPr/>
          <a:lstStyle/>
          <a:p>
            <a:pPr>
              <a:defRPr/>
            </a:pPr>
            <a:fld id="{4AED4224-63DF-4091-907D-D03F76E72DB1}" type="slidenum">
              <a:rPr lang="en-US" smtClean="0"/>
              <a:pPr>
                <a:defRPr/>
              </a:pPr>
              <a:t>28</a:t>
            </a:fld>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t>Part of Speech as an OWL Class</a:t>
            </a:r>
          </a:p>
        </p:txBody>
      </p:sp>
      <p:sp>
        <p:nvSpPr>
          <p:cNvPr id="4" name="Slide Number Placeholder 3"/>
          <p:cNvSpPr>
            <a:spLocks noGrp="1"/>
          </p:cNvSpPr>
          <p:nvPr>
            <p:ph type="sldNum" sz="quarter" idx="11"/>
          </p:nvPr>
        </p:nvSpPr>
        <p:spPr/>
        <p:txBody>
          <a:bodyPr/>
          <a:lstStyle/>
          <a:p>
            <a:pPr>
              <a:defRPr/>
            </a:pPr>
            <a:fld id="{9F331B14-C2A4-4928-8B52-F7A154E5AEA4}" type="slidenum">
              <a:rPr lang="en-US" smtClean="0"/>
              <a:pPr>
                <a:defRPr/>
              </a:pPr>
              <a:t>29</a:t>
            </a:fld>
            <a:endParaRPr lang="en-US" dirty="0"/>
          </a:p>
        </p:txBody>
      </p:sp>
      <p:pic>
        <p:nvPicPr>
          <p:cNvPr id="30724" name="Picture 6" descr="POSwInstances.emf"/>
          <p:cNvPicPr>
            <a:picLocks noChangeAspect="1"/>
          </p:cNvPicPr>
          <p:nvPr/>
        </p:nvPicPr>
        <p:blipFill>
          <a:blip r:embed="rId3" cstate="print">
            <a:clrChange>
              <a:clrFrom>
                <a:srgbClr val="FFFFFF"/>
              </a:clrFrom>
              <a:clrTo>
                <a:srgbClr val="FFFFFF">
                  <a:alpha val="0"/>
                </a:srgbClr>
              </a:clrTo>
            </a:clrChange>
          </a:blip>
          <a:srcRect t="3111" b="4794"/>
          <a:stretch>
            <a:fillRect/>
          </a:stretch>
        </p:blipFill>
        <p:spPr bwMode="auto">
          <a:xfrm>
            <a:off x="0" y="2038350"/>
            <a:ext cx="6858000" cy="62960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fontScale="90000"/>
          </a:bodyPr>
          <a:lstStyle/>
          <a:p>
            <a:r>
              <a:rPr lang="en-US" smtClean="0"/>
              <a:t>Part of Speech as an OWL Property</a:t>
            </a:r>
          </a:p>
        </p:txBody>
      </p:sp>
      <p:sp>
        <p:nvSpPr>
          <p:cNvPr id="4" name="Slide Number Placeholder 3"/>
          <p:cNvSpPr>
            <a:spLocks noGrp="1"/>
          </p:cNvSpPr>
          <p:nvPr>
            <p:ph type="sldNum" sz="quarter" idx="11"/>
          </p:nvPr>
        </p:nvSpPr>
        <p:spPr/>
        <p:txBody>
          <a:bodyPr/>
          <a:lstStyle/>
          <a:p>
            <a:pPr>
              <a:defRPr/>
            </a:pPr>
            <a:fld id="{395A18D6-EC37-4350-88C6-E350DA655B8C}" type="slidenum">
              <a:rPr lang="en-US" smtClean="0"/>
              <a:pPr>
                <a:defRPr/>
              </a:pPr>
              <a:t>30</a:t>
            </a:fld>
            <a:endParaRPr lang="en-US" dirty="0"/>
          </a:p>
        </p:txBody>
      </p:sp>
      <p:pic>
        <p:nvPicPr>
          <p:cNvPr id="36868" name="Picture 4" descr="hasPOSfull.emf"/>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0" y="1679575"/>
            <a:ext cx="6858000" cy="68802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ormAutofit fontScale="90000"/>
          </a:bodyPr>
          <a:lstStyle/>
          <a:p>
            <a:r>
              <a:rPr lang="en-US" dirty="0" smtClean="0"/>
              <a:t>Instances</a:t>
            </a:r>
            <a:br>
              <a:rPr lang="en-US" dirty="0" smtClean="0"/>
            </a:br>
            <a:endParaRPr lang="en-US" dirty="0" smtClean="0"/>
          </a:p>
        </p:txBody>
      </p:sp>
      <p:sp>
        <p:nvSpPr>
          <p:cNvPr id="4" name="Slide Number Placeholder 3"/>
          <p:cNvSpPr>
            <a:spLocks noGrp="1"/>
          </p:cNvSpPr>
          <p:nvPr>
            <p:ph type="sldNum" sz="quarter" idx="11"/>
          </p:nvPr>
        </p:nvSpPr>
        <p:spPr/>
        <p:txBody>
          <a:bodyPr/>
          <a:lstStyle/>
          <a:p>
            <a:pPr>
              <a:defRPr/>
            </a:pPr>
            <a:fld id="{A1A072B0-E73E-4A4F-BD59-BF0BD9DFE444}" type="slidenum">
              <a:rPr lang="en-US" smtClean="0"/>
              <a:pPr>
                <a:defRPr/>
              </a:pPr>
              <a:t>31</a:t>
            </a:fld>
            <a:endParaRPr lang="en-US" dirty="0"/>
          </a:p>
        </p:txBody>
      </p:sp>
      <p:sp>
        <p:nvSpPr>
          <p:cNvPr id="38916" name="Content Placeholder 5"/>
          <p:cNvSpPr>
            <a:spLocks noGrp="1"/>
          </p:cNvSpPr>
          <p:nvPr>
            <p:ph idx="1"/>
          </p:nvPr>
        </p:nvSpPr>
        <p:spPr>
          <a:xfrm>
            <a:off x="457200" y="3657600"/>
            <a:ext cx="5829300" cy="5832475"/>
          </a:xfrm>
        </p:spPr>
        <p:txBody>
          <a:bodyPr/>
          <a:lstStyle/>
          <a:p>
            <a:r>
              <a:rPr lang="en-US" sz="2000" dirty="0" smtClean="0"/>
              <a:t>“Noun” is a simple </a:t>
            </a:r>
            <a:r>
              <a:rPr lang="en-US" sz="2000" dirty="0" err="1" smtClean="0"/>
              <a:t>datcat</a:t>
            </a:r>
            <a:r>
              <a:rPr lang="en-US" sz="2000" dirty="0" smtClean="0"/>
              <a:t> in the DCR, so I’ve modeled it as an instance of rdf type </a:t>
            </a:r>
            <a:r>
              <a:rPr lang="en-US" sz="2000" dirty="0" err="1" smtClean="0"/>
              <a:t>PartOfSpeech</a:t>
            </a:r>
            <a:r>
              <a:rPr lang="en-US" sz="2000" dirty="0" smtClean="0"/>
              <a:t>, which replicates then the whole POS tree.</a:t>
            </a:r>
          </a:p>
          <a:p>
            <a:r>
              <a:rPr lang="en-US" sz="2000" dirty="0" smtClean="0"/>
              <a:t>This creates an object I can capture then in the “</a:t>
            </a:r>
            <a:r>
              <a:rPr lang="en-US" sz="2000" dirty="0" err="1" smtClean="0"/>
              <a:t>isOneOf</a:t>
            </a:r>
            <a:r>
              <a:rPr lang="en-US" sz="2000" dirty="0" smtClean="0"/>
              <a:t>” stack in the Class view for </a:t>
            </a:r>
            <a:r>
              <a:rPr lang="en-US" sz="2000" dirty="0" err="1" smtClean="0"/>
              <a:t>PartOfSpech</a:t>
            </a:r>
            <a:r>
              <a:rPr lang="en-US" sz="2000" dirty="0" smtClean="0"/>
              <a:t>.</a:t>
            </a:r>
          </a:p>
          <a:p>
            <a:r>
              <a:rPr lang="en-US" sz="2000" dirty="0" smtClean="0"/>
              <a:t>BUT I can say that “Term” (a class) “</a:t>
            </a:r>
            <a:r>
              <a:rPr lang="en-US" sz="2000" dirty="0" err="1" smtClean="0"/>
              <a:t>hasAGrammaticalGender</a:t>
            </a:r>
            <a:r>
              <a:rPr lang="en-US" sz="2000" dirty="0" smtClean="0"/>
              <a:t>”</a:t>
            </a:r>
          </a:p>
          <a:p>
            <a:r>
              <a:rPr lang="en-US" sz="2000" dirty="0" smtClean="0"/>
              <a:t>But not that “Noun” does, since noun is now a terminal</a:t>
            </a:r>
          </a:p>
          <a:p>
            <a:r>
              <a:rPr lang="en-US" sz="2000" dirty="0" smtClean="0"/>
              <a:t>So this solution works for the TBX model, but not for all models.</a:t>
            </a:r>
          </a:p>
          <a:p>
            <a:r>
              <a:rPr lang="en-US" sz="2000" dirty="0" smtClean="0"/>
              <a:t>So DCR rdf output must be flexible.</a:t>
            </a:r>
            <a:endParaRPr lang="en-US" dirty="0" smtClean="0"/>
          </a:p>
        </p:txBody>
      </p:sp>
      <p:pic>
        <p:nvPicPr>
          <p:cNvPr id="38917" name="Content Placeholder 4" descr="NounASInstance.emf"/>
          <p:cNvPicPr>
            <a:picLocks noChangeAspect="1"/>
          </p:cNvPicPr>
          <p:nvPr/>
        </p:nvPicPr>
        <p:blipFill>
          <a:blip r:embed="rId3" cstate="print">
            <a:clrChange>
              <a:clrFrom>
                <a:srgbClr val="FFFFFF"/>
              </a:clrFrom>
              <a:clrTo>
                <a:srgbClr val="FFFFFF">
                  <a:alpha val="0"/>
                </a:srgbClr>
              </a:clrTo>
            </a:clrChange>
          </a:blip>
          <a:srcRect t="16702" r="1915" b="17430"/>
          <a:stretch>
            <a:fillRect/>
          </a:stretch>
        </p:blipFill>
        <p:spPr bwMode="auto">
          <a:xfrm>
            <a:off x="228600" y="914400"/>
            <a:ext cx="6362700" cy="26082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3888</TotalTime>
  <Words>2040</Words>
  <Application>Microsoft Office PowerPoint</Application>
  <PresentationFormat>On-screen Show (4:3)</PresentationFormat>
  <Paragraphs>223</Paragraphs>
  <Slides>31</Slides>
  <Notes>31</Notes>
  <HiddenSlides>7</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Civic</vt:lpstr>
      <vt:lpstr>Adventures with the Owl and the ISOcat</vt:lpstr>
      <vt:lpstr>The Owl and the Pussycat</vt:lpstr>
      <vt:lpstr>Relations Issues</vt:lpstr>
      <vt:lpstr>Limited Expression of Relations</vt:lpstr>
      <vt:lpstr>Value Domain for /term type/</vt:lpstr>
      <vt:lpstr>datcat:TermType modeled as per TBX flat representation Values appear here as (OWL) tbx:(Instances)</vt:lpstr>
      <vt:lpstr>“IsA” Relations</vt:lpstr>
      <vt:lpstr>From parent to child</vt:lpstr>
      <vt:lpstr>Multiple Levels Not Displayed</vt:lpstr>
      <vt:lpstr>Slide 10</vt:lpstr>
      <vt:lpstr>Slide 11</vt:lpstr>
      <vt:lpstr>Slide 12</vt:lpstr>
      <vt:lpstr>Slide 13</vt:lpstr>
      <vt:lpstr>“Noun” Modeled for Grammar</vt:lpstr>
      <vt:lpstr>TBX Modeling Variant</vt:lpstr>
      <vt:lpstr>Modeling TBX &amp; DCs</vt:lpstr>
      <vt:lpstr>Real Persistent Identifiers</vt:lpstr>
      <vt:lpstr>/term type/ PIDs </vt:lpstr>
      <vt:lpstr>Individual Instances</vt:lpstr>
      <vt:lpstr>owl:sameAs</vt:lpstr>
      <vt:lpstr>Resolution?</vt:lpstr>
      <vt:lpstr>TBX Containers</vt:lpstr>
      <vt:lpstr>Containers Not in ISOcat</vt:lpstr>
      <vt:lpstr>Slide 24</vt:lpstr>
      <vt:lpstr>AuxInfo</vt:lpstr>
      <vt:lpstr>Slide 26</vt:lpstr>
      <vt:lpstr>Using Owl Elements</vt:lpstr>
      <vt:lpstr>Using Owl Elements</vt:lpstr>
      <vt:lpstr>Part of Speech as an OWL Class</vt:lpstr>
      <vt:lpstr>Part of Speech as an OWL Property</vt:lpstr>
      <vt:lpstr>Instances </vt:lpstr>
    </vt:vector>
  </TitlesOfParts>
  <Company>Sony Electronics,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sellenwright</dc:creator>
  <cp:lastModifiedBy>sellenwright</cp:lastModifiedBy>
  <cp:revision>34</cp:revision>
  <dcterms:created xsi:type="dcterms:W3CDTF">2010-01-01T02:02:24Z</dcterms:created>
  <dcterms:modified xsi:type="dcterms:W3CDTF">2010-01-08T07:46:12Z</dcterms:modified>
</cp:coreProperties>
</file>