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0" r:id="rId4"/>
    <p:sldId id="259" r:id="rId5"/>
    <p:sldId id="264" r:id="rId6"/>
    <p:sldId id="261" r:id="rId7"/>
    <p:sldId id="262" r:id="rId8"/>
    <p:sldId id="263" r:id="rId9"/>
    <p:sldId id="257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45F50-5749-BD40-9952-3EE17C13D499}" type="datetimeFigureOut">
              <a:rPr lang="en-US" smtClean="0"/>
              <a:pPr/>
              <a:t>1/20/2010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3AF15-42A9-8F43-8182-FE0654CA5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45F50-5749-BD40-9952-3EE17C13D499}" type="datetimeFigureOut">
              <a:rPr lang="en-US" smtClean="0"/>
              <a:pPr/>
              <a:t>1/20/2010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3AF15-42A9-8F43-8182-FE0654CA5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45F50-5749-BD40-9952-3EE17C13D499}" type="datetimeFigureOut">
              <a:rPr lang="en-US" smtClean="0"/>
              <a:pPr/>
              <a:t>1/20/2010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3AF15-42A9-8F43-8182-FE0654CA5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45F50-5749-BD40-9952-3EE17C13D499}" type="datetimeFigureOut">
              <a:rPr lang="en-US" smtClean="0"/>
              <a:pPr/>
              <a:t>1/20/2010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3AF15-42A9-8F43-8182-FE0654CA5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45F50-5749-BD40-9952-3EE17C13D499}" type="datetimeFigureOut">
              <a:rPr lang="en-US" smtClean="0"/>
              <a:pPr/>
              <a:t>1/20/2010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3AF15-42A9-8F43-8182-FE0654CA5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45F50-5749-BD40-9952-3EE17C13D499}" type="datetimeFigureOut">
              <a:rPr lang="en-US" smtClean="0"/>
              <a:pPr/>
              <a:t>1/20/2010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3AF15-42A9-8F43-8182-FE0654CA5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45F50-5749-BD40-9952-3EE17C13D499}" type="datetimeFigureOut">
              <a:rPr lang="en-US" smtClean="0"/>
              <a:pPr/>
              <a:t>1/20/2010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3AF15-42A9-8F43-8182-FE0654CA5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45F50-5749-BD40-9952-3EE17C13D499}" type="datetimeFigureOut">
              <a:rPr lang="en-US" smtClean="0"/>
              <a:pPr/>
              <a:t>1/20/2010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3AF15-42A9-8F43-8182-FE0654CA5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45F50-5749-BD40-9952-3EE17C13D499}" type="datetimeFigureOut">
              <a:rPr lang="en-US" smtClean="0"/>
              <a:pPr/>
              <a:t>1/20/2010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3AF15-42A9-8F43-8182-FE0654CA5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45F50-5749-BD40-9952-3EE17C13D499}" type="datetimeFigureOut">
              <a:rPr lang="en-US" smtClean="0"/>
              <a:pPr/>
              <a:t>1/20/2010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3AF15-42A9-8F43-8182-FE0654CA5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45F50-5749-BD40-9952-3EE17C13D499}" type="datetimeFigureOut">
              <a:rPr lang="en-US" smtClean="0"/>
              <a:pPr/>
              <a:t>1/20/2010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3AF15-42A9-8F43-8182-FE0654CA5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45F50-5749-BD40-9952-3EE17C13D499}" type="datetimeFigureOut">
              <a:rPr lang="en-US" smtClean="0"/>
              <a:pPr/>
              <a:t>1/20/2010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3AF15-42A9-8F43-8182-FE0654CA5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als.info/feature/30?s=20&amp;v1=cfff&amp;v2=cff0&amp;v3=cf60&amp;v4=cd00&amp;v5=c000&amp;z4=3000&amp;z5=2999&amp;z1=2996&amp;z2=2997&amp;z3=2998&amp;tg_format=map&amp;lat=5.5&amp;lng=152.58&amp;z=2&amp;t=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Modeling language</a:t>
            </a:r>
            <a:br>
              <a:rPr lang="en-US" dirty="0" smtClean="0"/>
            </a:br>
            <a:r>
              <a:rPr lang="en-US" dirty="0" smtClean="0"/>
              <a:t>resources </a:t>
            </a:r>
            <a:r>
              <a:rPr lang="en-US" smtClean="0"/>
              <a:t>in </a:t>
            </a:r>
            <a:r>
              <a:rPr lang="en-US" smtClean="0"/>
              <a:t>OWL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A missing </a:t>
            </a:r>
            <a:r>
              <a:rPr lang="en-US" dirty="0" smtClean="0"/>
              <a:t>link to </a:t>
            </a:r>
            <a:r>
              <a:rPr lang="en-US" dirty="0" err="1" smtClean="0"/>
              <a:t>ISOCat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smtClean="0"/>
              <a:t>Laurent Romary – INRIA &amp; HUB-IDSL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 to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XML document models</a:t>
            </a:r>
          </a:p>
          <a:p>
            <a:pPr lvl="1"/>
            <a:r>
              <a:rPr lang="en-US" dirty="0" smtClean="0"/>
              <a:t>&lt;gen&gt;</a:t>
            </a:r>
            <a:r>
              <a:rPr lang="en-US" dirty="0" err="1" smtClean="0"/>
              <a:t>f</a:t>
            </a:r>
            <a:r>
              <a:rPr lang="en-US" dirty="0" smtClean="0"/>
              <a:t>&lt;/gen&gt;</a:t>
            </a:r>
          </a:p>
          <a:p>
            <a:pPr lvl="1"/>
            <a:r>
              <a:rPr lang="en-US" dirty="0" smtClean="0"/>
              <a:t>Controlled by </a:t>
            </a:r>
            <a:r>
              <a:rPr lang="en-US" dirty="0" err="1" smtClean="0"/>
              <a:t>DTDs/Schemas/Schematron</a:t>
            </a:r>
            <a:r>
              <a:rPr lang="en-US" dirty="0" smtClean="0"/>
              <a:t> rules etc.</a:t>
            </a:r>
          </a:p>
          <a:p>
            <a:pPr lvl="2"/>
            <a:r>
              <a:rPr lang="en-US" dirty="0" smtClean="0"/>
              <a:t>One model, one spec </a:t>
            </a:r>
            <a:r>
              <a:rPr lang="en-US" dirty="0" err="1" smtClean="0"/>
              <a:t>syndrom</a:t>
            </a:r>
            <a:r>
              <a:rPr lang="en-US" dirty="0" smtClean="0"/>
              <a:t> (cf. TEI/ODD)</a:t>
            </a:r>
          </a:p>
          <a:p>
            <a:r>
              <a:rPr lang="en-US" dirty="0" smtClean="0"/>
              <a:t>The ISO 11179 view…</a:t>
            </a:r>
          </a:p>
          <a:p>
            <a:pPr lvl="1"/>
            <a:r>
              <a:rPr lang="en-US" dirty="0" smtClean="0"/>
              <a:t>Data elements vs. Data element concepts</a:t>
            </a:r>
          </a:p>
          <a:p>
            <a:pPr lvl="2"/>
            <a:r>
              <a:rPr lang="en-US" dirty="0" smtClean="0"/>
              <a:t>Cf. TMF (ISO 16642) one implements the other</a:t>
            </a:r>
          </a:p>
          <a:p>
            <a:pPr lvl="1"/>
            <a:r>
              <a:rPr lang="en-US" dirty="0" smtClean="0"/>
              <a:t>&lt;gen&gt; vs. /</a:t>
            </a:r>
            <a:r>
              <a:rPr lang="en-US" dirty="0" err="1" smtClean="0"/>
              <a:t>grammaticalGender</a:t>
            </a:r>
            <a:r>
              <a:rPr lang="en-US" dirty="0" smtClean="0"/>
              <a:t>/</a:t>
            </a:r>
          </a:p>
          <a:p>
            <a:r>
              <a:rPr lang="en-US" dirty="0" smtClean="0"/>
              <a:t>How to make this operational</a:t>
            </a:r>
          </a:p>
          <a:p>
            <a:pPr lvl="1"/>
            <a:r>
              <a:rPr lang="en-US" dirty="0" smtClean="0"/>
              <a:t>Describing models</a:t>
            </a:r>
          </a:p>
          <a:p>
            <a:pPr lvl="1"/>
            <a:r>
              <a:rPr lang="en-US" dirty="0" smtClean="0"/>
              <a:t>Checking model </a:t>
            </a:r>
            <a:r>
              <a:rPr lang="en-US" dirty="0" err="1" smtClean="0"/>
              <a:t>subsumption</a:t>
            </a:r>
            <a:r>
              <a:rPr lang="en-US" dirty="0" smtClean="0"/>
              <a:t>/compatibility (interoperability)</a:t>
            </a:r>
          </a:p>
          <a:p>
            <a:pPr lvl="1"/>
            <a:r>
              <a:rPr lang="en-US" dirty="0" smtClean="0"/>
              <a:t>Inferring models (e.g. from samples)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With using OWL?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OWL-DL combines</a:t>
            </a:r>
          </a:p>
          <a:p>
            <a:pPr lvl="1"/>
            <a:r>
              <a:rPr lang="en-US" dirty="0" smtClean="0"/>
              <a:t>Expressive power (hierarchy of concepts, relations)</a:t>
            </a:r>
          </a:p>
          <a:p>
            <a:pPr lvl="1"/>
            <a:r>
              <a:rPr lang="en-US" dirty="0" smtClean="0"/>
              <a:t>Simplicity</a:t>
            </a:r>
          </a:p>
          <a:p>
            <a:pPr lvl="1"/>
            <a:r>
              <a:rPr lang="en-US" dirty="0" smtClean="0"/>
              <a:t>Inferential capacities (Description Logic)</a:t>
            </a:r>
          </a:p>
          <a:p>
            <a:r>
              <a:rPr lang="en-US" dirty="0" smtClean="0"/>
              <a:t>Available tools: Protégé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application: checking model compatibility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39316" y="2300398"/>
          <a:ext cx="5608834" cy="2976116"/>
        </p:xfrm>
        <a:graphic>
          <a:graphicData uri="http://schemas.openxmlformats.org/presentationml/2006/ole">
            <p:oleObj spid="_x0000_s16386" name="Microsoft Organization Chart" r:id="rId3" imgW="5133975" imgH="2724150" progId="OrgPlusWOPX.4">
              <p:embed followColorScheme="full"/>
            </p:oleObj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7116154" y="3826944"/>
            <a:ext cx="1570646" cy="66846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My LMF app.</a:t>
            </a:r>
            <a:endParaRPr lang="en-US" sz="1600" dirty="0"/>
          </a:p>
        </p:txBody>
      </p:sp>
      <p:cxnSp>
        <p:nvCxnSpPr>
          <p:cNvPr id="11" name="Curved Connector 10"/>
          <p:cNvCxnSpPr>
            <a:stCxn id="6" idx="0"/>
          </p:cNvCxnSpPr>
          <p:nvPr/>
        </p:nvCxnSpPr>
        <p:spPr>
          <a:xfrm rot="16200000" flipV="1">
            <a:off x="5721830" y="1647297"/>
            <a:ext cx="818866" cy="3540428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urved Connector 10"/>
          <p:cNvCxnSpPr>
            <a:stCxn id="6" idx="2"/>
          </p:cNvCxnSpPr>
          <p:nvPr/>
        </p:nvCxnSpPr>
        <p:spPr>
          <a:xfrm rot="5400000">
            <a:off x="6406920" y="3552329"/>
            <a:ext cx="551480" cy="2437634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0"/>
          <p:cNvCxnSpPr/>
          <p:nvPr/>
        </p:nvCxnSpPr>
        <p:spPr>
          <a:xfrm rot="10800000" flipV="1">
            <a:off x="5848150" y="4219666"/>
            <a:ext cx="1268004" cy="27574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0"/>
          <p:cNvCxnSpPr>
            <a:stCxn id="6" idx="1"/>
          </p:cNvCxnSpPr>
          <p:nvPr/>
        </p:nvCxnSpPr>
        <p:spPr>
          <a:xfrm rot="10800000">
            <a:off x="5848150" y="3826945"/>
            <a:ext cx="1268004" cy="334231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Modelling</a:t>
            </a:r>
            <a:r>
              <a:rPr lang="en-US" dirty="0" smtClean="0"/>
              <a:t> in ISO TC 37: TMF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8467" y="1828800"/>
          <a:ext cx="4563533" cy="2133600"/>
        </p:xfrm>
        <a:graphic>
          <a:graphicData uri="http://schemas.openxmlformats.org/presentationml/2006/ole">
            <p:oleObj spid="_x0000_s22530" name="Microsoft Organization Chart" r:id="rId3" imgW="5133975" imgH="2400300" progId="OrgPlusWOPX.4">
              <p:embed followColorScheme="full"/>
            </p:oleObj>
          </a:graphicData>
        </a:graphic>
      </p:graphicFrame>
      <p:sp>
        <p:nvSpPr>
          <p:cNvPr id="7" name="Right Brace 6"/>
          <p:cNvSpPr/>
          <p:nvPr/>
        </p:nvSpPr>
        <p:spPr>
          <a:xfrm>
            <a:off x="4191000" y="1905000"/>
            <a:ext cx="778933" cy="39624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800600" y="1499443"/>
            <a:ext cx="4191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&lt;</a:t>
            </a:r>
            <a:r>
              <a:rPr lang="en-US" sz="1400" dirty="0" err="1" smtClean="0"/>
              <a:t>termEntry</a:t>
            </a:r>
            <a:r>
              <a:rPr lang="en-US" sz="1400" dirty="0" smtClean="0"/>
              <a:t>&gt;</a:t>
            </a:r>
            <a:br>
              <a:rPr lang="en-US" sz="1400" dirty="0" smtClean="0"/>
            </a:br>
            <a:r>
              <a:rPr lang="en-US" sz="1400" dirty="0" smtClean="0"/>
              <a:t>    &lt;</a:t>
            </a:r>
            <a:r>
              <a:rPr lang="en-US" sz="1400" dirty="0" err="1" smtClean="0"/>
              <a:t>subjectField</a:t>
            </a:r>
            <a:r>
              <a:rPr lang="en-US" sz="1400" dirty="0" smtClean="0"/>
              <a:t>&gt;Medicine&lt;/</a:t>
            </a:r>
            <a:r>
              <a:rPr lang="en-US" sz="1400" dirty="0" err="1" smtClean="0"/>
              <a:t>subjectField</a:t>
            </a:r>
            <a:r>
              <a:rPr lang="en-US" sz="1400" dirty="0" smtClean="0"/>
              <a:t>&gt;</a:t>
            </a:r>
            <a:br>
              <a:rPr lang="en-US" sz="1400" dirty="0" smtClean="0"/>
            </a:br>
            <a:r>
              <a:rPr lang="en-US" sz="1400" dirty="0" smtClean="0"/>
              <a:t>    &lt;definition&gt;An acute viral infection involving the respiratory tract. It is marked by inflammation of the NASAL MUCOSA; the PHARYNX; and conjunctiva, and by headache and severe, often generalized, </a:t>
            </a:r>
            <a:r>
              <a:rPr lang="en-US" sz="1400" dirty="0" err="1" smtClean="0"/>
              <a:t>myalgia.(MeSH</a:t>
            </a:r>
            <a:r>
              <a:rPr lang="en-US" sz="1400" dirty="0" smtClean="0"/>
              <a:t>)&lt;/definition&gt;</a:t>
            </a:r>
            <a:br>
              <a:rPr lang="en-US" sz="1400" dirty="0" smtClean="0"/>
            </a:br>
            <a:r>
              <a:rPr lang="en-US" sz="1400" dirty="0" smtClean="0"/>
              <a:t>    &lt;</a:t>
            </a:r>
            <a:r>
              <a:rPr lang="en-US" sz="1400" dirty="0" err="1" smtClean="0"/>
              <a:t>langSet</a:t>
            </a:r>
            <a:r>
              <a:rPr lang="en-US" sz="1400" dirty="0" smtClean="0"/>
              <a:t>&gt;</a:t>
            </a:r>
            <a:br>
              <a:rPr lang="en-US" sz="1400" dirty="0" smtClean="0"/>
            </a:br>
            <a:r>
              <a:rPr lang="en-US" sz="1400" dirty="0" smtClean="0"/>
              <a:t>        &lt;</a:t>
            </a:r>
            <a:r>
              <a:rPr lang="en-US" sz="1400" dirty="0" err="1" smtClean="0"/>
              <a:t>tig</a:t>
            </a:r>
            <a:r>
              <a:rPr lang="en-US" sz="1400" dirty="0" smtClean="0"/>
              <a:t> </a:t>
            </a:r>
            <a:r>
              <a:rPr lang="en-US" sz="1400" dirty="0" err="1" smtClean="0"/>
              <a:t>xml:lang</a:t>
            </a:r>
            <a:r>
              <a:rPr lang="en-US" sz="1400" dirty="0" smtClean="0"/>
              <a:t>='</a:t>
            </a:r>
            <a:r>
              <a:rPr lang="en-US" sz="1400" dirty="0" err="1" smtClean="0"/>
              <a:t>fr</a:t>
            </a:r>
            <a:r>
              <a:rPr lang="en-US" sz="1400" dirty="0" smtClean="0"/>
              <a:t>'&gt;</a:t>
            </a:r>
            <a:br>
              <a:rPr lang="en-US" sz="1400" dirty="0" smtClean="0"/>
            </a:br>
            <a:r>
              <a:rPr lang="en-US" sz="1400" dirty="0" smtClean="0"/>
              <a:t>            &lt;term&gt;grippe&lt;/term&gt;</a:t>
            </a:r>
            <a:br>
              <a:rPr lang="en-US" sz="1400" dirty="0" smtClean="0"/>
            </a:br>
            <a:r>
              <a:rPr lang="en-US" sz="1400" dirty="0" smtClean="0"/>
              <a:t>            &lt;POS&gt;N&lt;/POS&gt;</a:t>
            </a:r>
          </a:p>
          <a:p>
            <a:r>
              <a:rPr lang="en-US" sz="1400" dirty="0" smtClean="0"/>
              <a:t>	&lt;register&gt;vernacular&lt;/register&gt;</a:t>
            </a:r>
            <a:br>
              <a:rPr lang="en-US" sz="1400" dirty="0" smtClean="0"/>
            </a:br>
            <a:r>
              <a:rPr lang="en-US" sz="1400" dirty="0" smtClean="0"/>
              <a:t>        &lt;/</a:t>
            </a:r>
            <a:r>
              <a:rPr lang="en-US" sz="1400" dirty="0" err="1" smtClean="0"/>
              <a:t>tig</a:t>
            </a:r>
            <a:r>
              <a:rPr lang="en-US" sz="1400" dirty="0" smtClean="0"/>
              <a:t>&gt;</a:t>
            </a:r>
            <a:br>
              <a:rPr lang="en-US" sz="1400" dirty="0" smtClean="0"/>
            </a:br>
            <a:r>
              <a:rPr lang="en-US" sz="1400" dirty="0" smtClean="0"/>
              <a:t>    &lt;/</a:t>
            </a:r>
            <a:r>
              <a:rPr lang="en-US" sz="1400" dirty="0" err="1" smtClean="0"/>
              <a:t>langSet</a:t>
            </a:r>
            <a:r>
              <a:rPr lang="en-US" sz="1400" dirty="0" smtClean="0"/>
              <a:t>&gt;</a:t>
            </a:r>
            <a:br>
              <a:rPr lang="en-US" sz="1400" dirty="0" smtClean="0"/>
            </a:br>
            <a:r>
              <a:rPr lang="en-US" sz="1400" dirty="0" smtClean="0"/>
              <a:t>    &lt;</a:t>
            </a:r>
            <a:r>
              <a:rPr lang="en-US" sz="1400" dirty="0" err="1" smtClean="0"/>
              <a:t>langSet</a:t>
            </a:r>
            <a:r>
              <a:rPr lang="en-US" sz="1400" dirty="0" smtClean="0"/>
              <a:t>&gt;</a:t>
            </a:r>
            <a:br>
              <a:rPr lang="en-US" sz="1400" dirty="0" smtClean="0"/>
            </a:br>
            <a:r>
              <a:rPr lang="en-US" sz="1400" dirty="0" smtClean="0"/>
              <a:t>        &lt;</a:t>
            </a:r>
            <a:r>
              <a:rPr lang="en-US" sz="1400" dirty="0" err="1" smtClean="0"/>
              <a:t>tig</a:t>
            </a:r>
            <a:r>
              <a:rPr lang="en-US" sz="1400" dirty="0" smtClean="0"/>
              <a:t> </a:t>
            </a:r>
            <a:r>
              <a:rPr lang="en-US" sz="1400" dirty="0" err="1" smtClean="0"/>
              <a:t>xml:lang</a:t>
            </a:r>
            <a:r>
              <a:rPr lang="en-US" sz="1400" dirty="0" smtClean="0"/>
              <a:t>='en'&gt;</a:t>
            </a:r>
            <a:br>
              <a:rPr lang="en-US" sz="1400" dirty="0" smtClean="0"/>
            </a:br>
            <a:r>
              <a:rPr lang="en-US" sz="1400" dirty="0" smtClean="0"/>
              <a:t>            &lt;term&gt;influenza&lt;/term&gt;</a:t>
            </a:r>
            <a:br>
              <a:rPr lang="en-US" sz="1400" dirty="0" smtClean="0"/>
            </a:br>
            <a:r>
              <a:rPr lang="en-US" sz="1400" dirty="0" smtClean="0"/>
              <a:t>            &lt;POS&gt;N&lt;/POS&gt;</a:t>
            </a:r>
          </a:p>
          <a:p>
            <a:r>
              <a:rPr lang="en-US" sz="1400" dirty="0" smtClean="0"/>
              <a:t>	&lt;register&gt;all&lt;/register&gt;</a:t>
            </a:r>
            <a:br>
              <a:rPr lang="en-US" sz="1400" dirty="0" smtClean="0"/>
            </a:br>
            <a:r>
              <a:rPr lang="en-US" sz="1400" dirty="0" smtClean="0"/>
              <a:t>        &lt;/</a:t>
            </a:r>
            <a:r>
              <a:rPr lang="en-US" sz="1400" dirty="0" err="1" smtClean="0"/>
              <a:t>tig</a:t>
            </a:r>
            <a:r>
              <a:rPr lang="en-US" sz="1400" dirty="0" smtClean="0"/>
              <a:t>&gt;</a:t>
            </a:r>
            <a:br>
              <a:rPr lang="en-US" sz="1400" dirty="0" smtClean="0"/>
            </a:br>
            <a:r>
              <a:rPr lang="en-US" sz="1400" dirty="0" smtClean="0"/>
              <a:t>    &lt;/</a:t>
            </a:r>
            <a:r>
              <a:rPr lang="en-US" sz="1400" dirty="0" err="1" smtClean="0"/>
              <a:t>langSet</a:t>
            </a:r>
            <a:r>
              <a:rPr lang="en-US" sz="1400" dirty="0" smtClean="0"/>
              <a:t>&gt;</a:t>
            </a:r>
            <a:br>
              <a:rPr lang="en-US" sz="1400" dirty="0" smtClean="0"/>
            </a:br>
            <a:r>
              <a:rPr lang="en-US" sz="1400" dirty="0" smtClean="0"/>
              <a:t>&lt;/</a:t>
            </a:r>
            <a:r>
              <a:rPr lang="en-US" sz="1400" dirty="0" err="1" smtClean="0"/>
              <a:t>termEntry</a:t>
            </a:r>
            <a:r>
              <a:rPr lang="en-US" sz="1400" dirty="0" smtClean="0"/>
              <a:t>&gt;</a:t>
            </a:r>
          </a:p>
        </p:txBody>
      </p:sp>
      <p:sp>
        <p:nvSpPr>
          <p:cNvPr id="11" name="Line Callout 1 (Border and Accent Bar) 10"/>
          <p:cNvSpPr/>
          <p:nvPr/>
        </p:nvSpPr>
        <p:spPr>
          <a:xfrm>
            <a:off x="3124200" y="3962400"/>
            <a:ext cx="1371600" cy="738664"/>
          </a:xfrm>
          <a:prstGeom prst="accentBorderCallout1">
            <a:avLst>
              <a:gd name="adj1" fmla="val 1208"/>
              <a:gd name="adj2" fmla="val 170"/>
              <a:gd name="adj3" fmla="val -61170"/>
              <a:gd name="adj4" fmla="val -998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400" dirty="0" smtClean="0"/>
              <a:t>/term/</a:t>
            </a:r>
          </a:p>
          <a:p>
            <a:pPr algn="ctr"/>
            <a:r>
              <a:rPr lang="en-US" sz="1400" dirty="0" smtClean="0"/>
              <a:t>/</a:t>
            </a:r>
            <a:r>
              <a:rPr lang="en-US" sz="1400" dirty="0" err="1" smtClean="0"/>
              <a:t>partOfSpeech</a:t>
            </a:r>
            <a:r>
              <a:rPr lang="en-US" sz="1400" dirty="0" smtClean="0"/>
              <a:t>/</a:t>
            </a:r>
          </a:p>
          <a:p>
            <a:pPr algn="ctr"/>
            <a:r>
              <a:rPr lang="en-US" sz="1400" dirty="0" smtClean="0"/>
              <a:t>/register</a:t>
            </a:r>
            <a:endParaRPr lang="en-US" sz="1400" dirty="0"/>
          </a:p>
        </p:txBody>
      </p:sp>
      <p:sp>
        <p:nvSpPr>
          <p:cNvPr id="12" name="Line Callout 1 (Border and Accent Bar) 11"/>
          <p:cNvSpPr/>
          <p:nvPr/>
        </p:nvSpPr>
        <p:spPr>
          <a:xfrm>
            <a:off x="3276600" y="3124200"/>
            <a:ext cx="1066800" cy="307777"/>
          </a:xfrm>
          <a:prstGeom prst="accentBorderCallout1">
            <a:avLst>
              <a:gd name="adj1" fmla="val -2301"/>
              <a:gd name="adj2" fmla="val 170"/>
              <a:gd name="adj3" fmla="val -26436"/>
              <a:gd name="adj4" fmla="val -2983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400" dirty="0" smtClean="0"/>
              <a:t>/language/</a:t>
            </a:r>
          </a:p>
        </p:txBody>
      </p:sp>
      <p:sp>
        <p:nvSpPr>
          <p:cNvPr id="13" name="Line Callout 1 (Border and Accent Bar) 12"/>
          <p:cNvSpPr/>
          <p:nvPr/>
        </p:nvSpPr>
        <p:spPr>
          <a:xfrm>
            <a:off x="76200" y="3962400"/>
            <a:ext cx="1371600" cy="523220"/>
          </a:xfrm>
          <a:prstGeom prst="accentBorderCallout1">
            <a:avLst>
              <a:gd name="adj1" fmla="val 1414"/>
              <a:gd name="adj2" fmla="val 101263"/>
              <a:gd name="adj3" fmla="val -234221"/>
              <a:gd name="adj4" fmla="val 10905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400" dirty="0" smtClean="0"/>
              <a:t>/</a:t>
            </a:r>
            <a:r>
              <a:rPr lang="en-US" sz="1400" dirty="0" err="1" smtClean="0"/>
              <a:t>subjectField</a:t>
            </a:r>
            <a:r>
              <a:rPr lang="en-US" sz="1400" dirty="0" smtClean="0"/>
              <a:t>/</a:t>
            </a:r>
          </a:p>
          <a:p>
            <a:pPr algn="ctr"/>
            <a:r>
              <a:rPr lang="en-US" sz="1400" dirty="0" smtClean="0"/>
              <a:t>/definition/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Consequences on </a:t>
            </a:r>
            <a:r>
              <a:rPr lang="en-US" dirty="0" err="1" smtClean="0"/>
              <a:t>ISOCat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Maintain stable identifiers</a:t>
            </a:r>
          </a:p>
          <a:p>
            <a:pPr lvl="1"/>
            <a:r>
              <a:rPr lang="en-US" dirty="0" smtClean="0"/>
              <a:t>/</a:t>
            </a:r>
            <a:r>
              <a:rPr lang="en-US" dirty="0" err="1" smtClean="0"/>
              <a:t>grammaticalGender</a:t>
            </a:r>
            <a:r>
              <a:rPr lang="en-US" dirty="0" smtClean="0"/>
              <a:t>/ !!</a:t>
            </a:r>
          </a:p>
          <a:p>
            <a:r>
              <a:rPr lang="en-US" dirty="0" smtClean="0"/>
              <a:t>Define basic OWL exports</a:t>
            </a:r>
          </a:p>
          <a:p>
            <a:pPr lvl="1"/>
            <a:r>
              <a:rPr lang="en-US" dirty="0" smtClean="0"/>
              <a:t>Simple and complex DC as elementary declarations</a:t>
            </a:r>
          </a:p>
          <a:p>
            <a:pPr lvl="1"/>
            <a:r>
              <a:rPr lang="en-US" dirty="0" smtClean="0"/>
              <a:t>Simple-complex DC relations: </a:t>
            </a:r>
            <a:r>
              <a:rPr lang="en-US" dirty="0" err="1" smtClean="0"/>
              <a:t>hasDCValue</a:t>
            </a:r>
            <a:endParaRPr lang="en-US" dirty="0" smtClean="0"/>
          </a:p>
          <a:p>
            <a:r>
              <a:rPr lang="en-US" dirty="0" smtClean="0"/>
              <a:t>Integrate components as part of the DCR</a:t>
            </a:r>
          </a:p>
          <a:p>
            <a:r>
              <a:rPr lang="en-US" dirty="0" smtClean="0"/>
              <a:t>Provide a space for further OWL declarations</a:t>
            </a:r>
          </a:p>
          <a:p>
            <a:pPr lvl="1"/>
            <a:r>
              <a:rPr lang="en-US" dirty="0" smtClean="0"/>
              <a:t>Further constraints between </a:t>
            </a:r>
            <a:r>
              <a:rPr lang="en-US" dirty="0" err="1" smtClean="0"/>
              <a:t>DatCats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Relations: </a:t>
            </a:r>
            <a:br>
              <a:rPr lang="en-US" dirty="0" smtClean="0"/>
            </a:br>
            <a:r>
              <a:rPr lang="en-US" dirty="0" smtClean="0"/>
              <a:t>Drawing the limits for the DCR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Could/should be in</a:t>
            </a:r>
          </a:p>
          <a:p>
            <a:pPr lvl="1"/>
            <a:r>
              <a:rPr lang="en-US" dirty="0" smtClean="0"/>
              <a:t>ROT: Core relations – wide usage</a:t>
            </a:r>
          </a:p>
          <a:p>
            <a:pPr lvl="2"/>
            <a:r>
              <a:rPr lang="en-US" dirty="0" smtClean="0"/>
              <a:t>Simple – complex (open?) relation</a:t>
            </a:r>
          </a:p>
          <a:p>
            <a:pPr lvl="2"/>
            <a:r>
              <a:rPr lang="en-US" dirty="0" smtClean="0"/>
              <a:t>Generic-specific relations: provide general entry points for simple applications or for further refinements (e.g. /determiner/, /preposition/)</a:t>
            </a:r>
          </a:p>
          <a:p>
            <a:r>
              <a:rPr lang="en-US" dirty="0" smtClean="0"/>
              <a:t>Should probably be out</a:t>
            </a:r>
          </a:p>
          <a:p>
            <a:pPr lvl="1"/>
            <a:r>
              <a:rPr lang="en-US" dirty="0" smtClean="0"/>
              <a:t>ROT: Difficult to get a consensus on content – fewer usages</a:t>
            </a:r>
          </a:p>
          <a:p>
            <a:pPr lvl="2"/>
            <a:r>
              <a:rPr lang="en-US" dirty="0" smtClean="0"/>
              <a:t>Record instances (except specific case – </a:t>
            </a:r>
            <a:r>
              <a:rPr lang="en-US" dirty="0" err="1" smtClean="0"/>
              <a:t>standardised</a:t>
            </a:r>
            <a:r>
              <a:rPr lang="en-US" dirty="0" smtClean="0"/>
              <a:t> instances; cf. language codes)</a:t>
            </a:r>
          </a:p>
          <a:p>
            <a:pPr lvl="2"/>
            <a:r>
              <a:rPr lang="en-US" dirty="0" smtClean="0"/>
              <a:t>Constraints across categories: very language specific</a:t>
            </a:r>
          </a:p>
          <a:p>
            <a:pPr lvl="3"/>
            <a:r>
              <a:rPr lang="en-US" dirty="0" smtClean="0"/>
              <a:t>Need for an owl based registry of constraint sentences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linguistic view</a:t>
            </a:r>
          </a:p>
        </p:txBody>
      </p:sp>
      <p:sp>
        <p:nvSpPr>
          <p:cNvPr id="94211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What is gender:</a:t>
            </a:r>
          </a:p>
          <a:p>
            <a:pPr lvl="1" eaLnBrk="1" hangingPunct="1"/>
            <a:r>
              <a:rPr lang="en-US" dirty="0" smtClean="0"/>
              <a:t>“a classification of </a:t>
            </a:r>
            <a:r>
              <a:rPr lang="en-US" dirty="0" err="1" smtClean="0"/>
              <a:t>nominals</a:t>
            </a:r>
            <a:r>
              <a:rPr lang="en-US" dirty="0" smtClean="0"/>
              <a:t>, as shown by agreement”</a:t>
            </a:r>
          </a:p>
          <a:p>
            <a:pPr lvl="2" eaLnBrk="1" hangingPunct="1"/>
            <a:r>
              <a:rPr lang="en-US" dirty="0" smtClean="0"/>
              <a:t>E.g. die </a:t>
            </a:r>
            <a:r>
              <a:rPr lang="en-US" dirty="0" err="1" smtClean="0"/>
              <a:t>Katze</a:t>
            </a:r>
            <a:r>
              <a:rPr lang="en-US" dirty="0" smtClean="0"/>
              <a:t> –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Hund</a:t>
            </a:r>
            <a:endParaRPr lang="en-US" dirty="0" smtClean="0"/>
          </a:p>
          <a:p>
            <a:pPr lvl="1" eaLnBrk="1" hangingPunct="1"/>
            <a:r>
              <a:rPr lang="en-US" dirty="0" smtClean="0"/>
              <a:t>Determiners, adjectives, numerals, verbs</a:t>
            </a:r>
          </a:p>
          <a:p>
            <a:pPr lvl="2" eaLnBrk="1" hangingPunct="1"/>
            <a:r>
              <a:rPr lang="en-US" dirty="0" smtClean="0"/>
              <a:t>E.g. Control by anaphoric pronouns (cf. en)</a:t>
            </a:r>
          </a:p>
          <a:p>
            <a:pPr lvl="3" eaLnBrk="1" hangingPunct="1"/>
            <a:r>
              <a:rPr lang="en-US" dirty="0" smtClean="0"/>
              <a:t>Die </a:t>
            </a:r>
            <a:r>
              <a:rPr lang="en-US" dirty="0" err="1" smtClean="0"/>
              <a:t>Katze</a:t>
            </a:r>
            <a:r>
              <a:rPr lang="en-US" dirty="0" smtClean="0"/>
              <a:t>… </a:t>
            </a:r>
            <a:r>
              <a:rPr lang="en-US" dirty="0" err="1" smtClean="0"/>
              <a:t>sie</a:t>
            </a:r>
            <a:r>
              <a:rPr lang="en-US" dirty="0" smtClean="0"/>
              <a:t>…</a:t>
            </a:r>
          </a:p>
          <a:p>
            <a:pPr lvl="1" eaLnBrk="1" hangingPunct="1"/>
            <a:r>
              <a:rPr lang="en-US" dirty="0" smtClean="0"/>
              <a:t>Not present in all languages</a:t>
            </a:r>
          </a:p>
          <a:p>
            <a:pPr eaLnBrk="1" hangingPunct="1"/>
            <a:r>
              <a:rPr lang="en-US" dirty="0" smtClean="0">
                <a:hlinkClick r:id="rId2"/>
              </a:rPr>
              <a:t>Number of genders</a:t>
            </a:r>
            <a:r>
              <a:rPr lang="en-US" dirty="0" smtClean="0"/>
              <a:t> (</a:t>
            </a:r>
            <a:r>
              <a:rPr lang="en-US" dirty="0" err="1" smtClean="0"/>
              <a:t>Greville</a:t>
            </a:r>
            <a:r>
              <a:rPr lang="en-US" dirty="0" smtClean="0"/>
              <a:t> G. Corbett)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Misc.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UML vs. OWL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2725</TotalTime>
  <Words>358</Words>
  <Application>Microsoft Office PowerPoint</Application>
  <PresentationFormat>On-screen Show (4:3)</PresentationFormat>
  <Paragraphs>65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Microsoft Organization Chart</vt:lpstr>
      <vt:lpstr>Modeling language resources in OWL</vt:lpstr>
      <vt:lpstr>Return to basics</vt:lpstr>
      <vt:lpstr>With using OWL?</vt:lpstr>
      <vt:lpstr>Example application: checking model compatibility</vt:lpstr>
      <vt:lpstr>Modelling in ISO TC 37: TMF</vt:lpstr>
      <vt:lpstr>Consequences on ISOCat</vt:lpstr>
      <vt:lpstr>Relations:  Drawing the limits for the DCR</vt:lpstr>
      <vt:lpstr>The linguistic view</vt:lpstr>
      <vt:lpstr>Misc.</vt:lpstr>
    </vt:vector>
  </TitlesOfParts>
  <Company>Loria-INRIA-MPG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Laurent Romary</dc:creator>
  <cp:lastModifiedBy>Menzo Windhouwer</cp:lastModifiedBy>
  <cp:revision>28</cp:revision>
  <dcterms:created xsi:type="dcterms:W3CDTF">2010-01-06T14:55:02Z</dcterms:created>
  <dcterms:modified xsi:type="dcterms:W3CDTF">2010-01-20T14:42:45Z</dcterms:modified>
</cp:coreProperties>
</file>