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9" r:id="rId3"/>
    <p:sldId id="259" r:id="rId4"/>
    <p:sldId id="257" r:id="rId5"/>
    <p:sldId id="270" r:id="rId6"/>
    <p:sldId id="272" r:id="rId7"/>
    <p:sldId id="271" r:id="rId8"/>
    <p:sldId id="258" r:id="rId9"/>
    <p:sldId id="262" r:id="rId10"/>
    <p:sldId id="263" r:id="rId11"/>
    <p:sldId id="264" r:id="rId12"/>
    <p:sldId id="265" r:id="rId13"/>
  </p:sldIdLst>
  <p:sldSz cx="9144000" cy="6858000" type="screen4x3"/>
  <p:notesSz cx="7077075" cy="91170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enzo Windhouwer" initials="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DAE1E5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85891" autoAdjust="0"/>
  </p:normalViewPr>
  <p:slideViewPr>
    <p:cSldViewPr>
      <p:cViewPr varScale="1">
        <p:scale>
          <a:sx n="63" d="100"/>
          <a:sy n="63" d="100"/>
        </p:scale>
        <p:origin x="-732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67442" cy="45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r>
              <a:rPr lang="en-US" smtClean="0"/>
              <a:t>Relation Registry</a:t>
            </a: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07994" y="1"/>
            <a:ext cx="3067442" cy="45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r>
              <a:rPr lang="en-US" smtClean="0"/>
              <a:t>October 29, 2009</a:t>
            </a:r>
            <a:endParaRPr lang="en-US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59598"/>
            <a:ext cx="3067442" cy="45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07994" y="8659598"/>
            <a:ext cx="3067442" cy="45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115D25B-60EB-480E-B787-56C3A7A317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67442" cy="45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r>
              <a:rPr lang="en-US" smtClean="0"/>
              <a:t>Relation Registry</a:t>
            </a: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07994" y="1"/>
            <a:ext cx="3067442" cy="45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r>
              <a:rPr lang="en-US" smtClean="0"/>
              <a:t>October 29, 2009</a:t>
            </a: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684213"/>
            <a:ext cx="4560888" cy="34194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7872" y="4331289"/>
            <a:ext cx="5661332" cy="4101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59598"/>
            <a:ext cx="3067442" cy="45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07994" y="8659598"/>
            <a:ext cx="3067442" cy="45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9038BEB-8EB9-448C-8CF5-9B25EFCB1A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Relation Registry</a:t>
            </a:r>
            <a:endParaRPr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October 29, 2009</a:t>
            </a:r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9038BEB-8EB9-448C-8CF5-9B25EFCB1A7C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DAE1E5">
                  <a:alpha val="0"/>
                </a:srgbClr>
              </a:gs>
              <a:gs pos="100000">
                <a:schemeClr val="bg1"/>
              </a:gs>
            </a:gsLst>
            <a:lin ang="189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" name="Picture 8" descr="background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4000" y="1778000"/>
            <a:ext cx="5080000" cy="5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banner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0015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360045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nl-NL" smtClean="0"/>
              <a:t>Klik om het opmaakprofiel van de modelondertitel te bewerken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7C969C-9F3A-43C6-95E7-D8C2EF89D0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AE342-3B77-4E77-BEAB-F28B08CAA7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0D1352-E4DA-45F2-BACE-2F15A3D39F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A6986-5741-4D8B-B358-6BC07809F7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BF4C5-1D83-4CAD-ADDB-F5FEDFB4BA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5F08E-D3B8-4B18-8927-787EB1CE37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4D35B2-583A-43F0-8952-1541FEBDB8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33F833-3E39-4A2C-9DAA-0C566B5853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en-US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04ABE-2469-4841-8DE0-9AE0BA6D6E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0AA9E-C77D-4152-8266-D0B7BA73AF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6163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6163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830B1-BE14-431A-90C3-D2DE884EEF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DAE1E5">
                  <a:alpha val="0"/>
                </a:srgbClr>
              </a:gs>
              <a:gs pos="100000">
                <a:schemeClr val="bg1"/>
              </a:gs>
            </a:gsLst>
            <a:lin ang="189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1027" name="Picture 7" descr="background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064000" y="1778000"/>
            <a:ext cx="5080000" cy="5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41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de stijl te bewerken</a:t>
            </a:r>
            <a:endParaRPr lang="en-US" smtClean="0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en-US" dirty="0" smtClean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2BCD859-74AC-45D9-93F2-E2151413D9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4" name="Picture 8" descr="banner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120015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Relation Registry</a:t>
            </a:r>
            <a:br>
              <a:rPr lang="en-GB" dirty="0" smtClean="0"/>
            </a:br>
            <a:r>
              <a:rPr lang="en-GB" sz="3600" i="1" dirty="0" smtClean="0"/>
              <a:t>Workshop</a:t>
            </a:r>
            <a:endParaRPr lang="en-GB" sz="3600" i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sz="2400" dirty="0" smtClean="0"/>
          </a:p>
          <a:p>
            <a:r>
              <a:rPr lang="en-GB" sz="2400" dirty="0" smtClean="0"/>
              <a:t>Friday, January 8, 2010</a:t>
            </a:r>
          </a:p>
          <a:p>
            <a:r>
              <a:rPr lang="en-GB" sz="2400" dirty="0" smtClean="0"/>
              <a:t>Max Planck Institute for Psycholinguistics</a:t>
            </a:r>
          </a:p>
          <a:p>
            <a:r>
              <a:rPr lang="en-GB" sz="2400" dirty="0" smtClean="0"/>
              <a:t>Nijmegen, The Netherlands</a:t>
            </a:r>
            <a:endParaRPr lang="en-GB" sz="2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7C969C-9F3A-43C6-95E7-D8C2EF89D0EF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pic>
        <p:nvPicPr>
          <p:cNvPr id="5" name="Picture 4" descr="logo_mpi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91475" y="0"/>
            <a:ext cx="1152525" cy="990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Workshop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dirty="0" smtClean="0"/>
              <a:t>10 – 12 presentations by</a:t>
            </a:r>
          </a:p>
          <a:p>
            <a:pPr lvl="1">
              <a:buFontTx/>
              <a:buChar char="-"/>
            </a:pPr>
            <a:r>
              <a:rPr lang="en-US" sz="2400" dirty="0" smtClean="0"/>
              <a:t>Sue Ellen Wright (Kent State University)</a:t>
            </a:r>
          </a:p>
          <a:p>
            <a:pPr lvl="1">
              <a:buFontTx/>
              <a:buChar char="-"/>
            </a:pPr>
            <a:r>
              <a:rPr lang="en-US" sz="2400" dirty="0" smtClean="0"/>
              <a:t>Alastair Burt (DFKI</a:t>
            </a:r>
            <a:r>
              <a:rPr lang="en-US" sz="2400" dirty="0" smtClean="0"/>
              <a:t>)</a:t>
            </a:r>
          </a:p>
          <a:p>
            <a:pPr>
              <a:buNone/>
            </a:pPr>
            <a:r>
              <a:rPr lang="en-US" sz="2800" dirty="0" smtClean="0"/>
              <a:t>12 – 13 </a:t>
            </a:r>
            <a:r>
              <a:rPr lang="en-US" sz="2800" dirty="0" smtClean="0"/>
              <a:t>lunch</a:t>
            </a:r>
          </a:p>
          <a:p>
            <a:pPr>
              <a:buNone/>
            </a:pPr>
            <a:r>
              <a:rPr lang="en-US" sz="2800" dirty="0" smtClean="0"/>
              <a:t>13 </a:t>
            </a:r>
            <a:r>
              <a:rPr lang="en-US" sz="2800" dirty="0" smtClean="0"/>
              <a:t>– </a:t>
            </a:r>
            <a:r>
              <a:rPr lang="en-US" sz="2800" dirty="0" smtClean="0"/>
              <a:t>15 </a:t>
            </a:r>
            <a:r>
              <a:rPr lang="en-US" sz="2800" dirty="0" smtClean="0"/>
              <a:t>presentations </a:t>
            </a:r>
            <a:r>
              <a:rPr lang="en-US" sz="2800" dirty="0" smtClean="0"/>
              <a:t>by</a:t>
            </a:r>
            <a:endParaRPr lang="en-US" sz="2800" dirty="0" smtClean="0"/>
          </a:p>
          <a:p>
            <a:pPr lvl="1">
              <a:buFontTx/>
              <a:buChar char="-"/>
            </a:pPr>
            <a:r>
              <a:rPr lang="en-US" sz="2400" dirty="0" smtClean="0"/>
              <a:t>Thierry </a:t>
            </a:r>
            <a:r>
              <a:rPr lang="en-US" sz="2400" dirty="0" err="1" smtClean="0"/>
              <a:t>Declerck</a:t>
            </a:r>
            <a:r>
              <a:rPr lang="en-US" sz="2400" dirty="0" smtClean="0"/>
              <a:t> (DFKI)</a:t>
            </a:r>
          </a:p>
          <a:p>
            <a:pPr lvl="1">
              <a:buFontTx/>
              <a:buChar char="-"/>
            </a:pPr>
            <a:r>
              <a:rPr lang="en-US" sz="2400" dirty="0" smtClean="0"/>
              <a:t>Laurent </a:t>
            </a:r>
            <a:r>
              <a:rPr lang="en-US" sz="2400" dirty="0" err="1" smtClean="0"/>
              <a:t>Romary</a:t>
            </a:r>
            <a:r>
              <a:rPr lang="en-US" sz="2400" dirty="0" smtClean="0"/>
              <a:t> (INRIA)</a:t>
            </a:r>
          </a:p>
          <a:p>
            <a:pPr lvl="1">
              <a:buFontTx/>
              <a:buChar char="-"/>
            </a:pPr>
            <a:r>
              <a:rPr lang="en-US" sz="2400" dirty="0" smtClean="0"/>
              <a:t>Jan </a:t>
            </a:r>
            <a:r>
              <a:rPr lang="en-US" sz="2400" dirty="0" err="1" smtClean="0"/>
              <a:t>Odijk</a:t>
            </a:r>
            <a:r>
              <a:rPr lang="en-US" sz="2400" dirty="0" smtClean="0"/>
              <a:t> (Utrecht University)</a:t>
            </a:r>
          </a:p>
          <a:p>
            <a:pPr lvl="1">
              <a:buFontTx/>
              <a:buChar char="-"/>
            </a:pPr>
            <a:r>
              <a:rPr lang="en-US" sz="2400" dirty="0" err="1" smtClean="0"/>
              <a:t>Menzo</a:t>
            </a:r>
            <a:r>
              <a:rPr lang="en-US" sz="2400" dirty="0" smtClean="0"/>
              <a:t> </a:t>
            </a:r>
            <a:r>
              <a:rPr lang="en-US" sz="2400" dirty="0" err="1" smtClean="0"/>
              <a:t>Windhouwer</a:t>
            </a:r>
            <a:r>
              <a:rPr lang="en-US" sz="2400" dirty="0" smtClean="0"/>
              <a:t> (MPI)</a:t>
            </a:r>
          </a:p>
          <a:p>
            <a:pPr>
              <a:buNone/>
            </a:pPr>
            <a:r>
              <a:rPr lang="en-US" sz="2800" dirty="0" smtClean="0"/>
              <a:t>15 </a:t>
            </a:r>
            <a:r>
              <a:rPr lang="en-US" sz="2800" dirty="0" smtClean="0"/>
              <a:t>– 17 </a:t>
            </a:r>
            <a:r>
              <a:rPr lang="en-US" sz="2800" dirty="0" smtClean="0"/>
              <a:t>further discussion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2AE342-3B77-4E77-BEAB-F28B08CAA79B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RR vision</a:t>
            </a: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2AE342-3B77-4E77-BEAB-F28B08CAA79B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grpSp>
        <p:nvGrpSpPr>
          <p:cNvPr id="5" name="Groep 4"/>
          <p:cNvGrpSpPr/>
          <p:nvPr/>
        </p:nvGrpSpPr>
        <p:grpSpPr>
          <a:xfrm>
            <a:off x="226695" y="1752600"/>
            <a:ext cx="8749033" cy="3124200"/>
            <a:chOff x="501983" y="2285992"/>
            <a:chExt cx="6401777" cy="2286016"/>
          </a:xfrm>
        </p:grpSpPr>
        <p:sp>
          <p:nvSpPr>
            <p:cNvPr id="6" name="Rechthoek 5"/>
            <p:cNvSpPr/>
            <p:nvPr/>
          </p:nvSpPr>
          <p:spPr>
            <a:xfrm>
              <a:off x="2285984" y="3714752"/>
              <a:ext cx="4517876" cy="857256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hthoek 6"/>
            <p:cNvSpPr/>
            <p:nvPr/>
          </p:nvSpPr>
          <p:spPr>
            <a:xfrm>
              <a:off x="501983" y="3714752"/>
              <a:ext cx="1712563" cy="857256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hthoek 7"/>
            <p:cNvSpPr/>
            <p:nvPr/>
          </p:nvSpPr>
          <p:spPr>
            <a:xfrm>
              <a:off x="501983" y="2285992"/>
              <a:ext cx="1712563" cy="500066"/>
            </a:xfrm>
            <a:prstGeom prst="rect">
              <a:avLst/>
            </a:prstGeom>
            <a:solidFill>
              <a:schemeClr val="accent2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hthoek 8"/>
            <p:cNvSpPr/>
            <p:nvPr/>
          </p:nvSpPr>
          <p:spPr>
            <a:xfrm>
              <a:off x="501983" y="3000372"/>
              <a:ext cx="1712563" cy="500066"/>
            </a:xfrm>
            <a:prstGeom prst="rect">
              <a:avLst/>
            </a:prstGeom>
            <a:solidFill>
              <a:schemeClr val="accent3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hthoek 9"/>
            <p:cNvSpPr/>
            <p:nvPr/>
          </p:nvSpPr>
          <p:spPr>
            <a:xfrm>
              <a:off x="2285984" y="3000372"/>
              <a:ext cx="4573633" cy="500066"/>
            </a:xfrm>
            <a:prstGeom prst="rect">
              <a:avLst/>
            </a:prstGeom>
            <a:solidFill>
              <a:schemeClr val="accent3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hthoek 10"/>
            <p:cNvSpPr/>
            <p:nvPr/>
          </p:nvSpPr>
          <p:spPr>
            <a:xfrm>
              <a:off x="2285984" y="2285992"/>
              <a:ext cx="4573633" cy="500066"/>
            </a:xfrm>
            <a:prstGeom prst="rect">
              <a:avLst/>
            </a:prstGeom>
            <a:solidFill>
              <a:schemeClr val="accent2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Stroomdiagram: Magnetische schijf 11"/>
            <p:cNvSpPr/>
            <p:nvPr/>
          </p:nvSpPr>
          <p:spPr>
            <a:xfrm>
              <a:off x="2428860" y="3786190"/>
              <a:ext cx="714380" cy="714380"/>
            </a:xfrm>
            <a:prstGeom prst="flowChartMagneticDisk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Stroomdiagram: Magnetische schijf 12"/>
            <p:cNvSpPr/>
            <p:nvPr/>
          </p:nvSpPr>
          <p:spPr>
            <a:xfrm>
              <a:off x="5286380" y="3786190"/>
              <a:ext cx="714380" cy="714380"/>
            </a:xfrm>
            <a:prstGeom prst="flowChartMagneticDisk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Afgeronde rechthoek 13"/>
            <p:cNvSpPr/>
            <p:nvPr/>
          </p:nvSpPr>
          <p:spPr>
            <a:xfrm>
              <a:off x="3857620" y="3071810"/>
              <a:ext cx="2143140" cy="35719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Afgeronde rechthoek 14"/>
            <p:cNvSpPr/>
            <p:nvPr/>
          </p:nvSpPr>
          <p:spPr>
            <a:xfrm>
              <a:off x="2428860" y="3071810"/>
              <a:ext cx="714380" cy="35719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Afgeronde rechthoek 15"/>
            <p:cNvSpPr/>
            <p:nvPr/>
          </p:nvSpPr>
          <p:spPr>
            <a:xfrm>
              <a:off x="3143240" y="2357430"/>
              <a:ext cx="714380" cy="35719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Afgeronde rechthoek 16"/>
            <p:cNvSpPr/>
            <p:nvPr/>
          </p:nvSpPr>
          <p:spPr>
            <a:xfrm>
              <a:off x="4572000" y="2357430"/>
              <a:ext cx="714380" cy="35719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al 17"/>
            <p:cNvSpPr/>
            <p:nvPr/>
          </p:nvSpPr>
          <p:spPr>
            <a:xfrm>
              <a:off x="2714612" y="3178967"/>
              <a:ext cx="142876" cy="142876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al 18"/>
            <p:cNvSpPr/>
            <p:nvPr/>
          </p:nvSpPr>
          <p:spPr>
            <a:xfrm>
              <a:off x="4143372" y="3178967"/>
              <a:ext cx="142876" cy="142876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al 19"/>
            <p:cNvSpPr/>
            <p:nvPr/>
          </p:nvSpPr>
          <p:spPr>
            <a:xfrm>
              <a:off x="5572132" y="3178967"/>
              <a:ext cx="142876" cy="142876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Rechte verbindingslijn met pijl 20"/>
            <p:cNvCxnSpPr>
              <a:stCxn id="61" idx="0"/>
              <a:endCxn id="18" idx="4"/>
            </p:cNvCxnSpPr>
            <p:nvPr/>
          </p:nvCxnSpPr>
          <p:spPr>
            <a:xfrm rot="5400000" flipH="1" flipV="1">
              <a:off x="2375282" y="3732612"/>
              <a:ext cx="821537" cy="1588"/>
            </a:xfrm>
            <a:prstGeom prst="straightConnector1">
              <a:avLst/>
            </a:prstGeom>
            <a:ln w="15875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echte verbindingslijn met pijl 21"/>
            <p:cNvCxnSpPr>
              <a:endCxn id="18" idx="0"/>
            </p:cNvCxnSpPr>
            <p:nvPr/>
          </p:nvCxnSpPr>
          <p:spPr>
            <a:xfrm rot="10800000" flipV="1">
              <a:off x="2786051" y="2536025"/>
              <a:ext cx="607223" cy="642942"/>
            </a:xfrm>
            <a:prstGeom prst="straightConnector1">
              <a:avLst/>
            </a:prstGeom>
            <a:ln w="15875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echte verbindingslijn met pijl 22"/>
            <p:cNvCxnSpPr>
              <a:endCxn id="19" idx="0"/>
            </p:cNvCxnSpPr>
            <p:nvPr/>
          </p:nvCxnSpPr>
          <p:spPr>
            <a:xfrm>
              <a:off x="3607587" y="2536025"/>
              <a:ext cx="607223" cy="642942"/>
            </a:xfrm>
            <a:prstGeom prst="straightConnector1">
              <a:avLst/>
            </a:prstGeom>
            <a:ln w="15875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Rechte verbindingslijn met pijl 23"/>
            <p:cNvCxnSpPr>
              <a:stCxn id="70" idx="1"/>
              <a:endCxn id="19" idx="0"/>
            </p:cNvCxnSpPr>
            <p:nvPr/>
          </p:nvCxnSpPr>
          <p:spPr>
            <a:xfrm rot="10800000" flipV="1">
              <a:off x="4214811" y="2543171"/>
              <a:ext cx="607223" cy="635795"/>
            </a:xfrm>
            <a:prstGeom prst="straightConnector1">
              <a:avLst/>
            </a:prstGeom>
            <a:ln w="15875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Rechte verbindingslijn met pijl 24"/>
            <p:cNvCxnSpPr>
              <a:stCxn id="70" idx="3"/>
              <a:endCxn id="20" idx="0"/>
            </p:cNvCxnSpPr>
            <p:nvPr/>
          </p:nvCxnSpPr>
          <p:spPr>
            <a:xfrm>
              <a:off x="5036347" y="2543172"/>
              <a:ext cx="607223" cy="635795"/>
            </a:xfrm>
            <a:prstGeom prst="straightConnector1">
              <a:avLst/>
            </a:prstGeom>
            <a:ln w="15875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Rechte verbindingslijn met pijl 25"/>
            <p:cNvCxnSpPr>
              <a:stCxn id="62" idx="0"/>
              <a:endCxn id="20" idx="4"/>
            </p:cNvCxnSpPr>
            <p:nvPr/>
          </p:nvCxnSpPr>
          <p:spPr>
            <a:xfrm rot="5400000" flipH="1" flipV="1">
              <a:off x="5232802" y="3732612"/>
              <a:ext cx="821537" cy="1588"/>
            </a:xfrm>
            <a:prstGeom prst="straightConnector1">
              <a:avLst/>
            </a:prstGeom>
            <a:ln w="15875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kstvak 26"/>
            <p:cNvSpPr txBox="1"/>
            <p:nvPr/>
          </p:nvSpPr>
          <p:spPr>
            <a:xfrm>
              <a:off x="830631" y="4004881"/>
              <a:ext cx="140333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dirty="0" smtClean="0"/>
                <a:t>Linguistic resources</a:t>
              </a:r>
              <a:endParaRPr lang="en-US" sz="1200" dirty="0"/>
            </a:p>
          </p:txBody>
        </p:sp>
        <p:sp>
          <p:nvSpPr>
            <p:cNvPr id="28" name="Tekstvak 27"/>
            <p:cNvSpPr txBox="1"/>
            <p:nvPr/>
          </p:nvSpPr>
          <p:spPr>
            <a:xfrm>
              <a:off x="578183" y="3111906"/>
              <a:ext cx="16557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dirty="0" smtClean="0"/>
                <a:t>Data category registries</a:t>
              </a:r>
            </a:p>
          </p:txBody>
        </p:sp>
        <p:sp>
          <p:nvSpPr>
            <p:cNvPr id="29" name="Tekstvak 28"/>
            <p:cNvSpPr txBox="1"/>
            <p:nvPr/>
          </p:nvSpPr>
          <p:spPr>
            <a:xfrm>
              <a:off x="928662" y="2397526"/>
              <a:ext cx="130529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dirty="0" smtClean="0"/>
                <a:t>Relation registries</a:t>
              </a:r>
            </a:p>
          </p:txBody>
        </p:sp>
        <p:sp>
          <p:nvSpPr>
            <p:cNvPr id="30" name="Tekstvak 29"/>
            <p:cNvSpPr txBox="1"/>
            <p:nvPr/>
          </p:nvSpPr>
          <p:spPr>
            <a:xfrm>
              <a:off x="3127516" y="3038773"/>
              <a:ext cx="4443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MPI</a:t>
              </a:r>
            </a:p>
            <a:p>
              <a:r>
                <a:rPr lang="en-US" sz="1200" dirty="0" smtClean="0"/>
                <a:t>DCR</a:t>
              </a:r>
            </a:p>
          </p:txBody>
        </p:sp>
        <p:sp>
          <p:nvSpPr>
            <p:cNvPr id="31" name="Tekstvak 30"/>
            <p:cNvSpPr txBox="1"/>
            <p:nvPr/>
          </p:nvSpPr>
          <p:spPr>
            <a:xfrm>
              <a:off x="5985036" y="3038773"/>
              <a:ext cx="4443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ISO</a:t>
              </a:r>
            </a:p>
            <a:p>
              <a:r>
                <a:rPr lang="en-US" sz="1200" dirty="0" smtClean="0"/>
                <a:t>DCR</a:t>
              </a:r>
            </a:p>
          </p:txBody>
        </p:sp>
        <p:sp>
          <p:nvSpPr>
            <p:cNvPr id="32" name="Tekstvak 31"/>
            <p:cNvSpPr txBox="1"/>
            <p:nvPr/>
          </p:nvSpPr>
          <p:spPr>
            <a:xfrm>
              <a:off x="5289892" y="2324393"/>
              <a:ext cx="1613868" cy="3378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Typological Database System</a:t>
              </a:r>
            </a:p>
            <a:p>
              <a:r>
                <a:rPr lang="en-US" sz="1200" dirty="0" smtClean="0"/>
                <a:t>RR</a:t>
              </a:r>
            </a:p>
          </p:txBody>
        </p:sp>
        <p:sp>
          <p:nvSpPr>
            <p:cNvPr id="33" name="Tekstvak 32"/>
            <p:cNvSpPr txBox="1"/>
            <p:nvPr/>
          </p:nvSpPr>
          <p:spPr>
            <a:xfrm>
              <a:off x="3863432" y="2324393"/>
              <a:ext cx="529230" cy="3378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200" i="1" dirty="0" smtClean="0"/>
            </a:p>
            <a:p>
              <a:r>
                <a:rPr lang="en-US" sz="1200" dirty="0" smtClean="0"/>
                <a:t>MPI RR</a:t>
              </a:r>
            </a:p>
          </p:txBody>
        </p:sp>
        <p:sp>
          <p:nvSpPr>
            <p:cNvPr id="34" name="Tekstvak 33"/>
            <p:cNvSpPr txBox="1"/>
            <p:nvPr/>
          </p:nvSpPr>
          <p:spPr>
            <a:xfrm>
              <a:off x="3151585" y="3967467"/>
              <a:ext cx="6345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MPI</a:t>
              </a:r>
            </a:p>
            <a:p>
              <a:r>
                <a:rPr lang="en-US" sz="1200" dirty="0" smtClean="0"/>
                <a:t>archive</a:t>
              </a:r>
            </a:p>
          </p:txBody>
        </p:sp>
        <p:sp>
          <p:nvSpPr>
            <p:cNvPr id="35" name="Tekstvak 34"/>
            <p:cNvSpPr txBox="1"/>
            <p:nvPr/>
          </p:nvSpPr>
          <p:spPr>
            <a:xfrm>
              <a:off x="5963075" y="3929066"/>
              <a:ext cx="75206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TDS</a:t>
              </a:r>
            </a:p>
            <a:p>
              <a:r>
                <a:rPr lang="en-US" sz="1200" dirty="0" smtClean="0"/>
                <a:t>database</a:t>
              </a:r>
            </a:p>
          </p:txBody>
        </p:sp>
        <p:sp>
          <p:nvSpPr>
            <p:cNvPr id="36" name="Ovaal 35"/>
            <p:cNvSpPr/>
            <p:nvPr/>
          </p:nvSpPr>
          <p:spPr>
            <a:xfrm>
              <a:off x="4500562" y="3178967"/>
              <a:ext cx="142876" cy="142876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al 36"/>
            <p:cNvSpPr/>
            <p:nvPr/>
          </p:nvSpPr>
          <p:spPr>
            <a:xfrm>
              <a:off x="4857752" y="3178967"/>
              <a:ext cx="142876" cy="142876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al 37"/>
            <p:cNvSpPr/>
            <p:nvPr/>
          </p:nvSpPr>
          <p:spPr>
            <a:xfrm>
              <a:off x="5214942" y="3178967"/>
              <a:ext cx="142876" cy="142876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hthoek 38"/>
            <p:cNvSpPr/>
            <p:nvPr/>
          </p:nvSpPr>
          <p:spPr>
            <a:xfrm>
              <a:off x="4429124" y="3143248"/>
              <a:ext cx="1000132" cy="214314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0" name="Groep 60"/>
            <p:cNvGrpSpPr/>
            <p:nvPr/>
          </p:nvGrpSpPr>
          <p:grpSpPr>
            <a:xfrm>
              <a:off x="3393273" y="2350283"/>
              <a:ext cx="214314" cy="371484"/>
              <a:chOff x="3357554" y="2350283"/>
              <a:chExt cx="214314" cy="371484"/>
            </a:xfrm>
          </p:grpSpPr>
          <p:sp>
            <p:nvSpPr>
              <p:cNvPr id="71" name="Gelijk 70"/>
              <p:cNvSpPr/>
              <p:nvPr/>
            </p:nvSpPr>
            <p:spPr>
              <a:xfrm>
                <a:off x="3357554" y="2350283"/>
                <a:ext cx="214314" cy="371484"/>
              </a:xfrm>
              <a:prstGeom prst="mathEqual">
                <a:avLst>
                  <a:gd name="adj1" fmla="val 23520"/>
                  <a:gd name="adj2" fmla="val 1176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2" name="Rechthoek 43"/>
              <p:cNvSpPr/>
              <p:nvPr/>
            </p:nvSpPr>
            <p:spPr>
              <a:xfrm>
                <a:off x="3357554" y="2357430"/>
                <a:ext cx="214314" cy="35719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1" name="Groep 61"/>
            <p:cNvGrpSpPr/>
            <p:nvPr/>
          </p:nvGrpSpPr>
          <p:grpSpPr>
            <a:xfrm>
              <a:off x="4822033" y="2357430"/>
              <a:ext cx="214314" cy="371484"/>
              <a:chOff x="3357554" y="2350283"/>
              <a:chExt cx="214314" cy="371484"/>
            </a:xfrm>
          </p:grpSpPr>
          <p:sp>
            <p:nvSpPr>
              <p:cNvPr id="69" name="Gelijk 68"/>
              <p:cNvSpPr/>
              <p:nvPr/>
            </p:nvSpPr>
            <p:spPr>
              <a:xfrm>
                <a:off x="3357554" y="2350283"/>
                <a:ext cx="214314" cy="371484"/>
              </a:xfrm>
              <a:prstGeom prst="mathEqual">
                <a:avLst>
                  <a:gd name="adj1" fmla="val 23520"/>
                  <a:gd name="adj2" fmla="val 1176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0" name="Rechthoek 69"/>
              <p:cNvSpPr/>
              <p:nvPr/>
            </p:nvSpPr>
            <p:spPr>
              <a:xfrm>
                <a:off x="3357554" y="2357430"/>
                <a:ext cx="214314" cy="35719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2" name="Groep 78"/>
            <p:cNvGrpSpPr/>
            <p:nvPr/>
          </p:nvGrpSpPr>
          <p:grpSpPr>
            <a:xfrm>
              <a:off x="5464975" y="4143380"/>
              <a:ext cx="357190" cy="285752"/>
              <a:chOff x="5500694" y="4143380"/>
              <a:chExt cx="357190" cy="285752"/>
            </a:xfrm>
          </p:grpSpPr>
          <p:sp>
            <p:nvSpPr>
              <p:cNvPr id="62" name="Rechthoek 61"/>
              <p:cNvSpPr/>
              <p:nvPr/>
            </p:nvSpPr>
            <p:spPr>
              <a:xfrm>
                <a:off x="5643570" y="4143380"/>
                <a:ext cx="71438" cy="285752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Rechthoek 62"/>
              <p:cNvSpPr/>
              <p:nvPr/>
            </p:nvSpPr>
            <p:spPr>
              <a:xfrm>
                <a:off x="5715008" y="4143380"/>
                <a:ext cx="71438" cy="285752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Rechthoek 63"/>
              <p:cNvSpPr/>
              <p:nvPr/>
            </p:nvSpPr>
            <p:spPr>
              <a:xfrm>
                <a:off x="5786446" y="4143380"/>
                <a:ext cx="71438" cy="285752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Rechthoek 64"/>
              <p:cNvSpPr/>
              <p:nvPr/>
            </p:nvSpPr>
            <p:spPr>
              <a:xfrm>
                <a:off x="5572132" y="4143380"/>
                <a:ext cx="71438" cy="285752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Rechthoek 65"/>
              <p:cNvSpPr/>
              <p:nvPr/>
            </p:nvSpPr>
            <p:spPr>
              <a:xfrm>
                <a:off x="5500694" y="4143380"/>
                <a:ext cx="71438" cy="285752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Rechthoek 66"/>
              <p:cNvSpPr/>
              <p:nvPr/>
            </p:nvSpPr>
            <p:spPr>
              <a:xfrm>
                <a:off x="5500694" y="4143380"/>
                <a:ext cx="357190" cy="285752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Rechthoek 67"/>
              <p:cNvSpPr/>
              <p:nvPr/>
            </p:nvSpPr>
            <p:spPr>
              <a:xfrm>
                <a:off x="5643570" y="4143380"/>
                <a:ext cx="71438" cy="285752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3" name="Groep 79"/>
            <p:cNvGrpSpPr/>
            <p:nvPr/>
          </p:nvGrpSpPr>
          <p:grpSpPr>
            <a:xfrm>
              <a:off x="2607455" y="4143380"/>
              <a:ext cx="357190" cy="285752"/>
              <a:chOff x="5500694" y="4143380"/>
              <a:chExt cx="357190" cy="285752"/>
            </a:xfrm>
          </p:grpSpPr>
          <p:sp>
            <p:nvSpPr>
              <p:cNvPr id="55" name="Rechthoek 54"/>
              <p:cNvSpPr/>
              <p:nvPr/>
            </p:nvSpPr>
            <p:spPr>
              <a:xfrm>
                <a:off x="5643570" y="4143380"/>
                <a:ext cx="71438" cy="285752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echthoek 55"/>
              <p:cNvSpPr/>
              <p:nvPr/>
            </p:nvSpPr>
            <p:spPr>
              <a:xfrm>
                <a:off x="5715008" y="4143380"/>
                <a:ext cx="71438" cy="285752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Rechthoek 56"/>
              <p:cNvSpPr/>
              <p:nvPr/>
            </p:nvSpPr>
            <p:spPr>
              <a:xfrm>
                <a:off x="5786446" y="4143380"/>
                <a:ext cx="71438" cy="285752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Rechthoek 57"/>
              <p:cNvSpPr/>
              <p:nvPr/>
            </p:nvSpPr>
            <p:spPr>
              <a:xfrm>
                <a:off x="5572132" y="4143380"/>
                <a:ext cx="71438" cy="285752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Rechthoek 58"/>
              <p:cNvSpPr/>
              <p:nvPr/>
            </p:nvSpPr>
            <p:spPr>
              <a:xfrm>
                <a:off x="5500694" y="4143380"/>
                <a:ext cx="71438" cy="285752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Rechthoek 59"/>
              <p:cNvSpPr/>
              <p:nvPr/>
            </p:nvSpPr>
            <p:spPr>
              <a:xfrm>
                <a:off x="5500694" y="4143380"/>
                <a:ext cx="357190" cy="285752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Rechthoek 60"/>
              <p:cNvSpPr/>
              <p:nvPr/>
            </p:nvSpPr>
            <p:spPr>
              <a:xfrm>
                <a:off x="5643570" y="4143380"/>
                <a:ext cx="71438" cy="285752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4" name="Groep 112"/>
            <p:cNvGrpSpPr/>
            <p:nvPr/>
          </p:nvGrpSpPr>
          <p:grpSpPr>
            <a:xfrm>
              <a:off x="3857620" y="3857628"/>
              <a:ext cx="714380" cy="612648"/>
              <a:chOff x="3857620" y="3857628"/>
              <a:chExt cx="785818" cy="612648"/>
            </a:xfrm>
          </p:grpSpPr>
          <p:sp>
            <p:nvSpPr>
              <p:cNvPr id="47" name="Stroomdiagram: Document 46"/>
              <p:cNvSpPr/>
              <p:nvPr/>
            </p:nvSpPr>
            <p:spPr>
              <a:xfrm>
                <a:off x="3857620" y="3857628"/>
                <a:ext cx="785818" cy="612648"/>
              </a:xfrm>
              <a:prstGeom prst="flowChartDocumen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Rechthoek 47"/>
              <p:cNvSpPr/>
              <p:nvPr/>
            </p:nvSpPr>
            <p:spPr>
              <a:xfrm rot="5400000">
                <a:off x="4173988" y="3827011"/>
                <a:ext cx="81643" cy="571504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Rechthoek 48"/>
              <p:cNvSpPr/>
              <p:nvPr/>
            </p:nvSpPr>
            <p:spPr>
              <a:xfrm rot="5400000">
                <a:off x="4071934" y="4000504"/>
                <a:ext cx="71438" cy="35719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Rechthoek 49"/>
              <p:cNvSpPr/>
              <p:nvPr/>
            </p:nvSpPr>
            <p:spPr>
              <a:xfrm rot="5400000">
                <a:off x="4143372" y="4000504"/>
                <a:ext cx="71438" cy="500066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Rechthoek 50"/>
              <p:cNvSpPr/>
              <p:nvPr/>
            </p:nvSpPr>
            <p:spPr>
              <a:xfrm rot="5400000">
                <a:off x="4143372" y="3786190"/>
                <a:ext cx="71438" cy="500066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Rechthoek 51"/>
              <p:cNvSpPr/>
              <p:nvPr/>
            </p:nvSpPr>
            <p:spPr>
              <a:xfrm rot="5400000">
                <a:off x="4214810" y="3643314"/>
                <a:ext cx="71438" cy="642942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Rechthoek 52"/>
              <p:cNvSpPr/>
              <p:nvPr/>
            </p:nvSpPr>
            <p:spPr>
              <a:xfrm rot="5400000">
                <a:off x="4071934" y="3786190"/>
                <a:ext cx="357190" cy="642942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Rechthoek 53"/>
              <p:cNvSpPr/>
              <p:nvPr/>
            </p:nvSpPr>
            <p:spPr>
              <a:xfrm>
                <a:off x="3929058" y="4000504"/>
                <a:ext cx="500066" cy="71438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45" name="Rechte verbindingslijn met pijl 44"/>
            <p:cNvCxnSpPr>
              <a:stCxn id="54" idx="0"/>
              <a:endCxn id="20" idx="4"/>
            </p:cNvCxnSpPr>
            <p:nvPr/>
          </p:nvCxnSpPr>
          <p:spPr>
            <a:xfrm rot="5400000" flipH="1" flipV="1">
              <a:off x="4557388" y="2914323"/>
              <a:ext cx="678661" cy="1493703"/>
            </a:xfrm>
            <a:prstGeom prst="straightConnector1">
              <a:avLst/>
            </a:prstGeom>
            <a:ln w="15875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kstvak 45"/>
            <p:cNvSpPr txBox="1"/>
            <p:nvPr/>
          </p:nvSpPr>
          <p:spPr>
            <a:xfrm>
              <a:off x="4572000" y="3929066"/>
              <a:ext cx="7285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200" dirty="0" smtClean="0"/>
            </a:p>
            <a:p>
              <a:r>
                <a:rPr lang="en-US" sz="1200" dirty="0" smtClean="0"/>
                <a:t>resource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RR ≈ a triple store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/>
              <a:t>Register various types of relationships between concepts (e.g., data categories) stored externally in other registries (e.g., </a:t>
            </a:r>
            <a:r>
              <a:rPr lang="en-GB" sz="2800" dirty="0" err="1" smtClean="0"/>
              <a:t>ISOcat</a:t>
            </a:r>
            <a:r>
              <a:rPr lang="en-GB" sz="2800" dirty="0" smtClean="0"/>
              <a:t>)</a:t>
            </a:r>
          </a:p>
          <a:p>
            <a:pPr lvl="1"/>
            <a:r>
              <a:rPr lang="en-GB" sz="2400" dirty="0" smtClean="0"/>
              <a:t>Concepts are identified by </a:t>
            </a:r>
            <a:r>
              <a:rPr lang="en-GB" sz="2400" dirty="0" err="1" smtClean="0"/>
              <a:t>PIDs</a:t>
            </a:r>
            <a:r>
              <a:rPr lang="en-GB" sz="2400" dirty="0" smtClean="0"/>
              <a:t>, and all </a:t>
            </a:r>
            <a:r>
              <a:rPr lang="en-GB" sz="2400" dirty="0" err="1" smtClean="0"/>
              <a:t>PIDs</a:t>
            </a:r>
            <a:r>
              <a:rPr lang="en-GB" sz="2400" dirty="0" smtClean="0"/>
              <a:t> are </a:t>
            </a:r>
            <a:r>
              <a:rPr lang="en-GB" sz="2400" dirty="0" err="1" smtClean="0"/>
              <a:t>URIs</a:t>
            </a:r>
            <a:endParaRPr lang="en-GB" sz="2400" dirty="0" smtClean="0"/>
          </a:p>
          <a:p>
            <a:pPr lvl="1"/>
            <a:r>
              <a:rPr lang="en-GB" sz="2400" dirty="0" smtClean="0"/>
              <a:t>(&lt;</a:t>
            </a:r>
            <a:r>
              <a:rPr lang="en-GB" sz="2400" dirty="0" err="1" smtClean="0"/>
              <a:t>uri</a:t>
            </a:r>
            <a:r>
              <a:rPr lang="en-GB" sz="2400" dirty="0" smtClean="0"/>
              <a:t>&gt;,&lt;relation&gt;,&lt;</a:t>
            </a:r>
            <a:r>
              <a:rPr lang="en-GB" sz="2400" dirty="0" err="1" smtClean="0"/>
              <a:t>uri</a:t>
            </a:r>
            <a:r>
              <a:rPr lang="en-GB" sz="2400" dirty="0" smtClean="0"/>
              <a:t>&gt;)</a:t>
            </a:r>
            <a:endParaRPr lang="en-GB" sz="2800" dirty="0" smtClean="0"/>
          </a:p>
          <a:p>
            <a:r>
              <a:rPr lang="en-GB" sz="2800" dirty="0" smtClean="0"/>
              <a:t>Keep track of which graph the relationship belongs to</a:t>
            </a:r>
          </a:p>
          <a:p>
            <a:pPr lvl="1"/>
            <a:r>
              <a:rPr lang="en-GB" sz="2400" dirty="0" smtClean="0"/>
              <a:t>Named graphs: (&lt;graph&gt;,&lt;</a:t>
            </a:r>
            <a:r>
              <a:rPr lang="en-GB" sz="2400" dirty="0" err="1" smtClean="0"/>
              <a:t>uri</a:t>
            </a:r>
            <a:r>
              <a:rPr lang="en-GB" sz="2400" dirty="0" smtClean="0"/>
              <a:t>&gt;,&lt;relation&gt;,&lt;</a:t>
            </a:r>
            <a:r>
              <a:rPr lang="en-GB" sz="2400" dirty="0" err="1" smtClean="0"/>
              <a:t>uri</a:t>
            </a:r>
            <a:r>
              <a:rPr lang="en-GB" sz="2400" dirty="0" smtClean="0"/>
              <a:t>&gt;)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2AE342-3B77-4E77-BEAB-F28B08CAA79B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RR concepts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2AE342-3B77-4E77-BEAB-F28B08CAA79B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5" name="Isosceles Triangle 4"/>
          <p:cNvSpPr/>
          <p:nvPr/>
        </p:nvSpPr>
        <p:spPr bwMode="auto">
          <a:xfrm>
            <a:off x="571472" y="2071678"/>
            <a:ext cx="2357454" cy="2214578"/>
          </a:xfrm>
          <a:prstGeom prst="triangl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Cloud 5"/>
          <p:cNvSpPr/>
          <p:nvPr/>
        </p:nvSpPr>
        <p:spPr bwMode="auto">
          <a:xfrm>
            <a:off x="3214678" y="2214554"/>
            <a:ext cx="3357586" cy="2214578"/>
          </a:xfrm>
          <a:prstGeom prst="cloud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" name="Can 6"/>
          <p:cNvSpPr/>
          <p:nvPr/>
        </p:nvSpPr>
        <p:spPr bwMode="auto">
          <a:xfrm>
            <a:off x="357158" y="5286388"/>
            <a:ext cx="5214974" cy="928694"/>
          </a:xfrm>
          <a:prstGeom prst="can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785786" y="4143380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1214414" y="4143380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1643042" y="4143380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2071670" y="4143380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2500298" y="4143380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2285984" y="3571876"/>
            <a:ext cx="214314" cy="214314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1214414" y="3571876"/>
            <a:ext cx="214314" cy="214314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1643042" y="3071810"/>
            <a:ext cx="214314" cy="214314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1643042" y="2000240"/>
            <a:ext cx="214314" cy="214314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18" name="Straight Connector 17"/>
          <p:cNvCxnSpPr>
            <a:stCxn id="8" idx="0"/>
            <a:endCxn id="14" idx="4"/>
          </p:cNvCxnSpPr>
          <p:nvPr/>
        </p:nvCxnSpPr>
        <p:spPr bwMode="auto">
          <a:xfrm rot="5400000" flipH="1" flipV="1">
            <a:off x="928662" y="3750471"/>
            <a:ext cx="357190" cy="428628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>
            <a:stCxn id="9" idx="0"/>
            <a:endCxn id="14" idx="4"/>
          </p:cNvCxnSpPr>
          <p:nvPr/>
        </p:nvCxnSpPr>
        <p:spPr bwMode="auto">
          <a:xfrm rot="5400000" flipH="1" flipV="1">
            <a:off x="1142976" y="3964785"/>
            <a:ext cx="357190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/>
          <p:cNvCxnSpPr>
            <a:stCxn id="10" idx="0"/>
          </p:cNvCxnSpPr>
          <p:nvPr/>
        </p:nvCxnSpPr>
        <p:spPr bwMode="auto">
          <a:xfrm rot="16200000" flipV="1">
            <a:off x="1375150" y="3768330"/>
            <a:ext cx="357190" cy="392909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/>
          <p:cNvCxnSpPr>
            <a:stCxn id="11" idx="0"/>
            <a:endCxn id="13" idx="4"/>
          </p:cNvCxnSpPr>
          <p:nvPr/>
        </p:nvCxnSpPr>
        <p:spPr bwMode="auto">
          <a:xfrm rot="5400000" flipH="1" flipV="1">
            <a:off x="2107389" y="3857628"/>
            <a:ext cx="357190" cy="214314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>
            <a:stCxn id="12" idx="0"/>
            <a:endCxn id="13" idx="4"/>
          </p:cNvCxnSpPr>
          <p:nvPr/>
        </p:nvCxnSpPr>
        <p:spPr bwMode="auto">
          <a:xfrm rot="16200000" flipV="1">
            <a:off x="2321703" y="3857628"/>
            <a:ext cx="357190" cy="214314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>
            <a:stCxn id="13" idx="0"/>
            <a:endCxn id="15" idx="4"/>
          </p:cNvCxnSpPr>
          <p:nvPr/>
        </p:nvCxnSpPr>
        <p:spPr bwMode="auto">
          <a:xfrm rot="16200000" flipV="1">
            <a:off x="1928794" y="3107529"/>
            <a:ext cx="285752" cy="642942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>
            <a:stCxn id="14" idx="0"/>
          </p:cNvCxnSpPr>
          <p:nvPr/>
        </p:nvCxnSpPr>
        <p:spPr bwMode="auto">
          <a:xfrm rot="5400000" flipH="1" flipV="1">
            <a:off x="1375149" y="3232546"/>
            <a:ext cx="285752" cy="392909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/>
          <p:cNvCxnSpPr>
            <a:stCxn id="15" idx="0"/>
            <a:endCxn id="16" idx="4"/>
          </p:cNvCxnSpPr>
          <p:nvPr/>
        </p:nvCxnSpPr>
        <p:spPr bwMode="auto">
          <a:xfrm rot="5400000" flipH="1" flipV="1">
            <a:off x="1321571" y="2643182"/>
            <a:ext cx="857256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3" name="Oval 32"/>
          <p:cNvSpPr/>
          <p:nvPr/>
        </p:nvSpPr>
        <p:spPr bwMode="auto">
          <a:xfrm>
            <a:off x="3857620" y="3214686"/>
            <a:ext cx="214314" cy="214314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5143504" y="3143248"/>
            <a:ext cx="214314" cy="214314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5" name="Oval 34"/>
          <p:cNvSpPr/>
          <p:nvPr/>
        </p:nvSpPr>
        <p:spPr bwMode="auto">
          <a:xfrm>
            <a:off x="4071934" y="3714752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6" name="Oval 35"/>
          <p:cNvSpPr/>
          <p:nvPr/>
        </p:nvSpPr>
        <p:spPr bwMode="auto">
          <a:xfrm>
            <a:off x="5357818" y="3714752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4572000" y="3214686"/>
            <a:ext cx="214314" cy="21431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8" name="Oval 37"/>
          <p:cNvSpPr/>
          <p:nvPr/>
        </p:nvSpPr>
        <p:spPr bwMode="auto">
          <a:xfrm>
            <a:off x="5786446" y="3000372"/>
            <a:ext cx="214314" cy="21431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9" name="Oval 38"/>
          <p:cNvSpPr/>
          <p:nvPr/>
        </p:nvSpPr>
        <p:spPr bwMode="auto">
          <a:xfrm>
            <a:off x="5500694" y="2571744"/>
            <a:ext cx="214314" cy="21431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0" name="Oval 39"/>
          <p:cNvSpPr/>
          <p:nvPr/>
        </p:nvSpPr>
        <p:spPr bwMode="auto">
          <a:xfrm>
            <a:off x="500034" y="5715016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1" name="Oval 40"/>
          <p:cNvSpPr/>
          <p:nvPr/>
        </p:nvSpPr>
        <p:spPr bwMode="auto">
          <a:xfrm>
            <a:off x="928662" y="5715016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2" name="Oval 41"/>
          <p:cNvSpPr/>
          <p:nvPr/>
        </p:nvSpPr>
        <p:spPr bwMode="auto">
          <a:xfrm>
            <a:off x="1357290" y="5715016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3" name="Oval 42"/>
          <p:cNvSpPr/>
          <p:nvPr/>
        </p:nvSpPr>
        <p:spPr bwMode="auto">
          <a:xfrm>
            <a:off x="1785918" y="5715016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4" name="Oval 43"/>
          <p:cNvSpPr/>
          <p:nvPr/>
        </p:nvSpPr>
        <p:spPr bwMode="auto">
          <a:xfrm>
            <a:off x="2214546" y="5715016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grpSp>
        <p:nvGrpSpPr>
          <p:cNvPr id="83" name="Group 82"/>
          <p:cNvGrpSpPr/>
          <p:nvPr/>
        </p:nvGrpSpPr>
        <p:grpSpPr>
          <a:xfrm>
            <a:off x="2643174" y="5715016"/>
            <a:ext cx="1500198" cy="214314"/>
            <a:chOff x="3286116" y="5715016"/>
            <a:chExt cx="1500198" cy="214314"/>
          </a:xfrm>
        </p:grpSpPr>
        <p:sp>
          <p:nvSpPr>
            <p:cNvPr id="45" name="Oval 44"/>
            <p:cNvSpPr/>
            <p:nvPr/>
          </p:nvSpPr>
          <p:spPr bwMode="auto">
            <a:xfrm>
              <a:off x="3286116" y="5715016"/>
              <a:ext cx="214314" cy="214314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46" name="Oval 45"/>
            <p:cNvSpPr/>
            <p:nvPr/>
          </p:nvSpPr>
          <p:spPr bwMode="auto">
            <a:xfrm>
              <a:off x="3714744" y="5715016"/>
              <a:ext cx="214314" cy="214314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47" name="Oval 46"/>
            <p:cNvSpPr/>
            <p:nvPr/>
          </p:nvSpPr>
          <p:spPr bwMode="auto">
            <a:xfrm>
              <a:off x="4143372" y="5715016"/>
              <a:ext cx="214314" cy="214314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48" name="Oval 47"/>
            <p:cNvSpPr/>
            <p:nvPr/>
          </p:nvSpPr>
          <p:spPr bwMode="auto">
            <a:xfrm>
              <a:off x="4572000" y="5715016"/>
              <a:ext cx="214314" cy="214314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4357686" y="5715016"/>
            <a:ext cx="1071570" cy="214314"/>
            <a:chOff x="5000628" y="5715016"/>
            <a:chExt cx="1071570" cy="214314"/>
          </a:xfrm>
        </p:grpSpPr>
        <p:sp>
          <p:nvSpPr>
            <p:cNvPr id="49" name="Oval 48"/>
            <p:cNvSpPr/>
            <p:nvPr/>
          </p:nvSpPr>
          <p:spPr bwMode="auto">
            <a:xfrm>
              <a:off x="5000628" y="5715016"/>
              <a:ext cx="214314" cy="214314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50" name="Oval 49"/>
            <p:cNvSpPr/>
            <p:nvPr/>
          </p:nvSpPr>
          <p:spPr bwMode="auto">
            <a:xfrm>
              <a:off x="5429256" y="5715016"/>
              <a:ext cx="214314" cy="214314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51" name="Oval 50"/>
            <p:cNvSpPr/>
            <p:nvPr/>
          </p:nvSpPr>
          <p:spPr bwMode="auto">
            <a:xfrm>
              <a:off x="5857884" y="5715016"/>
              <a:ext cx="214314" cy="214314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285720" y="6286520"/>
            <a:ext cx="2582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Category Registry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3714744" y="1571612"/>
            <a:ext cx="2877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Linguistic knowledge base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285720" y="1571612"/>
            <a:ext cx="3134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Linguistic resource (schema)</a:t>
            </a:r>
            <a:endParaRPr lang="en-US" dirty="0"/>
          </a:p>
        </p:txBody>
      </p:sp>
      <p:cxnSp>
        <p:nvCxnSpPr>
          <p:cNvPr id="56" name="Straight Connector 55"/>
          <p:cNvCxnSpPr>
            <a:stCxn id="33" idx="6"/>
            <a:endCxn id="37" idx="2"/>
          </p:cNvCxnSpPr>
          <p:nvPr/>
        </p:nvCxnSpPr>
        <p:spPr bwMode="auto">
          <a:xfrm>
            <a:off x="4071934" y="3321843"/>
            <a:ext cx="500066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8" name="Straight Connector 57"/>
          <p:cNvCxnSpPr>
            <a:stCxn id="33" idx="4"/>
            <a:endCxn id="35" idx="1"/>
          </p:cNvCxnSpPr>
          <p:nvPr/>
        </p:nvCxnSpPr>
        <p:spPr bwMode="auto">
          <a:xfrm rot="16200000" flipH="1">
            <a:off x="3875479" y="3518297"/>
            <a:ext cx="317138" cy="138543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0" name="Straight Connector 59"/>
          <p:cNvCxnSpPr>
            <a:stCxn id="36" idx="0"/>
            <a:endCxn id="33" idx="5"/>
          </p:cNvCxnSpPr>
          <p:nvPr/>
        </p:nvCxnSpPr>
        <p:spPr bwMode="auto">
          <a:xfrm rot="16200000" flipV="1">
            <a:off x="4594193" y="2843969"/>
            <a:ext cx="317138" cy="1424427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2" name="Straight Connector 61"/>
          <p:cNvCxnSpPr>
            <a:endCxn id="34" idx="5"/>
          </p:cNvCxnSpPr>
          <p:nvPr/>
        </p:nvCxnSpPr>
        <p:spPr bwMode="auto">
          <a:xfrm rot="16200000" flipV="1">
            <a:off x="5219275" y="3433333"/>
            <a:ext cx="388576" cy="174262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Straight Connector 63"/>
          <p:cNvCxnSpPr>
            <a:stCxn id="34" idx="6"/>
            <a:endCxn id="38" idx="3"/>
          </p:cNvCxnSpPr>
          <p:nvPr/>
        </p:nvCxnSpPr>
        <p:spPr bwMode="auto">
          <a:xfrm flipV="1">
            <a:off x="5357818" y="3183300"/>
            <a:ext cx="460014" cy="67105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6" name="Straight Connector 65"/>
          <p:cNvCxnSpPr>
            <a:stCxn id="38" idx="0"/>
            <a:endCxn id="39" idx="5"/>
          </p:cNvCxnSpPr>
          <p:nvPr/>
        </p:nvCxnSpPr>
        <p:spPr bwMode="auto">
          <a:xfrm rot="16200000" flipV="1">
            <a:off x="5665763" y="2772531"/>
            <a:ext cx="245700" cy="209981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8" name="Straight Connector 67"/>
          <p:cNvCxnSpPr>
            <a:stCxn id="38" idx="3"/>
            <a:endCxn id="36" idx="7"/>
          </p:cNvCxnSpPr>
          <p:nvPr/>
        </p:nvCxnSpPr>
        <p:spPr bwMode="auto">
          <a:xfrm rot="5400000">
            <a:off x="5397870" y="3326176"/>
            <a:ext cx="562838" cy="277086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2" name="Straight Connector 71"/>
          <p:cNvCxnSpPr>
            <a:stCxn id="12" idx="6"/>
            <a:endCxn id="35" idx="3"/>
          </p:cNvCxnSpPr>
          <p:nvPr/>
        </p:nvCxnSpPr>
        <p:spPr bwMode="auto">
          <a:xfrm flipV="1">
            <a:off x="2714612" y="3897680"/>
            <a:ext cx="1388708" cy="352857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arrow" w="med" len="med"/>
            <a:tailEnd type="arrow" w="med" len="med"/>
          </a:ln>
          <a:effectLst/>
        </p:spPr>
      </p:cxnSp>
      <p:cxnSp>
        <p:nvCxnSpPr>
          <p:cNvPr id="76" name="Straight Connector 75"/>
          <p:cNvCxnSpPr>
            <a:stCxn id="15" idx="6"/>
            <a:endCxn id="33" idx="2"/>
          </p:cNvCxnSpPr>
          <p:nvPr/>
        </p:nvCxnSpPr>
        <p:spPr bwMode="auto">
          <a:xfrm>
            <a:off x="1857356" y="3178967"/>
            <a:ext cx="2000264" cy="142876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arrow" w="med" len="med"/>
            <a:tailEnd type="arrow" w="med" len="med"/>
          </a:ln>
          <a:effectLst/>
        </p:spPr>
      </p:cxnSp>
      <p:sp>
        <p:nvSpPr>
          <p:cNvPr id="77" name="Oval 76"/>
          <p:cNvSpPr/>
          <p:nvPr/>
        </p:nvSpPr>
        <p:spPr bwMode="auto">
          <a:xfrm>
            <a:off x="6786578" y="1785926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986349" y="1714488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categories</a:t>
            </a:r>
            <a:endParaRPr lang="en-US" dirty="0"/>
          </a:p>
        </p:txBody>
      </p:sp>
      <p:sp>
        <p:nvSpPr>
          <p:cNvPr id="79" name="Oval 78"/>
          <p:cNvSpPr/>
          <p:nvPr/>
        </p:nvSpPr>
        <p:spPr bwMode="auto">
          <a:xfrm>
            <a:off x="6786578" y="2130974"/>
            <a:ext cx="214314" cy="214314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986349" y="2059536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Containers</a:t>
            </a:r>
            <a:endParaRPr lang="en-US" dirty="0"/>
          </a:p>
        </p:txBody>
      </p:sp>
      <p:sp>
        <p:nvSpPr>
          <p:cNvPr id="81" name="Oval 80"/>
          <p:cNvSpPr/>
          <p:nvPr/>
        </p:nvSpPr>
        <p:spPr bwMode="auto">
          <a:xfrm>
            <a:off x="6786649" y="2488164"/>
            <a:ext cx="214314" cy="21431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986420" y="2416726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Concepts</a:t>
            </a:r>
            <a:endParaRPr lang="en-US" dirty="0"/>
          </a:p>
        </p:txBody>
      </p:sp>
      <p:sp>
        <p:nvSpPr>
          <p:cNvPr id="85" name="Can 84"/>
          <p:cNvSpPr/>
          <p:nvPr/>
        </p:nvSpPr>
        <p:spPr bwMode="auto">
          <a:xfrm>
            <a:off x="357158" y="5286388"/>
            <a:ext cx="2143140" cy="928694"/>
          </a:xfrm>
          <a:prstGeom prst="can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6" name="Can 85"/>
          <p:cNvSpPr/>
          <p:nvPr/>
        </p:nvSpPr>
        <p:spPr bwMode="auto">
          <a:xfrm>
            <a:off x="357158" y="5286388"/>
            <a:ext cx="3929090" cy="928694"/>
          </a:xfrm>
          <a:prstGeom prst="can">
            <a:avLst/>
          </a:prstGeom>
          <a:noFill/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617751" y="6286520"/>
            <a:ext cx="1954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Concept Registry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8" name="Oval 87"/>
          <p:cNvSpPr/>
          <p:nvPr/>
        </p:nvSpPr>
        <p:spPr bwMode="auto">
          <a:xfrm>
            <a:off x="6786578" y="2916792"/>
            <a:ext cx="214314" cy="21431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9" name="Oval 88"/>
          <p:cNvSpPr/>
          <p:nvPr/>
        </p:nvSpPr>
        <p:spPr bwMode="auto">
          <a:xfrm>
            <a:off x="7500958" y="2916792"/>
            <a:ext cx="214314" cy="21431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90" name="Straight Connector 89"/>
          <p:cNvCxnSpPr>
            <a:stCxn id="88" idx="6"/>
            <a:endCxn id="89" idx="2"/>
          </p:cNvCxnSpPr>
          <p:nvPr/>
        </p:nvCxnSpPr>
        <p:spPr bwMode="auto">
          <a:xfrm>
            <a:off x="7000892" y="3023949"/>
            <a:ext cx="500066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1" name="TextBox 90"/>
          <p:cNvSpPr txBox="1"/>
          <p:nvPr/>
        </p:nvSpPr>
        <p:spPr>
          <a:xfrm>
            <a:off x="7684353" y="2845354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Relation</a:t>
            </a:r>
            <a:endParaRPr lang="en-US" dirty="0"/>
          </a:p>
        </p:txBody>
      </p:sp>
      <p:sp>
        <p:nvSpPr>
          <p:cNvPr id="92" name="Can 91"/>
          <p:cNvSpPr/>
          <p:nvPr/>
        </p:nvSpPr>
        <p:spPr bwMode="auto">
          <a:xfrm>
            <a:off x="6286512" y="3643314"/>
            <a:ext cx="1714512" cy="1714512"/>
          </a:xfrm>
          <a:prstGeom prst="can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3" name="Oval 92"/>
          <p:cNvSpPr/>
          <p:nvPr/>
        </p:nvSpPr>
        <p:spPr bwMode="auto">
          <a:xfrm>
            <a:off x="6715140" y="4286256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4" name="Oval 93"/>
          <p:cNvSpPr/>
          <p:nvPr/>
        </p:nvSpPr>
        <p:spPr bwMode="auto">
          <a:xfrm>
            <a:off x="7429520" y="4286256"/>
            <a:ext cx="214314" cy="214314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95" name="Straight Connector 94"/>
          <p:cNvCxnSpPr>
            <a:stCxn id="93" idx="6"/>
            <a:endCxn id="94" idx="2"/>
          </p:cNvCxnSpPr>
          <p:nvPr/>
        </p:nvCxnSpPr>
        <p:spPr bwMode="auto">
          <a:xfrm>
            <a:off x="6929454" y="4393413"/>
            <a:ext cx="500066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6" name="Oval 95"/>
          <p:cNvSpPr/>
          <p:nvPr/>
        </p:nvSpPr>
        <p:spPr bwMode="auto">
          <a:xfrm>
            <a:off x="6715140" y="4607727"/>
            <a:ext cx="214314" cy="214314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7" name="Oval 96"/>
          <p:cNvSpPr/>
          <p:nvPr/>
        </p:nvSpPr>
        <p:spPr bwMode="auto">
          <a:xfrm>
            <a:off x="7429520" y="4607727"/>
            <a:ext cx="214314" cy="21431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98" name="Straight Connector 97"/>
          <p:cNvCxnSpPr>
            <a:stCxn id="96" idx="6"/>
            <a:endCxn id="97" idx="2"/>
          </p:cNvCxnSpPr>
          <p:nvPr/>
        </p:nvCxnSpPr>
        <p:spPr bwMode="auto">
          <a:xfrm>
            <a:off x="6929454" y="4714884"/>
            <a:ext cx="500066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9" name="Oval 98"/>
          <p:cNvSpPr/>
          <p:nvPr/>
        </p:nvSpPr>
        <p:spPr bwMode="auto">
          <a:xfrm>
            <a:off x="6715140" y="4929198"/>
            <a:ext cx="214314" cy="21431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0" name="Oval 99"/>
          <p:cNvSpPr/>
          <p:nvPr/>
        </p:nvSpPr>
        <p:spPr bwMode="auto">
          <a:xfrm>
            <a:off x="7429520" y="4929198"/>
            <a:ext cx="214314" cy="21431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101" name="Straight Connector 100"/>
          <p:cNvCxnSpPr>
            <a:stCxn id="99" idx="6"/>
            <a:endCxn id="100" idx="2"/>
          </p:cNvCxnSpPr>
          <p:nvPr/>
        </p:nvCxnSpPr>
        <p:spPr bwMode="auto">
          <a:xfrm>
            <a:off x="6929454" y="5036355"/>
            <a:ext cx="500066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2" name="Can 101"/>
          <p:cNvSpPr/>
          <p:nvPr/>
        </p:nvSpPr>
        <p:spPr bwMode="auto">
          <a:xfrm>
            <a:off x="6286512" y="3643314"/>
            <a:ext cx="1714512" cy="2571768"/>
          </a:xfrm>
          <a:prstGeom prst="can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3" name="Oval 102"/>
          <p:cNvSpPr/>
          <p:nvPr/>
        </p:nvSpPr>
        <p:spPr bwMode="auto">
          <a:xfrm>
            <a:off x="6715140" y="5464983"/>
            <a:ext cx="214314" cy="214314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4" name="Oval 103"/>
          <p:cNvSpPr/>
          <p:nvPr/>
        </p:nvSpPr>
        <p:spPr bwMode="auto">
          <a:xfrm>
            <a:off x="7429520" y="5464983"/>
            <a:ext cx="214314" cy="214314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105" name="Straight Connector 104"/>
          <p:cNvCxnSpPr>
            <a:stCxn id="103" idx="6"/>
            <a:endCxn id="104" idx="2"/>
          </p:cNvCxnSpPr>
          <p:nvPr/>
        </p:nvCxnSpPr>
        <p:spPr bwMode="auto">
          <a:xfrm>
            <a:off x="6929454" y="5572140"/>
            <a:ext cx="500066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6" name="TextBox 105"/>
          <p:cNvSpPr txBox="1"/>
          <p:nvPr/>
        </p:nvSpPr>
        <p:spPr>
          <a:xfrm>
            <a:off x="6202343" y="6286520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Relation Registry</a:t>
            </a:r>
            <a:endParaRPr lang="en-US" dirty="0"/>
          </a:p>
        </p:txBody>
      </p:sp>
      <p:sp>
        <p:nvSpPr>
          <p:cNvPr id="107" name="Oval 106"/>
          <p:cNvSpPr/>
          <p:nvPr/>
        </p:nvSpPr>
        <p:spPr bwMode="auto">
          <a:xfrm>
            <a:off x="6715140" y="5786454"/>
            <a:ext cx="214314" cy="214314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8" name="Oval 107"/>
          <p:cNvSpPr/>
          <p:nvPr/>
        </p:nvSpPr>
        <p:spPr bwMode="auto">
          <a:xfrm>
            <a:off x="7429520" y="5786454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109" name="Straight Connector 108"/>
          <p:cNvCxnSpPr>
            <a:stCxn id="107" idx="6"/>
            <a:endCxn id="108" idx="2"/>
          </p:cNvCxnSpPr>
          <p:nvPr/>
        </p:nvCxnSpPr>
        <p:spPr bwMode="auto">
          <a:xfrm>
            <a:off x="6929454" y="5893611"/>
            <a:ext cx="500066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categories </a:t>
            </a:r>
            <a:r>
              <a:rPr lang="en-GB" dirty="0" smtClean="0"/>
              <a:t>≈ concepts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“</a:t>
            </a:r>
            <a:r>
              <a:rPr lang="en-US" dirty="0" smtClean="0"/>
              <a:t>result of the specification of a given data field </a:t>
            </a:r>
            <a:r>
              <a:rPr lang="en-GB" dirty="0" smtClean="0"/>
              <a:t>” (ISO 12620:2009)</a:t>
            </a:r>
          </a:p>
          <a:p>
            <a:r>
              <a:rPr lang="en-US" dirty="0" smtClean="0"/>
              <a:t>data element concept (ISO 11179)</a:t>
            </a:r>
          </a:p>
          <a:p>
            <a:pPr lvl="1"/>
            <a:r>
              <a:rPr lang="en-US" dirty="0" smtClean="0"/>
              <a:t>“concept for which the definition, identification and conceptual domain are specified independently of any particular representation”</a:t>
            </a:r>
          </a:p>
          <a:p>
            <a:r>
              <a:rPr lang="en-US" dirty="0" smtClean="0"/>
              <a:t>complex data categories are data element concepts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2AE342-3B77-4E77-BEAB-F28B08CAA79B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RR relationship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Relations may come from various sources, e.g., OWL, possibly CMD</a:t>
            </a:r>
          </a:p>
          <a:p>
            <a:r>
              <a:rPr lang="en-US" dirty="0" smtClean="0"/>
              <a:t>Precise semantics of these relationships are only known for specific tools, e.g., an OWL </a:t>
            </a:r>
            <a:r>
              <a:rPr lang="en-US" dirty="0" err="1" smtClean="0"/>
              <a:t>reasoner</a:t>
            </a:r>
            <a:endParaRPr lang="en-US" dirty="0" smtClean="0"/>
          </a:p>
          <a:p>
            <a:r>
              <a:rPr lang="en-US" dirty="0" smtClean="0"/>
              <a:t>How to make it also possible for more generic tools to traverse the relationships?</a:t>
            </a:r>
          </a:p>
          <a:p>
            <a:r>
              <a:rPr lang="en-US" dirty="0" smtClean="0"/>
              <a:t>Proposal: a taxonomy of relationships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2AE342-3B77-4E77-BEAB-F28B08CAA79B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RR UML diagram</a:t>
            </a: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2AE342-3B77-4E77-BEAB-F28B08CAA79B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5" name="Afbeelding 4" descr="RR.emf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7418" y="1643050"/>
            <a:ext cx="7749164" cy="3571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TDS global ontology</a:t>
            </a: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2AE342-3B77-4E77-BEAB-F28B08CAA79B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306496" y="1643051"/>
          <a:ext cx="8340476" cy="3571898"/>
        </p:xfrm>
        <a:graphic>
          <a:graphicData uri="http://schemas.openxmlformats.org/presentationml/2006/ole">
            <p:oleObj spid="_x0000_s1029" name="Picture" r:id="rId3" imgW="4381500" imgH="1876044" progId="Word.Picture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TDS global ontology in the RR - I</a:t>
            </a: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2AE342-3B77-4E77-BEAB-F28B08CAA79B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graphicFrame>
        <p:nvGraphicFramePr>
          <p:cNvPr id="6" name="Tabel 5"/>
          <p:cNvGraphicFramePr>
            <a:graphicFrameLocks noGrp="1"/>
          </p:cNvGraphicFramePr>
          <p:nvPr/>
        </p:nvGraphicFramePr>
        <p:xfrm>
          <a:off x="1524000" y="2000240"/>
          <a:ext cx="6096000" cy="385572"/>
        </p:xfrm>
        <a:graphic>
          <a:graphicData uri="http://schemas.openxmlformats.org/drawingml/2006/table">
            <a:tbl>
              <a:tblPr/>
              <a:tblGrid>
                <a:gridCol w="3048000"/>
                <a:gridCol w="3048000"/>
              </a:tblGrid>
              <a:tr h="1923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identifier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23" marR="68423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type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23" marR="68423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1923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libri"/>
                          <a:ea typeface="Calibri"/>
                          <a:cs typeface="Times New Roman"/>
                        </a:rPr>
                        <a:t>TDS global ontology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23" marR="68423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>
                          <a:latin typeface="Calibri"/>
                          <a:ea typeface="Calibri"/>
                          <a:cs typeface="Times New Roman"/>
                        </a:rPr>
                        <a:t>OWL  1.0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kstvak 6"/>
          <p:cNvSpPr txBox="1"/>
          <p:nvPr/>
        </p:nvSpPr>
        <p:spPr>
          <a:xfrm>
            <a:off x="1428728" y="1630908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Groups</a:t>
            </a:r>
            <a:endParaRPr lang="en-GB" dirty="0"/>
          </a:p>
        </p:txBody>
      </p:sp>
      <p:graphicFrame>
        <p:nvGraphicFramePr>
          <p:cNvPr id="8" name="Tabel 7"/>
          <p:cNvGraphicFramePr>
            <a:graphicFrameLocks noGrp="1"/>
          </p:cNvGraphicFramePr>
          <p:nvPr/>
        </p:nvGraphicFramePr>
        <p:xfrm>
          <a:off x="1524000" y="3072776"/>
          <a:ext cx="6096000" cy="1927860"/>
        </p:xfrm>
        <a:graphic>
          <a:graphicData uri="http://schemas.openxmlformats.org/drawingml/2006/table">
            <a:tbl>
              <a:tblPr/>
              <a:tblGrid>
                <a:gridCol w="3048000"/>
                <a:gridCol w="3048000"/>
              </a:tblGrid>
              <a:tr h="1923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uri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23" marR="68423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type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23" marR="68423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1923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libri"/>
                          <a:ea typeface="Calibri"/>
                          <a:cs typeface="Times New Roman"/>
                        </a:rPr>
                        <a:t>Core Constituent Word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23" marR="68423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OWL class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3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libri"/>
                          <a:ea typeface="Calibri"/>
                          <a:cs typeface="Times New Roman"/>
                        </a:rPr>
                        <a:t>Basic Word Order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23" marR="68423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OWL class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3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libri"/>
                          <a:ea typeface="Calibri"/>
                          <a:cs typeface="Times New Roman"/>
                        </a:rPr>
                        <a:t>SOV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23" marR="68423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OWL class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3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libri"/>
                          <a:ea typeface="Calibri"/>
                          <a:cs typeface="Times New Roman"/>
                        </a:rPr>
                        <a:t>SVO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23" marR="68423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OWL class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3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libri"/>
                          <a:ea typeface="Calibri"/>
                          <a:cs typeface="Times New Roman"/>
                        </a:rPr>
                        <a:t>VSO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23" marR="68423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OWL class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3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libri"/>
                          <a:ea typeface="Calibri"/>
                          <a:cs typeface="Times New Roman"/>
                        </a:rPr>
                        <a:t>Predicate-based Word Order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23" marR="68423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OWL class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3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libri"/>
                          <a:ea typeface="Calibri"/>
                          <a:cs typeface="Times New Roman"/>
                        </a:rPr>
                        <a:t>Predicate Initial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23" marR="68423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OWL class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3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libri"/>
                          <a:ea typeface="Calibri"/>
                          <a:cs typeface="Times New Roman"/>
                        </a:rPr>
                        <a:t>Predicate Medial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23" marR="68423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OWL class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3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libri"/>
                          <a:ea typeface="Calibri"/>
                          <a:cs typeface="Times New Roman"/>
                        </a:rPr>
                        <a:t>Predicate Final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23" marR="68423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>
                          <a:latin typeface="Calibri"/>
                          <a:ea typeface="Calibri"/>
                          <a:cs typeface="Times New Roman"/>
                        </a:rPr>
                        <a:t>OWL class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kstvak 8"/>
          <p:cNvSpPr txBox="1"/>
          <p:nvPr/>
        </p:nvSpPr>
        <p:spPr>
          <a:xfrm>
            <a:off x="1428728" y="2702478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Resources</a:t>
            </a:r>
            <a:endParaRPr lang="en-GB" dirty="0"/>
          </a:p>
        </p:txBody>
      </p:sp>
      <p:sp>
        <p:nvSpPr>
          <p:cNvPr id="10" name="Tekstvak 9"/>
          <p:cNvSpPr txBox="1"/>
          <p:nvPr/>
        </p:nvSpPr>
        <p:spPr>
          <a:xfrm>
            <a:off x="785786" y="5857892"/>
            <a:ext cx="8352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dirty="0" smtClean="0"/>
              <a:t> In the case of the TDS ontology we expect all concepts to be loaded in </a:t>
            </a:r>
            <a:r>
              <a:rPr lang="en-GB" dirty="0" err="1" smtClean="0"/>
              <a:t>ISOcat</a:t>
            </a:r>
            <a:r>
              <a:rPr lang="en-GB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This example uses the concept name as replacement for the URI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TDS global ontology in the RR - II</a:t>
            </a: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2AE342-3B77-4E77-BEAB-F28B08CAA79B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7" name="Tekstvak 6"/>
          <p:cNvSpPr txBox="1"/>
          <p:nvPr/>
        </p:nvSpPr>
        <p:spPr>
          <a:xfrm>
            <a:off x="1428728" y="1630908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Relations</a:t>
            </a:r>
            <a:endParaRPr lang="en-GB" dirty="0"/>
          </a:p>
        </p:txBody>
      </p:sp>
      <p:graphicFrame>
        <p:nvGraphicFramePr>
          <p:cNvPr id="10" name="Tabel 9"/>
          <p:cNvGraphicFramePr>
            <a:graphicFrameLocks noGrp="1"/>
          </p:cNvGraphicFramePr>
          <p:nvPr/>
        </p:nvGraphicFramePr>
        <p:xfrm>
          <a:off x="1524000" y="2052082"/>
          <a:ext cx="6096000" cy="3662934"/>
        </p:xfrm>
        <a:graphic>
          <a:graphicData uri="http://schemas.openxmlformats.org/drawingml/2006/table">
            <a:tbl>
              <a:tblPr/>
              <a:tblGrid>
                <a:gridCol w="1523683"/>
                <a:gridCol w="1523683"/>
                <a:gridCol w="1524317"/>
                <a:gridCol w="1524317"/>
              </a:tblGrid>
              <a:tr h="1923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group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23" marR="68423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subject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23" marR="6842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relationship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23" marR="6842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object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23" marR="68423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384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libri"/>
                          <a:ea typeface="Calibri"/>
                          <a:cs typeface="Times New Roman"/>
                        </a:rPr>
                        <a:t>TDS global ontology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23" marR="68423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Basic Word Order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rdfs:subClassOf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Core Constituent Word Order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3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libri"/>
                          <a:ea typeface="Calibri"/>
                          <a:cs typeface="Times New Roman"/>
                        </a:rPr>
                        <a:t>TDS global ontology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23" marR="68423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SOV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rdfs:subClassOf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Basic Word Order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3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libri"/>
                          <a:ea typeface="Calibri"/>
                          <a:cs typeface="Times New Roman"/>
                        </a:rPr>
                        <a:t>TDS global ontology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23" marR="68423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SVO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rdfs:subClassOf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Basic Word Order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3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libri"/>
                          <a:ea typeface="Calibri"/>
                          <a:cs typeface="Times New Roman"/>
                        </a:rPr>
                        <a:t>TDS global ontology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23" marR="68423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VSO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rdfs:subClassOf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Basic Word Order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libri"/>
                          <a:ea typeface="Calibri"/>
                          <a:cs typeface="Times New Roman"/>
                        </a:rPr>
                        <a:t>TDS global ontology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23" marR="68423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Predicate-Based Word Order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rdfs:subClassOf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Core Constituent Word Order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libri"/>
                          <a:ea typeface="Calibri"/>
                          <a:cs typeface="Times New Roman"/>
                        </a:rPr>
                        <a:t>TDS global ontology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23" marR="68423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Predicate Initial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rdfs:subClassOf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Predicate-Based Word Order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libri"/>
                          <a:ea typeface="Calibri"/>
                          <a:cs typeface="Times New Roman"/>
                        </a:rPr>
                        <a:t>TDS global ontology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23" marR="68423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Predicate Medial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rdfs:subClassOf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Predicate-Based Word Order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libri"/>
                          <a:ea typeface="Calibri"/>
                          <a:cs typeface="Times New Roman"/>
                        </a:rPr>
                        <a:t>TDS global ontology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23" marR="68423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Predicate Final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rdfs:subClassOf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Predicate-Based Word Order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libri"/>
                          <a:ea typeface="Calibri"/>
                          <a:cs typeface="Times New Roman"/>
                        </a:rPr>
                        <a:t>TDS global ontology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23" marR="68423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Basic Word Order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tds:equatesWith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Predicate-Based Word Order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3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libri"/>
                          <a:ea typeface="Calibri"/>
                          <a:cs typeface="Times New Roman"/>
                        </a:rPr>
                        <a:t>TDS global ontology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23" marR="68423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SOV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tds:equatesWith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Predicate Final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3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libri"/>
                          <a:ea typeface="Calibri"/>
                          <a:cs typeface="Times New Roman"/>
                        </a:rPr>
                        <a:t>TDS global ontology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23" marR="68423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SVO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tds:equatesWith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Predicate Medial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3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libri"/>
                          <a:ea typeface="Calibri"/>
                          <a:cs typeface="Times New Roman"/>
                        </a:rPr>
                        <a:t>TDS global ontology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23" marR="68423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VSO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tds:equatesWith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>
                          <a:latin typeface="Calibri"/>
                          <a:ea typeface="Calibri"/>
                          <a:cs typeface="Times New Roman"/>
                        </a:rPr>
                        <a:t>Predicate Initial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TDS global ontology in the RR - III</a:t>
            </a: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2AE342-3B77-4E77-BEAB-F28B08CAA79B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7" name="Tekstvak 6"/>
          <p:cNvSpPr txBox="1"/>
          <p:nvPr/>
        </p:nvSpPr>
        <p:spPr>
          <a:xfrm>
            <a:off x="1428728" y="163090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Relationships</a:t>
            </a:r>
            <a:endParaRPr lang="en-GB" dirty="0"/>
          </a:p>
        </p:txBody>
      </p:sp>
      <p:graphicFrame>
        <p:nvGraphicFramePr>
          <p:cNvPr id="6" name="Tabel 5"/>
          <p:cNvGraphicFramePr>
            <a:graphicFrameLocks noGrp="1"/>
          </p:cNvGraphicFramePr>
          <p:nvPr/>
        </p:nvGraphicFramePr>
        <p:xfrm>
          <a:off x="1524000" y="2000240"/>
          <a:ext cx="6096000" cy="963930"/>
        </p:xfrm>
        <a:graphic>
          <a:graphicData uri="http://schemas.openxmlformats.org/drawingml/2006/table">
            <a:tbl>
              <a:tblPr/>
              <a:tblGrid>
                <a:gridCol w="2031789"/>
                <a:gridCol w="2031789"/>
                <a:gridCol w="2032422"/>
              </a:tblGrid>
              <a:tr h="1923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identifier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23" marR="68423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type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23" marR="6842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is-a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23" marR="68423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1923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libri"/>
                          <a:ea typeface="Calibri"/>
                          <a:cs typeface="Times New Roman"/>
                        </a:rPr>
                        <a:t>is-a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23" marR="68423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generic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23" marR="68423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3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libri"/>
                          <a:ea typeface="Calibri"/>
                          <a:cs typeface="Times New Roman"/>
                        </a:rPr>
                        <a:t>related-to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23" marR="68423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generic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23" marR="68423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3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libri"/>
                          <a:ea typeface="Calibri"/>
                          <a:cs typeface="Times New Roman"/>
                        </a:rPr>
                        <a:t>rdfs:subClassOf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23" marR="68423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OWL  1.0 – builtin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is-a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3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 dirty="0" err="1">
                          <a:latin typeface="Calibri"/>
                          <a:ea typeface="Calibri"/>
                          <a:cs typeface="Times New Roman"/>
                        </a:rPr>
                        <a:t>tds:equatesWith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23" marR="68423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latin typeface="Calibri"/>
                          <a:ea typeface="Calibri"/>
                          <a:cs typeface="Times New Roman"/>
                        </a:rPr>
                        <a:t>OWL  1.0 – object property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>
                          <a:latin typeface="Calibri"/>
                          <a:ea typeface="Calibri"/>
                          <a:cs typeface="Times New Roman"/>
                        </a:rPr>
                        <a:t>related-to</a:t>
                      </a:r>
                    </a:p>
                  </a:txBody>
                  <a:tcPr marL="68423" marR="68423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SOc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ISOcat</Template>
  <TotalTime>626</TotalTime>
  <Words>547</Words>
  <Application>Microsoft Office PowerPoint</Application>
  <PresentationFormat>On-screen Show (4:3)</PresentationFormat>
  <Paragraphs>175</Paragraphs>
  <Slides>12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ISOcat</vt:lpstr>
      <vt:lpstr>Picture</vt:lpstr>
      <vt:lpstr>Relation Registry Workshop</vt:lpstr>
      <vt:lpstr>Workshop agenda</vt:lpstr>
      <vt:lpstr>RR vision</vt:lpstr>
      <vt:lpstr>RR ≈ a triple store</vt:lpstr>
      <vt:lpstr>RR concepts</vt:lpstr>
      <vt:lpstr>Data categories ≈ concepts </vt:lpstr>
      <vt:lpstr>RR relationship types</vt:lpstr>
      <vt:lpstr>RR UML diagram</vt:lpstr>
      <vt:lpstr>TDS global ontology</vt:lpstr>
      <vt:lpstr>TDS global ontology in the RR - I</vt:lpstr>
      <vt:lpstr>TDS global ontology in the RR - II</vt:lpstr>
      <vt:lpstr>TDS global ontology in the RR - III</vt:lpstr>
    </vt:vector>
  </TitlesOfParts>
  <Company>MPI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Relation Registry a first sketch</dc:title>
  <dc:creator>Menzo Windhouwer</dc:creator>
  <cp:lastModifiedBy>terminalpc</cp:lastModifiedBy>
  <cp:revision>43</cp:revision>
  <dcterms:created xsi:type="dcterms:W3CDTF">2009-10-27T10:11:01Z</dcterms:created>
  <dcterms:modified xsi:type="dcterms:W3CDTF">2010-01-08T15:12:51Z</dcterms:modified>
</cp:coreProperties>
</file>