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"/>
          <p:cNvGrpSpPr/>
          <p:nvPr/>
        </p:nvGrpSpPr>
        <p:grpSpPr>
          <a:xfrm>
            <a:off x="0" y="3268345"/>
            <a:ext cx="9144000" cy="146304"/>
            <a:chOff x="0" y="3268345"/>
            <a:chExt cx="9144000" cy="14630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924800" cy="14700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46265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3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4406900"/>
            <a:ext cx="7827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2667000"/>
            <a:ext cx="7827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12"/>
          <p:cNvGrpSpPr/>
          <p:nvPr/>
        </p:nvGrpSpPr>
        <p:grpSpPr>
          <a:xfrm flipH="1">
            <a:off x="0" y="4228465"/>
            <a:ext cx="9144000" cy="146304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10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5111750" cy="4754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13"/>
          <p:cNvGrpSpPr/>
          <p:nvPr/>
        </p:nvGrpSpPr>
        <p:grpSpPr>
          <a:xfrm flipH="1">
            <a:off x="0" y="11430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801368" y="685800"/>
            <a:ext cx="5495544" cy="3886200"/>
          </a:xfrm>
          <a:solidFill>
            <a:schemeClr val="accent1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/>
          </a:scene3d>
          <a:sp3d contourW="12700" prstMaterial="softEdge">
            <a:bevelT prst="cross"/>
            <a:contourClr>
              <a:srgbClr val="FFFFFF"/>
            </a:contourClr>
          </a:sp3d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15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72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9712" y="6356350"/>
            <a:ext cx="1868424" cy="365125"/>
          </a:xfrm>
        </p:spPr>
        <p:txBody>
          <a:bodyPr/>
          <a:lstStyle/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 rot="5400000" flipH="1">
            <a:off x="3332988" y="3384804"/>
            <a:ext cx="6867144" cy="73152"/>
            <a:chOff x="0" y="3268345"/>
            <a:chExt cx="9144000" cy="146304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26" y="0"/>
            <a:ext cx="9144000" cy="6286520"/>
          </a:xfrm>
          <a:prstGeom prst="rect">
            <a:avLst/>
          </a:prstGeom>
          <a:gradFill flip="none" rotWithShape="1">
            <a:gsLst>
              <a:gs pos="1000">
                <a:schemeClr val="bg2">
                  <a:alpha val="0"/>
                </a:schemeClr>
              </a:gs>
              <a:gs pos="100000">
                <a:schemeClr val="bg1">
                  <a:alpha val="92000"/>
                </a:schemeClr>
              </a:gs>
            </a:gsLst>
            <a:lin ang="16200000" scaled="1"/>
            <a:tileRect/>
          </a:gradFill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4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79B5345E-74CD-41A7-A38A-3903F3575B53}" type="datetimeFigureOut">
              <a:rPr lang="en-US" smtClean="0"/>
              <a:pPr/>
              <a:t>1/15/2010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65E2DC3F-F856-4C85-95C7-8268101C54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ln>
            <a:noFill/>
          </a:ln>
          <a:solidFill>
            <a:srgbClr val="FFFFFF"/>
          </a:solidFill>
          <a:effectLst>
            <a:glow rad="101600">
              <a:schemeClr val="tx2"/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 2" pitchFamily="18" charset="2"/>
        <a:buChar char="¥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/>
        </a:buClr>
        <a:buSzPct val="60000"/>
        <a:buFont typeface="Wingdings 2" pitchFamily="18" charset="2"/>
        <a:buChar char="¥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57000"/>
        <a:buFont typeface="Wingdings 2" pitchFamily="18" charset="2"/>
        <a:buChar char="¥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SzPct val="55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Typological Database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Menzo</a:t>
            </a:r>
            <a:r>
              <a:rPr lang="en-US" dirty="0" smtClean="0"/>
              <a:t> </a:t>
            </a:r>
            <a:r>
              <a:rPr lang="en-US" dirty="0" err="1" smtClean="0"/>
              <a:t>Windhouwer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02" y="0"/>
            <a:ext cx="1500198" cy="75096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The Typological Database System (TDS) provides integrated access to multiple, independently created typological </a:t>
            </a:r>
            <a:r>
              <a:rPr lang="en-GB" b="1" dirty="0" smtClean="0"/>
              <a:t>databases.</a:t>
            </a:r>
            <a:r>
              <a:rPr lang="en-GB" dirty="0" smtClean="0"/>
              <a:t> </a:t>
            </a:r>
          </a:p>
          <a:p>
            <a:pPr>
              <a:lnSpc>
                <a:spcPct val="90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/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Users can query the aggregated databases through the system’s </a:t>
            </a:r>
            <a:r>
              <a:rPr lang="en-GB" b="1" dirty="0" smtClean="0"/>
              <a:t>web server:</a:t>
            </a:r>
            <a:r>
              <a:rPr lang="en-GB" dirty="0" smtClean="0"/>
              <a:t> </a:t>
            </a:r>
          </a:p>
          <a:p>
            <a:pPr>
              <a:lnSpc>
                <a:spcPct val="90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/>
          </a:p>
          <a:p>
            <a:pPr algn="ctr">
              <a:lnSpc>
                <a:spcPct val="90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i="1" dirty="0" smtClean="0"/>
              <a:t>http://languagelink.let.uu.nl/tds/</a:t>
            </a:r>
          </a:p>
          <a:p>
            <a:pPr algn="ctr">
              <a:lnSpc>
                <a:spcPct val="90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i="1" dirty="0" smtClean="0"/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The TDS was an NWO-supported LOT project, with participants from </a:t>
            </a:r>
            <a:r>
              <a:rPr lang="en-GB" dirty="0" err="1" smtClean="0"/>
              <a:t>UvA</a:t>
            </a:r>
            <a:r>
              <a:rPr lang="en-GB" dirty="0" smtClean="0"/>
              <a:t>, </a:t>
            </a:r>
            <a:r>
              <a:rPr lang="en-GB" dirty="0" err="1" smtClean="0"/>
              <a:t>UiL</a:t>
            </a:r>
            <a:r>
              <a:rPr lang="en-GB" dirty="0" smtClean="0"/>
              <a:t>-OTS, Leiden University and Nijmegen University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TDS?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1438" y="1525588"/>
            <a:ext cx="6315075" cy="4899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(Meta)data architecture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612063" y="5568950"/>
            <a:ext cx="1174750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</a:rPr>
              <a:t>Domain expert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3550" y="5562600"/>
            <a:ext cx="1550988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</a:rPr>
              <a:t>Database developer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36938" y="5562600"/>
            <a:ext cx="1924050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</a:rPr>
              <a:t>TDS Knowledge engineer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348538" y="4535488"/>
            <a:ext cx="1579562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latin typeface="Arial" charset="0"/>
              </a:rPr>
              <a:t>Topic taxonomies</a:t>
            </a: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</a:rPr>
              <a:t>(SKOS)</a:t>
            </a:r>
            <a:r>
              <a:rPr lang="ar-SA" sz="1200">
                <a:solidFill>
                  <a:srgbClr val="000000"/>
                </a:solidFill>
                <a:latin typeface="Arial" charset="0"/>
                <a:cs typeface="Arial" charset="0"/>
              </a:rPr>
              <a:t>‏</a:t>
            </a:r>
            <a:endParaRPr lang="en-GB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491038" y="4529138"/>
            <a:ext cx="2157412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latin typeface="Arial" charset="0"/>
              </a:rPr>
              <a:t>Global linguistic ontology</a:t>
            </a: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</a:rPr>
              <a:t>(OWL)</a:t>
            </a:r>
            <a:r>
              <a:rPr lang="ar-SA" sz="1200">
                <a:solidFill>
                  <a:srgbClr val="000000"/>
                </a:solidFill>
                <a:latin typeface="Arial" charset="0"/>
                <a:cs typeface="Arial" charset="0"/>
              </a:rPr>
              <a:t>‏</a:t>
            </a:r>
            <a:endParaRPr lang="en-GB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051050" y="4529138"/>
            <a:ext cx="2255838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dirty="0">
                <a:solidFill>
                  <a:srgbClr val="000000"/>
                </a:solidFill>
                <a:latin typeface="Arial" charset="0"/>
              </a:rPr>
              <a:t>Local database </a:t>
            </a:r>
            <a:r>
              <a:rPr lang="en-GB" sz="1400" dirty="0" err="1">
                <a:solidFill>
                  <a:srgbClr val="000000"/>
                </a:solidFill>
                <a:latin typeface="Arial" charset="0"/>
              </a:rPr>
              <a:t>ontologies</a:t>
            </a:r>
            <a:endParaRPr lang="en-GB" sz="1400" dirty="0">
              <a:solidFill>
                <a:srgbClr val="000000"/>
              </a:solidFill>
              <a:latin typeface="Arial" charset="0"/>
            </a:endParaRP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 dirty="0">
                <a:solidFill>
                  <a:srgbClr val="000000"/>
                </a:solidFill>
                <a:latin typeface="Arial" charset="0"/>
              </a:rPr>
              <a:t>(DTL)</a:t>
            </a:r>
            <a:r>
              <a:rPr lang="ar-SA" sz="1200" dirty="0">
                <a:solidFill>
                  <a:srgbClr val="000000"/>
                </a:solidFill>
                <a:latin typeface="Arial" charset="0"/>
                <a:cs typeface="Arial" charset="0"/>
              </a:rPr>
              <a:t>‏</a:t>
            </a:r>
            <a:endParaRPr lang="en-GB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00038" y="4529138"/>
            <a:ext cx="1770062" cy="48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latin typeface="Arial" charset="0"/>
              </a:rPr>
              <a:t>Database schemata</a:t>
            </a:r>
          </a:p>
          <a:p>
            <a:pPr algn="ctr"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</a:rPr>
              <a:t>(any DDL)</a:t>
            </a:r>
            <a:r>
              <a:rPr lang="ar-SA" sz="1200">
                <a:solidFill>
                  <a:srgbClr val="000000"/>
                </a:solidFill>
                <a:latin typeface="Arial" charset="0"/>
                <a:cs typeface="Arial" charset="0"/>
              </a:rPr>
              <a:t>‏</a:t>
            </a:r>
            <a:endParaRPr lang="en-GB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 flipH="1">
            <a:off x="7927975" y="3455988"/>
            <a:ext cx="719138" cy="8286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flipH="1">
            <a:off x="8215313" y="3781425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flipH="1">
            <a:off x="8396288" y="4032250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 flipH="1">
            <a:off x="8107363" y="3997325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" name="Group 13"/>
          <p:cNvGrpSpPr>
            <a:grpSpLocks/>
          </p:cNvGrpSpPr>
          <p:nvPr/>
        </p:nvGrpSpPr>
        <p:grpSpPr bwMode="auto">
          <a:xfrm>
            <a:off x="7885113" y="2097088"/>
            <a:ext cx="755650" cy="717550"/>
            <a:chOff x="4967" y="1321"/>
            <a:chExt cx="476" cy="452"/>
          </a:xfrm>
        </p:grpSpPr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 flipH="1">
              <a:off x="4967" y="1321"/>
              <a:ext cx="477" cy="45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 flipH="1">
              <a:off x="5149" y="1457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 flipH="1">
              <a:off x="5263" y="1615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 flipH="1">
              <a:off x="5081" y="1593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0" name="AutoShape 18"/>
            <p:cNvCxnSpPr>
              <a:cxnSpLocks noChangeShapeType="1"/>
              <a:stCxn id="17" idx="4"/>
              <a:endCxn id="18" idx="1"/>
            </p:cNvCxnSpPr>
            <p:nvPr/>
          </p:nvCxnSpPr>
          <p:spPr bwMode="auto">
            <a:xfrm>
              <a:off x="5183" y="1525"/>
              <a:ext cx="90" cy="100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1" name="AutoShape 19"/>
            <p:cNvCxnSpPr>
              <a:cxnSpLocks noChangeShapeType="1"/>
              <a:stCxn id="17" idx="4"/>
              <a:endCxn id="19" idx="0"/>
            </p:cNvCxnSpPr>
            <p:nvPr/>
          </p:nvCxnSpPr>
          <p:spPr bwMode="auto">
            <a:xfrm flipH="1">
              <a:off x="5115" y="1525"/>
              <a:ext cx="68" cy="68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</p:grpSp>
      <p:cxnSp>
        <p:nvCxnSpPr>
          <p:cNvPr id="22" name="AutoShape 20"/>
          <p:cNvCxnSpPr>
            <a:cxnSpLocks noChangeShapeType="1"/>
            <a:stCxn id="12" idx="4"/>
            <a:endCxn id="13" idx="1"/>
          </p:cNvCxnSpPr>
          <p:nvPr/>
        </p:nvCxnSpPr>
        <p:spPr bwMode="auto">
          <a:xfrm>
            <a:off x="8269288" y="3889375"/>
            <a:ext cx="142875" cy="1587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23" name="AutoShape 21"/>
          <p:cNvCxnSpPr>
            <a:cxnSpLocks noChangeShapeType="1"/>
            <a:stCxn id="12" idx="4"/>
            <a:endCxn id="14" idx="0"/>
          </p:cNvCxnSpPr>
          <p:nvPr/>
        </p:nvCxnSpPr>
        <p:spPr bwMode="auto">
          <a:xfrm flipH="1">
            <a:off x="8161338" y="3889375"/>
            <a:ext cx="107950" cy="1079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24" name="AutoShape 22"/>
          <p:cNvSpPr>
            <a:spLocks noChangeArrowheads="1"/>
          </p:cNvSpPr>
          <p:nvPr/>
        </p:nvSpPr>
        <p:spPr bwMode="auto">
          <a:xfrm flipH="1">
            <a:off x="4038600" y="2166938"/>
            <a:ext cx="3168650" cy="21240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 flipH="1">
            <a:off x="5776913" y="2762250"/>
            <a:ext cx="144462" cy="144463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 flipH="1">
            <a:off x="5489575" y="3014663"/>
            <a:ext cx="144463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 flipH="1">
            <a:off x="5992813" y="3051175"/>
            <a:ext cx="144462" cy="144463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 flipH="1">
            <a:off x="5632450" y="3411538"/>
            <a:ext cx="144463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 flipH="1">
            <a:off x="5200650" y="3411538"/>
            <a:ext cx="144463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 flipH="1">
            <a:off x="5056188" y="2906713"/>
            <a:ext cx="144462" cy="144462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 flipH="1">
            <a:off x="4840288" y="3086100"/>
            <a:ext cx="144462" cy="144463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2" name="AutoShape 30"/>
          <p:cNvCxnSpPr>
            <a:cxnSpLocks noChangeShapeType="1"/>
            <a:stCxn id="25" idx="4"/>
            <a:endCxn id="27" idx="0"/>
          </p:cNvCxnSpPr>
          <p:nvPr/>
        </p:nvCxnSpPr>
        <p:spPr bwMode="auto">
          <a:xfrm>
            <a:off x="5848350" y="2906713"/>
            <a:ext cx="215900" cy="1460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3" name="AutoShape 31"/>
          <p:cNvCxnSpPr>
            <a:cxnSpLocks noChangeShapeType="1"/>
            <a:stCxn id="25" idx="5"/>
            <a:endCxn id="26" idx="1"/>
          </p:cNvCxnSpPr>
          <p:nvPr/>
        </p:nvCxnSpPr>
        <p:spPr bwMode="auto">
          <a:xfrm flipH="1">
            <a:off x="5510213" y="2886075"/>
            <a:ext cx="388937" cy="15081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4" name="AutoShape 32"/>
          <p:cNvCxnSpPr>
            <a:cxnSpLocks noChangeShapeType="1"/>
            <a:stCxn id="26" idx="4"/>
            <a:endCxn id="28" idx="0"/>
          </p:cNvCxnSpPr>
          <p:nvPr/>
        </p:nvCxnSpPr>
        <p:spPr bwMode="auto">
          <a:xfrm>
            <a:off x="5561013" y="3157538"/>
            <a:ext cx="142875" cy="25400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5" name="AutoShape 33"/>
          <p:cNvCxnSpPr>
            <a:cxnSpLocks noChangeShapeType="1"/>
            <a:stCxn id="26" idx="5"/>
            <a:endCxn id="29" idx="1"/>
          </p:cNvCxnSpPr>
          <p:nvPr/>
        </p:nvCxnSpPr>
        <p:spPr bwMode="auto">
          <a:xfrm flipH="1">
            <a:off x="5221288" y="3138488"/>
            <a:ext cx="390525" cy="2936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6" name="AutoShape 34"/>
          <p:cNvCxnSpPr>
            <a:cxnSpLocks noChangeShapeType="1"/>
            <a:stCxn id="25" idx="4"/>
            <a:endCxn id="30" idx="1"/>
          </p:cNvCxnSpPr>
          <p:nvPr/>
        </p:nvCxnSpPr>
        <p:spPr bwMode="auto">
          <a:xfrm flipH="1">
            <a:off x="5076825" y="2906713"/>
            <a:ext cx="771525" cy="222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7" name="AutoShape 35"/>
          <p:cNvCxnSpPr>
            <a:cxnSpLocks noChangeShapeType="1"/>
            <a:stCxn id="30" idx="5"/>
            <a:endCxn id="31" idx="1"/>
          </p:cNvCxnSpPr>
          <p:nvPr/>
        </p:nvCxnSpPr>
        <p:spPr bwMode="auto">
          <a:xfrm flipH="1">
            <a:off x="4860925" y="3030538"/>
            <a:ext cx="317500" cy="777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38" name="AutoShape 36"/>
          <p:cNvCxnSpPr>
            <a:cxnSpLocks noChangeShapeType="1"/>
            <a:stCxn id="26" idx="6"/>
            <a:endCxn id="30" idx="3"/>
          </p:cNvCxnSpPr>
          <p:nvPr/>
        </p:nvCxnSpPr>
        <p:spPr bwMode="auto">
          <a:xfrm flipH="1" flipV="1">
            <a:off x="5076825" y="3030538"/>
            <a:ext cx="555625" cy="55562"/>
          </a:xfrm>
          <a:prstGeom prst="straightConnector1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</p:spPr>
      </p:cxnSp>
      <p:cxnSp>
        <p:nvCxnSpPr>
          <p:cNvPr id="39" name="AutoShape 37"/>
          <p:cNvCxnSpPr>
            <a:cxnSpLocks noChangeShapeType="1"/>
            <a:stCxn id="28" idx="7"/>
            <a:endCxn id="31" idx="3"/>
          </p:cNvCxnSpPr>
          <p:nvPr/>
        </p:nvCxnSpPr>
        <p:spPr bwMode="auto">
          <a:xfrm flipH="1" flipV="1">
            <a:off x="4860925" y="3209925"/>
            <a:ext cx="893763" cy="222250"/>
          </a:xfrm>
          <a:prstGeom prst="straightConnector1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</p:spPr>
      </p:cxnSp>
      <p:cxnSp>
        <p:nvCxnSpPr>
          <p:cNvPr id="40" name="AutoShape 38"/>
          <p:cNvCxnSpPr>
            <a:cxnSpLocks noChangeShapeType="1"/>
            <a:stCxn id="19" idx="5"/>
            <a:endCxn id="25" idx="2"/>
          </p:cNvCxnSpPr>
          <p:nvPr/>
        </p:nvCxnSpPr>
        <p:spPr bwMode="auto">
          <a:xfrm flipH="1">
            <a:off x="5776913" y="2620963"/>
            <a:ext cx="2381250" cy="2127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1" name="AutoShape 39"/>
          <p:cNvCxnSpPr>
            <a:cxnSpLocks noChangeShapeType="1"/>
            <a:stCxn id="18" idx="5"/>
            <a:endCxn id="26" idx="2"/>
          </p:cNvCxnSpPr>
          <p:nvPr/>
        </p:nvCxnSpPr>
        <p:spPr bwMode="auto">
          <a:xfrm flipH="1">
            <a:off x="5489575" y="2655888"/>
            <a:ext cx="2957513" cy="430212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2" name="AutoShape 40"/>
          <p:cNvCxnSpPr>
            <a:cxnSpLocks noChangeShapeType="1"/>
            <a:stCxn id="14" idx="5"/>
            <a:endCxn id="28" idx="2"/>
          </p:cNvCxnSpPr>
          <p:nvPr/>
        </p:nvCxnSpPr>
        <p:spPr bwMode="auto">
          <a:xfrm flipH="1" flipV="1">
            <a:off x="5632450" y="3482975"/>
            <a:ext cx="2566988" cy="60483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3" name="AutoShape 41"/>
          <p:cNvCxnSpPr>
            <a:cxnSpLocks noChangeShapeType="1"/>
            <a:stCxn id="13" idx="6"/>
            <a:endCxn id="31" idx="2"/>
          </p:cNvCxnSpPr>
          <p:nvPr/>
        </p:nvCxnSpPr>
        <p:spPr bwMode="auto">
          <a:xfrm flipH="1" flipV="1">
            <a:off x="4840288" y="3157538"/>
            <a:ext cx="3663950" cy="92710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44" name="AutoShape 42"/>
          <p:cNvCxnSpPr>
            <a:cxnSpLocks noChangeShapeType="1"/>
            <a:stCxn id="60" idx="1"/>
            <a:endCxn id="29" idx="6"/>
          </p:cNvCxnSpPr>
          <p:nvPr/>
        </p:nvCxnSpPr>
        <p:spPr bwMode="auto">
          <a:xfrm flipV="1">
            <a:off x="3362325" y="3482975"/>
            <a:ext cx="1982788" cy="6254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45" name="AutoShape 43"/>
          <p:cNvSpPr>
            <a:spLocks noChangeArrowheads="1"/>
          </p:cNvSpPr>
          <p:nvPr/>
        </p:nvSpPr>
        <p:spPr bwMode="auto">
          <a:xfrm flipH="1">
            <a:off x="2863850" y="3629025"/>
            <a:ext cx="719138" cy="684213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AutoShape 44"/>
          <p:cNvSpPr>
            <a:spLocks noChangeArrowheads="1"/>
          </p:cNvSpPr>
          <p:nvPr/>
        </p:nvSpPr>
        <p:spPr bwMode="auto">
          <a:xfrm flipH="1">
            <a:off x="2466975" y="1828800"/>
            <a:ext cx="719138" cy="684213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 flipH="1">
            <a:off x="2754313" y="2044700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 flipH="1">
            <a:off x="2935288" y="2295525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 flipH="1">
            <a:off x="2646363" y="2260600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0" name="AutoShape 48"/>
          <p:cNvCxnSpPr>
            <a:cxnSpLocks noChangeShapeType="1"/>
            <a:stCxn id="47" idx="4"/>
            <a:endCxn id="48" idx="0"/>
          </p:cNvCxnSpPr>
          <p:nvPr/>
        </p:nvCxnSpPr>
        <p:spPr bwMode="auto">
          <a:xfrm>
            <a:off x="2808288" y="2152650"/>
            <a:ext cx="180975" cy="1428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51" name="AutoShape 49"/>
          <p:cNvCxnSpPr>
            <a:cxnSpLocks noChangeShapeType="1"/>
            <a:stCxn id="47" idx="4"/>
            <a:endCxn id="49" idx="0"/>
          </p:cNvCxnSpPr>
          <p:nvPr/>
        </p:nvCxnSpPr>
        <p:spPr bwMode="auto">
          <a:xfrm flipH="1">
            <a:off x="2700338" y="2152650"/>
            <a:ext cx="107950" cy="1079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grpSp>
        <p:nvGrpSpPr>
          <p:cNvPr id="52" name="Group 50"/>
          <p:cNvGrpSpPr>
            <a:grpSpLocks/>
          </p:cNvGrpSpPr>
          <p:nvPr/>
        </p:nvGrpSpPr>
        <p:grpSpPr bwMode="auto">
          <a:xfrm>
            <a:off x="2514600" y="2700338"/>
            <a:ext cx="717550" cy="682625"/>
            <a:chOff x="1584" y="1701"/>
            <a:chExt cx="452" cy="430"/>
          </a:xfrm>
        </p:grpSpPr>
        <p:sp>
          <p:nvSpPr>
            <p:cNvPr id="53" name="AutoShape 51"/>
            <p:cNvSpPr>
              <a:spLocks noChangeArrowheads="1"/>
            </p:cNvSpPr>
            <p:nvPr/>
          </p:nvSpPr>
          <p:spPr bwMode="auto">
            <a:xfrm flipH="1">
              <a:off x="1584" y="1701"/>
              <a:ext cx="453" cy="43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auto">
            <a:xfrm flipH="1">
              <a:off x="1765" y="1844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auto">
            <a:xfrm flipH="1">
              <a:off x="1879" y="2002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auto">
            <a:xfrm flipH="1">
              <a:off x="1697" y="1980"/>
              <a:ext cx="68" cy="68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7" name="AutoShape 55"/>
            <p:cNvCxnSpPr>
              <a:cxnSpLocks noChangeShapeType="1"/>
              <a:stCxn id="54" idx="4"/>
              <a:endCxn id="55" idx="0"/>
            </p:cNvCxnSpPr>
            <p:nvPr/>
          </p:nvCxnSpPr>
          <p:spPr bwMode="auto">
            <a:xfrm>
              <a:off x="1799" y="1911"/>
              <a:ext cx="114" cy="91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58" name="AutoShape 56"/>
            <p:cNvCxnSpPr>
              <a:cxnSpLocks noChangeShapeType="1"/>
              <a:stCxn id="54" idx="4"/>
              <a:endCxn id="56" idx="0"/>
            </p:cNvCxnSpPr>
            <p:nvPr/>
          </p:nvCxnSpPr>
          <p:spPr bwMode="auto">
            <a:xfrm flipH="1">
              <a:off x="1731" y="1911"/>
              <a:ext cx="68" cy="69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cxnSp>
      </p:grpSp>
      <p:sp>
        <p:nvSpPr>
          <p:cNvPr id="59" name="Oval 57"/>
          <p:cNvSpPr>
            <a:spLocks noChangeArrowheads="1"/>
          </p:cNvSpPr>
          <p:nvPr/>
        </p:nvSpPr>
        <p:spPr bwMode="auto">
          <a:xfrm flipH="1">
            <a:off x="3165475" y="3843338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 flipH="1">
            <a:off x="3346450" y="4094163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59"/>
          <p:cNvSpPr>
            <a:spLocks noChangeArrowheads="1"/>
          </p:cNvSpPr>
          <p:nvPr/>
        </p:nvSpPr>
        <p:spPr bwMode="auto">
          <a:xfrm flipH="1">
            <a:off x="3057525" y="4059238"/>
            <a:ext cx="107950" cy="10795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2" name="AutoShape 60"/>
          <p:cNvCxnSpPr>
            <a:cxnSpLocks noChangeShapeType="1"/>
            <a:stCxn id="59" idx="4"/>
            <a:endCxn id="60" idx="0"/>
          </p:cNvCxnSpPr>
          <p:nvPr/>
        </p:nvCxnSpPr>
        <p:spPr bwMode="auto">
          <a:xfrm>
            <a:off x="3219450" y="3951288"/>
            <a:ext cx="180975" cy="1428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63" name="AutoShape 61"/>
          <p:cNvCxnSpPr>
            <a:cxnSpLocks noChangeShapeType="1"/>
            <a:stCxn id="59" idx="4"/>
            <a:endCxn id="61" idx="0"/>
          </p:cNvCxnSpPr>
          <p:nvPr/>
        </p:nvCxnSpPr>
        <p:spPr bwMode="auto">
          <a:xfrm flipH="1">
            <a:off x="3111500" y="3951288"/>
            <a:ext cx="107950" cy="10795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sp>
        <p:nvSpPr>
          <p:cNvPr id="64" name="Line 62"/>
          <p:cNvSpPr>
            <a:spLocks noChangeShapeType="1"/>
          </p:cNvSpPr>
          <p:nvPr/>
        </p:nvSpPr>
        <p:spPr bwMode="auto">
          <a:xfrm>
            <a:off x="2695575" y="2362200"/>
            <a:ext cx="157163" cy="56673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65" name="AutoShape 63"/>
          <p:cNvCxnSpPr>
            <a:cxnSpLocks noChangeShapeType="1"/>
            <a:stCxn id="64" idx="0"/>
            <a:endCxn id="71" idx="2"/>
          </p:cNvCxnSpPr>
          <p:nvPr/>
        </p:nvCxnSpPr>
        <p:spPr bwMode="auto">
          <a:xfrm flipH="1">
            <a:off x="990600" y="2362200"/>
            <a:ext cx="1704975" cy="93503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6" name="AutoShape 64"/>
          <p:cNvCxnSpPr>
            <a:cxnSpLocks noChangeShapeType="1"/>
            <a:stCxn id="56" idx="4"/>
            <a:endCxn id="72" idx="2"/>
          </p:cNvCxnSpPr>
          <p:nvPr/>
        </p:nvCxnSpPr>
        <p:spPr bwMode="auto">
          <a:xfrm flipH="1">
            <a:off x="990600" y="3251200"/>
            <a:ext cx="1755775" cy="9032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7" name="AutoShape 65"/>
          <p:cNvCxnSpPr>
            <a:cxnSpLocks noChangeShapeType="1"/>
            <a:stCxn id="55" idx="4"/>
            <a:endCxn id="72" idx="2"/>
          </p:cNvCxnSpPr>
          <p:nvPr/>
        </p:nvCxnSpPr>
        <p:spPr bwMode="auto">
          <a:xfrm flipH="1">
            <a:off x="990600" y="3286125"/>
            <a:ext cx="2046288" cy="86836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8" name="AutoShape 66"/>
          <p:cNvCxnSpPr>
            <a:cxnSpLocks noChangeShapeType="1"/>
            <a:stCxn id="61" idx="6"/>
            <a:endCxn id="71" idx="2"/>
          </p:cNvCxnSpPr>
          <p:nvPr/>
        </p:nvCxnSpPr>
        <p:spPr bwMode="auto">
          <a:xfrm flipH="1" flipV="1">
            <a:off x="990600" y="3297238"/>
            <a:ext cx="2174875" cy="8143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69" name="AutoShape 67"/>
          <p:cNvCxnSpPr>
            <a:cxnSpLocks noChangeShapeType="1"/>
            <a:stCxn id="60" idx="4"/>
            <a:endCxn id="72" idx="2"/>
          </p:cNvCxnSpPr>
          <p:nvPr/>
        </p:nvCxnSpPr>
        <p:spPr bwMode="auto">
          <a:xfrm flipH="1" flipV="1">
            <a:off x="990600" y="4152900"/>
            <a:ext cx="2409825" cy="4921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sp>
        <p:nvSpPr>
          <p:cNvPr id="70" name="AutoShape 68"/>
          <p:cNvSpPr>
            <a:spLocks noChangeArrowheads="1"/>
          </p:cNvSpPr>
          <p:nvPr/>
        </p:nvSpPr>
        <p:spPr bwMode="auto">
          <a:xfrm flipH="1">
            <a:off x="1027113" y="2308225"/>
            <a:ext cx="395287" cy="479425"/>
          </a:xfrm>
          <a:prstGeom prst="can">
            <a:avLst>
              <a:gd name="adj" fmla="val 30321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 flipH="1">
            <a:off x="990600" y="3063875"/>
            <a:ext cx="395288" cy="468313"/>
          </a:xfrm>
          <a:prstGeom prst="can">
            <a:avLst>
              <a:gd name="adj" fmla="val 29618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AutoShape 70"/>
          <p:cNvSpPr>
            <a:spLocks noChangeArrowheads="1"/>
          </p:cNvSpPr>
          <p:nvPr/>
        </p:nvSpPr>
        <p:spPr bwMode="auto">
          <a:xfrm flipH="1">
            <a:off x="990600" y="3919538"/>
            <a:ext cx="395288" cy="468312"/>
          </a:xfrm>
          <a:prstGeom prst="can">
            <a:avLst>
              <a:gd name="adj" fmla="val 29618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3" name="AutoShape 71"/>
          <p:cNvCxnSpPr>
            <a:cxnSpLocks noChangeShapeType="1"/>
            <a:stCxn id="47" idx="4"/>
            <a:endCxn id="25" idx="6"/>
          </p:cNvCxnSpPr>
          <p:nvPr/>
        </p:nvCxnSpPr>
        <p:spPr bwMode="auto">
          <a:xfrm>
            <a:off x="2808288" y="2152650"/>
            <a:ext cx="3113087" cy="68103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4" name="AutoShape 72"/>
          <p:cNvCxnSpPr>
            <a:cxnSpLocks noChangeShapeType="1"/>
            <a:stCxn id="48" idx="4"/>
            <a:endCxn id="31" idx="0"/>
          </p:cNvCxnSpPr>
          <p:nvPr/>
        </p:nvCxnSpPr>
        <p:spPr bwMode="auto">
          <a:xfrm>
            <a:off x="2987675" y="2403475"/>
            <a:ext cx="1924050" cy="6826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5" name="AutoShape 73"/>
          <p:cNvCxnSpPr>
            <a:cxnSpLocks noChangeShapeType="1"/>
            <a:stCxn id="54" idx="4"/>
            <a:endCxn id="31" idx="4"/>
          </p:cNvCxnSpPr>
          <p:nvPr/>
        </p:nvCxnSpPr>
        <p:spPr bwMode="auto">
          <a:xfrm>
            <a:off x="2855913" y="3033713"/>
            <a:ext cx="2057400" cy="195262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76" name="AutoShape 74"/>
          <p:cNvCxnSpPr>
            <a:cxnSpLocks noChangeShapeType="1"/>
            <a:stCxn id="48" idx="4"/>
            <a:endCxn id="70" idx="2"/>
          </p:cNvCxnSpPr>
          <p:nvPr/>
        </p:nvCxnSpPr>
        <p:spPr bwMode="auto">
          <a:xfrm rot="5400000">
            <a:off x="2133600" y="1692275"/>
            <a:ext cx="144463" cy="156686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77" name="AutoShape 75"/>
          <p:cNvCxnSpPr>
            <a:cxnSpLocks noChangeShapeType="1"/>
            <a:stCxn id="64" idx="0"/>
            <a:endCxn id="70" idx="2"/>
          </p:cNvCxnSpPr>
          <p:nvPr/>
        </p:nvCxnSpPr>
        <p:spPr bwMode="auto">
          <a:xfrm rot="5400000">
            <a:off x="1966119" y="1818481"/>
            <a:ext cx="185738" cy="12731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78" name="AutoShape 76"/>
          <p:cNvCxnSpPr>
            <a:cxnSpLocks noChangeShapeType="1"/>
            <a:stCxn id="56" idx="4"/>
            <a:endCxn id="59" idx="0"/>
          </p:cNvCxnSpPr>
          <p:nvPr/>
        </p:nvCxnSpPr>
        <p:spPr bwMode="auto">
          <a:xfrm>
            <a:off x="2747963" y="3251200"/>
            <a:ext cx="471487" cy="592138"/>
          </a:xfrm>
          <a:prstGeom prst="straightConnector1">
            <a:avLst/>
          </a:prstGeom>
          <a:noFill/>
          <a:ln w="9360" cap="rnd">
            <a:solidFill>
              <a:srgbClr val="000000"/>
            </a:solidFill>
            <a:prstDash val="sysDot"/>
            <a:miter lim="800000"/>
            <a:headEnd/>
            <a:tailEnd type="triangle" w="med" len="med"/>
          </a:ln>
        </p:spPr>
      </p:cxnSp>
      <p:sp>
        <p:nvSpPr>
          <p:cNvPr id="79" name="AutoShape 77"/>
          <p:cNvSpPr>
            <a:spLocks/>
          </p:cNvSpPr>
          <p:nvPr/>
        </p:nvSpPr>
        <p:spPr bwMode="auto">
          <a:xfrm rot="5400000">
            <a:off x="4270375" y="3541713"/>
            <a:ext cx="228600" cy="3733800"/>
          </a:xfrm>
          <a:prstGeom prst="rightBrace">
            <a:avLst>
              <a:gd name="adj1" fmla="val 142841"/>
              <a:gd name="adj2" fmla="val 49181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304800" y="6172200"/>
            <a:ext cx="848796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Can the TDS knowledge base be represented in the combination of the DCR and the RR?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2057400" y="1676400"/>
            <a:ext cx="5257800" cy="3505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(database) </a:t>
            </a:r>
            <a:r>
              <a:rPr lang="en-US" dirty="0" err="1" smtClean="0"/>
              <a:t>ontologies</a:t>
            </a:r>
            <a:r>
              <a:rPr lang="en-US" dirty="0" smtClean="0"/>
              <a:t> (DTL)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1728353"/>
            <a:ext cx="83820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TOP NOTION 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tdn:locationalPredicates</a:t>
            </a:r>
            <a:endParaRPr kumimoji="0" lang="en-GB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LABEL       "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Locational</a:t>
            </a: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predicates"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DESCRIPTION "Information concerning 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locational</a:t>
            </a: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predicates, including form of,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     and conditions on, construction, and form of the negation."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LINK TO CONCEPT 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locationalPredicate</a:t>
            </a:r>
            <a:endParaRPr kumimoji="0" lang="en-GB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  <a:p>
            <a:pPr marL="381000" marR="0" lvl="0" indent="-381000" algn="l" defTabSz="914400" rtl="0" eaLnBrk="1" fontAlgn="auto" latinLnBrk="0" hangingPunct="1">
              <a:lnSpc>
                <a:spcPct val="5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GROUPS {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NOTION 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tdn:ZeroEncoding</a:t>
            </a:r>
            <a:endParaRPr kumimoji="0" lang="en-GB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LABEL "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Locational</a:t>
            </a: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predicate is zero“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LINK TO CONCEPT 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conditionsOnEncoding</a:t>
            </a:r>
            <a:endParaRPr kumimoji="0" lang="en-GB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GROUPS {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</a:t>
            </a:r>
            <a:r>
              <a:rPr kumimoji="0" lang="en-GB" sz="1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</a:t>
            </a: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NOTION tdn:v168_Zero_plus_locative_prepositional_phrase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LABEL "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Locational</a:t>
            </a: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predicate is zero + locative prepositional phrase"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DESCRIPTION "The </a:t>
            </a:r>
            <a:r>
              <a:rPr kumimoji="0" lang="en-GB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locational</a:t>
            </a: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predicate is expressed without the use of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            an overt verb, but has a locative prepositional phrase."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IS FIELD v168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GROUPS WHEN "yes" {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  NOTION tdn:v169_Zero_for_present_only IS FIELD v169;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en-GB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  NOTION tdn:v170_Zero_in_positive_sentences_only IS FIELD v170;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nl-NL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 }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nl-NL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}</a:t>
            </a:r>
          </a:p>
          <a:p>
            <a:pPr marL="381000" marR="0" lvl="0" indent="-3810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charset="2"/>
              <a:buAutoNum type="arabicPeriod"/>
              <a:tabLst/>
              <a:defRPr/>
            </a:pPr>
            <a:r>
              <a:rPr kumimoji="0" lang="nl-NL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}</a:t>
            </a:r>
            <a:endParaRPr kumimoji="0" lang="nl-NL" sz="1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5" name="AutoShape 5"/>
          <p:cNvSpPr>
            <a:spLocks/>
          </p:cNvSpPr>
          <p:nvPr/>
        </p:nvSpPr>
        <p:spPr bwMode="auto">
          <a:xfrm>
            <a:off x="6877050" y="1731319"/>
            <a:ext cx="1838354" cy="338554"/>
          </a:xfrm>
          <a:prstGeom prst="borderCallout1">
            <a:avLst>
              <a:gd name="adj1" fmla="val 40222"/>
              <a:gd name="adj2" fmla="val -5884"/>
              <a:gd name="adj3" fmla="val 39106"/>
              <a:gd name="adj4" fmla="val -13472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>
                <a:solidFill>
                  <a:schemeClr val="tx1"/>
                </a:solidFill>
                <a:latin typeface="+mj-lt"/>
              </a:rPr>
              <a:t>Concept notion</a:t>
            </a:r>
            <a:endParaRPr lang="en-GB" sz="1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AutoShape 6"/>
          <p:cNvSpPr>
            <a:spLocks/>
          </p:cNvSpPr>
          <p:nvPr/>
        </p:nvSpPr>
        <p:spPr bwMode="auto">
          <a:xfrm>
            <a:off x="6786578" y="3076136"/>
            <a:ext cx="1714528" cy="338554"/>
          </a:xfrm>
          <a:prstGeom prst="borderCallout1">
            <a:avLst>
              <a:gd name="adj1" fmla="val 40222"/>
              <a:gd name="adj2" fmla="val -5884"/>
              <a:gd name="adj3" fmla="val -27467"/>
              <a:gd name="adj4" fmla="val -18055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+mj-lt"/>
              </a:rPr>
              <a:t>Grouping notion</a:t>
            </a:r>
            <a:endParaRPr lang="en-GB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AutoShape 7"/>
          <p:cNvSpPr>
            <a:spLocks/>
          </p:cNvSpPr>
          <p:nvPr/>
        </p:nvSpPr>
        <p:spPr bwMode="auto">
          <a:xfrm>
            <a:off x="6705600" y="5410200"/>
            <a:ext cx="1295400" cy="338554"/>
          </a:xfrm>
          <a:prstGeom prst="borderCallout1">
            <a:avLst>
              <a:gd name="adj1" fmla="val 40222"/>
              <a:gd name="adj2" fmla="val -5884"/>
              <a:gd name="adj3" fmla="val -22766"/>
              <a:gd name="adj4" fmla="val -10835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ffectLst/>
        </p:spPr>
        <p:txBody>
          <a:bodyPr anchor="ctr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+mj-lt"/>
              </a:rPr>
              <a:t>Field notion</a:t>
            </a:r>
            <a:endParaRPr lang="en-GB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1752600"/>
            <a:ext cx="245913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Container data category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3048000"/>
            <a:ext cx="245913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Container data category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5410200"/>
            <a:ext cx="245913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Complex data category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5867400"/>
            <a:ext cx="769620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DTL also allows descriptions of values, i.e., specifies simple data categories.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14400" y="2667000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371600" y="3429000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990600" y="2514600"/>
            <a:ext cx="16764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676400" y="4648200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33400" y="6324600"/>
            <a:ext cx="769620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DTL also specifies structural and semantic relationships.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(domain) ontology (OWL)</a:t>
            </a:r>
            <a:endParaRPr lang="en-US" dirty="0"/>
          </a:p>
        </p:txBody>
      </p:sp>
      <p:sp>
        <p:nvSpPr>
          <p:cNvPr id="5" name="Oval 171"/>
          <p:cNvSpPr>
            <a:spLocks noChangeArrowheads="1"/>
          </p:cNvSpPr>
          <p:nvPr/>
        </p:nvSpPr>
        <p:spPr bwMode="auto">
          <a:xfrm>
            <a:off x="3459163" y="1600200"/>
            <a:ext cx="1727200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+mj-lt"/>
              </a:rPr>
              <a:t>predicate</a:t>
            </a:r>
            <a:endParaRPr lang="nl-NL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Oval 173"/>
          <p:cNvSpPr>
            <a:spLocks noChangeArrowheads="1"/>
          </p:cNvSpPr>
          <p:nvPr/>
        </p:nvSpPr>
        <p:spPr bwMode="auto">
          <a:xfrm>
            <a:off x="3465513" y="2733675"/>
            <a:ext cx="1727200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non-verbal predicate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Oval 174"/>
          <p:cNvSpPr>
            <a:spLocks noChangeArrowheads="1"/>
          </p:cNvSpPr>
          <p:nvPr/>
        </p:nvSpPr>
        <p:spPr bwMode="auto">
          <a:xfrm>
            <a:off x="381000" y="3868738"/>
            <a:ext cx="1042988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adjectival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Oval 176"/>
          <p:cNvSpPr>
            <a:spLocks noChangeArrowheads="1"/>
          </p:cNvSpPr>
          <p:nvPr/>
        </p:nvSpPr>
        <p:spPr bwMode="auto">
          <a:xfrm>
            <a:off x="1520825" y="3868738"/>
            <a:ext cx="1042988" cy="5762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ascriptive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Oval 177"/>
          <p:cNvSpPr>
            <a:spLocks noChangeArrowheads="1"/>
          </p:cNvSpPr>
          <p:nvPr/>
        </p:nvSpPr>
        <p:spPr bwMode="auto">
          <a:xfrm>
            <a:off x="2660650" y="3870325"/>
            <a:ext cx="1042988" cy="5746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existential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Oval 178"/>
          <p:cNvSpPr>
            <a:spLocks noChangeArrowheads="1"/>
          </p:cNvSpPr>
          <p:nvPr/>
        </p:nvSpPr>
        <p:spPr bwMode="auto">
          <a:xfrm>
            <a:off x="4940300" y="3870325"/>
            <a:ext cx="1042988" cy="5746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nominal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Oval 179"/>
          <p:cNvSpPr>
            <a:spLocks noChangeArrowheads="1"/>
          </p:cNvSpPr>
          <p:nvPr/>
        </p:nvSpPr>
        <p:spPr bwMode="auto">
          <a:xfrm>
            <a:off x="3800475" y="3870325"/>
            <a:ext cx="1042988" cy="5746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identity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Oval 180"/>
          <p:cNvSpPr>
            <a:spLocks noChangeArrowheads="1"/>
          </p:cNvSpPr>
          <p:nvPr/>
        </p:nvSpPr>
        <p:spPr bwMode="auto">
          <a:xfrm>
            <a:off x="6080125" y="3870325"/>
            <a:ext cx="1042988" cy="5746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possessive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Oval 181"/>
          <p:cNvSpPr>
            <a:spLocks noChangeArrowheads="1"/>
          </p:cNvSpPr>
          <p:nvPr/>
        </p:nvSpPr>
        <p:spPr bwMode="auto">
          <a:xfrm>
            <a:off x="7221538" y="3870325"/>
            <a:ext cx="1042988" cy="574675"/>
          </a:xfrm>
          <a:prstGeom prst="ellipse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 b="1">
                <a:solidFill>
                  <a:schemeClr val="tx1"/>
                </a:solidFill>
                <a:latin typeface="+mj-lt"/>
              </a:rPr>
              <a:t>locational</a:t>
            </a:r>
            <a:endParaRPr lang="nl-NL" sz="1200" b="1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" name="AutoShape 183"/>
          <p:cNvCxnSpPr>
            <a:cxnSpLocks noChangeShapeType="1"/>
            <a:stCxn id="5" idx="4"/>
            <a:endCxn id="6" idx="0"/>
          </p:cNvCxnSpPr>
          <p:nvPr/>
        </p:nvCxnSpPr>
        <p:spPr bwMode="auto">
          <a:xfrm>
            <a:off x="4322763" y="2176463"/>
            <a:ext cx="6350" cy="5572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5" name="AutoShape 184"/>
          <p:cNvCxnSpPr>
            <a:cxnSpLocks noChangeShapeType="1"/>
            <a:stCxn id="6" idx="4"/>
            <a:endCxn id="7" idx="0"/>
          </p:cNvCxnSpPr>
          <p:nvPr/>
        </p:nvCxnSpPr>
        <p:spPr bwMode="auto">
          <a:xfrm flipH="1">
            <a:off x="903288" y="3309938"/>
            <a:ext cx="3425825" cy="558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" name="AutoShape 185"/>
          <p:cNvCxnSpPr>
            <a:cxnSpLocks noChangeShapeType="1"/>
            <a:stCxn id="6" idx="4"/>
            <a:endCxn id="8" idx="0"/>
          </p:cNvCxnSpPr>
          <p:nvPr/>
        </p:nvCxnSpPr>
        <p:spPr bwMode="auto">
          <a:xfrm flipH="1">
            <a:off x="2043113" y="3309938"/>
            <a:ext cx="2286000" cy="558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7" name="AutoShape 186"/>
          <p:cNvCxnSpPr>
            <a:cxnSpLocks noChangeShapeType="1"/>
            <a:stCxn id="6" idx="4"/>
            <a:endCxn id="9" idx="0"/>
          </p:cNvCxnSpPr>
          <p:nvPr/>
        </p:nvCxnSpPr>
        <p:spPr bwMode="auto">
          <a:xfrm flipH="1">
            <a:off x="3182938" y="3309938"/>
            <a:ext cx="1146175" cy="560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8" name="AutoShape 187"/>
          <p:cNvCxnSpPr>
            <a:cxnSpLocks noChangeShapeType="1"/>
            <a:stCxn id="6" idx="4"/>
            <a:endCxn id="11" idx="0"/>
          </p:cNvCxnSpPr>
          <p:nvPr/>
        </p:nvCxnSpPr>
        <p:spPr bwMode="auto">
          <a:xfrm flipH="1">
            <a:off x="4322763" y="3309938"/>
            <a:ext cx="6350" cy="560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9" name="AutoShape 188"/>
          <p:cNvCxnSpPr>
            <a:cxnSpLocks noChangeShapeType="1"/>
            <a:stCxn id="6" idx="4"/>
            <a:endCxn id="10" idx="0"/>
          </p:cNvCxnSpPr>
          <p:nvPr/>
        </p:nvCxnSpPr>
        <p:spPr bwMode="auto">
          <a:xfrm>
            <a:off x="4329113" y="3309938"/>
            <a:ext cx="1133475" cy="560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" name="AutoShape 189"/>
          <p:cNvCxnSpPr>
            <a:cxnSpLocks noChangeShapeType="1"/>
            <a:stCxn id="6" idx="4"/>
            <a:endCxn id="12" idx="0"/>
          </p:cNvCxnSpPr>
          <p:nvPr/>
        </p:nvCxnSpPr>
        <p:spPr bwMode="auto">
          <a:xfrm>
            <a:off x="4329113" y="3309938"/>
            <a:ext cx="2273300" cy="560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" name="AutoShape 190"/>
          <p:cNvCxnSpPr>
            <a:cxnSpLocks noChangeShapeType="1"/>
            <a:stCxn id="6" idx="4"/>
            <a:endCxn id="13" idx="0"/>
          </p:cNvCxnSpPr>
          <p:nvPr/>
        </p:nvCxnSpPr>
        <p:spPr bwMode="auto">
          <a:xfrm>
            <a:off x="4329113" y="3309938"/>
            <a:ext cx="3414713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2" name="AutoShape 191"/>
          <p:cNvCxnSpPr>
            <a:cxnSpLocks noChangeShapeType="1"/>
            <a:stCxn id="13" idx="4"/>
            <a:endCxn id="12" idx="4"/>
          </p:cNvCxnSpPr>
          <p:nvPr/>
        </p:nvCxnSpPr>
        <p:spPr bwMode="auto">
          <a:xfrm rot="16200000" flipV="1">
            <a:off x="7165975" y="3881438"/>
            <a:ext cx="14288" cy="1141413"/>
          </a:xfrm>
          <a:prstGeom prst="curvedConnector3">
            <a:avLst>
              <a:gd name="adj1" fmla="val -1500000"/>
            </a:avLst>
          </a:prstGeom>
          <a:noFill/>
          <a:ln w="127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3" name="AutoShape 192"/>
          <p:cNvCxnSpPr>
            <a:cxnSpLocks noChangeShapeType="1"/>
            <a:stCxn id="13" idx="4"/>
            <a:endCxn id="10" idx="4"/>
          </p:cNvCxnSpPr>
          <p:nvPr/>
        </p:nvCxnSpPr>
        <p:spPr bwMode="auto">
          <a:xfrm rot="16200000" flipV="1">
            <a:off x="6596063" y="3311525"/>
            <a:ext cx="14288" cy="2281238"/>
          </a:xfrm>
          <a:prstGeom prst="curvedConnector3">
            <a:avLst>
              <a:gd name="adj1" fmla="val -1500000"/>
            </a:avLst>
          </a:prstGeom>
          <a:noFill/>
          <a:ln w="127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" name="AutoShape 193"/>
          <p:cNvCxnSpPr>
            <a:cxnSpLocks noChangeShapeType="1"/>
            <a:stCxn id="13" idx="4"/>
            <a:endCxn id="11" idx="4"/>
          </p:cNvCxnSpPr>
          <p:nvPr/>
        </p:nvCxnSpPr>
        <p:spPr bwMode="auto">
          <a:xfrm rot="16200000" flipV="1">
            <a:off x="6026150" y="2741613"/>
            <a:ext cx="14288" cy="3421063"/>
          </a:xfrm>
          <a:prstGeom prst="curvedConnector3">
            <a:avLst>
              <a:gd name="adj1" fmla="val -1500000"/>
            </a:avLst>
          </a:prstGeom>
          <a:noFill/>
          <a:ln w="127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5" name="AutoShape 194"/>
          <p:cNvCxnSpPr>
            <a:cxnSpLocks noChangeShapeType="1"/>
            <a:stCxn id="13" idx="4"/>
            <a:endCxn id="9" idx="4"/>
          </p:cNvCxnSpPr>
          <p:nvPr/>
        </p:nvCxnSpPr>
        <p:spPr bwMode="auto">
          <a:xfrm rot="16200000" flipV="1">
            <a:off x="5456238" y="2171700"/>
            <a:ext cx="14288" cy="4560888"/>
          </a:xfrm>
          <a:prstGeom prst="curvedConnector3">
            <a:avLst>
              <a:gd name="adj1" fmla="val -1500000"/>
            </a:avLst>
          </a:prstGeom>
          <a:noFill/>
          <a:ln w="127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6" name="AutoShape 195"/>
          <p:cNvCxnSpPr>
            <a:cxnSpLocks noChangeShapeType="1"/>
            <a:stCxn id="13" idx="4"/>
            <a:endCxn id="8" idx="4"/>
          </p:cNvCxnSpPr>
          <p:nvPr/>
        </p:nvCxnSpPr>
        <p:spPr bwMode="auto">
          <a:xfrm rot="16200000" flipV="1">
            <a:off x="4886325" y="1601788"/>
            <a:ext cx="14288" cy="5700713"/>
          </a:xfrm>
          <a:prstGeom prst="curvedConnector3">
            <a:avLst>
              <a:gd name="adj1" fmla="val -1500000"/>
            </a:avLst>
          </a:prstGeom>
          <a:noFill/>
          <a:ln w="127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7" name="AutoShape 197"/>
          <p:cNvCxnSpPr>
            <a:cxnSpLocks noChangeShapeType="1"/>
            <a:stCxn id="13" idx="4"/>
            <a:endCxn id="7" idx="4"/>
          </p:cNvCxnSpPr>
          <p:nvPr/>
        </p:nvCxnSpPr>
        <p:spPr bwMode="auto">
          <a:xfrm rot="16200000" flipV="1">
            <a:off x="4316413" y="1031875"/>
            <a:ext cx="14288" cy="6840538"/>
          </a:xfrm>
          <a:prstGeom prst="curvedConnector3">
            <a:avLst>
              <a:gd name="adj1" fmla="val -1500000"/>
            </a:avLst>
          </a:prstGeom>
          <a:noFill/>
          <a:ln w="127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sp>
        <p:nvSpPr>
          <p:cNvPr id="28" name="Text Box 198"/>
          <p:cNvSpPr txBox="1">
            <a:spLocks noChangeArrowheads="1"/>
          </p:cNvSpPr>
          <p:nvPr/>
        </p:nvSpPr>
        <p:spPr bwMode="auto">
          <a:xfrm>
            <a:off x="4314825" y="2317750"/>
            <a:ext cx="4318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+mj-lt"/>
              </a:rPr>
              <a:t>is-a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Text Box 199"/>
          <p:cNvSpPr txBox="1">
            <a:spLocks noChangeArrowheads="1"/>
          </p:cNvSpPr>
          <p:nvPr/>
        </p:nvSpPr>
        <p:spPr bwMode="auto">
          <a:xfrm>
            <a:off x="5857875" y="3302000"/>
            <a:ext cx="4318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is-a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Text Box 200"/>
          <p:cNvSpPr txBox="1">
            <a:spLocks noChangeArrowheads="1"/>
          </p:cNvSpPr>
          <p:nvPr/>
        </p:nvSpPr>
        <p:spPr bwMode="auto">
          <a:xfrm>
            <a:off x="3970338" y="4724400"/>
            <a:ext cx="98425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disjoint-with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Text Box 201"/>
          <p:cNvSpPr txBox="1">
            <a:spLocks noChangeArrowheads="1"/>
          </p:cNvSpPr>
          <p:nvPr/>
        </p:nvSpPr>
        <p:spPr bwMode="auto">
          <a:xfrm>
            <a:off x="7537450" y="5200650"/>
            <a:ext cx="1138238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spatial adverb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Text Box 202"/>
          <p:cNvSpPr txBox="1">
            <a:spLocks noChangeArrowheads="1"/>
          </p:cNvSpPr>
          <p:nvPr/>
        </p:nvSpPr>
        <p:spPr bwMode="auto">
          <a:xfrm>
            <a:off x="7007225" y="5595938"/>
            <a:ext cx="1673225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adpositional predicate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3" name="AutoShape 203"/>
          <p:cNvCxnSpPr>
            <a:cxnSpLocks noChangeShapeType="1"/>
            <a:stCxn id="13" idx="6"/>
            <a:endCxn id="31" idx="1"/>
          </p:cNvCxnSpPr>
          <p:nvPr/>
        </p:nvCxnSpPr>
        <p:spPr bwMode="auto">
          <a:xfrm flipH="1">
            <a:off x="7537450" y="4157663"/>
            <a:ext cx="727075" cy="1181100"/>
          </a:xfrm>
          <a:prstGeom prst="curvedConnector5">
            <a:avLst>
              <a:gd name="adj1" fmla="val -31441"/>
              <a:gd name="adj2" fmla="val 56299"/>
              <a:gd name="adj3" fmla="val 131441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34" name="AutoShape 204"/>
          <p:cNvCxnSpPr>
            <a:cxnSpLocks noChangeShapeType="1"/>
            <a:stCxn id="13" idx="6"/>
            <a:endCxn id="32" idx="1"/>
          </p:cNvCxnSpPr>
          <p:nvPr/>
        </p:nvCxnSpPr>
        <p:spPr bwMode="auto">
          <a:xfrm flipH="1">
            <a:off x="7007225" y="4157663"/>
            <a:ext cx="1257300" cy="1576388"/>
          </a:xfrm>
          <a:prstGeom prst="curvedConnector5">
            <a:avLst>
              <a:gd name="adj1" fmla="val -18182"/>
              <a:gd name="adj2" fmla="val 54720"/>
              <a:gd name="adj3" fmla="val 118182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35" name="Text Box 205"/>
          <p:cNvSpPr txBox="1">
            <a:spLocks noChangeArrowheads="1"/>
          </p:cNvSpPr>
          <p:nvPr/>
        </p:nvSpPr>
        <p:spPr bwMode="auto">
          <a:xfrm>
            <a:off x="8175625" y="4787900"/>
            <a:ext cx="498475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tx1"/>
                </a:solidFill>
                <a:latin typeface="+mj-lt"/>
              </a:rPr>
              <a:t>alias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AutoShape 206"/>
          <p:cNvSpPr>
            <a:spLocks noChangeArrowheads="1"/>
          </p:cNvSpPr>
          <p:nvPr/>
        </p:nvSpPr>
        <p:spPr bwMode="auto">
          <a:xfrm>
            <a:off x="6705600" y="2057400"/>
            <a:ext cx="2052638" cy="8636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b" anchorCtr="1"/>
          <a:lstStyle/>
          <a:p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Text Box 208"/>
          <p:cNvSpPr txBox="1">
            <a:spLocks noChangeArrowheads="1"/>
          </p:cNvSpPr>
          <p:nvPr/>
        </p:nvSpPr>
        <p:spPr bwMode="auto">
          <a:xfrm>
            <a:off x="6859588" y="2679700"/>
            <a:ext cx="1811338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noProof="1">
                <a:solidFill>
                  <a:schemeClr val="tx1"/>
                </a:solidFill>
                <a:latin typeface="+mj-lt"/>
              </a:rPr>
              <a:t>tdn:locationalPredicates</a:t>
            </a:r>
          </a:p>
        </p:txBody>
      </p:sp>
      <p:cxnSp>
        <p:nvCxnSpPr>
          <p:cNvPr id="38" name="AutoShape 209"/>
          <p:cNvCxnSpPr>
            <a:cxnSpLocks noChangeShapeType="1"/>
            <a:stCxn id="36" idx="3"/>
            <a:endCxn id="13" idx="0"/>
          </p:cNvCxnSpPr>
          <p:nvPr/>
        </p:nvCxnSpPr>
        <p:spPr bwMode="auto">
          <a:xfrm>
            <a:off x="7732713" y="2921000"/>
            <a:ext cx="11113" cy="9350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 type="triangle" w="med" len="med"/>
          </a:ln>
          <a:effectLst/>
        </p:spPr>
      </p:cxnSp>
      <p:sp>
        <p:nvSpPr>
          <p:cNvPr id="39" name="Text Box 210"/>
          <p:cNvSpPr txBox="1">
            <a:spLocks noChangeArrowheads="1"/>
          </p:cNvSpPr>
          <p:nvPr/>
        </p:nvSpPr>
        <p:spPr bwMode="auto">
          <a:xfrm>
            <a:off x="7729538" y="3048000"/>
            <a:ext cx="936625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200">
                <a:solidFill>
                  <a:schemeClr val="tx1"/>
                </a:solidFill>
                <a:latin typeface="+mj-lt"/>
              </a:rPr>
              <a:t>LINK TO </a:t>
            </a:r>
          </a:p>
          <a:p>
            <a:pPr algn="l"/>
            <a:r>
              <a:rPr lang="en-US" sz="1200">
                <a:solidFill>
                  <a:schemeClr val="tx1"/>
                </a:solidFill>
                <a:latin typeface="+mj-lt"/>
              </a:rPr>
              <a:t>CONCEPT</a:t>
            </a:r>
            <a:endParaRPr lang="nl-NL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Text Box 214"/>
          <p:cNvSpPr txBox="1">
            <a:spLocks noChangeArrowheads="1"/>
          </p:cNvSpPr>
          <p:nvPr/>
        </p:nvSpPr>
        <p:spPr bwMode="auto">
          <a:xfrm>
            <a:off x="6865938" y="1828800"/>
            <a:ext cx="1730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tx1"/>
                </a:solidFill>
                <a:latin typeface="+mj-lt"/>
              </a:rPr>
              <a:t>Local ontology notion</a:t>
            </a:r>
            <a:endParaRPr lang="en-GB" sz="120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914400" y="2157412"/>
            <a:ext cx="7361237" cy="3557588"/>
            <a:chOff x="914400" y="2157412"/>
            <a:chExt cx="7361237" cy="3557588"/>
          </a:xfrm>
        </p:grpSpPr>
        <p:cxnSp>
          <p:nvCxnSpPr>
            <p:cNvPr id="77" name="AutoShape 183"/>
            <p:cNvCxnSpPr>
              <a:cxnSpLocks noChangeShapeType="1"/>
            </p:cNvCxnSpPr>
            <p:nvPr/>
          </p:nvCxnSpPr>
          <p:spPr bwMode="auto">
            <a:xfrm>
              <a:off x="4333875" y="2157412"/>
              <a:ext cx="6350" cy="55721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78" name="AutoShape 184"/>
            <p:cNvCxnSpPr>
              <a:cxnSpLocks noChangeShapeType="1"/>
            </p:cNvCxnSpPr>
            <p:nvPr/>
          </p:nvCxnSpPr>
          <p:spPr bwMode="auto">
            <a:xfrm flipH="1">
              <a:off x="914400" y="3290887"/>
              <a:ext cx="3425825" cy="55880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79" name="AutoShape 185"/>
            <p:cNvCxnSpPr>
              <a:cxnSpLocks noChangeShapeType="1"/>
            </p:cNvCxnSpPr>
            <p:nvPr/>
          </p:nvCxnSpPr>
          <p:spPr bwMode="auto">
            <a:xfrm flipH="1">
              <a:off x="2054225" y="3290887"/>
              <a:ext cx="2286000" cy="55880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80" name="AutoShape 186"/>
            <p:cNvCxnSpPr>
              <a:cxnSpLocks noChangeShapeType="1"/>
            </p:cNvCxnSpPr>
            <p:nvPr/>
          </p:nvCxnSpPr>
          <p:spPr bwMode="auto">
            <a:xfrm flipH="1">
              <a:off x="3194050" y="3290887"/>
              <a:ext cx="1146175" cy="560388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81" name="AutoShape 187"/>
            <p:cNvCxnSpPr>
              <a:cxnSpLocks noChangeShapeType="1"/>
            </p:cNvCxnSpPr>
            <p:nvPr/>
          </p:nvCxnSpPr>
          <p:spPr bwMode="auto">
            <a:xfrm flipH="1">
              <a:off x="4333875" y="3290887"/>
              <a:ext cx="6350" cy="560388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82" name="AutoShape 188"/>
            <p:cNvCxnSpPr>
              <a:cxnSpLocks noChangeShapeType="1"/>
            </p:cNvCxnSpPr>
            <p:nvPr/>
          </p:nvCxnSpPr>
          <p:spPr bwMode="auto">
            <a:xfrm>
              <a:off x="4340225" y="3290887"/>
              <a:ext cx="1133475" cy="560388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83" name="AutoShape 189"/>
            <p:cNvCxnSpPr>
              <a:cxnSpLocks noChangeShapeType="1"/>
            </p:cNvCxnSpPr>
            <p:nvPr/>
          </p:nvCxnSpPr>
          <p:spPr bwMode="auto">
            <a:xfrm>
              <a:off x="4340225" y="3290887"/>
              <a:ext cx="2273300" cy="560388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84" name="AutoShape 190"/>
            <p:cNvCxnSpPr>
              <a:cxnSpLocks noChangeShapeType="1"/>
            </p:cNvCxnSpPr>
            <p:nvPr/>
          </p:nvCxnSpPr>
          <p:spPr bwMode="auto">
            <a:xfrm>
              <a:off x="4340225" y="3290887"/>
              <a:ext cx="3414713" cy="54610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85" name="AutoShape 191"/>
            <p:cNvCxnSpPr>
              <a:cxnSpLocks noChangeShapeType="1"/>
            </p:cNvCxnSpPr>
            <p:nvPr/>
          </p:nvCxnSpPr>
          <p:spPr bwMode="auto">
            <a:xfrm rot="16200000" flipV="1">
              <a:off x="7177087" y="3862387"/>
              <a:ext cx="14288" cy="1141413"/>
            </a:xfrm>
            <a:prstGeom prst="curvedConnector3">
              <a:avLst>
                <a:gd name="adj1" fmla="val -1500000"/>
              </a:avLst>
            </a:prstGeom>
            <a:noFill/>
            <a:ln w="28575">
              <a:solidFill>
                <a:srgbClr val="FF0000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86" name="AutoShape 192"/>
            <p:cNvCxnSpPr>
              <a:cxnSpLocks noChangeShapeType="1"/>
            </p:cNvCxnSpPr>
            <p:nvPr/>
          </p:nvCxnSpPr>
          <p:spPr bwMode="auto">
            <a:xfrm rot="16200000" flipV="1">
              <a:off x="6607175" y="3292474"/>
              <a:ext cx="14288" cy="2281238"/>
            </a:xfrm>
            <a:prstGeom prst="curvedConnector3">
              <a:avLst>
                <a:gd name="adj1" fmla="val -1500000"/>
              </a:avLst>
            </a:prstGeom>
            <a:noFill/>
            <a:ln w="28575">
              <a:solidFill>
                <a:srgbClr val="FF0000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87" name="AutoShape 193"/>
            <p:cNvCxnSpPr>
              <a:cxnSpLocks noChangeShapeType="1"/>
            </p:cNvCxnSpPr>
            <p:nvPr/>
          </p:nvCxnSpPr>
          <p:spPr bwMode="auto">
            <a:xfrm rot="16200000" flipV="1">
              <a:off x="6037262" y="2722562"/>
              <a:ext cx="14288" cy="3421063"/>
            </a:xfrm>
            <a:prstGeom prst="curvedConnector3">
              <a:avLst>
                <a:gd name="adj1" fmla="val -1500000"/>
              </a:avLst>
            </a:prstGeom>
            <a:noFill/>
            <a:ln w="28575">
              <a:solidFill>
                <a:srgbClr val="FF0000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88" name="AutoShape 194"/>
            <p:cNvCxnSpPr>
              <a:cxnSpLocks noChangeShapeType="1"/>
            </p:cNvCxnSpPr>
            <p:nvPr/>
          </p:nvCxnSpPr>
          <p:spPr bwMode="auto">
            <a:xfrm rot="16200000" flipV="1">
              <a:off x="5467350" y="2152649"/>
              <a:ext cx="14288" cy="4560888"/>
            </a:xfrm>
            <a:prstGeom prst="curvedConnector3">
              <a:avLst>
                <a:gd name="adj1" fmla="val -1500000"/>
              </a:avLst>
            </a:prstGeom>
            <a:noFill/>
            <a:ln w="28575">
              <a:solidFill>
                <a:srgbClr val="FF0000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89" name="AutoShape 195"/>
            <p:cNvCxnSpPr>
              <a:cxnSpLocks noChangeShapeType="1"/>
            </p:cNvCxnSpPr>
            <p:nvPr/>
          </p:nvCxnSpPr>
          <p:spPr bwMode="auto">
            <a:xfrm rot="16200000" flipV="1">
              <a:off x="4897437" y="1582737"/>
              <a:ext cx="14288" cy="5700713"/>
            </a:xfrm>
            <a:prstGeom prst="curvedConnector3">
              <a:avLst>
                <a:gd name="adj1" fmla="val -1500000"/>
              </a:avLst>
            </a:prstGeom>
            <a:noFill/>
            <a:ln w="28575">
              <a:solidFill>
                <a:srgbClr val="FF0000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90" name="AutoShape 197"/>
            <p:cNvCxnSpPr>
              <a:cxnSpLocks noChangeShapeType="1"/>
            </p:cNvCxnSpPr>
            <p:nvPr/>
          </p:nvCxnSpPr>
          <p:spPr bwMode="auto">
            <a:xfrm rot="16200000" flipV="1">
              <a:off x="4327525" y="1012824"/>
              <a:ext cx="14288" cy="6840538"/>
            </a:xfrm>
            <a:prstGeom prst="curvedConnector3">
              <a:avLst>
                <a:gd name="adj1" fmla="val -1500000"/>
              </a:avLst>
            </a:prstGeom>
            <a:noFill/>
            <a:ln w="28575">
              <a:solidFill>
                <a:srgbClr val="FF0000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91" name="AutoShape 203"/>
            <p:cNvCxnSpPr>
              <a:cxnSpLocks noChangeShapeType="1"/>
            </p:cNvCxnSpPr>
            <p:nvPr/>
          </p:nvCxnSpPr>
          <p:spPr bwMode="auto">
            <a:xfrm flipH="1">
              <a:off x="7548562" y="4138612"/>
              <a:ext cx="727075" cy="1181100"/>
            </a:xfrm>
            <a:prstGeom prst="curvedConnector5">
              <a:avLst>
                <a:gd name="adj1" fmla="val -31441"/>
                <a:gd name="adj2" fmla="val 56299"/>
                <a:gd name="adj3" fmla="val 131441"/>
              </a:avLst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</p:spPr>
        </p:cxnSp>
        <p:cxnSp>
          <p:nvCxnSpPr>
            <p:cNvPr id="92" name="AutoShape 204"/>
            <p:cNvCxnSpPr>
              <a:cxnSpLocks noChangeShapeType="1"/>
            </p:cNvCxnSpPr>
            <p:nvPr/>
          </p:nvCxnSpPr>
          <p:spPr bwMode="auto">
            <a:xfrm flipH="1">
              <a:off x="7018337" y="4138612"/>
              <a:ext cx="1257300" cy="1576388"/>
            </a:xfrm>
            <a:prstGeom prst="curvedConnector5">
              <a:avLst>
                <a:gd name="adj1" fmla="val -18182"/>
                <a:gd name="adj2" fmla="val 54720"/>
                <a:gd name="adj3" fmla="val 118182"/>
              </a:avLst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457200" y="5410200"/>
            <a:ext cx="432721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Ontological relationships between concepts.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 rot="2685283">
            <a:off x="6710980" y="2208937"/>
            <a:ext cx="2135713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Data categories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57200" y="6019800"/>
            <a:ext cx="749179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these concepts also specified in the DCR, e.g., as concept data categories,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or in the Relation Registry or …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381000" y="1600200"/>
            <a:ext cx="7883526" cy="2844801"/>
            <a:chOff x="381000" y="1600200"/>
            <a:chExt cx="7883526" cy="2844801"/>
          </a:xfrm>
        </p:grpSpPr>
        <p:sp>
          <p:nvSpPr>
            <p:cNvPr id="97" name="Oval 171"/>
            <p:cNvSpPr>
              <a:spLocks noChangeArrowheads="1"/>
            </p:cNvSpPr>
            <p:nvPr/>
          </p:nvSpPr>
          <p:spPr bwMode="auto">
            <a:xfrm>
              <a:off x="3459163" y="1600200"/>
              <a:ext cx="1727200" cy="576263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predicate</a:t>
              </a:r>
              <a:endParaRPr lang="nl-NL" sz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8" name="Oval 173"/>
            <p:cNvSpPr>
              <a:spLocks noChangeArrowheads="1"/>
            </p:cNvSpPr>
            <p:nvPr/>
          </p:nvSpPr>
          <p:spPr bwMode="auto">
            <a:xfrm>
              <a:off x="3465513" y="2733675"/>
              <a:ext cx="1727200" cy="576263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>
                  <a:solidFill>
                    <a:schemeClr val="tx1"/>
                  </a:solidFill>
                  <a:latin typeface="+mj-lt"/>
                </a:rPr>
                <a:t>non-verbal predicate</a:t>
              </a:r>
              <a:endParaRPr lang="nl-NL" sz="1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9" name="Oval 174"/>
            <p:cNvSpPr>
              <a:spLocks noChangeArrowheads="1"/>
            </p:cNvSpPr>
            <p:nvPr/>
          </p:nvSpPr>
          <p:spPr bwMode="auto">
            <a:xfrm>
              <a:off x="381000" y="3868738"/>
              <a:ext cx="1042988" cy="576263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>
                  <a:solidFill>
                    <a:schemeClr val="tx1"/>
                  </a:solidFill>
                  <a:latin typeface="+mj-lt"/>
                </a:rPr>
                <a:t>adjectival</a:t>
              </a:r>
              <a:endParaRPr lang="nl-NL" sz="1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0" name="Oval 176"/>
            <p:cNvSpPr>
              <a:spLocks noChangeArrowheads="1"/>
            </p:cNvSpPr>
            <p:nvPr/>
          </p:nvSpPr>
          <p:spPr bwMode="auto">
            <a:xfrm>
              <a:off x="1520825" y="3868738"/>
              <a:ext cx="1042988" cy="576263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>
                  <a:solidFill>
                    <a:schemeClr val="tx1"/>
                  </a:solidFill>
                  <a:latin typeface="+mj-lt"/>
                </a:rPr>
                <a:t>ascriptive</a:t>
              </a:r>
              <a:endParaRPr lang="nl-NL" sz="1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1" name="Oval 177"/>
            <p:cNvSpPr>
              <a:spLocks noChangeArrowheads="1"/>
            </p:cNvSpPr>
            <p:nvPr/>
          </p:nvSpPr>
          <p:spPr bwMode="auto">
            <a:xfrm>
              <a:off x="2660650" y="3870325"/>
              <a:ext cx="1042988" cy="574675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>
                  <a:solidFill>
                    <a:schemeClr val="tx1"/>
                  </a:solidFill>
                  <a:latin typeface="+mj-lt"/>
                </a:rPr>
                <a:t>existential</a:t>
              </a:r>
              <a:endParaRPr lang="nl-NL" sz="1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2" name="Oval 178"/>
            <p:cNvSpPr>
              <a:spLocks noChangeArrowheads="1"/>
            </p:cNvSpPr>
            <p:nvPr/>
          </p:nvSpPr>
          <p:spPr bwMode="auto">
            <a:xfrm>
              <a:off x="4940300" y="3870325"/>
              <a:ext cx="1042988" cy="574675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>
                  <a:solidFill>
                    <a:schemeClr val="tx1"/>
                  </a:solidFill>
                  <a:latin typeface="+mj-lt"/>
                </a:rPr>
                <a:t>nominal</a:t>
              </a:r>
              <a:endParaRPr lang="nl-NL" sz="1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3" name="Oval 179"/>
            <p:cNvSpPr>
              <a:spLocks noChangeArrowheads="1"/>
            </p:cNvSpPr>
            <p:nvPr/>
          </p:nvSpPr>
          <p:spPr bwMode="auto">
            <a:xfrm>
              <a:off x="3800475" y="3870325"/>
              <a:ext cx="1042988" cy="574675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>
                  <a:solidFill>
                    <a:schemeClr val="tx1"/>
                  </a:solidFill>
                  <a:latin typeface="+mj-lt"/>
                </a:rPr>
                <a:t>identity</a:t>
              </a:r>
              <a:endParaRPr lang="nl-NL" sz="1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4" name="Oval 180"/>
            <p:cNvSpPr>
              <a:spLocks noChangeArrowheads="1"/>
            </p:cNvSpPr>
            <p:nvPr/>
          </p:nvSpPr>
          <p:spPr bwMode="auto">
            <a:xfrm>
              <a:off x="6080125" y="3870325"/>
              <a:ext cx="1042988" cy="574675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>
                  <a:solidFill>
                    <a:schemeClr val="tx1"/>
                  </a:solidFill>
                  <a:latin typeface="+mj-lt"/>
                </a:rPr>
                <a:t>possessive</a:t>
              </a:r>
              <a:endParaRPr lang="nl-NL" sz="1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5" name="Oval 181"/>
            <p:cNvSpPr>
              <a:spLocks noChangeArrowheads="1"/>
            </p:cNvSpPr>
            <p:nvPr/>
          </p:nvSpPr>
          <p:spPr bwMode="auto">
            <a:xfrm>
              <a:off x="7221538" y="3870325"/>
              <a:ext cx="1042988" cy="574675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 b="1">
                  <a:solidFill>
                    <a:schemeClr val="tx1"/>
                  </a:solidFill>
                  <a:latin typeface="+mj-lt"/>
                </a:rPr>
                <a:t>locational</a:t>
              </a:r>
              <a:endParaRPr lang="nl-NL" sz="1200" b="1">
                <a:solidFill>
                  <a:schemeClr val="tx1"/>
                </a:solidFill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9" grpId="0"/>
      <p:bldP spid="40" grpId="0"/>
      <p:bldP spid="94" grpId="0" animBg="1"/>
      <p:bldP spid="95" grpId="0" animBg="1"/>
      <p:bldP spid="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DTL</a:t>
            </a:r>
          </a:p>
          <a:p>
            <a:pPr lvl="1"/>
            <a:r>
              <a:rPr lang="en-US" dirty="0" smtClean="0"/>
              <a:t>Structural relationships, i.e., nesting</a:t>
            </a:r>
          </a:p>
          <a:p>
            <a:pPr lvl="1"/>
            <a:r>
              <a:rPr lang="en-US" dirty="0" smtClean="0"/>
              <a:t>Semantic relationships, i.e., equivalence, subset, superset, overlap with a concept</a:t>
            </a:r>
          </a:p>
          <a:p>
            <a:r>
              <a:rPr lang="en-US" dirty="0" smtClean="0"/>
              <a:t>OWL</a:t>
            </a:r>
          </a:p>
          <a:p>
            <a:pPr lvl="1"/>
            <a:r>
              <a:rPr lang="en-US" dirty="0" err="1" smtClean="0"/>
              <a:t>Subsumption</a:t>
            </a:r>
            <a:endParaRPr lang="en-US" dirty="0" smtClean="0"/>
          </a:p>
          <a:p>
            <a:pPr lvl="1"/>
            <a:r>
              <a:rPr lang="en-US" dirty="0" smtClean="0"/>
              <a:t>Loose </a:t>
            </a:r>
            <a:r>
              <a:rPr lang="en-US" dirty="0" err="1" smtClean="0"/>
              <a:t>synonomy</a:t>
            </a:r>
            <a:endParaRPr lang="en-US" dirty="0" smtClean="0"/>
          </a:p>
          <a:p>
            <a:pPr lvl="1"/>
            <a:r>
              <a:rPr lang="en-US" dirty="0" smtClean="0"/>
              <a:t>Related phenomena</a:t>
            </a:r>
          </a:p>
          <a:p>
            <a:pPr lvl="1"/>
            <a:r>
              <a:rPr lang="en-US" dirty="0" err="1" smtClean="0"/>
              <a:t>Meronomy</a:t>
            </a:r>
            <a:endParaRPr lang="en-US" dirty="0" smtClean="0"/>
          </a:p>
          <a:p>
            <a:pPr lvl="1"/>
            <a:r>
              <a:rPr lang="en-US" dirty="0" smtClean="0"/>
              <a:t>Determination</a:t>
            </a:r>
          </a:p>
          <a:p>
            <a:pPr lvl="1"/>
            <a:r>
              <a:rPr lang="en-US" dirty="0" smtClean="0"/>
              <a:t>Form-function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Relationship types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Are concepts included in the DCR/RR network?</a:t>
            </a:r>
            <a:endParaRPr lang="en-US" sz="3200" dirty="0"/>
          </a:p>
        </p:txBody>
      </p:sp>
      <p:sp>
        <p:nvSpPr>
          <p:cNvPr id="5" name="Isosceles Triangle 4"/>
          <p:cNvSpPr/>
          <p:nvPr/>
        </p:nvSpPr>
        <p:spPr bwMode="auto">
          <a:xfrm>
            <a:off x="571472" y="2071678"/>
            <a:ext cx="2357454" cy="2214578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Cloud 5"/>
          <p:cNvSpPr/>
          <p:nvPr/>
        </p:nvSpPr>
        <p:spPr bwMode="auto">
          <a:xfrm>
            <a:off x="3214678" y="2214554"/>
            <a:ext cx="3357586" cy="2214578"/>
          </a:xfrm>
          <a:prstGeom prst="cloud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Can 6"/>
          <p:cNvSpPr/>
          <p:nvPr/>
        </p:nvSpPr>
        <p:spPr bwMode="auto">
          <a:xfrm>
            <a:off x="357158" y="5286388"/>
            <a:ext cx="5214974" cy="928694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85786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214414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643042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071670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500298" y="4143380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285984" y="357187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214414" y="357187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643042" y="3071810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43042" y="2000240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7" name="Straight Connector 16"/>
          <p:cNvCxnSpPr>
            <a:stCxn id="8" idx="0"/>
            <a:endCxn id="14" idx="4"/>
          </p:cNvCxnSpPr>
          <p:nvPr/>
        </p:nvCxnSpPr>
        <p:spPr bwMode="auto">
          <a:xfrm rot="5400000" flipH="1" flipV="1">
            <a:off x="928662" y="3750471"/>
            <a:ext cx="357190" cy="42862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9" idx="0"/>
            <a:endCxn id="14" idx="4"/>
          </p:cNvCxnSpPr>
          <p:nvPr/>
        </p:nvCxnSpPr>
        <p:spPr bwMode="auto">
          <a:xfrm rot="5400000" flipH="1" flipV="1">
            <a:off x="1142976" y="3964785"/>
            <a:ext cx="357190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10" idx="0"/>
          </p:cNvCxnSpPr>
          <p:nvPr/>
        </p:nvCxnSpPr>
        <p:spPr bwMode="auto">
          <a:xfrm rot="16200000" flipV="1">
            <a:off x="1375150" y="3768330"/>
            <a:ext cx="357190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11" idx="0"/>
            <a:endCxn id="13" idx="4"/>
          </p:cNvCxnSpPr>
          <p:nvPr/>
        </p:nvCxnSpPr>
        <p:spPr bwMode="auto">
          <a:xfrm rot="5400000" flipH="1" flipV="1">
            <a:off x="2107389" y="3857628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12" idx="0"/>
            <a:endCxn id="13" idx="4"/>
          </p:cNvCxnSpPr>
          <p:nvPr/>
        </p:nvCxnSpPr>
        <p:spPr bwMode="auto">
          <a:xfrm rot="16200000" flipV="1">
            <a:off x="2321703" y="3857628"/>
            <a:ext cx="357190" cy="21431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13" idx="0"/>
            <a:endCxn id="15" idx="4"/>
          </p:cNvCxnSpPr>
          <p:nvPr/>
        </p:nvCxnSpPr>
        <p:spPr bwMode="auto">
          <a:xfrm rot="16200000" flipV="1">
            <a:off x="1928794" y="3107529"/>
            <a:ext cx="285752" cy="64294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4" idx="0"/>
          </p:cNvCxnSpPr>
          <p:nvPr/>
        </p:nvCxnSpPr>
        <p:spPr bwMode="auto">
          <a:xfrm rot="5400000" flipH="1" flipV="1">
            <a:off x="1375149" y="3232546"/>
            <a:ext cx="285752" cy="39290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stCxn id="15" idx="0"/>
            <a:endCxn id="16" idx="4"/>
          </p:cNvCxnSpPr>
          <p:nvPr/>
        </p:nvCxnSpPr>
        <p:spPr bwMode="auto">
          <a:xfrm rot="5400000" flipH="1" flipV="1">
            <a:off x="1321571" y="2643182"/>
            <a:ext cx="85725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3857620" y="321468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143504" y="3143248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4071934" y="3714752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357818" y="3714752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572000" y="3214686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786446" y="3000372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500694" y="2571744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500034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928662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1357290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1785918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2214546" y="571501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643174" y="5715016"/>
            <a:ext cx="1500198" cy="214314"/>
            <a:chOff x="3286116" y="5715016"/>
            <a:chExt cx="1500198" cy="214314"/>
          </a:xfrm>
        </p:grpSpPr>
        <p:sp>
          <p:nvSpPr>
            <p:cNvPr id="38" name="Oval 37"/>
            <p:cNvSpPr/>
            <p:nvPr/>
          </p:nvSpPr>
          <p:spPr bwMode="auto">
            <a:xfrm>
              <a:off x="3286116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3714744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4143372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4572000" y="5715016"/>
              <a:ext cx="214314" cy="21431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357686" y="5715016"/>
            <a:ext cx="1071570" cy="214314"/>
            <a:chOff x="5000628" y="5715016"/>
            <a:chExt cx="1071570" cy="214314"/>
          </a:xfrm>
        </p:grpSpPr>
        <p:sp>
          <p:nvSpPr>
            <p:cNvPr id="43" name="Oval 42"/>
            <p:cNvSpPr/>
            <p:nvPr/>
          </p:nvSpPr>
          <p:spPr bwMode="auto">
            <a:xfrm>
              <a:off x="5000628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429256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5857884" y="5715016"/>
              <a:ext cx="214314" cy="2143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85720" y="6286520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Category Registry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714744" y="1571612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knowledge base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285720" y="1571612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Linguistic resource (schema)</a:t>
            </a:r>
            <a:endParaRPr lang="en-US" dirty="0"/>
          </a:p>
        </p:txBody>
      </p:sp>
      <p:cxnSp>
        <p:nvCxnSpPr>
          <p:cNvPr id="49" name="Straight Connector 48"/>
          <p:cNvCxnSpPr>
            <a:stCxn id="25" idx="6"/>
            <a:endCxn id="29" idx="2"/>
          </p:cNvCxnSpPr>
          <p:nvPr/>
        </p:nvCxnSpPr>
        <p:spPr bwMode="auto">
          <a:xfrm>
            <a:off x="4071934" y="3321843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25" idx="4"/>
            <a:endCxn id="27" idx="1"/>
          </p:cNvCxnSpPr>
          <p:nvPr/>
        </p:nvCxnSpPr>
        <p:spPr bwMode="auto">
          <a:xfrm rot="16200000" flipH="1">
            <a:off x="3875479" y="3518297"/>
            <a:ext cx="317138" cy="138543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>
            <a:stCxn id="28" idx="0"/>
            <a:endCxn id="25" idx="5"/>
          </p:cNvCxnSpPr>
          <p:nvPr/>
        </p:nvCxnSpPr>
        <p:spPr bwMode="auto">
          <a:xfrm rot="16200000" flipV="1">
            <a:off x="4594193" y="2843969"/>
            <a:ext cx="317138" cy="142442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endCxn id="26" idx="5"/>
          </p:cNvCxnSpPr>
          <p:nvPr/>
        </p:nvCxnSpPr>
        <p:spPr bwMode="auto">
          <a:xfrm rot="16200000" flipV="1">
            <a:off x="5219275" y="3433333"/>
            <a:ext cx="388576" cy="17426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>
            <a:stCxn id="26" idx="6"/>
            <a:endCxn id="30" idx="3"/>
          </p:cNvCxnSpPr>
          <p:nvPr/>
        </p:nvCxnSpPr>
        <p:spPr bwMode="auto">
          <a:xfrm flipV="1">
            <a:off x="5357818" y="3183300"/>
            <a:ext cx="460014" cy="6710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stCxn id="30" idx="0"/>
            <a:endCxn id="31" idx="5"/>
          </p:cNvCxnSpPr>
          <p:nvPr/>
        </p:nvCxnSpPr>
        <p:spPr bwMode="auto">
          <a:xfrm rot="16200000" flipV="1">
            <a:off x="5665763" y="2772531"/>
            <a:ext cx="245700" cy="20998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30" idx="3"/>
            <a:endCxn id="28" idx="7"/>
          </p:cNvCxnSpPr>
          <p:nvPr/>
        </p:nvCxnSpPr>
        <p:spPr bwMode="auto">
          <a:xfrm rot="5400000">
            <a:off x="5397870" y="3326176"/>
            <a:ext cx="562838" cy="2770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>
            <a:stCxn id="12" idx="6"/>
            <a:endCxn id="27" idx="3"/>
          </p:cNvCxnSpPr>
          <p:nvPr/>
        </p:nvCxnSpPr>
        <p:spPr bwMode="auto">
          <a:xfrm flipV="1">
            <a:off x="2714612" y="3897680"/>
            <a:ext cx="1388708" cy="35285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cxnSp>
        <p:nvCxnSpPr>
          <p:cNvPr id="57" name="Straight Connector 56"/>
          <p:cNvCxnSpPr>
            <a:stCxn id="15" idx="6"/>
            <a:endCxn id="25" idx="2"/>
          </p:cNvCxnSpPr>
          <p:nvPr/>
        </p:nvCxnSpPr>
        <p:spPr bwMode="auto">
          <a:xfrm>
            <a:off x="1857356" y="3178967"/>
            <a:ext cx="2000264" cy="14287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sp>
        <p:nvSpPr>
          <p:cNvPr id="58" name="Oval 57"/>
          <p:cNvSpPr/>
          <p:nvPr/>
        </p:nvSpPr>
        <p:spPr bwMode="auto">
          <a:xfrm>
            <a:off x="6786578" y="178592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986349" y="171448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categories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 bwMode="auto">
          <a:xfrm>
            <a:off x="6786578" y="2130974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86349" y="205953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Containers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 bwMode="auto">
          <a:xfrm>
            <a:off x="6786649" y="2488164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986420" y="241672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64" name="Can 63"/>
          <p:cNvSpPr/>
          <p:nvPr/>
        </p:nvSpPr>
        <p:spPr bwMode="auto">
          <a:xfrm>
            <a:off x="357158" y="5286388"/>
            <a:ext cx="214314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Can 64"/>
          <p:cNvSpPr/>
          <p:nvPr/>
        </p:nvSpPr>
        <p:spPr bwMode="auto">
          <a:xfrm>
            <a:off x="357158" y="5286388"/>
            <a:ext cx="3929090" cy="928694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617751" y="6286520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Concept Registry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6786578" y="2916792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500958" y="2916792"/>
            <a:ext cx="214314" cy="21431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9" name="Straight Connector 68"/>
          <p:cNvCxnSpPr>
            <a:stCxn id="67" idx="6"/>
            <a:endCxn id="68" idx="2"/>
          </p:cNvCxnSpPr>
          <p:nvPr/>
        </p:nvCxnSpPr>
        <p:spPr bwMode="auto">
          <a:xfrm>
            <a:off x="7000892" y="3023949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Box 69"/>
          <p:cNvSpPr txBox="1"/>
          <p:nvPr/>
        </p:nvSpPr>
        <p:spPr>
          <a:xfrm>
            <a:off x="7684353" y="284535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</a:t>
            </a:r>
            <a:endParaRPr lang="en-US" dirty="0"/>
          </a:p>
        </p:txBody>
      </p:sp>
      <p:sp>
        <p:nvSpPr>
          <p:cNvPr id="71" name="Can 70"/>
          <p:cNvSpPr/>
          <p:nvPr/>
        </p:nvSpPr>
        <p:spPr bwMode="auto">
          <a:xfrm>
            <a:off x="6286512" y="3643314"/>
            <a:ext cx="1714512" cy="1714512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6715140" y="4286256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7429520" y="4286256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4" name="Straight Connector 73"/>
          <p:cNvCxnSpPr>
            <a:stCxn id="72" idx="6"/>
            <a:endCxn id="73" idx="2"/>
          </p:cNvCxnSpPr>
          <p:nvPr/>
        </p:nvCxnSpPr>
        <p:spPr bwMode="auto">
          <a:xfrm>
            <a:off x="6929454" y="4393413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Oval 74"/>
          <p:cNvSpPr/>
          <p:nvPr/>
        </p:nvSpPr>
        <p:spPr bwMode="auto">
          <a:xfrm>
            <a:off x="6715140" y="4607727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7429520" y="4607727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7" name="Straight Connector 76"/>
          <p:cNvCxnSpPr>
            <a:stCxn id="75" idx="6"/>
            <a:endCxn id="76" idx="2"/>
          </p:cNvCxnSpPr>
          <p:nvPr/>
        </p:nvCxnSpPr>
        <p:spPr bwMode="auto">
          <a:xfrm>
            <a:off x="6929454" y="4714884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Oval 77"/>
          <p:cNvSpPr/>
          <p:nvPr/>
        </p:nvSpPr>
        <p:spPr bwMode="auto">
          <a:xfrm>
            <a:off x="6715140" y="4929198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9" name="Oval 78"/>
          <p:cNvSpPr/>
          <p:nvPr/>
        </p:nvSpPr>
        <p:spPr bwMode="auto">
          <a:xfrm>
            <a:off x="7429520" y="4929198"/>
            <a:ext cx="214314" cy="2143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0" name="Straight Connector 79"/>
          <p:cNvCxnSpPr>
            <a:stCxn id="78" idx="6"/>
            <a:endCxn id="79" idx="2"/>
          </p:cNvCxnSpPr>
          <p:nvPr/>
        </p:nvCxnSpPr>
        <p:spPr bwMode="auto">
          <a:xfrm>
            <a:off x="6929454" y="5036355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Can 80"/>
          <p:cNvSpPr/>
          <p:nvPr/>
        </p:nvSpPr>
        <p:spPr bwMode="auto">
          <a:xfrm>
            <a:off x="6286512" y="3643314"/>
            <a:ext cx="1714512" cy="2571768"/>
          </a:xfrm>
          <a:prstGeom prst="can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6715140" y="5464983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3" name="Oval 82"/>
          <p:cNvSpPr/>
          <p:nvPr/>
        </p:nvSpPr>
        <p:spPr bwMode="auto">
          <a:xfrm>
            <a:off x="7429520" y="5464983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4" name="Straight Connector 83"/>
          <p:cNvCxnSpPr>
            <a:stCxn id="82" idx="6"/>
            <a:endCxn id="83" idx="2"/>
          </p:cNvCxnSpPr>
          <p:nvPr/>
        </p:nvCxnSpPr>
        <p:spPr bwMode="auto">
          <a:xfrm>
            <a:off x="6929454" y="5572140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6202343" y="628652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 Registry</a:t>
            </a:r>
            <a:endParaRPr lang="en-US" dirty="0"/>
          </a:p>
        </p:txBody>
      </p:sp>
      <p:sp>
        <p:nvSpPr>
          <p:cNvPr id="86" name="Oval 85"/>
          <p:cNvSpPr/>
          <p:nvPr/>
        </p:nvSpPr>
        <p:spPr bwMode="auto">
          <a:xfrm>
            <a:off x="6715140" y="5786454"/>
            <a:ext cx="214314" cy="21431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7429520" y="5786454"/>
            <a:ext cx="214314" cy="21431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8" name="Straight Connector 87"/>
          <p:cNvCxnSpPr>
            <a:stCxn id="86" idx="6"/>
            <a:endCxn id="87" idx="2"/>
          </p:cNvCxnSpPr>
          <p:nvPr/>
        </p:nvCxnSpPr>
        <p:spPr bwMode="auto">
          <a:xfrm>
            <a:off x="6929454" y="5893611"/>
            <a:ext cx="500066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untain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Mountain">
      <a:maj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HY 헤드라인 M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95000"/>
                <a:satMod val="100000"/>
              </a:schemeClr>
            </a:gs>
            <a:gs pos="100000">
              <a:schemeClr val="phClr">
                <a:tint val="10000"/>
                <a:satMod val="300000"/>
              </a:schemeClr>
            </a:gs>
          </a:gsLst>
          <a:lin ang="130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</a:schemeClr>
              <a:schemeClr val="phClr">
                <a:tint val="55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</Template>
  <TotalTime>61</TotalTime>
  <Words>432</Words>
  <Application>Microsoft Office PowerPoint</Application>
  <PresentationFormat>On-screen Show (4:3)</PresentationFormat>
  <Paragraphs>108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Mountain</vt:lpstr>
      <vt:lpstr>Typological Database System</vt:lpstr>
      <vt:lpstr>What is the TDS?</vt:lpstr>
      <vt:lpstr>System architecture</vt:lpstr>
      <vt:lpstr>(Meta)data architecture</vt:lpstr>
      <vt:lpstr>Local (database) ontologies (DTL)</vt:lpstr>
      <vt:lpstr>Global (domain) ontology (OWL)</vt:lpstr>
      <vt:lpstr>Relationship types</vt:lpstr>
      <vt:lpstr>Are concepts included in the DCR/RR network?</vt:lpstr>
    </vt:vector>
  </TitlesOfParts>
  <Company>mpi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Typological Database System</dc:title>
  <dc:creator>Menzo Windhouwer</dc:creator>
  <cp:lastModifiedBy>Menzo Windhouwer</cp:lastModifiedBy>
  <cp:revision>10</cp:revision>
  <dcterms:created xsi:type="dcterms:W3CDTF">2010-01-05T14:03:53Z</dcterms:created>
  <dcterms:modified xsi:type="dcterms:W3CDTF">2010-01-15T10:38:07Z</dcterms:modified>
</cp:coreProperties>
</file>