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1E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10378-E2EE-4913-A739-72F83B5A9707}" type="datetimeFigureOut">
              <a:rPr lang="en-US" smtClean="0"/>
              <a:pPr/>
              <a:t>8/14/2010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C0093-D574-46D3-B0A1-9CC0907AE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6356350"/>
            <a:ext cx="6477000" cy="365125"/>
          </a:xfrm>
        </p:spPr>
        <p:txBody>
          <a:bodyPr/>
          <a:lstStyle/>
          <a:p>
            <a:r>
              <a:rPr lang="en-US" dirty="0" smtClean="0"/>
              <a:t>Standardizing Data Categories in </a:t>
            </a:r>
            <a:r>
              <a:rPr lang="en-US" dirty="0" err="1" smtClean="0"/>
              <a:t>ISOcat</a:t>
            </a:r>
            <a:r>
              <a:rPr lang="en-US" dirty="0" smtClean="0"/>
              <a:t> - Implementing Group Work for Thematic Domains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isocat.org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AE1E5"/>
              </a:gs>
              <a:gs pos="100000">
                <a:schemeClr val="bg1"/>
              </a:gs>
            </a:gsLst>
            <a:lin ang="189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" name="Picture 8" descr="background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4000" y="1778000"/>
            <a:ext cx="508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banner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2001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356350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-19768" y="381000"/>
            <a:ext cx="1315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15"/>
              </a:rPr>
              <a:t>www.isocat.org</a:t>
            </a:r>
            <a:endParaRPr lang="en-US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Discussion, Outlook and Further Directions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Standardizing Data Categories in </a:t>
            </a:r>
            <a:r>
              <a:rPr lang="en-US" dirty="0" err="1" smtClean="0"/>
              <a:t>ISOcat</a:t>
            </a:r>
            <a:r>
              <a:rPr lang="en-US" dirty="0" smtClean="0"/>
              <a:t> - Implementing Group Work for Thematic Domains</a:t>
            </a:r>
            <a:endParaRPr lang="en-US" dirty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Container Data Categories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Relation Registries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Data Category Concepts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Container Data Categories - 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hthoek 5"/>
          <p:cNvSpPr>
            <a:spLocks noChangeArrowheads="1"/>
          </p:cNvSpPr>
          <p:nvPr/>
        </p:nvSpPr>
        <p:spPr bwMode="auto">
          <a:xfrm>
            <a:off x="5267325" y="1752600"/>
            <a:ext cx="1371600" cy="685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Lexicon</a:t>
            </a:r>
          </a:p>
        </p:txBody>
      </p:sp>
      <p:sp>
        <p:nvSpPr>
          <p:cNvPr id="8" name="Rechthoek 6"/>
          <p:cNvSpPr>
            <a:spLocks noChangeArrowheads="1"/>
          </p:cNvSpPr>
          <p:nvPr/>
        </p:nvSpPr>
        <p:spPr bwMode="auto">
          <a:xfrm>
            <a:off x="5267325" y="2954338"/>
            <a:ext cx="1371600" cy="685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Lexical Entry</a:t>
            </a:r>
          </a:p>
        </p:txBody>
      </p:sp>
      <p:sp>
        <p:nvSpPr>
          <p:cNvPr id="9" name="Rechthoek 7"/>
          <p:cNvSpPr>
            <a:spLocks noChangeArrowheads="1"/>
          </p:cNvSpPr>
          <p:nvPr/>
        </p:nvSpPr>
        <p:spPr bwMode="auto">
          <a:xfrm>
            <a:off x="4419600" y="4325938"/>
            <a:ext cx="1371600" cy="685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i="1"/>
              <a:t>Form</a:t>
            </a:r>
          </a:p>
        </p:txBody>
      </p:sp>
      <p:sp>
        <p:nvSpPr>
          <p:cNvPr id="10" name="Rechthoek 8"/>
          <p:cNvSpPr>
            <a:spLocks noChangeArrowheads="1"/>
          </p:cNvSpPr>
          <p:nvPr/>
        </p:nvSpPr>
        <p:spPr bwMode="auto">
          <a:xfrm>
            <a:off x="6096000" y="4325938"/>
            <a:ext cx="1371600" cy="685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Sense</a:t>
            </a:r>
          </a:p>
        </p:txBody>
      </p:sp>
      <p:cxnSp>
        <p:nvCxnSpPr>
          <p:cNvPr id="11" name="Rechte verbindingslijn 10"/>
          <p:cNvCxnSpPr>
            <a:cxnSpLocks noChangeShapeType="1"/>
            <a:stCxn id="7" idx="2"/>
            <a:endCxn id="8" idx="0"/>
          </p:cNvCxnSpPr>
          <p:nvPr/>
        </p:nvCxnSpPr>
        <p:spPr bwMode="auto">
          <a:xfrm>
            <a:off x="5953125" y="2438400"/>
            <a:ext cx="0" cy="5159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" name="Vorm 65"/>
          <p:cNvCxnSpPr>
            <a:cxnSpLocks noChangeShapeType="1"/>
            <a:stCxn id="10" idx="2"/>
            <a:endCxn id="10" idx="3"/>
          </p:cNvCxnSpPr>
          <p:nvPr/>
        </p:nvCxnSpPr>
        <p:spPr bwMode="auto">
          <a:xfrm rot="5400000" flipH="1" flipV="1">
            <a:off x="6953250" y="4497388"/>
            <a:ext cx="342900" cy="685800"/>
          </a:xfrm>
          <a:prstGeom prst="bentConnector4">
            <a:avLst>
              <a:gd name="adj1" fmla="val -112500"/>
              <a:gd name="adj2" fmla="val 133333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3" name="Gebogen verbindingslijn 68"/>
          <p:cNvCxnSpPr>
            <a:cxnSpLocks noChangeShapeType="1"/>
            <a:stCxn id="8" idx="2"/>
            <a:endCxn id="9" idx="0"/>
          </p:cNvCxnSpPr>
          <p:nvPr/>
        </p:nvCxnSpPr>
        <p:spPr bwMode="auto">
          <a:xfrm rot="5400000">
            <a:off x="5186363" y="3559175"/>
            <a:ext cx="685800" cy="847725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4" name="Gebogen verbindingslijn 70"/>
          <p:cNvCxnSpPr>
            <a:cxnSpLocks noChangeShapeType="1"/>
            <a:stCxn id="8" idx="2"/>
            <a:endCxn id="10" idx="0"/>
          </p:cNvCxnSpPr>
          <p:nvPr/>
        </p:nvCxnSpPr>
        <p:spPr bwMode="auto">
          <a:xfrm rot="16200000" flipH="1">
            <a:off x="6024563" y="3568700"/>
            <a:ext cx="685800" cy="828675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5" name="Tekstvak 84"/>
          <p:cNvSpPr txBox="1">
            <a:spLocks noChangeArrowheads="1"/>
          </p:cNvSpPr>
          <p:nvPr/>
        </p:nvSpPr>
        <p:spPr bwMode="auto">
          <a:xfrm>
            <a:off x="6781800" y="5164138"/>
            <a:ext cx="3746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000"/>
              <a:t>0..*</a:t>
            </a:r>
          </a:p>
        </p:txBody>
      </p:sp>
      <p:sp>
        <p:nvSpPr>
          <p:cNvPr id="16" name="Tekstvak 85"/>
          <p:cNvSpPr txBox="1">
            <a:spLocks noChangeArrowheads="1"/>
          </p:cNvSpPr>
          <p:nvPr/>
        </p:nvSpPr>
        <p:spPr bwMode="auto">
          <a:xfrm>
            <a:off x="6781800" y="4079875"/>
            <a:ext cx="3746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000"/>
              <a:t>0..*</a:t>
            </a:r>
          </a:p>
        </p:txBody>
      </p:sp>
      <p:sp>
        <p:nvSpPr>
          <p:cNvPr id="17" name="Tekstvak 86"/>
          <p:cNvSpPr txBox="1">
            <a:spLocks noChangeArrowheads="1"/>
          </p:cNvSpPr>
          <p:nvPr/>
        </p:nvSpPr>
        <p:spPr bwMode="auto">
          <a:xfrm>
            <a:off x="4724400" y="4079875"/>
            <a:ext cx="3746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000"/>
              <a:t>1..*</a:t>
            </a:r>
          </a:p>
        </p:txBody>
      </p:sp>
      <p:sp>
        <p:nvSpPr>
          <p:cNvPr id="18" name="Tekstvak 87"/>
          <p:cNvSpPr txBox="1">
            <a:spLocks noChangeArrowheads="1"/>
          </p:cNvSpPr>
          <p:nvPr/>
        </p:nvSpPr>
        <p:spPr bwMode="auto">
          <a:xfrm>
            <a:off x="5578475" y="2725738"/>
            <a:ext cx="3746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000"/>
              <a:t>1..*</a:t>
            </a:r>
          </a:p>
        </p:txBody>
      </p:sp>
      <p:grpSp>
        <p:nvGrpSpPr>
          <p:cNvPr id="19" name="Group 41"/>
          <p:cNvGrpSpPr>
            <a:grpSpLocks/>
          </p:cNvGrpSpPr>
          <p:nvPr/>
        </p:nvGrpSpPr>
        <p:grpSpPr bwMode="auto">
          <a:xfrm>
            <a:off x="254002" y="3128963"/>
            <a:ext cx="8737602" cy="2814637"/>
            <a:chOff x="160" y="2163"/>
            <a:chExt cx="5504" cy="1773"/>
          </a:xfrm>
        </p:grpSpPr>
        <p:sp>
          <p:nvSpPr>
            <p:cNvPr id="20" name="Ovaal 91"/>
            <p:cNvSpPr>
              <a:spLocks noChangeArrowheads="1"/>
            </p:cNvSpPr>
            <p:nvPr/>
          </p:nvSpPr>
          <p:spPr bwMode="auto">
            <a:xfrm>
              <a:off x="4614" y="2197"/>
              <a:ext cx="144" cy="144"/>
            </a:xfrm>
            <a:prstGeom prst="ellipse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21" name="Tekstvak 92"/>
            <p:cNvSpPr txBox="1">
              <a:spLocks noChangeArrowheads="1"/>
            </p:cNvSpPr>
            <p:nvPr/>
          </p:nvSpPr>
          <p:spPr bwMode="auto">
            <a:xfrm>
              <a:off x="4758" y="2163"/>
              <a:ext cx="90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600"/>
                <a:t>partOfSpeech</a:t>
              </a:r>
            </a:p>
          </p:txBody>
        </p:sp>
        <p:cxnSp>
          <p:nvCxnSpPr>
            <p:cNvPr id="22" name="Rechte verbindingslijn 94"/>
            <p:cNvCxnSpPr>
              <a:cxnSpLocks noChangeShapeType="1"/>
            </p:cNvCxnSpPr>
            <p:nvPr/>
          </p:nvCxnSpPr>
          <p:spPr bwMode="auto">
            <a:xfrm rot="10800000" flipV="1">
              <a:off x="4182" y="2263"/>
              <a:ext cx="426" cy="1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3" name="Ovaal 95"/>
            <p:cNvSpPr>
              <a:spLocks noChangeArrowheads="1"/>
            </p:cNvSpPr>
            <p:nvPr/>
          </p:nvSpPr>
          <p:spPr bwMode="auto">
            <a:xfrm>
              <a:off x="1385" y="2619"/>
              <a:ext cx="144" cy="144"/>
            </a:xfrm>
            <a:prstGeom prst="ellipse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24" name="Tekstvak 96"/>
            <p:cNvSpPr txBox="1">
              <a:spLocks noChangeArrowheads="1"/>
            </p:cNvSpPr>
            <p:nvPr/>
          </p:nvSpPr>
          <p:spPr bwMode="auto">
            <a:xfrm>
              <a:off x="565" y="2571"/>
              <a:ext cx="79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/>
                <a:t>writtenForm</a:t>
              </a:r>
            </a:p>
          </p:txBody>
        </p:sp>
        <p:cxnSp>
          <p:nvCxnSpPr>
            <p:cNvPr id="25" name="Rechte verbindingslijn 98"/>
            <p:cNvCxnSpPr>
              <a:cxnSpLocks noChangeShapeType="1"/>
              <a:stCxn id="23" idx="6"/>
              <a:endCxn id="37" idx="1"/>
            </p:cNvCxnSpPr>
            <p:nvPr/>
          </p:nvCxnSpPr>
          <p:spPr bwMode="auto">
            <a:xfrm>
              <a:off x="1529" y="2691"/>
              <a:ext cx="96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6" name="Ovaal 100"/>
            <p:cNvSpPr>
              <a:spLocks noChangeArrowheads="1"/>
            </p:cNvSpPr>
            <p:nvPr/>
          </p:nvSpPr>
          <p:spPr bwMode="auto">
            <a:xfrm>
              <a:off x="1344" y="3291"/>
              <a:ext cx="144" cy="144"/>
            </a:xfrm>
            <a:prstGeom prst="ellipse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27" name="Tekstvak 101"/>
            <p:cNvSpPr txBox="1">
              <a:spLocks noChangeArrowheads="1"/>
            </p:cNvSpPr>
            <p:nvPr/>
          </p:nvSpPr>
          <p:spPr bwMode="auto">
            <a:xfrm>
              <a:off x="524" y="3243"/>
              <a:ext cx="79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/>
                <a:t>writtenForm</a:t>
              </a:r>
            </a:p>
          </p:txBody>
        </p:sp>
        <p:sp>
          <p:nvSpPr>
            <p:cNvPr id="28" name="Ovaal 102"/>
            <p:cNvSpPr>
              <a:spLocks noChangeArrowheads="1"/>
            </p:cNvSpPr>
            <p:nvPr/>
          </p:nvSpPr>
          <p:spPr bwMode="auto">
            <a:xfrm>
              <a:off x="1344" y="3531"/>
              <a:ext cx="144" cy="144"/>
            </a:xfrm>
            <a:prstGeom prst="ellipse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29" name="Tekstvak 103"/>
            <p:cNvSpPr txBox="1">
              <a:spLocks noChangeArrowheads="1"/>
            </p:cNvSpPr>
            <p:nvPr/>
          </p:nvSpPr>
          <p:spPr bwMode="auto">
            <a:xfrm>
              <a:off x="160" y="3483"/>
              <a:ext cx="115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 dirty="0" err="1" smtClean="0"/>
                <a:t>grammaticalGender</a:t>
              </a:r>
              <a:endParaRPr lang="en-GB" sz="1600" dirty="0"/>
            </a:p>
          </p:txBody>
        </p:sp>
        <p:sp>
          <p:nvSpPr>
            <p:cNvPr id="30" name="Ovaal 108"/>
            <p:cNvSpPr>
              <a:spLocks noChangeArrowheads="1"/>
            </p:cNvSpPr>
            <p:nvPr/>
          </p:nvSpPr>
          <p:spPr bwMode="auto">
            <a:xfrm>
              <a:off x="1344" y="3771"/>
              <a:ext cx="144" cy="144"/>
            </a:xfrm>
            <a:prstGeom prst="ellipse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31" name="Tekstvak 109"/>
            <p:cNvSpPr txBox="1">
              <a:spLocks noChangeArrowheads="1"/>
            </p:cNvSpPr>
            <p:nvPr/>
          </p:nvSpPr>
          <p:spPr bwMode="auto">
            <a:xfrm>
              <a:off x="562" y="3723"/>
              <a:ext cx="75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/>
                <a:t>lexicalType</a:t>
              </a:r>
            </a:p>
          </p:txBody>
        </p:sp>
        <p:cxnSp>
          <p:nvCxnSpPr>
            <p:cNvPr id="32" name="Rechte verbindingslijn 111"/>
            <p:cNvCxnSpPr>
              <a:cxnSpLocks noChangeShapeType="1"/>
              <a:stCxn id="26" idx="6"/>
            </p:cNvCxnSpPr>
            <p:nvPr/>
          </p:nvCxnSpPr>
          <p:spPr bwMode="auto">
            <a:xfrm>
              <a:off x="1488" y="3363"/>
              <a:ext cx="144" cy="19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3" name="Rechte verbindingslijn 113"/>
            <p:cNvCxnSpPr>
              <a:cxnSpLocks noChangeShapeType="1"/>
              <a:stCxn id="28" idx="6"/>
            </p:cNvCxnSpPr>
            <p:nvPr/>
          </p:nvCxnSpPr>
          <p:spPr bwMode="auto">
            <a:xfrm flipV="1">
              <a:off x="1488" y="3555"/>
              <a:ext cx="144" cy="4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4" name="Rechte verbindingslijn 115"/>
            <p:cNvCxnSpPr>
              <a:cxnSpLocks noChangeShapeType="1"/>
              <a:stCxn id="30" idx="6"/>
              <a:endCxn id="36" idx="1"/>
            </p:cNvCxnSpPr>
            <p:nvPr/>
          </p:nvCxnSpPr>
          <p:spPr bwMode="auto">
            <a:xfrm flipV="1">
              <a:off x="1488" y="3555"/>
              <a:ext cx="144" cy="2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35" name="Group 40"/>
          <p:cNvGrpSpPr>
            <a:grpSpLocks/>
          </p:cNvGrpSpPr>
          <p:nvPr/>
        </p:nvGrpSpPr>
        <p:grpSpPr bwMode="auto">
          <a:xfrm>
            <a:off x="2579688" y="3624263"/>
            <a:ext cx="1839912" cy="2057400"/>
            <a:chOff x="1625" y="2475"/>
            <a:chExt cx="1159" cy="1296"/>
          </a:xfrm>
        </p:grpSpPr>
        <p:sp>
          <p:nvSpPr>
            <p:cNvPr id="36" name="Rechthoek 79"/>
            <p:cNvSpPr>
              <a:spLocks noChangeArrowheads="1"/>
            </p:cNvSpPr>
            <p:nvPr/>
          </p:nvSpPr>
          <p:spPr bwMode="auto">
            <a:xfrm>
              <a:off x="1632" y="3339"/>
              <a:ext cx="864" cy="43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/>
                <a:t>Word Form</a:t>
              </a:r>
            </a:p>
          </p:txBody>
        </p:sp>
        <p:sp>
          <p:nvSpPr>
            <p:cNvPr id="37" name="Rechthoek 80"/>
            <p:cNvSpPr>
              <a:spLocks noChangeArrowheads="1"/>
            </p:cNvSpPr>
            <p:nvPr/>
          </p:nvSpPr>
          <p:spPr bwMode="auto">
            <a:xfrm>
              <a:off x="1625" y="2475"/>
              <a:ext cx="864" cy="43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/>
                <a:t>Lemma</a:t>
              </a:r>
            </a:p>
          </p:txBody>
        </p:sp>
        <p:cxnSp>
          <p:nvCxnSpPr>
            <p:cNvPr id="38" name="AutoShape 38"/>
            <p:cNvCxnSpPr>
              <a:cxnSpLocks noChangeShapeType="1"/>
              <a:stCxn id="37" idx="3"/>
              <a:endCxn id="9" idx="1"/>
            </p:cNvCxnSpPr>
            <p:nvPr/>
          </p:nvCxnSpPr>
          <p:spPr bwMode="auto">
            <a:xfrm>
              <a:off x="2489" y="2691"/>
              <a:ext cx="295" cy="39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39" name="AutoShape 39"/>
            <p:cNvCxnSpPr>
              <a:cxnSpLocks noChangeShapeType="1"/>
              <a:stCxn id="36" idx="3"/>
              <a:endCxn id="9" idx="1"/>
            </p:cNvCxnSpPr>
            <p:nvPr/>
          </p:nvCxnSpPr>
          <p:spPr bwMode="auto">
            <a:xfrm flipV="1">
              <a:off x="2496" y="3085"/>
              <a:ext cx="288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381000" y="1752600"/>
          <a:ext cx="38862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</a:tblGrid>
              <a:tr h="245533">
                <a:tc>
                  <a:txBody>
                    <a:bodyPr/>
                    <a:lstStyle/>
                    <a:p>
                      <a:r>
                        <a:rPr lang="en-US" dirty="0" smtClean="0"/>
                        <a:t>Language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BWO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genders</a:t>
                      </a:r>
                      <a:endParaRPr lang="en-US" dirty="0"/>
                    </a:p>
                  </a:txBody>
                  <a:tcPr/>
                </a:tc>
              </a:tr>
              <a:tr h="24553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553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1" name="Group 40"/>
          <p:cNvGrpSpPr/>
          <p:nvPr/>
        </p:nvGrpSpPr>
        <p:grpSpPr>
          <a:xfrm>
            <a:off x="3429000" y="1219200"/>
            <a:ext cx="2351386" cy="533400"/>
            <a:chOff x="3429000" y="1219200"/>
            <a:chExt cx="2351386" cy="533400"/>
          </a:xfrm>
        </p:grpSpPr>
        <p:sp>
          <p:nvSpPr>
            <p:cNvPr id="42" name="Ovaal 102"/>
            <p:cNvSpPr>
              <a:spLocks noChangeArrowheads="1"/>
            </p:cNvSpPr>
            <p:nvPr/>
          </p:nvSpPr>
          <p:spPr bwMode="auto">
            <a:xfrm>
              <a:off x="3429000" y="1295400"/>
              <a:ext cx="228600" cy="228600"/>
            </a:xfrm>
            <a:prstGeom prst="ellipse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cxnSp>
          <p:nvCxnSpPr>
            <p:cNvPr id="43" name="Rechte verbindingslijn 113"/>
            <p:cNvCxnSpPr>
              <a:cxnSpLocks noChangeShapeType="1"/>
              <a:stCxn id="42" idx="4"/>
            </p:cNvCxnSpPr>
            <p:nvPr/>
          </p:nvCxnSpPr>
          <p:spPr bwMode="auto">
            <a:xfrm rot="5400000">
              <a:off x="3409950" y="1619250"/>
              <a:ext cx="228600" cy="38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4" name="TextBox 43"/>
            <p:cNvSpPr txBox="1"/>
            <p:nvPr/>
          </p:nvSpPr>
          <p:spPr>
            <a:xfrm>
              <a:off x="3733800" y="1219200"/>
              <a:ext cx="20465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grammaticalGender</a:t>
              </a:r>
              <a:endParaRPr lang="en-US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147187" y="1219200"/>
            <a:ext cx="1443613" cy="533400"/>
            <a:chOff x="1147187" y="1219200"/>
            <a:chExt cx="1443613" cy="533400"/>
          </a:xfrm>
        </p:grpSpPr>
        <p:sp>
          <p:nvSpPr>
            <p:cNvPr id="46" name="Ovaal 102"/>
            <p:cNvSpPr>
              <a:spLocks noChangeArrowheads="1"/>
            </p:cNvSpPr>
            <p:nvPr/>
          </p:nvSpPr>
          <p:spPr bwMode="auto">
            <a:xfrm>
              <a:off x="2362200" y="1295400"/>
              <a:ext cx="228600" cy="228600"/>
            </a:xfrm>
            <a:prstGeom prst="ellipse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cxnSp>
          <p:nvCxnSpPr>
            <p:cNvPr id="47" name="Rechte verbindingslijn 113"/>
            <p:cNvCxnSpPr>
              <a:cxnSpLocks noChangeShapeType="1"/>
              <a:stCxn id="46" idx="4"/>
            </p:cNvCxnSpPr>
            <p:nvPr/>
          </p:nvCxnSpPr>
          <p:spPr bwMode="auto">
            <a:xfrm rot="5400000">
              <a:off x="2343150" y="1619250"/>
              <a:ext cx="228600" cy="38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8" name="TextBox 47"/>
            <p:cNvSpPr txBox="1"/>
            <p:nvPr/>
          </p:nvSpPr>
          <p:spPr>
            <a:xfrm>
              <a:off x="1147187" y="1219200"/>
              <a:ext cx="12150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wordOrder</a:t>
              </a:r>
              <a:endParaRPr lang="en-US" dirty="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343400" y="5791200"/>
            <a:ext cx="3439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 LMF (ISO 24613:2008) compliant</a:t>
            </a:r>
          </a:p>
          <a:p>
            <a:pPr algn="ctr"/>
            <a:r>
              <a:rPr lang="en-US" dirty="0" smtClean="0"/>
              <a:t>(schema for a) lexicon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381000" y="2895600"/>
            <a:ext cx="3694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(schema for a) typological database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Container Data Categories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 (TC 37) meta model which is instantiated with a domain/application specific data category selection into a data model</a:t>
            </a:r>
          </a:p>
          <a:p>
            <a:r>
              <a:rPr lang="en-US" dirty="0" smtClean="0"/>
              <a:t>An proprietary data model with a related data category selection</a:t>
            </a:r>
          </a:p>
          <a:p>
            <a:r>
              <a:rPr lang="en-US" dirty="0" smtClean="0"/>
              <a:t>A tweaked standardized meta model:</a:t>
            </a:r>
          </a:p>
          <a:p>
            <a:pPr lvl="1"/>
            <a:r>
              <a:rPr lang="en-US" dirty="0" smtClean="0"/>
              <a:t>e.g., additional classes to the LMF meta model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Problem: where are the semantics of these ‘containers’ described?</a:t>
            </a:r>
          </a:p>
          <a:p>
            <a:pPr lvl="1"/>
            <a:r>
              <a:rPr lang="en-US" dirty="0" smtClean="0"/>
              <a:t>LMF meta model in ISO 24613:2008</a:t>
            </a:r>
          </a:p>
          <a:p>
            <a:pPr lvl="1"/>
            <a:r>
              <a:rPr lang="en-US" dirty="0" smtClean="0"/>
              <a:t>But no standard place for own adaptations/models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Container Data Categories - 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administrative and descriptive parts to manage standardization and describe the containers </a:t>
            </a:r>
            <a:r>
              <a:rPr lang="en-US" sz="2400" dirty="0" smtClean="0"/>
              <a:t>(components/tables/classes/objects/inner nodes…)</a:t>
            </a:r>
            <a:r>
              <a:rPr lang="en-US" dirty="0" smtClean="0"/>
              <a:t> of a meta/data model in the DCR</a:t>
            </a:r>
          </a:p>
          <a:p>
            <a:r>
              <a:rPr lang="en-US" dirty="0" smtClean="0"/>
              <a:t>But the relationships between components and complex data categories wouldn’t be stored in the DCR (maybe in the RR)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Registries - 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9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Value domain membership</a:t>
            </a:r>
          </a:p>
          <a:p>
            <a:r>
              <a:rPr lang="en-GB" dirty="0" err="1" smtClean="0"/>
              <a:t>Subsumption</a:t>
            </a:r>
            <a:r>
              <a:rPr lang="en-GB" dirty="0" smtClean="0"/>
              <a:t> relationships between simple data categories (legacy)</a:t>
            </a:r>
          </a:p>
          <a:p>
            <a:r>
              <a:rPr lang="en-GB" dirty="0" smtClean="0"/>
              <a:t>Relationships between complex data categories are not stored in the DCR</a:t>
            </a:r>
            <a:endParaRPr lang="en-GB" dirty="0"/>
          </a:p>
        </p:txBody>
      </p:sp>
      <p:grpSp>
        <p:nvGrpSpPr>
          <p:cNvPr id="20" name="Groep 29"/>
          <p:cNvGrpSpPr/>
          <p:nvPr/>
        </p:nvGrpSpPr>
        <p:grpSpPr>
          <a:xfrm>
            <a:off x="5791200" y="1905000"/>
            <a:ext cx="2590800" cy="2286000"/>
            <a:chOff x="5029200" y="2895600"/>
            <a:chExt cx="2590800" cy="2286000"/>
          </a:xfrm>
        </p:grpSpPr>
        <p:sp>
          <p:nvSpPr>
            <p:cNvPr id="21" name="Ovaal 7"/>
            <p:cNvSpPr>
              <a:spLocks noChangeArrowheads="1"/>
            </p:cNvSpPr>
            <p:nvPr/>
          </p:nvSpPr>
          <p:spPr bwMode="auto">
            <a:xfrm>
              <a:off x="5029200" y="2895600"/>
              <a:ext cx="2209800" cy="914543"/>
            </a:xfrm>
            <a:prstGeom prst="ellipse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err="1" smtClean="0"/>
                <a:t>partOfSpeech</a:t>
              </a:r>
              <a:endParaRPr lang="en-US" dirty="0"/>
            </a:p>
          </p:txBody>
        </p:sp>
        <p:sp>
          <p:nvSpPr>
            <p:cNvPr id="22" name="Tekstvak 8"/>
            <p:cNvSpPr txBox="1">
              <a:spLocks noChangeArrowheads="1"/>
            </p:cNvSpPr>
            <p:nvPr/>
          </p:nvSpPr>
          <p:spPr bwMode="auto">
            <a:xfrm>
              <a:off x="6871077" y="3821813"/>
              <a:ext cx="748923" cy="369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l-NL" i="1" dirty="0" err="1"/>
                <a:t>string</a:t>
              </a:r>
              <a:endParaRPr lang="en-US" i="1" dirty="0"/>
            </a:p>
          </p:txBody>
        </p:sp>
        <p:sp>
          <p:nvSpPr>
            <p:cNvPr id="23" name="Ovaal 9"/>
            <p:cNvSpPr/>
            <p:nvPr/>
          </p:nvSpPr>
          <p:spPr bwMode="auto">
            <a:xfrm>
              <a:off x="5029200" y="4267200"/>
              <a:ext cx="2209800" cy="9144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 smtClean="0"/>
                <a:t>pronoun</a:t>
              </a:r>
              <a:endParaRPr lang="en-US" dirty="0"/>
            </a:p>
          </p:txBody>
        </p:sp>
        <p:cxnSp>
          <p:nvCxnSpPr>
            <p:cNvPr id="24" name="Rechte verbindingslijn 13"/>
            <p:cNvCxnSpPr>
              <a:cxnSpLocks noChangeShapeType="1"/>
              <a:stCxn id="21" idx="4"/>
              <a:endCxn id="23" idx="0"/>
            </p:cNvCxnSpPr>
            <p:nvPr/>
          </p:nvCxnSpPr>
          <p:spPr bwMode="auto">
            <a:xfrm rot="5400000">
              <a:off x="5905572" y="4038671"/>
              <a:ext cx="457057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" name="Rechte verbindingslijn 13"/>
            <p:cNvCxnSpPr>
              <a:cxnSpLocks noChangeShapeType="1"/>
              <a:stCxn id="21" idx="4"/>
            </p:cNvCxnSpPr>
            <p:nvPr/>
          </p:nvCxnSpPr>
          <p:spPr bwMode="auto">
            <a:xfrm rot="5400000">
              <a:off x="5543622" y="3524323"/>
              <a:ext cx="304659" cy="87629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" name="Rechte verbindingslijn 13"/>
            <p:cNvCxnSpPr>
              <a:cxnSpLocks noChangeShapeType="1"/>
              <a:stCxn id="21" idx="4"/>
            </p:cNvCxnSpPr>
            <p:nvPr/>
          </p:nvCxnSpPr>
          <p:spPr bwMode="auto">
            <a:xfrm rot="16200000" flipH="1">
              <a:off x="6419922" y="3524321"/>
              <a:ext cx="304659" cy="87630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7" name="Groep 31"/>
          <p:cNvGrpSpPr/>
          <p:nvPr/>
        </p:nvGrpSpPr>
        <p:grpSpPr>
          <a:xfrm>
            <a:off x="5791200" y="4191000"/>
            <a:ext cx="2209800" cy="1371600"/>
            <a:chOff x="5029200" y="5181600"/>
            <a:chExt cx="2209800" cy="1371600"/>
          </a:xfrm>
        </p:grpSpPr>
        <p:sp>
          <p:nvSpPr>
            <p:cNvPr id="28" name="Ovaal 18"/>
            <p:cNvSpPr/>
            <p:nvPr/>
          </p:nvSpPr>
          <p:spPr bwMode="auto">
            <a:xfrm>
              <a:off x="5029200" y="5638800"/>
              <a:ext cx="2209800" cy="9144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 smtClean="0"/>
                <a:t>personal</a:t>
              </a:r>
            </a:p>
            <a:p>
              <a:pPr algn="ctr">
                <a:defRPr/>
              </a:pPr>
              <a:r>
                <a:rPr lang="en-US" dirty="0" smtClean="0"/>
                <a:t>pronoun</a:t>
              </a:r>
              <a:endParaRPr lang="en-US" dirty="0"/>
            </a:p>
          </p:txBody>
        </p:sp>
        <p:cxnSp>
          <p:nvCxnSpPr>
            <p:cNvPr id="29" name="Rechte verbindingslijn 20"/>
            <p:cNvCxnSpPr>
              <a:stCxn id="23" idx="4"/>
              <a:endCxn id="28" idx="0"/>
            </p:cNvCxnSpPr>
            <p:nvPr/>
          </p:nvCxnSpPr>
          <p:spPr bwMode="auto">
            <a:xfrm rot="5400000">
              <a:off x="5905500" y="5410200"/>
              <a:ext cx="45720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Rechte verbindingslijn 13"/>
            <p:cNvCxnSpPr>
              <a:cxnSpLocks noChangeShapeType="1"/>
            </p:cNvCxnSpPr>
            <p:nvPr/>
          </p:nvCxnSpPr>
          <p:spPr bwMode="auto">
            <a:xfrm rot="5400000">
              <a:off x="5543620" y="4895781"/>
              <a:ext cx="304659" cy="87629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1" name="Rechte verbindingslijn 13"/>
            <p:cNvCxnSpPr>
              <a:cxnSpLocks noChangeShapeType="1"/>
            </p:cNvCxnSpPr>
            <p:nvPr/>
          </p:nvCxnSpPr>
          <p:spPr bwMode="auto">
            <a:xfrm rot="16200000" flipH="1">
              <a:off x="6419920" y="4895779"/>
              <a:ext cx="304659" cy="87630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Registries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Rationale for not storing ontological relationships in the DCR: </a:t>
            </a:r>
          </a:p>
          <a:p>
            <a:pPr lvl="1"/>
            <a:r>
              <a:rPr lang="en-US" dirty="0" smtClean="0"/>
              <a:t>Relation types and modeling strategies for a given data category may differ from application to application;</a:t>
            </a:r>
          </a:p>
          <a:p>
            <a:pPr lvl="1"/>
            <a:r>
              <a:rPr lang="en-US" dirty="0" smtClean="0"/>
              <a:t>Motivation to agree on relation and modeling strategies will be stronger at individual application level;</a:t>
            </a:r>
          </a:p>
          <a:p>
            <a:pPr lvl="1"/>
            <a:r>
              <a:rPr lang="en-US" dirty="0" smtClean="0"/>
              <a:t>Integration of multiple relation structures in DCR itself could lead to endless ontological clutter.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Registries - 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 smtClean="0"/>
              <a:t>TC 37 needs ontological relationships:</a:t>
            </a:r>
          </a:p>
          <a:p>
            <a:pPr lvl="1"/>
            <a:r>
              <a:rPr lang="en-GB" dirty="0" smtClean="0"/>
              <a:t>resurrect ‘broader generic concept’</a:t>
            </a:r>
          </a:p>
          <a:p>
            <a:pPr lvl="1"/>
            <a:r>
              <a:rPr lang="en-GB" dirty="0" smtClean="0"/>
              <a:t>is-a relationships (between complex </a:t>
            </a:r>
            <a:r>
              <a:rPr lang="en-GB" dirty="0" err="1" smtClean="0"/>
              <a:t>DCs</a:t>
            </a:r>
            <a:r>
              <a:rPr lang="en-GB" dirty="0" smtClean="0"/>
              <a:t>?)</a:t>
            </a:r>
          </a:p>
          <a:p>
            <a:pPr lvl="1"/>
            <a:r>
              <a:rPr lang="en-GB" dirty="0" smtClean="0"/>
              <a:t>…</a:t>
            </a:r>
          </a:p>
          <a:p>
            <a:r>
              <a:rPr lang="en-GB" dirty="0" smtClean="0"/>
              <a:t>Bridges</a:t>
            </a:r>
          </a:p>
          <a:p>
            <a:pPr lvl="1"/>
            <a:r>
              <a:rPr lang="en-GB" dirty="0" smtClean="0"/>
              <a:t>within the DCR:</a:t>
            </a:r>
          </a:p>
          <a:p>
            <a:pPr lvl="2"/>
            <a:r>
              <a:rPr lang="en-GB" dirty="0" smtClean="0"/>
              <a:t>users create the same (or very) close </a:t>
            </a:r>
            <a:r>
              <a:rPr lang="en-GB" dirty="0" err="1" smtClean="0"/>
              <a:t>DCs</a:t>
            </a:r>
            <a:endParaRPr lang="en-GB" dirty="0" smtClean="0"/>
          </a:p>
          <a:p>
            <a:pPr lvl="1"/>
            <a:r>
              <a:rPr lang="en-GB" dirty="0" smtClean="0"/>
              <a:t>between </a:t>
            </a:r>
            <a:r>
              <a:rPr lang="en-GB" dirty="0" err="1" smtClean="0"/>
              <a:t>ISOcat</a:t>
            </a:r>
            <a:r>
              <a:rPr lang="en-GB" dirty="0" smtClean="0"/>
              <a:t> and ISO/CDB</a:t>
            </a:r>
          </a:p>
          <a:p>
            <a:pPr lvl="2"/>
            <a:r>
              <a:rPr lang="en-GB" dirty="0" err="1" smtClean="0"/>
              <a:t>ISOcat</a:t>
            </a:r>
            <a:r>
              <a:rPr lang="en-GB" dirty="0" smtClean="0"/>
              <a:t> PID </a:t>
            </a:r>
            <a:r>
              <a:rPr lang="en-GB" dirty="0" err="1" smtClean="0"/>
              <a:t>vs</a:t>
            </a:r>
            <a:r>
              <a:rPr lang="en-GB" dirty="0" smtClean="0"/>
              <a:t> IRDI PID</a:t>
            </a:r>
            <a:endParaRPr lang="en-GB" dirty="0" smtClean="0"/>
          </a:p>
          <a:p>
            <a:pPr lvl="1"/>
            <a:r>
              <a:rPr lang="en-GB" dirty="0" smtClean="0"/>
              <a:t>between various registries:</a:t>
            </a:r>
          </a:p>
          <a:p>
            <a:pPr lvl="2"/>
            <a:r>
              <a:rPr lang="en-GB" dirty="0" smtClean="0"/>
              <a:t>interoperability between various communities</a:t>
            </a:r>
          </a:p>
          <a:p>
            <a:pPr lvl="1"/>
            <a:r>
              <a:rPr lang="en-GB" dirty="0" smtClean="0"/>
              <a:t>same-as relationships</a:t>
            </a:r>
          </a:p>
          <a:p>
            <a:r>
              <a:rPr lang="en-GB" dirty="0" smtClean="0"/>
              <a:t>Resource discovery needs context:</a:t>
            </a:r>
          </a:p>
          <a:p>
            <a:pPr lvl="1"/>
            <a:r>
              <a:rPr lang="en-GB" dirty="0" smtClean="0"/>
              <a:t>granularity of </a:t>
            </a:r>
            <a:r>
              <a:rPr lang="en-GB" dirty="0" err="1" smtClean="0"/>
              <a:t>DCs</a:t>
            </a:r>
            <a:endParaRPr lang="en-GB" dirty="0" smtClean="0"/>
          </a:p>
          <a:p>
            <a:pPr lvl="1"/>
            <a:r>
              <a:rPr lang="en-GB" dirty="0" smtClean="0"/>
              <a:t>the /</a:t>
            </a:r>
            <a:r>
              <a:rPr lang="en-GB" i="1" dirty="0" smtClean="0"/>
              <a:t>title</a:t>
            </a:r>
            <a:r>
              <a:rPr lang="en-GB" dirty="0" smtClean="0"/>
              <a:t>/ of a book or the /</a:t>
            </a:r>
            <a:r>
              <a:rPr lang="en-GB" i="1" dirty="0" smtClean="0"/>
              <a:t>title</a:t>
            </a:r>
            <a:r>
              <a:rPr lang="en-GB" dirty="0" smtClean="0"/>
              <a:t>/ of a …</a:t>
            </a:r>
          </a:p>
          <a:p>
            <a:pPr lvl="1"/>
            <a:r>
              <a:rPr lang="en-GB" dirty="0" smtClean="0"/>
              <a:t>has-a relationships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Registries - IV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Rechthoek 7"/>
          <p:cNvSpPr/>
          <p:nvPr/>
        </p:nvSpPr>
        <p:spPr>
          <a:xfrm>
            <a:off x="2664812" y="3705225"/>
            <a:ext cx="6174387" cy="1171575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hthoek 8"/>
          <p:cNvSpPr/>
          <p:nvPr/>
        </p:nvSpPr>
        <p:spPr>
          <a:xfrm>
            <a:off x="226695" y="3705225"/>
            <a:ext cx="2340486" cy="1171575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hthoek 9"/>
          <p:cNvSpPr/>
          <p:nvPr/>
        </p:nvSpPr>
        <p:spPr>
          <a:xfrm>
            <a:off x="226695" y="1752600"/>
            <a:ext cx="2340486" cy="683419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hthoek 10"/>
          <p:cNvSpPr/>
          <p:nvPr/>
        </p:nvSpPr>
        <p:spPr>
          <a:xfrm>
            <a:off x="226695" y="2728913"/>
            <a:ext cx="2340486" cy="683419"/>
          </a:xfrm>
          <a:prstGeom prst="rect">
            <a:avLst/>
          </a:prstGeom>
          <a:solidFill>
            <a:schemeClr val="accent3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hthoek 11"/>
          <p:cNvSpPr/>
          <p:nvPr/>
        </p:nvSpPr>
        <p:spPr>
          <a:xfrm>
            <a:off x="2664812" y="2728913"/>
            <a:ext cx="6250587" cy="683419"/>
          </a:xfrm>
          <a:prstGeom prst="rect">
            <a:avLst/>
          </a:prstGeom>
          <a:solidFill>
            <a:schemeClr val="accent3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hthoek 12"/>
          <p:cNvSpPr/>
          <p:nvPr/>
        </p:nvSpPr>
        <p:spPr>
          <a:xfrm>
            <a:off x="2664812" y="1752600"/>
            <a:ext cx="6250587" cy="683419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roomdiagram: Magnetische schijf 13"/>
          <p:cNvSpPr/>
          <p:nvPr/>
        </p:nvSpPr>
        <p:spPr>
          <a:xfrm>
            <a:off x="2860075" y="3802856"/>
            <a:ext cx="976312" cy="976313"/>
          </a:xfrm>
          <a:prstGeom prst="flowChartMagneticDisk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roomdiagram: Magnetische schijf 14"/>
          <p:cNvSpPr/>
          <p:nvPr/>
        </p:nvSpPr>
        <p:spPr>
          <a:xfrm>
            <a:off x="6765324" y="3802856"/>
            <a:ext cx="976312" cy="976313"/>
          </a:xfrm>
          <a:prstGeom prst="flowChartMagneticDisk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fgeronde rechthoek 15"/>
          <p:cNvSpPr/>
          <p:nvPr/>
        </p:nvSpPr>
        <p:spPr>
          <a:xfrm>
            <a:off x="4812700" y="2826544"/>
            <a:ext cx="2928937" cy="4881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fgeronde rechthoek 16"/>
          <p:cNvSpPr/>
          <p:nvPr/>
        </p:nvSpPr>
        <p:spPr>
          <a:xfrm>
            <a:off x="2860075" y="2826544"/>
            <a:ext cx="976312" cy="4881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fgeronde rechthoek 17"/>
          <p:cNvSpPr/>
          <p:nvPr/>
        </p:nvSpPr>
        <p:spPr>
          <a:xfrm>
            <a:off x="3836387" y="1850231"/>
            <a:ext cx="976312" cy="4881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fgeronde rechthoek 18"/>
          <p:cNvSpPr/>
          <p:nvPr/>
        </p:nvSpPr>
        <p:spPr>
          <a:xfrm>
            <a:off x="5789012" y="1850231"/>
            <a:ext cx="976312" cy="4881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al 19"/>
          <p:cNvSpPr/>
          <p:nvPr/>
        </p:nvSpPr>
        <p:spPr>
          <a:xfrm>
            <a:off x="3250600" y="2972991"/>
            <a:ext cx="195262" cy="195263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al 20"/>
          <p:cNvSpPr/>
          <p:nvPr/>
        </p:nvSpPr>
        <p:spPr>
          <a:xfrm>
            <a:off x="5203225" y="2972991"/>
            <a:ext cx="195262" cy="195263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al 21"/>
          <p:cNvSpPr/>
          <p:nvPr/>
        </p:nvSpPr>
        <p:spPr>
          <a:xfrm>
            <a:off x="7155849" y="2972991"/>
            <a:ext cx="195262" cy="195263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Rechte verbindingslijn met pijl 22"/>
          <p:cNvCxnSpPr>
            <a:stCxn id="62" idx="0"/>
            <a:endCxn id="19" idx="4"/>
          </p:cNvCxnSpPr>
          <p:nvPr/>
        </p:nvCxnSpPr>
        <p:spPr>
          <a:xfrm rot="5400000" flipH="1" flipV="1">
            <a:off x="2786852" y="3729633"/>
            <a:ext cx="1122759" cy="2170"/>
          </a:xfrm>
          <a:prstGeom prst="straightConnector1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3"/>
          <p:cNvCxnSpPr>
            <a:endCxn id="19" idx="0"/>
          </p:cNvCxnSpPr>
          <p:nvPr/>
        </p:nvCxnSpPr>
        <p:spPr>
          <a:xfrm rot="10800000" flipV="1">
            <a:off x="3348232" y="2094309"/>
            <a:ext cx="829866" cy="878681"/>
          </a:xfrm>
          <a:prstGeom prst="straightConnector1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met pijl 24"/>
          <p:cNvCxnSpPr>
            <a:endCxn id="20" idx="0"/>
          </p:cNvCxnSpPr>
          <p:nvPr/>
        </p:nvCxnSpPr>
        <p:spPr>
          <a:xfrm>
            <a:off x="4470990" y="2094309"/>
            <a:ext cx="829866" cy="878681"/>
          </a:xfrm>
          <a:prstGeom prst="straightConnector1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met pijl 25"/>
          <p:cNvCxnSpPr>
            <a:stCxn id="46" idx="1"/>
            <a:endCxn id="20" idx="0"/>
          </p:cNvCxnSpPr>
          <p:nvPr/>
        </p:nvCxnSpPr>
        <p:spPr>
          <a:xfrm rot="10800000" flipV="1">
            <a:off x="5300857" y="2104076"/>
            <a:ext cx="829866" cy="868914"/>
          </a:xfrm>
          <a:prstGeom prst="straightConnector1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chte verbindingslijn met pijl 26"/>
          <p:cNvCxnSpPr>
            <a:stCxn id="46" idx="3"/>
            <a:endCxn id="21" idx="0"/>
          </p:cNvCxnSpPr>
          <p:nvPr/>
        </p:nvCxnSpPr>
        <p:spPr>
          <a:xfrm>
            <a:off x="6423615" y="2104077"/>
            <a:ext cx="829866" cy="868914"/>
          </a:xfrm>
          <a:prstGeom prst="straightConnector1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met pijl 27"/>
          <p:cNvCxnSpPr>
            <a:stCxn id="48" idx="0"/>
            <a:endCxn id="21" idx="4"/>
          </p:cNvCxnSpPr>
          <p:nvPr/>
        </p:nvCxnSpPr>
        <p:spPr>
          <a:xfrm rot="5400000" flipH="1" flipV="1">
            <a:off x="6692102" y="3729633"/>
            <a:ext cx="1122759" cy="2170"/>
          </a:xfrm>
          <a:prstGeom prst="straightConnector1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vak 28"/>
          <p:cNvSpPr txBox="1"/>
          <p:nvPr/>
        </p:nvSpPr>
        <p:spPr>
          <a:xfrm>
            <a:off x="675844" y="4101732"/>
            <a:ext cx="1917875" cy="3785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/>
              <a:t>Linguistic resources</a:t>
            </a:r>
            <a:endParaRPr lang="en-US" sz="1200" dirty="0"/>
          </a:p>
        </p:txBody>
      </p:sp>
      <p:sp>
        <p:nvSpPr>
          <p:cNvPr id="29" name="Tekstvak 29"/>
          <p:cNvSpPr txBox="1"/>
          <p:nvPr/>
        </p:nvSpPr>
        <p:spPr>
          <a:xfrm>
            <a:off x="330834" y="2881341"/>
            <a:ext cx="2262874" cy="3785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/>
              <a:t>Data category registries</a:t>
            </a:r>
          </a:p>
        </p:txBody>
      </p:sp>
      <p:sp>
        <p:nvSpPr>
          <p:cNvPr id="30" name="Tekstvak 30"/>
          <p:cNvSpPr txBox="1"/>
          <p:nvPr/>
        </p:nvSpPr>
        <p:spPr>
          <a:xfrm>
            <a:off x="809819" y="1905029"/>
            <a:ext cx="1783889" cy="3785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/>
              <a:t>Relation registries</a:t>
            </a:r>
          </a:p>
        </p:txBody>
      </p:sp>
      <p:sp>
        <p:nvSpPr>
          <p:cNvPr id="31" name="Tekstvak 31"/>
          <p:cNvSpPr txBox="1"/>
          <p:nvPr/>
        </p:nvSpPr>
        <p:spPr>
          <a:xfrm>
            <a:off x="3814898" y="2781393"/>
            <a:ext cx="607277" cy="63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MPI</a:t>
            </a:r>
          </a:p>
          <a:p>
            <a:r>
              <a:rPr lang="en-US" sz="1200" dirty="0" smtClean="0"/>
              <a:t>DCR</a:t>
            </a:r>
          </a:p>
        </p:txBody>
      </p:sp>
      <p:sp>
        <p:nvSpPr>
          <p:cNvPr id="32" name="Tekstvak 32"/>
          <p:cNvSpPr txBox="1"/>
          <p:nvPr/>
        </p:nvSpPr>
        <p:spPr>
          <a:xfrm>
            <a:off x="7720147" y="2781393"/>
            <a:ext cx="607277" cy="63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ISO</a:t>
            </a:r>
          </a:p>
          <a:p>
            <a:r>
              <a:rPr lang="en-US" sz="1200" dirty="0" smtClean="0"/>
              <a:t>DCR</a:t>
            </a:r>
          </a:p>
        </p:txBody>
      </p:sp>
      <p:sp>
        <p:nvSpPr>
          <p:cNvPr id="33" name="Tekstvak 33"/>
          <p:cNvSpPr txBox="1"/>
          <p:nvPr/>
        </p:nvSpPr>
        <p:spPr>
          <a:xfrm>
            <a:off x="6770124" y="1805081"/>
            <a:ext cx="2205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Typological Database System</a:t>
            </a:r>
          </a:p>
          <a:p>
            <a:r>
              <a:rPr lang="en-US" sz="1200" dirty="0" smtClean="0"/>
              <a:t>RR</a:t>
            </a:r>
          </a:p>
        </p:txBody>
      </p:sp>
      <p:sp>
        <p:nvSpPr>
          <p:cNvPr id="34" name="Tekstvak 34"/>
          <p:cNvSpPr txBox="1"/>
          <p:nvPr/>
        </p:nvSpPr>
        <p:spPr>
          <a:xfrm>
            <a:off x="4820643" y="1805081"/>
            <a:ext cx="723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200" i="1" dirty="0" smtClean="0"/>
          </a:p>
          <a:p>
            <a:r>
              <a:rPr lang="en-US" sz="1200" dirty="0" smtClean="0"/>
              <a:t>MPI RR</a:t>
            </a:r>
          </a:p>
        </p:txBody>
      </p:sp>
      <p:sp>
        <p:nvSpPr>
          <p:cNvPr id="35" name="Tekstvak 35"/>
          <p:cNvSpPr txBox="1"/>
          <p:nvPr/>
        </p:nvSpPr>
        <p:spPr>
          <a:xfrm>
            <a:off x="3847792" y="4050600"/>
            <a:ext cx="867276" cy="63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MPI</a:t>
            </a:r>
          </a:p>
          <a:p>
            <a:r>
              <a:rPr lang="en-US" sz="1200" dirty="0" smtClean="0"/>
              <a:t>archive</a:t>
            </a:r>
          </a:p>
        </p:txBody>
      </p:sp>
      <p:sp>
        <p:nvSpPr>
          <p:cNvPr id="36" name="Tekstvak 36"/>
          <p:cNvSpPr txBox="1"/>
          <p:nvPr/>
        </p:nvSpPr>
        <p:spPr>
          <a:xfrm>
            <a:off x="7690134" y="3998119"/>
            <a:ext cx="1027815" cy="63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TDS</a:t>
            </a:r>
          </a:p>
          <a:p>
            <a:r>
              <a:rPr lang="en-US" sz="1200" dirty="0" smtClean="0"/>
              <a:t>database</a:t>
            </a:r>
          </a:p>
        </p:txBody>
      </p:sp>
      <p:sp>
        <p:nvSpPr>
          <p:cNvPr id="37" name="Ovaal 37"/>
          <p:cNvSpPr/>
          <p:nvPr/>
        </p:nvSpPr>
        <p:spPr>
          <a:xfrm>
            <a:off x="5691381" y="2972991"/>
            <a:ext cx="195262" cy="195263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al 38"/>
          <p:cNvSpPr/>
          <p:nvPr/>
        </p:nvSpPr>
        <p:spPr>
          <a:xfrm>
            <a:off x="6179537" y="2972991"/>
            <a:ext cx="195262" cy="195263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al 39"/>
          <p:cNvSpPr/>
          <p:nvPr/>
        </p:nvSpPr>
        <p:spPr>
          <a:xfrm>
            <a:off x="6667693" y="2972991"/>
            <a:ext cx="195262" cy="195263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hthoek 40"/>
          <p:cNvSpPr/>
          <p:nvPr/>
        </p:nvSpPr>
        <p:spPr>
          <a:xfrm>
            <a:off x="5593750" y="2924175"/>
            <a:ext cx="1366837" cy="29289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ep 60"/>
          <p:cNvGrpSpPr/>
          <p:nvPr/>
        </p:nvGrpSpPr>
        <p:grpSpPr>
          <a:xfrm>
            <a:off x="4178097" y="1840464"/>
            <a:ext cx="292894" cy="507691"/>
            <a:chOff x="3357554" y="2350283"/>
            <a:chExt cx="214314" cy="371484"/>
          </a:xfrm>
        </p:grpSpPr>
        <p:sp>
          <p:nvSpPr>
            <p:cNvPr id="42" name="Gelijk 72"/>
            <p:cNvSpPr/>
            <p:nvPr/>
          </p:nvSpPr>
          <p:spPr>
            <a:xfrm>
              <a:off x="3357554" y="2350283"/>
              <a:ext cx="214314" cy="371484"/>
            </a:xfrm>
            <a:prstGeom prst="mathEqual">
              <a:avLst>
                <a:gd name="adj1" fmla="val 23520"/>
                <a:gd name="adj2" fmla="val 1176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Rechthoek 43"/>
            <p:cNvSpPr/>
            <p:nvPr/>
          </p:nvSpPr>
          <p:spPr>
            <a:xfrm>
              <a:off x="3357554" y="2357430"/>
              <a:ext cx="214314" cy="3571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ep 61"/>
          <p:cNvGrpSpPr/>
          <p:nvPr/>
        </p:nvGrpSpPr>
        <p:grpSpPr>
          <a:xfrm>
            <a:off x="6130721" y="1850231"/>
            <a:ext cx="292894" cy="507691"/>
            <a:chOff x="3357554" y="2350283"/>
            <a:chExt cx="214314" cy="371484"/>
          </a:xfrm>
        </p:grpSpPr>
        <p:sp>
          <p:nvSpPr>
            <p:cNvPr id="45" name="Gelijk 70"/>
            <p:cNvSpPr/>
            <p:nvPr/>
          </p:nvSpPr>
          <p:spPr>
            <a:xfrm>
              <a:off x="3357554" y="2350283"/>
              <a:ext cx="214314" cy="371484"/>
            </a:xfrm>
            <a:prstGeom prst="mathEqual">
              <a:avLst>
                <a:gd name="adj1" fmla="val 23520"/>
                <a:gd name="adj2" fmla="val 1176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Rechthoek 71"/>
            <p:cNvSpPr/>
            <p:nvPr/>
          </p:nvSpPr>
          <p:spPr>
            <a:xfrm>
              <a:off x="3357554" y="2357430"/>
              <a:ext cx="214314" cy="3571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ep 78"/>
          <p:cNvGrpSpPr/>
          <p:nvPr/>
        </p:nvGrpSpPr>
        <p:grpSpPr>
          <a:xfrm>
            <a:off x="7009402" y="4291013"/>
            <a:ext cx="488156" cy="390525"/>
            <a:chOff x="5500694" y="4143380"/>
            <a:chExt cx="357190" cy="285752"/>
          </a:xfrm>
        </p:grpSpPr>
        <p:sp>
          <p:nvSpPr>
            <p:cNvPr id="48" name="Rechthoek 63"/>
            <p:cNvSpPr/>
            <p:nvPr/>
          </p:nvSpPr>
          <p:spPr>
            <a:xfrm>
              <a:off x="5643570" y="4143380"/>
              <a:ext cx="71438" cy="28575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hthoek 64"/>
            <p:cNvSpPr/>
            <p:nvPr/>
          </p:nvSpPr>
          <p:spPr>
            <a:xfrm>
              <a:off x="5715008" y="4143380"/>
              <a:ext cx="71438" cy="28575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hthoek 65"/>
            <p:cNvSpPr/>
            <p:nvPr/>
          </p:nvSpPr>
          <p:spPr>
            <a:xfrm>
              <a:off x="5786446" y="4143380"/>
              <a:ext cx="71438" cy="28575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hthoek 66"/>
            <p:cNvSpPr/>
            <p:nvPr/>
          </p:nvSpPr>
          <p:spPr>
            <a:xfrm>
              <a:off x="5572132" y="4143380"/>
              <a:ext cx="71438" cy="28575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hthoek 67"/>
            <p:cNvSpPr/>
            <p:nvPr/>
          </p:nvSpPr>
          <p:spPr>
            <a:xfrm>
              <a:off x="5500694" y="4143380"/>
              <a:ext cx="71438" cy="28575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hthoek 68"/>
            <p:cNvSpPr/>
            <p:nvPr/>
          </p:nvSpPr>
          <p:spPr>
            <a:xfrm>
              <a:off x="5500694" y="4143380"/>
              <a:ext cx="357190" cy="28575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hthoek 69"/>
            <p:cNvSpPr/>
            <p:nvPr/>
          </p:nvSpPr>
          <p:spPr>
            <a:xfrm>
              <a:off x="5643570" y="4143380"/>
              <a:ext cx="71438" cy="28575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ep 79"/>
          <p:cNvGrpSpPr/>
          <p:nvPr/>
        </p:nvGrpSpPr>
        <p:grpSpPr>
          <a:xfrm>
            <a:off x="3104153" y="4291013"/>
            <a:ext cx="488156" cy="390525"/>
            <a:chOff x="5500694" y="4143380"/>
            <a:chExt cx="357190" cy="285752"/>
          </a:xfrm>
        </p:grpSpPr>
        <p:sp>
          <p:nvSpPr>
            <p:cNvPr id="56" name="Rechthoek 56"/>
            <p:cNvSpPr/>
            <p:nvPr/>
          </p:nvSpPr>
          <p:spPr>
            <a:xfrm>
              <a:off x="5643570" y="4143380"/>
              <a:ext cx="71438" cy="28575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hthoek 57"/>
            <p:cNvSpPr/>
            <p:nvPr/>
          </p:nvSpPr>
          <p:spPr>
            <a:xfrm>
              <a:off x="5715008" y="4143380"/>
              <a:ext cx="71438" cy="28575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hthoek 58"/>
            <p:cNvSpPr/>
            <p:nvPr/>
          </p:nvSpPr>
          <p:spPr>
            <a:xfrm>
              <a:off x="5786446" y="4143380"/>
              <a:ext cx="71438" cy="28575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hthoek 59"/>
            <p:cNvSpPr/>
            <p:nvPr/>
          </p:nvSpPr>
          <p:spPr>
            <a:xfrm>
              <a:off x="5572132" y="4143380"/>
              <a:ext cx="71438" cy="28575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hthoek 60"/>
            <p:cNvSpPr/>
            <p:nvPr/>
          </p:nvSpPr>
          <p:spPr>
            <a:xfrm>
              <a:off x="5500694" y="4143380"/>
              <a:ext cx="71438" cy="28575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hthoek 61"/>
            <p:cNvSpPr/>
            <p:nvPr/>
          </p:nvSpPr>
          <p:spPr>
            <a:xfrm>
              <a:off x="5500694" y="4143380"/>
              <a:ext cx="357190" cy="28575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hthoek 62"/>
            <p:cNvSpPr/>
            <p:nvPr/>
          </p:nvSpPr>
          <p:spPr>
            <a:xfrm>
              <a:off x="5643570" y="4143380"/>
              <a:ext cx="71438" cy="28575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ep 112"/>
          <p:cNvGrpSpPr/>
          <p:nvPr/>
        </p:nvGrpSpPr>
        <p:grpSpPr>
          <a:xfrm>
            <a:off x="4812700" y="3900488"/>
            <a:ext cx="976312" cy="837280"/>
            <a:chOff x="3857620" y="3857628"/>
            <a:chExt cx="785818" cy="612648"/>
          </a:xfrm>
        </p:grpSpPr>
        <p:sp>
          <p:nvSpPr>
            <p:cNvPr id="64" name="Stroomdiagram: Document 48"/>
            <p:cNvSpPr/>
            <p:nvPr/>
          </p:nvSpPr>
          <p:spPr>
            <a:xfrm>
              <a:off x="3857620" y="3857628"/>
              <a:ext cx="785818" cy="612648"/>
            </a:xfrm>
            <a:prstGeom prst="flowChartDocumen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hthoek 49"/>
            <p:cNvSpPr/>
            <p:nvPr/>
          </p:nvSpPr>
          <p:spPr>
            <a:xfrm rot="5400000">
              <a:off x="4173988" y="3827011"/>
              <a:ext cx="81643" cy="57150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hthoek 50"/>
            <p:cNvSpPr/>
            <p:nvPr/>
          </p:nvSpPr>
          <p:spPr>
            <a:xfrm rot="5400000">
              <a:off x="4071934" y="4000504"/>
              <a:ext cx="71438" cy="35719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hthoek 51"/>
            <p:cNvSpPr/>
            <p:nvPr/>
          </p:nvSpPr>
          <p:spPr>
            <a:xfrm rot="5400000">
              <a:off x="4143372" y="4000504"/>
              <a:ext cx="71438" cy="50006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hthoek 52"/>
            <p:cNvSpPr/>
            <p:nvPr/>
          </p:nvSpPr>
          <p:spPr>
            <a:xfrm rot="5400000">
              <a:off x="4143372" y="3786190"/>
              <a:ext cx="71438" cy="50006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hthoek 53"/>
            <p:cNvSpPr/>
            <p:nvPr/>
          </p:nvSpPr>
          <p:spPr>
            <a:xfrm rot="5400000">
              <a:off x="4214810" y="3643314"/>
              <a:ext cx="71438" cy="64294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hthoek 54"/>
            <p:cNvSpPr/>
            <p:nvPr/>
          </p:nvSpPr>
          <p:spPr>
            <a:xfrm rot="5400000">
              <a:off x="4071934" y="3786190"/>
              <a:ext cx="357190" cy="64294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hthoek 55"/>
            <p:cNvSpPr/>
            <p:nvPr/>
          </p:nvSpPr>
          <p:spPr>
            <a:xfrm>
              <a:off x="3929058" y="4000504"/>
              <a:ext cx="500066" cy="7143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2" name="Rechte verbindingslijn met pijl 46"/>
          <p:cNvCxnSpPr>
            <a:stCxn id="71" idx="0"/>
            <a:endCxn id="20" idx="4"/>
          </p:cNvCxnSpPr>
          <p:nvPr/>
        </p:nvCxnSpPr>
        <p:spPr>
          <a:xfrm rot="5400000" flipH="1" flipV="1">
            <a:off x="4792730" y="3587626"/>
            <a:ext cx="927497" cy="88755"/>
          </a:xfrm>
          <a:prstGeom prst="straightConnector1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kstvak 47"/>
          <p:cNvSpPr txBox="1"/>
          <p:nvPr/>
        </p:nvSpPr>
        <p:spPr>
          <a:xfrm>
            <a:off x="5789012" y="3998119"/>
            <a:ext cx="995742" cy="63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200" dirty="0" smtClean="0"/>
          </a:p>
          <a:p>
            <a:r>
              <a:rPr lang="en-US" sz="1200" dirty="0" smtClean="0"/>
              <a:t>resource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Category Concepts -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TDGs create DCs from with a certain domain modeling view:</a:t>
            </a:r>
          </a:p>
          <a:p>
            <a:pPr lvl="1"/>
            <a:r>
              <a:rPr lang="en-US" dirty="0" smtClean="0"/>
              <a:t>CMDI</a:t>
            </a:r>
          </a:p>
          <a:p>
            <a:pPr lvl="1"/>
            <a:r>
              <a:rPr lang="en-US" dirty="0" smtClean="0"/>
              <a:t>LMF</a:t>
            </a:r>
          </a:p>
          <a:p>
            <a:pPr lvl="1"/>
            <a:r>
              <a:rPr lang="en-US" dirty="0" smtClean="0"/>
              <a:t>TBX</a:t>
            </a:r>
          </a:p>
          <a:p>
            <a:pPr lvl="1"/>
            <a:r>
              <a:rPr lang="en-US" dirty="0" smtClean="0"/>
              <a:t>…</a:t>
            </a:r>
          </a:p>
          <a:p>
            <a:r>
              <a:rPr lang="en-US" dirty="0" smtClean="0"/>
              <a:t>DC get types based on these views. However, users with other (proprietary) data model might want to use the DC, but the type doesn’t fit.</a:t>
            </a:r>
          </a:p>
          <a:p>
            <a:pPr lvl="1"/>
            <a:r>
              <a:rPr lang="en-US" dirty="0" smtClean="0"/>
              <a:t>POS field (closed DC) of the lexical entry “walk” gets the value ‘verb’ (simple DC)</a:t>
            </a:r>
          </a:p>
          <a:p>
            <a:pPr lvl="1"/>
            <a:r>
              <a:rPr lang="en-US" dirty="0" smtClean="0"/>
              <a:t>Verb (open DC) feature of a feature structure gets the value “walk”</a:t>
            </a:r>
          </a:p>
          <a:p>
            <a:pPr lvl="1"/>
            <a:r>
              <a:rPr lang="en-US" dirty="0" smtClean="0"/>
              <a:t>Both DCs could be semantically equivalent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Decouple some of the semantics of the DC specification and move it to a (DC) Concept so multiple DCs, with different types, can reuse it?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Category Concepts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GOLD has been put into the DCR, but</a:t>
            </a:r>
          </a:p>
          <a:p>
            <a:pPr lvl="1"/>
            <a:r>
              <a:rPr lang="en-US" dirty="0" smtClean="0"/>
              <a:t>Only some of the ontological relationships can be maintained</a:t>
            </a:r>
          </a:p>
          <a:p>
            <a:pPr lvl="1"/>
            <a:r>
              <a:rPr lang="en-US" dirty="0" smtClean="0"/>
              <a:t>Only some concepts make sense as DCs, e.g., the upper ontology is too abstract</a:t>
            </a:r>
          </a:p>
          <a:p>
            <a:pPr lvl="1"/>
            <a:r>
              <a:rPr lang="en-US" dirty="0" smtClean="0"/>
              <a:t>But you might still want to share/standardize these semantics and maintain these relationships 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Category Concepts - III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Isosceles Triangle 6"/>
          <p:cNvSpPr/>
          <p:nvPr/>
        </p:nvSpPr>
        <p:spPr bwMode="auto">
          <a:xfrm>
            <a:off x="571472" y="2071678"/>
            <a:ext cx="2357454" cy="2214578"/>
          </a:xfrm>
          <a:prstGeom prst="triangl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Cloud 7"/>
          <p:cNvSpPr/>
          <p:nvPr/>
        </p:nvSpPr>
        <p:spPr bwMode="auto">
          <a:xfrm>
            <a:off x="3214678" y="2214554"/>
            <a:ext cx="3357586" cy="2214578"/>
          </a:xfrm>
          <a:prstGeom prst="clou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Can 8"/>
          <p:cNvSpPr/>
          <p:nvPr/>
        </p:nvSpPr>
        <p:spPr bwMode="auto">
          <a:xfrm>
            <a:off x="357158" y="5286388"/>
            <a:ext cx="5214974" cy="928694"/>
          </a:xfrm>
          <a:prstGeom prst="can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85786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214414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643042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071670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00298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285984" y="3571876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214414" y="3571876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643042" y="3071810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43042" y="2000240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9" name="Straight Connector 18"/>
          <p:cNvCxnSpPr>
            <a:stCxn id="10" idx="0"/>
            <a:endCxn id="16" idx="4"/>
          </p:cNvCxnSpPr>
          <p:nvPr/>
        </p:nvCxnSpPr>
        <p:spPr bwMode="auto">
          <a:xfrm rot="5400000" flipH="1" flipV="1">
            <a:off x="928662" y="3750471"/>
            <a:ext cx="357190" cy="42862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11" idx="0"/>
            <a:endCxn id="16" idx="4"/>
          </p:cNvCxnSpPr>
          <p:nvPr/>
        </p:nvCxnSpPr>
        <p:spPr bwMode="auto">
          <a:xfrm rot="5400000" flipH="1" flipV="1">
            <a:off x="1142976" y="3964785"/>
            <a:ext cx="357190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>
            <a:stCxn id="12" idx="0"/>
          </p:cNvCxnSpPr>
          <p:nvPr/>
        </p:nvCxnSpPr>
        <p:spPr bwMode="auto">
          <a:xfrm rot="16200000" flipV="1">
            <a:off x="1375150" y="3768330"/>
            <a:ext cx="357190" cy="392909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>
            <a:stCxn id="13" idx="0"/>
            <a:endCxn id="15" idx="4"/>
          </p:cNvCxnSpPr>
          <p:nvPr/>
        </p:nvCxnSpPr>
        <p:spPr bwMode="auto">
          <a:xfrm rot="5400000" flipH="1" flipV="1">
            <a:off x="2107389" y="3857628"/>
            <a:ext cx="357190" cy="21431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14" idx="0"/>
            <a:endCxn id="15" idx="4"/>
          </p:cNvCxnSpPr>
          <p:nvPr/>
        </p:nvCxnSpPr>
        <p:spPr bwMode="auto">
          <a:xfrm rot="16200000" flipV="1">
            <a:off x="2321703" y="3857628"/>
            <a:ext cx="357190" cy="21431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>
            <a:stCxn id="15" idx="0"/>
            <a:endCxn id="17" idx="4"/>
          </p:cNvCxnSpPr>
          <p:nvPr/>
        </p:nvCxnSpPr>
        <p:spPr bwMode="auto">
          <a:xfrm rot="16200000" flipV="1">
            <a:off x="1928794" y="3107529"/>
            <a:ext cx="285752" cy="642942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>
            <a:stCxn id="16" idx="0"/>
          </p:cNvCxnSpPr>
          <p:nvPr/>
        </p:nvCxnSpPr>
        <p:spPr bwMode="auto">
          <a:xfrm rot="5400000" flipH="1" flipV="1">
            <a:off x="1375149" y="3232546"/>
            <a:ext cx="285752" cy="392909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>
            <a:stCxn id="17" idx="0"/>
            <a:endCxn id="18" idx="4"/>
          </p:cNvCxnSpPr>
          <p:nvPr/>
        </p:nvCxnSpPr>
        <p:spPr bwMode="auto">
          <a:xfrm rot="5400000" flipH="1" flipV="1">
            <a:off x="1321571" y="2643182"/>
            <a:ext cx="85725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Oval 26"/>
          <p:cNvSpPr/>
          <p:nvPr/>
        </p:nvSpPr>
        <p:spPr bwMode="auto">
          <a:xfrm>
            <a:off x="3857620" y="3214686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143504" y="3143248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4071934" y="3714752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5357818" y="3714752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4572000" y="3214686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5786446" y="3000372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5500694" y="2571744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500034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928662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1357290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1785918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2214546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2643174" y="5715016"/>
            <a:ext cx="1500198" cy="214314"/>
            <a:chOff x="3286116" y="5715016"/>
            <a:chExt cx="1500198" cy="214314"/>
          </a:xfrm>
        </p:grpSpPr>
        <p:sp>
          <p:nvSpPr>
            <p:cNvPr id="40" name="Oval 39"/>
            <p:cNvSpPr/>
            <p:nvPr/>
          </p:nvSpPr>
          <p:spPr bwMode="auto">
            <a:xfrm>
              <a:off x="3286116" y="5715016"/>
              <a:ext cx="214314" cy="21431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3714744" y="5715016"/>
              <a:ext cx="214314" cy="21431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4143372" y="5715016"/>
              <a:ext cx="214314" cy="21431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4572000" y="5715016"/>
              <a:ext cx="214314" cy="21431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357686" y="5715016"/>
            <a:ext cx="1071570" cy="214314"/>
            <a:chOff x="5000628" y="5715016"/>
            <a:chExt cx="1071570" cy="214314"/>
          </a:xfrm>
        </p:grpSpPr>
        <p:sp>
          <p:nvSpPr>
            <p:cNvPr id="45" name="Oval 44"/>
            <p:cNvSpPr/>
            <p:nvPr/>
          </p:nvSpPr>
          <p:spPr bwMode="auto">
            <a:xfrm>
              <a:off x="5000628" y="5715016"/>
              <a:ext cx="214314" cy="2143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5429256" y="5715016"/>
              <a:ext cx="214314" cy="2143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5857884" y="5715016"/>
              <a:ext cx="214314" cy="2143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3714744" y="1571612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Linguistic knowledge base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285720" y="1571612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Linguistic resource (schema)</a:t>
            </a:r>
            <a:endParaRPr lang="en-US" dirty="0"/>
          </a:p>
        </p:txBody>
      </p:sp>
      <p:cxnSp>
        <p:nvCxnSpPr>
          <p:cNvPr id="50" name="Straight Connector 49"/>
          <p:cNvCxnSpPr>
            <a:stCxn id="27" idx="6"/>
            <a:endCxn id="31" idx="2"/>
          </p:cNvCxnSpPr>
          <p:nvPr/>
        </p:nvCxnSpPr>
        <p:spPr bwMode="auto">
          <a:xfrm>
            <a:off x="4071934" y="3321843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/>
          <p:cNvCxnSpPr>
            <a:stCxn id="27" idx="4"/>
            <a:endCxn id="29" idx="1"/>
          </p:cNvCxnSpPr>
          <p:nvPr/>
        </p:nvCxnSpPr>
        <p:spPr bwMode="auto">
          <a:xfrm rot="16200000" flipH="1">
            <a:off x="3875479" y="3518297"/>
            <a:ext cx="317138" cy="138543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30" idx="0"/>
            <a:endCxn id="27" idx="5"/>
          </p:cNvCxnSpPr>
          <p:nvPr/>
        </p:nvCxnSpPr>
        <p:spPr bwMode="auto">
          <a:xfrm rot="16200000" flipV="1">
            <a:off x="4594193" y="2843969"/>
            <a:ext cx="317138" cy="1424427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>
            <a:endCxn id="28" idx="5"/>
          </p:cNvCxnSpPr>
          <p:nvPr/>
        </p:nvCxnSpPr>
        <p:spPr bwMode="auto">
          <a:xfrm rot="16200000" flipV="1">
            <a:off x="5219275" y="3433333"/>
            <a:ext cx="388576" cy="174262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>
            <a:stCxn id="28" idx="6"/>
            <a:endCxn id="32" idx="3"/>
          </p:cNvCxnSpPr>
          <p:nvPr/>
        </p:nvCxnSpPr>
        <p:spPr bwMode="auto">
          <a:xfrm flipV="1">
            <a:off x="5357818" y="3183300"/>
            <a:ext cx="460014" cy="67105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32" idx="0"/>
            <a:endCxn id="33" idx="5"/>
          </p:cNvCxnSpPr>
          <p:nvPr/>
        </p:nvCxnSpPr>
        <p:spPr bwMode="auto">
          <a:xfrm rot="16200000" flipV="1">
            <a:off x="5665763" y="2772531"/>
            <a:ext cx="245700" cy="209981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/>
          <p:cNvCxnSpPr>
            <a:stCxn id="32" idx="3"/>
            <a:endCxn id="30" idx="7"/>
          </p:cNvCxnSpPr>
          <p:nvPr/>
        </p:nvCxnSpPr>
        <p:spPr bwMode="auto">
          <a:xfrm rot="5400000">
            <a:off x="5397870" y="3326176"/>
            <a:ext cx="562838" cy="27708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>
            <a:stCxn id="14" idx="6"/>
            <a:endCxn id="29" idx="3"/>
          </p:cNvCxnSpPr>
          <p:nvPr/>
        </p:nvCxnSpPr>
        <p:spPr bwMode="auto">
          <a:xfrm flipV="1">
            <a:off x="2714612" y="3897680"/>
            <a:ext cx="1388708" cy="352857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</p:spPr>
      </p:cxnSp>
      <p:cxnSp>
        <p:nvCxnSpPr>
          <p:cNvPr id="58" name="Straight Connector 57"/>
          <p:cNvCxnSpPr>
            <a:stCxn id="17" idx="6"/>
            <a:endCxn id="27" idx="2"/>
          </p:cNvCxnSpPr>
          <p:nvPr/>
        </p:nvCxnSpPr>
        <p:spPr bwMode="auto">
          <a:xfrm>
            <a:off x="1857356" y="3178967"/>
            <a:ext cx="2000264" cy="14287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</p:spPr>
      </p:cxnSp>
      <p:sp>
        <p:nvSpPr>
          <p:cNvPr id="59" name="Oval 58"/>
          <p:cNvSpPr/>
          <p:nvPr/>
        </p:nvSpPr>
        <p:spPr bwMode="auto">
          <a:xfrm>
            <a:off x="6786578" y="178592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986349" y="171448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categories</a:t>
            </a:r>
            <a:endParaRPr lang="en-US" dirty="0"/>
          </a:p>
        </p:txBody>
      </p:sp>
      <p:sp>
        <p:nvSpPr>
          <p:cNvPr id="61" name="Oval 60"/>
          <p:cNvSpPr/>
          <p:nvPr/>
        </p:nvSpPr>
        <p:spPr bwMode="auto">
          <a:xfrm>
            <a:off x="6786578" y="2130974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986349" y="2059536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Containers</a:t>
            </a:r>
            <a:endParaRPr lang="en-US" dirty="0"/>
          </a:p>
        </p:txBody>
      </p:sp>
      <p:sp>
        <p:nvSpPr>
          <p:cNvPr id="63" name="Oval 62"/>
          <p:cNvSpPr/>
          <p:nvPr/>
        </p:nvSpPr>
        <p:spPr bwMode="auto">
          <a:xfrm>
            <a:off x="6786649" y="2488164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986420" y="2416726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65" name="Can 64"/>
          <p:cNvSpPr/>
          <p:nvPr/>
        </p:nvSpPr>
        <p:spPr bwMode="auto">
          <a:xfrm>
            <a:off x="357158" y="5286388"/>
            <a:ext cx="2143140" cy="928694"/>
          </a:xfrm>
          <a:prstGeom prst="can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6" name="Can 65"/>
          <p:cNvSpPr/>
          <p:nvPr/>
        </p:nvSpPr>
        <p:spPr bwMode="auto">
          <a:xfrm>
            <a:off x="357158" y="5286388"/>
            <a:ext cx="3929090" cy="928694"/>
          </a:xfrm>
          <a:prstGeom prst="can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7" name="Oval 66"/>
          <p:cNvSpPr/>
          <p:nvPr/>
        </p:nvSpPr>
        <p:spPr bwMode="auto">
          <a:xfrm>
            <a:off x="6786578" y="2916792"/>
            <a:ext cx="214314" cy="21431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8" name="Oval 67"/>
          <p:cNvSpPr/>
          <p:nvPr/>
        </p:nvSpPr>
        <p:spPr bwMode="auto">
          <a:xfrm>
            <a:off x="7500958" y="2916792"/>
            <a:ext cx="214314" cy="21431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69" name="Straight Connector 68"/>
          <p:cNvCxnSpPr>
            <a:stCxn id="67" idx="6"/>
            <a:endCxn id="68" idx="2"/>
          </p:cNvCxnSpPr>
          <p:nvPr/>
        </p:nvCxnSpPr>
        <p:spPr bwMode="auto">
          <a:xfrm>
            <a:off x="7000892" y="3023949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TextBox 69"/>
          <p:cNvSpPr txBox="1"/>
          <p:nvPr/>
        </p:nvSpPr>
        <p:spPr>
          <a:xfrm>
            <a:off x="7684353" y="2845354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Relation</a:t>
            </a:r>
            <a:endParaRPr lang="en-US" dirty="0"/>
          </a:p>
        </p:txBody>
      </p:sp>
      <p:sp>
        <p:nvSpPr>
          <p:cNvPr id="71" name="Can 70"/>
          <p:cNvSpPr/>
          <p:nvPr/>
        </p:nvSpPr>
        <p:spPr bwMode="auto">
          <a:xfrm>
            <a:off x="6286512" y="3643314"/>
            <a:ext cx="1714512" cy="1714512"/>
          </a:xfrm>
          <a:prstGeom prst="can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6715140" y="428625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7429520" y="4286256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74" name="Straight Connector 73"/>
          <p:cNvCxnSpPr>
            <a:stCxn id="72" idx="6"/>
            <a:endCxn id="73" idx="2"/>
          </p:cNvCxnSpPr>
          <p:nvPr/>
        </p:nvCxnSpPr>
        <p:spPr bwMode="auto">
          <a:xfrm>
            <a:off x="6929454" y="4393413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5" name="Oval 74"/>
          <p:cNvSpPr/>
          <p:nvPr/>
        </p:nvSpPr>
        <p:spPr bwMode="auto">
          <a:xfrm>
            <a:off x="6715140" y="4607727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6" name="Oval 75"/>
          <p:cNvSpPr/>
          <p:nvPr/>
        </p:nvSpPr>
        <p:spPr bwMode="auto">
          <a:xfrm>
            <a:off x="7429520" y="4607727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77" name="Straight Connector 76"/>
          <p:cNvCxnSpPr>
            <a:stCxn id="75" idx="6"/>
            <a:endCxn id="76" idx="2"/>
          </p:cNvCxnSpPr>
          <p:nvPr/>
        </p:nvCxnSpPr>
        <p:spPr bwMode="auto">
          <a:xfrm>
            <a:off x="6929454" y="4714884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Oval 77"/>
          <p:cNvSpPr/>
          <p:nvPr/>
        </p:nvSpPr>
        <p:spPr bwMode="auto">
          <a:xfrm>
            <a:off x="6715140" y="4929198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9" name="Oval 78"/>
          <p:cNvSpPr/>
          <p:nvPr/>
        </p:nvSpPr>
        <p:spPr bwMode="auto">
          <a:xfrm>
            <a:off x="7429520" y="4929198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80" name="Straight Connector 79"/>
          <p:cNvCxnSpPr>
            <a:stCxn id="78" idx="6"/>
            <a:endCxn id="79" idx="2"/>
          </p:cNvCxnSpPr>
          <p:nvPr/>
        </p:nvCxnSpPr>
        <p:spPr bwMode="auto">
          <a:xfrm>
            <a:off x="6929454" y="5036355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1" name="Can 80"/>
          <p:cNvSpPr/>
          <p:nvPr/>
        </p:nvSpPr>
        <p:spPr bwMode="auto">
          <a:xfrm>
            <a:off x="6286512" y="3643314"/>
            <a:ext cx="1714512" cy="2571768"/>
          </a:xfrm>
          <a:prstGeom prst="can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2" name="Oval 81"/>
          <p:cNvSpPr/>
          <p:nvPr/>
        </p:nvSpPr>
        <p:spPr bwMode="auto">
          <a:xfrm>
            <a:off x="6715140" y="5464983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3" name="Oval 82"/>
          <p:cNvSpPr/>
          <p:nvPr/>
        </p:nvSpPr>
        <p:spPr bwMode="auto">
          <a:xfrm>
            <a:off x="7429520" y="5464983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84" name="Straight Connector 83"/>
          <p:cNvCxnSpPr>
            <a:stCxn id="82" idx="6"/>
            <a:endCxn id="83" idx="2"/>
          </p:cNvCxnSpPr>
          <p:nvPr/>
        </p:nvCxnSpPr>
        <p:spPr bwMode="auto">
          <a:xfrm>
            <a:off x="6929454" y="5572140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5" name="Oval 84"/>
          <p:cNvSpPr/>
          <p:nvPr/>
        </p:nvSpPr>
        <p:spPr bwMode="auto">
          <a:xfrm>
            <a:off x="6715140" y="5786454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6" name="Oval 85"/>
          <p:cNvSpPr/>
          <p:nvPr/>
        </p:nvSpPr>
        <p:spPr bwMode="auto">
          <a:xfrm>
            <a:off x="7429520" y="5786454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87" name="Straight Connector 86"/>
          <p:cNvCxnSpPr>
            <a:stCxn id="85" idx="6"/>
            <a:endCxn id="86" idx="2"/>
          </p:cNvCxnSpPr>
          <p:nvPr/>
        </p:nvCxnSpPr>
        <p:spPr bwMode="auto">
          <a:xfrm>
            <a:off x="6929454" y="5893611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Category Concepts - IV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solidFill>
            <a:schemeClr val="bg1">
              <a:lumMod val="75000"/>
              <a:alpha val="80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&lt;</a:t>
            </a:r>
            <a:r>
              <a:rPr lang="en-US" dirty="0" err="1" smtClean="0"/>
              <a:t>lmf:lexicon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92D050"/>
                </a:solidFill>
              </a:rPr>
              <a:t>xml:lang</a:t>
            </a:r>
            <a:r>
              <a:rPr lang="en-US" dirty="0" smtClean="0"/>
              <a:t>=“</a:t>
            </a:r>
            <a:r>
              <a:rPr lang="en-US" dirty="0" err="1" smtClean="0">
                <a:solidFill>
                  <a:schemeClr val="bg1"/>
                </a:solidFill>
              </a:rPr>
              <a:t>jp</a:t>
            </a:r>
            <a:r>
              <a:rPr lang="en-US" dirty="0" smtClean="0"/>
              <a:t>” </a:t>
            </a:r>
            <a:r>
              <a:rPr lang="en-US" dirty="0" smtClean="0">
                <a:solidFill>
                  <a:srgbClr val="92D050"/>
                </a:solidFill>
              </a:rPr>
              <a:t>alphabet</a:t>
            </a:r>
            <a:r>
              <a:rPr lang="en-US" dirty="0" smtClean="0"/>
              <a:t>=“</a:t>
            </a:r>
            <a:r>
              <a:rPr lang="en-US" dirty="0" err="1" smtClean="0">
                <a:solidFill>
                  <a:schemeClr val="bg1"/>
                </a:solidFill>
              </a:rPr>
              <a:t>ipa</a:t>
            </a:r>
            <a:r>
              <a:rPr lang="en-US" dirty="0" smtClean="0"/>
              <a:t>”&gt;</a:t>
            </a:r>
          </a:p>
          <a:p>
            <a:pPr>
              <a:buNone/>
            </a:pPr>
            <a:r>
              <a:rPr lang="en-US" dirty="0" smtClean="0"/>
              <a:t>	&lt;</a:t>
            </a:r>
            <a:r>
              <a:rPr lang="en-US" dirty="0" err="1" smtClean="0"/>
              <a:t>lmf:entry</a:t>
            </a:r>
            <a:r>
              <a:rPr lang="en-US" dirty="0" smtClean="0"/>
              <a:t>&gt;</a:t>
            </a:r>
          </a:p>
          <a:p>
            <a:pPr>
              <a:buNone/>
            </a:pPr>
            <a:r>
              <a:rPr lang="en-US" dirty="0" smtClean="0"/>
              <a:t>		&lt;</a:t>
            </a:r>
            <a:r>
              <a:rPr lang="en-US" dirty="0" err="1" smtClean="0"/>
              <a:t>lmf:lemma</a:t>
            </a:r>
            <a:r>
              <a:rPr lang="en-US" dirty="0" smtClean="0"/>
              <a:t>&gt;</a:t>
            </a:r>
          </a:p>
          <a:p>
            <a:pPr>
              <a:buNone/>
            </a:pPr>
            <a:r>
              <a:rPr lang="en-US" dirty="0" smtClean="0"/>
              <a:t>			&lt;</a:t>
            </a:r>
            <a:r>
              <a:rPr lang="en-US" dirty="0" err="1" smtClean="0">
                <a:solidFill>
                  <a:srgbClr val="FFFF00"/>
                </a:solidFill>
              </a:rPr>
              <a:t>lmf:writtenForm</a:t>
            </a:r>
            <a:r>
              <a:rPr lang="en-US" dirty="0" smtClean="0"/>
              <a:t>&gt;</a:t>
            </a:r>
            <a:r>
              <a:rPr lang="en-US" dirty="0" err="1" smtClean="0"/>
              <a:t>nihongo</a:t>
            </a:r>
            <a:r>
              <a:rPr lang="en-US" dirty="0" smtClean="0"/>
              <a:t>&lt;/…&gt;</a:t>
            </a:r>
          </a:p>
          <a:p>
            <a:pPr>
              <a:buNone/>
            </a:pPr>
            <a:r>
              <a:rPr lang="en-US" dirty="0" smtClean="0"/>
              <a:t>			…</a:t>
            </a:r>
          </a:p>
          <a:p>
            <a:pPr>
              <a:buNone/>
            </a:pPr>
            <a:r>
              <a:rPr lang="en-US" dirty="0" smtClean="0"/>
              <a:t>		&lt;/…&gt;</a:t>
            </a:r>
          </a:p>
          <a:p>
            <a:pPr>
              <a:buNone/>
            </a:pPr>
            <a:r>
              <a:rPr lang="en-US" dirty="0" smtClean="0"/>
              <a:t>		…</a:t>
            </a:r>
          </a:p>
          <a:p>
            <a:pPr>
              <a:buNone/>
            </a:pPr>
            <a:r>
              <a:rPr lang="en-US" dirty="0" smtClean="0"/>
              <a:t>	&lt;/…&gt;</a:t>
            </a:r>
          </a:p>
          <a:p>
            <a:pPr>
              <a:buNone/>
            </a:pPr>
            <a:r>
              <a:rPr lang="en-US" dirty="0" smtClean="0"/>
              <a:t>	…</a:t>
            </a:r>
          </a:p>
          <a:p>
            <a:pPr>
              <a:buNone/>
            </a:pPr>
            <a:r>
              <a:rPr lang="en-US" dirty="0" smtClean="0"/>
              <a:t>&lt;/…&gt;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Category Concepts - 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Ovaal 5"/>
          <p:cNvSpPr>
            <a:spLocks noChangeArrowheads="1"/>
          </p:cNvSpPr>
          <p:nvPr/>
        </p:nvSpPr>
        <p:spPr bwMode="auto">
          <a:xfrm>
            <a:off x="2362200" y="1600200"/>
            <a:ext cx="2209800" cy="914640"/>
          </a:xfrm>
          <a:prstGeom prst="ellipse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lexicon</a:t>
            </a:r>
            <a:endParaRPr lang="en-US" dirty="0"/>
          </a:p>
        </p:txBody>
      </p:sp>
      <p:sp>
        <p:nvSpPr>
          <p:cNvPr id="8" name="Ovaal 5"/>
          <p:cNvSpPr>
            <a:spLocks noChangeArrowheads="1"/>
          </p:cNvSpPr>
          <p:nvPr/>
        </p:nvSpPr>
        <p:spPr bwMode="auto">
          <a:xfrm>
            <a:off x="76200" y="2667000"/>
            <a:ext cx="2209800" cy="914640"/>
          </a:xfrm>
          <a:prstGeom prst="ellipse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language</a:t>
            </a:r>
            <a:endParaRPr lang="en-US" dirty="0"/>
          </a:p>
        </p:txBody>
      </p:sp>
      <p:sp>
        <p:nvSpPr>
          <p:cNvPr id="9" name="Ovaal 5"/>
          <p:cNvSpPr>
            <a:spLocks noChangeArrowheads="1"/>
          </p:cNvSpPr>
          <p:nvPr/>
        </p:nvSpPr>
        <p:spPr bwMode="auto">
          <a:xfrm>
            <a:off x="2362200" y="2743200"/>
            <a:ext cx="2209800" cy="914640"/>
          </a:xfrm>
          <a:prstGeom prst="ellipse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alphabet</a:t>
            </a:r>
            <a:endParaRPr lang="en-US" dirty="0"/>
          </a:p>
        </p:txBody>
      </p:sp>
      <p:sp>
        <p:nvSpPr>
          <p:cNvPr id="10" name="Ovaal 5"/>
          <p:cNvSpPr>
            <a:spLocks noChangeArrowheads="1"/>
          </p:cNvSpPr>
          <p:nvPr/>
        </p:nvSpPr>
        <p:spPr bwMode="auto">
          <a:xfrm>
            <a:off x="4800600" y="2667000"/>
            <a:ext cx="2209800" cy="914640"/>
          </a:xfrm>
          <a:prstGeom prst="ellipse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entry</a:t>
            </a:r>
            <a:endParaRPr lang="en-US" dirty="0"/>
          </a:p>
        </p:txBody>
      </p:sp>
      <p:sp>
        <p:nvSpPr>
          <p:cNvPr id="11" name="Ovaal 5"/>
          <p:cNvSpPr>
            <a:spLocks noChangeArrowheads="1"/>
          </p:cNvSpPr>
          <p:nvPr/>
        </p:nvSpPr>
        <p:spPr bwMode="auto">
          <a:xfrm>
            <a:off x="4800600" y="3886200"/>
            <a:ext cx="2209800" cy="914640"/>
          </a:xfrm>
          <a:prstGeom prst="ellipse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lemma</a:t>
            </a:r>
            <a:endParaRPr lang="en-US" dirty="0"/>
          </a:p>
        </p:txBody>
      </p:sp>
      <p:sp>
        <p:nvSpPr>
          <p:cNvPr id="12" name="Ovaal 5"/>
          <p:cNvSpPr>
            <a:spLocks noChangeArrowheads="1"/>
          </p:cNvSpPr>
          <p:nvPr/>
        </p:nvSpPr>
        <p:spPr bwMode="auto">
          <a:xfrm>
            <a:off x="4800600" y="5181600"/>
            <a:ext cx="2209800" cy="914640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err="1" smtClean="0"/>
              <a:t>writtenForm</a:t>
            </a:r>
            <a:endParaRPr lang="en-US" dirty="0"/>
          </a:p>
        </p:txBody>
      </p:sp>
      <p:sp>
        <p:nvSpPr>
          <p:cNvPr id="13" name="Ovaal 5"/>
          <p:cNvSpPr>
            <a:spLocks noChangeArrowheads="1"/>
          </p:cNvSpPr>
          <p:nvPr/>
        </p:nvSpPr>
        <p:spPr bwMode="auto">
          <a:xfrm>
            <a:off x="76200" y="3809760"/>
            <a:ext cx="2209800" cy="91464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err="1" smtClean="0"/>
              <a:t>japanese</a:t>
            </a:r>
            <a:endParaRPr lang="en-US" dirty="0"/>
          </a:p>
        </p:txBody>
      </p:sp>
      <p:sp>
        <p:nvSpPr>
          <p:cNvPr id="14" name="Ovaal 5"/>
          <p:cNvSpPr>
            <a:spLocks noChangeArrowheads="1"/>
          </p:cNvSpPr>
          <p:nvPr/>
        </p:nvSpPr>
        <p:spPr bwMode="auto">
          <a:xfrm>
            <a:off x="2362200" y="3810000"/>
            <a:ext cx="2209800" cy="91464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err="1" smtClean="0"/>
              <a:t>ipa</a:t>
            </a:r>
            <a:endParaRPr lang="en-US" dirty="0"/>
          </a:p>
        </p:txBody>
      </p:sp>
      <p:cxnSp>
        <p:nvCxnSpPr>
          <p:cNvPr id="15" name="Straight Connector 14"/>
          <p:cNvCxnSpPr>
            <a:stCxn id="7" idx="4"/>
            <a:endCxn id="9" idx="0"/>
          </p:cNvCxnSpPr>
          <p:nvPr/>
        </p:nvCxnSpPr>
        <p:spPr>
          <a:xfrm rot="5400000">
            <a:off x="3352920" y="2629020"/>
            <a:ext cx="22836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" idx="4"/>
            <a:endCxn id="8" idx="0"/>
          </p:cNvCxnSpPr>
          <p:nvPr/>
        </p:nvCxnSpPr>
        <p:spPr>
          <a:xfrm rot="5400000">
            <a:off x="2248020" y="1447920"/>
            <a:ext cx="152160" cy="2286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4"/>
            <a:endCxn id="10" idx="0"/>
          </p:cNvCxnSpPr>
          <p:nvPr/>
        </p:nvCxnSpPr>
        <p:spPr>
          <a:xfrm rot="16200000" flipH="1">
            <a:off x="4610220" y="1371720"/>
            <a:ext cx="152160" cy="2438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4"/>
            <a:endCxn id="13" idx="0"/>
          </p:cNvCxnSpPr>
          <p:nvPr/>
        </p:nvCxnSpPr>
        <p:spPr>
          <a:xfrm rot="5400000">
            <a:off x="1067040" y="3695700"/>
            <a:ext cx="228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4"/>
            <a:endCxn id="14" idx="0"/>
          </p:cNvCxnSpPr>
          <p:nvPr/>
        </p:nvCxnSpPr>
        <p:spPr>
          <a:xfrm rot="5400000">
            <a:off x="3391020" y="3733920"/>
            <a:ext cx="1521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4"/>
            <a:endCxn id="11" idx="0"/>
          </p:cNvCxnSpPr>
          <p:nvPr/>
        </p:nvCxnSpPr>
        <p:spPr>
          <a:xfrm rot="5400000">
            <a:off x="5753220" y="3733920"/>
            <a:ext cx="30456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12" idx="0"/>
          </p:cNvCxnSpPr>
          <p:nvPr/>
        </p:nvCxnSpPr>
        <p:spPr>
          <a:xfrm rot="5400000">
            <a:off x="5715120" y="4991220"/>
            <a:ext cx="380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7391400" y="2209800"/>
            <a:ext cx="838200" cy="381000"/>
          </a:xfrm>
          <a:prstGeom prst="ellips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848600" y="3352800"/>
            <a:ext cx="838200" cy="381000"/>
          </a:xfrm>
          <a:prstGeom prst="ellips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8305800" y="2743200"/>
            <a:ext cx="838200" cy="381000"/>
          </a:xfrm>
          <a:prstGeom prst="ellips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924800" y="4267200"/>
            <a:ext cx="838200" cy="381000"/>
          </a:xfrm>
          <a:prstGeom prst="ellips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162800" y="2819400"/>
            <a:ext cx="838200" cy="381000"/>
          </a:xfrm>
          <a:prstGeom prst="ellipse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>
            <a:stCxn id="26" idx="0"/>
            <a:endCxn id="22" idx="4"/>
          </p:cNvCxnSpPr>
          <p:nvPr/>
        </p:nvCxnSpPr>
        <p:spPr>
          <a:xfrm rot="5400000" flipH="1" flipV="1">
            <a:off x="7581900" y="2590800"/>
            <a:ext cx="228600" cy="2286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4" idx="4"/>
            <a:endCxn id="23" idx="0"/>
          </p:cNvCxnSpPr>
          <p:nvPr/>
        </p:nvCxnSpPr>
        <p:spPr>
          <a:xfrm rot="5400000">
            <a:off x="8382000" y="3009900"/>
            <a:ext cx="228600" cy="4572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4" idx="4"/>
            <a:endCxn id="25" idx="6"/>
          </p:cNvCxnSpPr>
          <p:nvPr/>
        </p:nvCxnSpPr>
        <p:spPr>
          <a:xfrm rot="16200000" flipH="1">
            <a:off x="8077200" y="3771900"/>
            <a:ext cx="1333500" cy="381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9" idx="7"/>
            <a:endCxn id="26" idx="2"/>
          </p:cNvCxnSpPr>
          <p:nvPr/>
        </p:nvCxnSpPr>
        <p:spPr>
          <a:xfrm rot="16200000" flipH="1">
            <a:off x="5639214" y="1486314"/>
            <a:ext cx="132754" cy="2914418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1" idx="6"/>
            <a:endCxn id="25" idx="2"/>
          </p:cNvCxnSpPr>
          <p:nvPr/>
        </p:nvCxnSpPr>
        <p:spPr>
          <a:xfrm>
            <a:off x="7010400" y="4343520"/>
            <a:ext cx="914400" cy="114180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153400" y="1600200"/>
            <a:ext cx="838200" cy="381000"/>
          </a:xfrm>
          <a:prstGeom prst="ellips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>
            <a:endCxn id="32" idx="4"/>
          </p:cNvCxnSpPr>
          <p:nvPr/>
        </p:nvCxnSpPr>
        <p:spPr>
          <a:xfrm flipV="1">
            <a:off x="7848600" y="1981200"/>
            <a:ext cx="723900" cy="2286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32" idx="4"/>
            <a:endCxn id="24" idx="0"/>
          </p:cNvCxnSpPr>
          <p:nvPr/>
        </p:nvCxnSpPr>
        <p:spPr>
          <a:xfrm rot="16200000" flipH="1">
            <a:off x="8267700" y="2286000"/>
            <a:ext cx="762000" cy="152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lowchart: Process 34"/>
          <p:cNvSpPr/>
          <p:nvPr/>
        </p:nvSpPr>
        <p:spPr>
          <a:xfrm>
            <a:off x="0" y="1371600"/>
            <a:ext cx="7086600" cy="49530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Data model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Flowchart: Process 35"/>
          <p:cNvSpPr/>
          <p:nvPr/>
        </p:nvSpPr>
        <p:spPr>
          <a:xfrm>
            <a:off x="7086600" y="1371600"/>
            <a:ext cx="2057400" cy="49530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Knowledge base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6019800" y="4343400"/>
            <a:ext cx="914400" cy="9144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Category Concepts - VI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172200" y="4495800"/>
            <a:ext cx="609600" cy="6096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315200" y="434340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467600" y="4495800"/>
            <a:ext cx="609600" cy="6096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096000" y="2667000"/>
            <a:ext cx="609600" cy="609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391400" y="2667000"/>
            <a:ext cx="609600" cy="609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781800" y="1600200"/>
            <a:ext cx="609600" cy="6096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>
            <a:stCxn id="11" idx="0"/>
            <a:endCxn id="13" idx="4"/>
          </p:cNvCxnSpPr>
          <p:nvPr/>
        </p:nvCxnSpPr>
        <p:spPr>
          <a:xfrm rot="5400000" flipH="1" flipV="1">
            <a:off x="6515100" y="2095500"/>
            <a:ext cx="457200" cy="685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2" idx="0"/>
            <a:endCxn id="13" idx="4"/>
          </p:cNvCxnSpPr>
          <p:nvPr/>
        </p:nvCxnSpPr>
        <p:spPr>
          <a:xfrm rot="16200000" flipV="1">
            <a:off x="7162800" y="2133600"/>
            <a:ext cx="457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102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Data Category Concepts use the administrative and descriptive parts of the DCR data model; Complex and simple DCs stay as they are now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Complex and simple DCs wrap around the semantics of a Data Category Concept and add information specific to their type</a:t>
            </a:r>
          </a:p>
          <a:p>
            <a:pPr marL="914400" lvl="1" indent="-514350"/>
            <a:r>
              <a:rPr lang="en-US" dirty="0" smtClean="0"/>
              <a:t>Is that possible? Or does the semantic description reflect the type?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Category Concepts - VII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DCR would move to or include a concept registry</a:t>
            </a:r>
          </a:p>
          <a:p>
            <a:pPr lvl="1"/>
            <a:r>
              <a:rPr lang="en-US" dirty="0" smtClean="0"/>
              <a:t>Relationship to ISO/CDB?</a:t>
            </a:r>
          </a:p>
          <a:p>
            <a:pPr lvl="2"/>
            <a:r>
              <a:rPr lang="en-US" dirty="0" smtClean="0"/>
              <a:t>standardized snapshot is also available in ISO/CDB</a:t>
            </a:r>
          </a:p>
          <a:p>
            <a:pPr lvl="2"/>
            <a:r>
              <a:rPr lang="en-US" dirty="0" smtClean="0"/>
              <a:t>g</a:t>
            </a:r>
            <a:r>
              <a:rPr lang="en-US" dirty="0" smtClean="0"/>
              <a:t>rassroots approach leads to possibly many more non-standardized concepts available in </a:t>
            </a:r>
            <a:r>
              <a:rPr lang="en-US" dirty="0" err="1" smtClean="0"/>
              <a:t>ISOcat</a:t>
            </a:r>
            <a:endParaRPr lang="en-US" dirty="0" smtClean="0"/>
          </a:p>
          <a:p>
            <a:pPr lvl="2"/>
            <a:r>
              <a:rPr lang="en-US" dirty="0" smtClean="0"/>
              <a:t>alignment of PIDs using the RR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</TotalTime>
  <Words>956</Words>
  <Application>Microsoft Office PowerPoint</Application>
  <PresentationFormat>On-screen Show (4:3)</PresentationFormat>
  <Paragraphs>195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Discussion, Outlook and Further Directions</vt:lpstr>
      <vt:lpstr>Topics</vt:lpstr>
      <vt:lpstr>Container Data Categories - I</vt:lpstr>
      <vt:lpstr>Container Data Categories - II</vt:lpstr>
      <vt:lpstr>Container Data Categories - III</vt:lpstr>
      <vt:lpstr>Relation Registries - I</vt:lpstr>
      <vt:lpstr>Relation Registries - II</vt:lpstr>
      <vt:lpstr>Relation Registries - III</vt:lpstr>
      <vt:lpstr>Relation Registries - IV</vt:lpstr>
      <vt:lpstr>Data Category Concepts - I</vt:lpstr>
      <vt:lpstr>Data Category Concepts - II</vt:lpstr>
      <vt:lpstr>Data Category Concepts - III</vt:lpstr>
      <vt:lpstr>Data Category Concepts - IV</vt:lpstr>
      <vt:lpstr>Data Category Concepts - V</vt:lpstr>
      <vt:lpstr>Data Category Concepts - VI</vt:lpstr>
      <vt:lpstr>Data Category Concepts - VII</vt:lpstr>
    </vt:vector>
  </TitlesOfParts>
  <Company>mpi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Menzo Windhouwer</dc:creator>
  <cp:lastModifiedBy>Menzo Windhouwer</cp:lastModifiedBy>
  <cp:revision>24</cp:revision>
  <dcterms:created xsi:type="dcterms:W3CDTF">2010-02-08T09:51:58Z</dcterms:created>
  <dcterms:modified xsi:type="dcterms:W3CDTF">2010-08-14T09:34:41Z</dcterms:modified>
</cp:coreProperties>
</file>