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7" r:id="rId9"/>
    <p:sldId id="268" r:id="rId10"/>
    <p:sldId id="263" r:id="rId11"/>
    <p:sldId id="269" r:id="rId12"/>
    <p:sldId id="265" r:id="rId13"/>
    <p:sldId id="26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E1E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11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110378-E2EE-4913-A739-72F83B5A9707}" type="datetimeFigureOut">
              <a:rPr lang="en-US" smtClean="0"/>
              <a:pPr/>
              <a:t>8/14/2010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2C0093-D574-46D3-B0A1-9CC0907AED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6356350"/>
            <a:ext cx="6477000" cy="365125"/>
          </a:xfrm>
        </p:spPr>
        <p:txBody>
          <a:bodyPr/>
          <a:lstStyle/>
          <a:p>
            <a:r>
              <a:rPr lang="en-US" dirty="0" smtClean="0"/>
              <a:t>Standardizing Data Categories in </a:t>
            </a:r>
            <a:r>
              <a:rPr lang="en-US" dirty="0" err="1" smtClean="0"/>
              <a:t>ISOcat</a:t>
            </a:r>
            <a:r>
              <a:rPr lang="en-US" dirty="0" smtClean="0"/>
              <a:t> - Implementing Group Work for Thematic Domains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://www.isocat.org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DAE1E5"/>
              </a:gs>
              <a:gs pos="100000">
                <a:schemeClr val="bg1"/>
              </a:gs>
            </a:gsLst>
            <a:lin ang="189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7" name="Picture 8" descr="background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064000" y="1778000"/>
            <a:ext cx="5080000" cy="5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 descr="banner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12001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1600" y="6356350"/>
            <a:ext cx="6477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CCBEF-F770-4128-B54E-AD4FF7B1D7B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-19768" y="381000"/>
            <a:ext cx="1315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hlinkClick r:id="rId15"/>
              </a:rPr>
              <a:t>www.isocat.org</a:t>
            </a:r>
            <a:endParaRPr lang="en-US" sz="14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socat.org/forum/" TargetMode="External"/><Relationship Id="rId2" Type="http://schemas.openxmlformats.org/officeDocument/2006/relationships/hyperlink" Target="http://www.isocat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isocat@mpi.n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Group work and standardization features in </a:t>
            </a:r>
            <a:r>
              <a:rPr lang="en-US" dirty="0" err="1" smtClean="0"/>
              <a:t>ISOcat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Menzo</a:t>
            </a:r>
            <a:r>
              <a:rPr lang="en-US" dirty="0" smtClean="0"/>
              <a:t> </a:t>
            </a:r>
            <a:r>
              <a:rPr lang="en-US" dirty="0" err="1" smtClean="0"/>
              <a:t>Windhouwer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Standardizing Data Categories in </a:t>
            </a:r>
            <a:r>
              <a:rPr lang="en-US" dirty="0" err="1" smtClean="0"/>
              <a:t>ISOcat</a:t>
            </a:r>
            <a:r>
              <a:rPr lang="en-US" dirty="0" smtClean="0"/>
              <a:t> - Implementing Group Work for Thematic Domains</a:t>
            </a:r>
            <a:endParaRPr lang="en-US" dirty="0"/>
          </a:p>
        </p:txBody>
      </p:sp>
      <p:pic>
        <p:nvPicPr>
          <p:cNvPr id="7" name="Picture 6" descr="logo_iso.gif"/>
          <p:cNvPicPr>
            <a:picLocks noChangeAspect="1"/>
          </p:cNvPicPr>
          <p:nvPr/>
        </p:nvPicPr>
        <p:blipFill>
          <a:blip r:embed="rId2" cstate="print"/>
          <a:srcRect r="67010"/>
          <a:stretch>
            <a:fillRect/>
          </a:stretch>
        </p:blipFill>
        <p:spPr>
          <a:xfrm>
            <a:off x="8458200" y="57150"/>
            <a:ext cx="634723" cy="552450"/>
          </a:xfrm>
          <a:prstGeom prst="rect">
            <a:avLst/>
          </a:prstGeom>
        </p:spPr>
      </p:pic>
      <p:pic>
        <p:nvPicPr>
          <p:cNvPr id="8" name="Picture 7" descr="logo_mpi.gif"/>
          <p:cNvPicPr>
            <a:picLocks noChangeAspect="1"/>
          </p:cNvPicPr>
          <p:nvPr/>
        </p:nvPicPr>
        <p:blipFill>
          <a:blip r:embed="rId3" cstate="print"/>
          <a:srcRect l="21422" r="21421" b="30462"/>
          <a:stretch>
            <a:fillRect/>
          </a:stretch>
        </p:blipFill>
        <p:spPr>
          <a:xfrm>
            <a:off x="7689356" y="-3048"/>
            <a:ext cx="658762" cy="6888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Groups in </a:t>
            </a:r>
            <a:r>
              <a:rPr lang="en-US" dirty="0" err="1" smtClean="0"/>
              <a:t>ISOcat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Cooperating on a Data Category (Selection)</a:t>
            </a:r>
          </a:p>
          <a:p>
            <a:r>
              <a:rPr lang="en-US" dirty="0" smtClean="0"/>
              <a:t>Managing a Thematic Domain Group</a:t>
            </a:r>
          </a:p>
          <a:p>
            <a:r>
              <a:rPr lang="en-US" dirty="0" smtClean="0"/>
              <a:t>Standardizing Data Categories</a:t>
            </a:r>
          </a:p>
          <a:p>
            <a:endParaRPr lang="en-US" dirty="0" smtClean="0"/>
          </a:p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Groups in </a:t>
            </a:r>
            <a:r>
              <a:rPr lang="en-US" dirty="0" err="1" smtClean="0"/>
              <a:t>ISOcat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Groups</a:t>
            </a:r>
          </a:p>
          <a:p>
            <a:pPr lvl="1"/>
            <a:r>
              <a:rPr lang="en-US" dirty="0" smtClean="0"/>
              <a:t>More or less </a:t>
            </a:r>
            <a:r>
              <a:rPr lang="en-US" dirty="0" err="1" smtClean="0"/>
              <a:t>adhoc</a:t>
            </a:r>
            <a:r>
              <a:rPr lang="en-US" dirty="0" smtClean="0"/>
              <a:t> groups of users that cooperate on Data Categories and Selections</a:t>
            </a:r>
          </a:p>
          <a:p>
            <a:pPr lvl="2"/>
            <a:r>
              <a:rPr lang="en-US" dirty="0" smtClean="0"/>
              <a:t>can be created by any user</a:t>
            </a:r>
          </a:p>
          <a:p>
            <a:r>
              <a:rPr lang="en-US" dirty="0" smtClean="0"/>
              <a:t>Thematic Domain Group</a:t>
            </a:r>
          </a:p>
          <a:p>
            <a:pPr lvl="1"/>
            <a:r>
              <a:rPr lang="en-US" dirty="0" smtClean="0"/>
              <a:t>Maintaining (standardized) data categories for a specific thematic domain</a:t>
            </a:r>
          </a:p>
          <a:p>
            <a:pPr lvl="2"/>
            <a:r>
              <a:rPr lang="en-US" dirty="0" smtClean="0"/>
              <a:t>constituted  at the TC 37 plenary</a:t>
            </a:r>
          </a:p>
          <a:p>
            <a:r>
              <a:rPr lang="en-US" dirty="0" smtClean="0"/>
              <a:t>DCR Board</a:t>
            </a:r>
          </a:p>
          <a:p>
            <a:pPr lvl="1"/>
            <a:r>
              <a:rPr lang="en-US" dirty="0" smtClean="0"/>
              <a:t>Maintaining the coherence of the registry</a:t>
            </a:r>
          </a:p>
          <a:p>
            <a:pPr lvl="2"/>
            <a:r>
              <a:rPr lang="en-US" dirty="0" smtClean="0"/>
              <a:t>designated by the (P) members of TC 37</a:t>
            </a:r>
          </a:p>
          <a:p>
            <a:endParaRPr lang="en-US" dirty="0" smtClean="0"/>
          </a:p>
          <a:p>
            <a:r>
              <a:rPr lang="en-US" dirty="0" smtClean="0"/>
              <a:t>Subsets of these form various groups in the standardization process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Cooperating on a Data Category (Selection)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Demo:</a:t>
            </a:r>
          </a:p>
          <a:p>
            <a:pPr lvl="1"/>
            <a:r>
              <a:rPr lang="en-US" dirty="0" smtClean="0"/>
              <a:t>Create a group</a:t>
            </a:r>
          </a:p>
          <a:p>
            <a:pPr lvl="1"/>
            <a:r>
              <a:rPr lang="en-US" dirty="0" smtClean="0"/>
              <a:t>Create and share a DCS</a:t>
            </a:r>
          </a:p>
          <a:p>
            <a:pPr lvl="1"/>
            <a:r>
              <a:rPr lang="en-US" dirty="0" smtClean="0"/>
              <a:t>Create and share a DC</a:t>
            </a:r>
          </a:p>
          <a:p>
            <a:pPr lvl="1"/>
            <a:r>
              <a:rPr lang="en-US" dirty="0" smtClean="0"/>
              <a:t>Make the DC(S) </a:t>
            </a:r>
            <a:r>
              <a:rPr lang="en-US" dirty="0" smtClean="0"/>
              <a:t>public</a:t>
            </a:r>
            <a:endParaRPr lang="en-US" dirty="0" smtClean="0"/>
          </a:p>
          <a:p>
            <a:r>
              <a:rPr lang="en-US" dirty="0" smtClean="0"/>
              <a:t>Notes:</a:t>
            </a:r>
          </a:p>
          <a:p>
            <a:pPr lvl="1"/>
            <a:r>
              <a:rPr lang="en-US" dirty="0" smtClean="0"/>
              <a:t>Groups can request a public and/or private </a:t>
            </a:r>
            <a:r>
              <a:rPr lang="en-US" dirty="0" smtClean="0"/>
              <a:t>forum</a:t>
            </a:r>
            <a:endParaRPr lang="en-US" dirty="0" smtClean="0"/>
          </a:p>
          <a:p>
            <a:r>
              <a:rPr lang="en-US" dirty="0" smtClean="0"/>
              <a:t>Caveats:</a:t>
            </a:r>
          </a:p>
          <a:p>
            <a:pPr lvl="1"/>
            <a:r>
              <a:rPr lang="en-US" dirty="0" smtClean="0"/>
              <a:t>Groups will get an invitation/introduction model</a:t>
            </a:r>
          </a:p>
          <a:p>
            <a:pPr lvl="1"/>
            <a:r>
              <a:rPr lang="en-US" dirty="0" smtClean="0"/>
              <a:t>DCSs are shared but not yet locked, DCs are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Thematic Domain Group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5029200" cy="4525963"/>
          </a:xfrm>
        </p:spPr>
        <p:txBody>
          <a:bodyPr/>
          <a:lstStyle/>
          <a:p>
            <a:pPr>
              <a:buNone/>
            </a:pPr>
            <a:r>
              <a:rPr lang="en-US" sz="1800" kern="1200" dirty="0" smtClean="0"/>
              <a:t>TDG 1: Metadata</a:t>
            </a:r>
          </a:p>
          <a:p>
            <a:pPr>
              <a:buNone/>
            </a:pPr>
            <a:r>
              <a:rPr lang="en-US" sz="1800" kern="1200" dirty="0" smtClean="0"/>
              <a:t>TDG 2: </a:t>
            </a:r>
            <a:r>
              <a:rPr lang="en-US" sz="1800" kern="1200" dirty="0" err="1" smtClean="0"/>
              <a:t>Morphosyntax</a:t>
            </a:r>
            <a:endParaRPr lang="en-US" sz="1800" kern="1200" dirty="0" smtClean="0"/>
          </a:p>
          <a:p>
            <a:pPr>
              <a:buNone/>
            </a:pPr>
            <a:r>
              <a:rPr lang="en-US" sz="1800" kern="1200" dirty="0" smtClean="0"/>
              <a:t>TDG 3: Semantic Content Representation </a:t>
            </a:r>
          </a:p>
          <a:p>
            <a:pPr>
              <a:buNone/>
            </a:pPr>
            <a:r>
              <a:rPr lang="en-US" sz="1800" kern="1200" dirty="0" smtClean="0"/>
              <a:t>TDG 4: Syntax </a:t>
            </a:r>
          </a:p>
          <a:p>
            <a:pPr>
              <a:buNone/>
            </a:pPr>
            <a:r>
              <a:rPr lang="en-US" sz="1800" kern="1200" dirty="0" smtClean="0"/>
              <a:t>TDG 5: Machine Readable Dictionary</a:t>
            </a:r>
          </a:p>
          <a:p>
            <a:pPr>
              <a:buNone/>
            </a:pPr>
            <a:r>
              <a:rPr lang="en-US" sz="1800" kern="1200" dirty="0" smtClean="0"/>
              <a:t>TDG 6: Language Resource Ontology</a:t>
            </a:r>
          </a:p>
          <a:p>
            <a:pPr>
              <a:buNone/>
            </a:pPr>
            <a:r>
              <a:rPr lang="en-US" sz="1800" kern="1200" dirty="0" smtClean="0"/>
              <a:t>TDG 7: Lexicography</a:t>
            </a:r>
          </a:p>
          <a:p>
            <a:pPr>
              <a:buNone/>
            </a:pPr>
            <a:r>
              <a:rPr lang="en-US" sz="1800" kern="1200" dirty="0" smtClean="0"/>
              <a:t>TDG 8: Language Codes</a:t>
            </a:r>
          </a:p>
          <a:p>
            <a:pPr>
              <a:buNone/>
            </a:pPr>
            <a:r>
              <a:rPr lang="en-US" sz="1800" dirty="0" smtClean="0"/>
              <a:t>TDG 9: Terminology</a:t>
            </a:r>
          </a:p>
          <a:p>
            <a:pPr>
              <a:buNone/>
            </a:pPr>
            <a:r>
              <a:rPr lang="en-US" sz="1800" dirty="0" smtClean="0"/>
              <a:t>TDG 11: Multilingual Information Management</a:t>
            </a:r>
          </a:p>
          <a:p>
            <a:pPr>
              <a:buNone/>
            </a:pPr>
            <a:r>
              <a:rPr lang="en-US" sz="1800" dirty="0" smtClean="0"/>
              <a:t>TDG 12: Lexical Resources</a:t>
            </a:r>
          </a:p>
          <a:p>
            <a:pPr>
              <a:buNone/>
            </a:pPr>
            <a:r>
              <a:rPr lang="en-US" sz="1800" dirty="0" smtClean="0"/>
              <a:t>TDG 13: Lexical Semantics</a:t>
            </a:r>
          </a:p>
          <a:p>
            <a:pPr>
              <a:buNone/>
            </a:pPr>
            <a:r>
              <a:rPr lang="en-US" sz="1800" dirty="0" smtClean="0"/>
              <a:t>TDG 14: Source Identification</a:t>
            </a:r>
          </a:p>
          <a:p>
            <a:endParaRPr lang="en-US" sz="1800" dirty="0" smtClean="0"/>
          </a:p>
          <a:p>
            <a:endParaRPr lang="en-GB" sz="1800" dirty="0"/>
          </a:p>
        </p:txBody>
      </p:sp>
      <p:sp>
        <p:nvSpPr>
          <p:cNvPr id="8" name="Tijdelijke aanduiding voor inhoud 2"/>
          <p:cNvSpPr txBox="1">
            <a:spLocks/>
          </p:cNvSpPr>
          <p:nvPr/>
        </p:nvSpPr>
        <p:spPr bwMode="auto">
          <a:xfrm>
            <a:off x="4876800" y="1600200"/>
            <a:ext cx="38100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GB" kern="0" dirty="0" err="1" smtClean="0"/>
              <a:t>TDGs</a:t>
            </a:r>
            <a:r>
              <a:rPr lang="en-GB" kern="0" dirty="0" smtClean="0"/>
              <a:t> are the owner and guardians of a coherent subset of the DCR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GB" kern="0" dirty="0" err="1" smtClean="0"/>
              <a:t>TDGs</a:t>
            </a:r>
            <a:r>
              <a:rPr lang="en-GB" kern="0" dirty="0" smtClean="0"/>
              <a:t> own one or more profiles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lang="en-GB" kern="0" dirty="0" smtClean="0">
              <a:latin typeface="+mn-lt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Each TDG has a chair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GB" kern="0" dirty="0" smtClean="0">
                <a:latin typeface="+mn-lt"/>
                <a:cs typeface="+mn-cs"/>
              </a:rPr>
              <a:t>A number of judges (assigned by SC P members)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GB" sz="1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number of expert members (up to 50%)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lang="en-GB" kern="0" baseline="0" dirty="0" smtClean="0">
              <a:latin typeface="+mn-lt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18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TDGs</a:t>
            </a:r>
            <a:r>
              <a:rPr kumimoji="0" lang="en-GB" sz="1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are constituted at the TC37/SC plenary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GB" kern="0" baseline="0" dirty="0" smtClean="0">
                <a:latin typeface="+mn-lt"/>
                <a:cs typeface="+mn-cs"/>
              </a:rPr>
              <a:t>New</a:t>
            </a:r>
            <a:r>
              <a:rPr lang="en-GB" kern="0" dirty="0" smtClean="0">
                <a:latin typeface="+mn-lt"/>
                <a:cs typeface="+mn-cs"/>
              </a:rPr>
              <a:t> </a:t>
            </a:r>
            <a:r>
              <a:rPr lang="en-GB" kern="0" dirty="0" err="1" smtClean="0">
                <a:latin typeface="+mn-lt"/>
                <a:cs typeface="+mn-cs"/>
              </a:rPr>
              <a:t>TDGs</a:t>
            </a:r>
            <a:r>
              <a:rPr lang="en-GB" kern="0" dirty="0" smtClean="0">
                <a:latin typeface="+mn-lt"/>
                <a:cs typeface="+mn-cs"/>
              </a:rPr>
              <a:t> need to be proposed by a SC</a:t>
            </a:r>
          </a:p>
          <a:p>
            <a:pPr marL="800100" lvl="1" indent="-342900" eaLnBrk="0" fontAlgn="base" hangingPunct="0">
              <a:spcBef>
                <a:spcPct val="2000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n-GB" sz="1600" kern="0" dirty="0" smtClean="0"/>
              <a:t>Translation</a:t>
            </a:r>
          </a:p>
          <a:p>
            <a:pPr marL="800100" lvl="1" indent="-342900" eaLnBrk="0" fontAlgn="base" hangingPunct="0">
              <a:spcBef>
                <a:spcPct val="2000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n-GB" sz="1600" kern="0" dirty="0" smtClean="0">
                <a:latin typeface="+mn-lt"/>
                <a:cs typeface="+mn-cs"/>
              </a:rPr>
              <a:t>Sign language</a:t>
            </a:r>
          </a:p>
          <a:p>
            <a:pPr marL="800100" lvl="1" indent="-342900" eaLnBrk="0" fontAlgn="base" hangingPunct="0">
              <a:spcBef>
                <a:spcPct val="2000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n-GB" sz="1600" kern="0" dirty="0" smtClean="0"/>
              <a:t>Audio</a:t>
            </a:r>
            <a:endParaRPr lang="en-GB" kern="0" dirty="0" smtClean="0">
              <a:latin typeface="+mn-lt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  <p:bldP spid="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 a TDG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Demo:</a:t>
            </a:r>
          </a:p>
          <a:p>
            <a:pPr lvl="1"/>
            <a:r>
              <a:rPr lang="en-US" dirty="0" smtClean="0"/>
              <a:t>The chair manages the TDG:</a:t>
            </a:r>
          </a:p>
          <a:p>
            <a:pPr lvl="2"/>
            <a:r>
              <a:rPr lang="en-US" dirty="0" smtClean="0"/>
              <a:t>Add/remove judge/member</a:t>
            </a:r>
          </a:p>
          <a:p>
            <a:pPr lvl="3"/>
            <a:r>
              <a:rPr lang="en-US" dirty="0" smtClean="0"/>
              <a:t>should be registered in </a:t>
            </a:r>
            <a:r>
              <a:rPr lang="en-US" dirty="0" err="1" smtClean="0"/>
              <a:t>ISOcat</a:t>
            </a:r>
            <a:endParaRPr lang="en-US" dirty="0" smtClean="0"/>
          </a:p>
          <a:p>
            <a:pPr lvl="2"/>
            <a:r>
              <a:rPr lang="en-US" dirty="0" smtClean="0"/>
              <a:t>Change the description of a </a:t>
            </a:r>
            <a:r>
              <a:rPr lang="en-US" dirty="0" smtClean="0"/>
              <a:t>TDG</a:t>
            </a:r>
            <a:endParaRPr lang="en-US" dirty="0" smtClean="0"/>
          </a:p>
          <a:p>
            <a:pPr lvl="1"/>
            <a:r>
              <a:rPr lang="en-US" dirty="0" smtClean="0"/>
              <a:t>Notes:</a:t>
            </a:r>
          </a:p>
          <a:p>
            <a:pPr lvl="2"/>
            <a:r>
              <a:rPr lang="en-US" dirty="0" smtClean="0"/>
              <a:t>Status/activity are currently managed by the </a:t>
            </a:r>
            <a:r>
              <a:rPr lang="en-US" dirty="0" err="1" smtClean="0"/>
              <a:t>ISOcat</a:t>
            </a:r>
            <a:r>
              <a:rPr lang="en-US" dirty="0" smtClean="0"/>
              <a:t> system administration</a:t>
            </a:r>
          </a:p>
          <a:p>
            <a:pPr lvl="1"/>
            <a:r>
              <a:rPr lang="en-US" dirty="0" smtClean="0"/>
              <a:t>Caveats:</a:t>
            </a:r>
          </a:p>
          <a:p>
            <a:pPr lvl="2"/>
            <a:r>
              <a:rPr lang="en-US" dirty="0" smtClean="0"/>
              <a:t>Chairs can request a public and/or private forum</a:t>
            </a:r>
          </a:p>
          <a:p>
            <a:pPr lvl="2"/>
            <a:r>
              <a:rPr lang="en-US" dirty="0" smtClean="0"/>
              <a:t>Description changes are not yet propagated to the </a:t>
            </a:r>
            <a:r>
              <a:rPr lang="en-US" dirty="0" err="1" smtClean="0"/>
              <a:t>ISOcat</a:t>
            </a:r>
            <a:r>
              <a:rPr lang="en-US" dirty="0" smtClean="0"/>
              <a:t> homepage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Standardization workflow - summary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7" name="Groep 49"/>
          <p:cNvGrpSpPr>
            <a:grpSpLocks/>
          </p:cNvGrpSpPr>
          <p:nvPr/>
        </p:nvGrpSpPr>
        <p:grpSpPr bwMode="auto">
          <a:xfrm>
            <a:off x="381000" y="1828800"/>
            <a:ext cx="1294916" cy="1905000"/>
            <a:chOff x="381000" y="1828800"/>
            <a:chExt cx="1295400" cy="1905000"/>
          </a:xfrm>
        </p:grpSpPr>
        <p:grpSp>
          <p:nvGrpSpPr>
            <p:cNvPr id="8" name="Groep 17"/>
            <p:cNvGrpSpPr>
              <a:grpSpLocks/>
            </p:cNvGrpSpPr>
            <p:nvPr/>
          </p:nvGrpSpPr>
          <p:grpSpPr bwMode="auto">
            <a:xfrm>
              <a:off x="381000" y="2743200"/>
              <a:ext cx="1295400" cy="990600"/>
              <a:chOff x="228600" y="2133600"/>
              <a:chExt cx="1295400" cy="990600"/>
            </a:xfrm>
          </p:grpSpPr>
          <p:sp>
            <p:nvSpPr>
              <p:cNvPr id="10" name="Ovaal 6"/>
              <p:cNvSpPr>
                <a:spLocks noChangeArrowheads="1"/>
              </p:cNvSpPr>
              <p:nvPr/>
            </p:nvSpPr>
            <p:spPr bwMode="auto">
              <a:xfrm>
                <a:off x="685800" y="2133600"/>
                <a:ext cx="381000" cy="381000"/>
              </a:xfrm>
              <a:prstGeom prst="ellipse">
                <a:avLst/>
              </a:prstGeom>
              <a:solidFill>
                <a:srgbClr val="92D05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l-NL"/>
              </a:p>
            </p:txBody>
          </p:sp>
          <p:sp>
            <p:nvSpPr>
              <p:cNvPr id="11" name="Ovaal 8"/>
              <p:cNvSpPr>
                <a:spLocks noChangeArrowheads="1"/>
              </p:cNvSpPr>
              <p:nvPr/>
            </p:nvSpPr>
            <p:spPr bwMode="auto">
              <a:xfrm>
                <a:off x="228600" y="27432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l-NL"/>
              </a:p>
            </p:txBody>
          </p:sp>
          <p:sp>
            <p:nvSpPr>
              <p:cNvPr id="12" name="Ovaal 9"/>
              <p:cNvSpPr>
                <a:spLocks noChangeArrowheads="1"/>
              </p:cNvSpPr>
              <p:nvPr/>
            </p:nvSpPr>
            <p:spPr bwMode="auto">
              <a:xfrm>
                <a:off x="685800" y="27432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l-NL"/>
              </a:p>
            </p:txBody>
          </p:sp>
          <p:sp>
            <p:nvSpPr>
              <p:cNvPr id="13" name="Ovaal 10"/>
              <p:cNvSpPr>
                <a:spLocks noChangeArrowheads="1"/>
              </p:cNvSpPr>
              <p:nvPr/>
            </p:nvSpPr>
            <p:spPr bwMode="auto">
              <a:xfrm>
                <a:off x="1143000" y="27432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l-NL"/>
              </a:p>
            </p:txBody>
          </p:sp>
          <p:cxnSp>
            <p:nvCxnSpPr>
              <p:cNvPr id="14" name="Rechte verbindingslijn 12"/>
              <p:cNvCxnSpPr>
                <a:cxnSpLocks noChangeShapeType="1"/>
                <a:stCxn id="10" idx="4"/>
                <a:endCxn id="11" idx="0"/>
              </p:cNvCxnSpPr>
              <p:nvPr/>
            </p:nvCxnSpPr>
            <p:spPr bwMode="auto">
              <a:xfrm rot="5400000">
                <a:off x="533400" y="2400300"/>
                <a:ext cx="228600" cy="45720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5" name="Rechte verbindingslijn 14"/>
              <p:cNvCxnSpPr>
                <a:cxnSpLocks noChangeShapeType="1"/>
                <a:stCxn id="10" idx="4"/>
                <a:endCxn id="12" idx="0"/>
              </p:cNvCxnSpPr>
              <p:nvPr/>
            </p:nvCxnSpPr>
            <p:spPr bwMode="auto">
              <a:xfrm rot="5400000">
                <a:off x="762000" y="2628900"/>
                <a:ext cx="228600" cy="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6" name="Rechte verbindingslijn 16"/>
              <p:cNvCxnSpPr>
                <a:cxnSpLocks noChangeShapeType="1"/>
                <a:stCxn id="10" idx="4"/>
                <a:endCxn id="13" idx="0"/>
              </p:cNvCxnSpPr>
              <p:nvPr/>
            </p:nvCxnSpPr>
            <p:spPr bwMode="auto">
              <a:xfrm rot="16200000" flipH="1">
                <a:off x="990600" y="2400300"/>
                <a:ext cx="228600" cy="45720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9" name="Tekstvak 18"/>
            <p:cNvSpPr txBox="1">
              <a:spLocks noChangeArrowheads="1"/>
            </p:cNvSpPr>
            <p:nvPr/>
          </p:nvSpPr>
          <p:spPr bwMode="auto">
            <a:xfrm>
              <a:off x="549407" y="1828800"/>
              <a:ext cx="105869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/>
                <a:t>Submission</a:t>
              </a:r>
            </a:p>
            <a:p>
              <a:pPr algn="ctr"/>
              <a:r>
                <a:rPr lang="en-US" sz="1200" dirty="0"/>
                <a:t>group</a:t>
              </a:r>
            </a:p>
          </p:txBody>
        </p:sp>
      </p:grpSp>
      <p:grpSp>
        <p:nvGrpSpPr>
          <p:cNvPr id="17" name="Groep 45"/>
          <p:cNvGrpSpPr>
            <a:grpSpLocks/>
          </p:cNvGrpSpPr>
          <p:nvPr/>
        </p:nvGrpSpPr>
        <p:grpSpPr bwMode="auto">
          <a:xfrm>
            <a:off x="4550834" y="1828800"/>
            <a:ext cx="1882247" cy="1600200"/>
            <a:chOff x="4551145" y="1828800"/>
            <a:chExt cx="1882170" cy="1600200"/>
          </a:xfrm>
        </p:grpSpPr>
        <p:sp>
          <p:nvSpPr>
            <p:cNvPr id="18" name="Tekstvak 21"/>
            <p:cNvSpPr txBox="1">
              <a:spLocks noChangeArrowheads="1"/>
            </p:cNvSpPr>
            <p:nvPr/>
          </p:nvSpPr>
          <p:spPr bwMode="auto">
            <a:xfrm>
              <a:off x="4551145" y="1828800"/>
              <a:ext cx="188217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/>
                <a:t>Data Category Registry</a:t>
              </a:r>
            </a:p>
            <a:p>
              <a:pPr algn="ctr"/>
              <a:r>
                <a:rPr lang="en-US" sz="1200" dirty="0"/>
                <a:t>Board</a:t>
              </a:r>
            </a:p>
          </p:txBody>
        </p:sp>
        <p:sp>
          <p:nvSpPr>
            <p:cNvPr id="19" name="Rechthoek 23"/>
            <p:cNvSpPr>
              <a:spLocks noChangeArrowheads="1"/>
            </p:cNvSpPr>
            <p:nvPr/>
          </p:nvSpPr>
          <p:spPr bwMode="auto">
            <a:xfrm>
              <a:off x="4955973" y="2667000"/>
              <a:ext cx="1371600" cy="76200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Validation</a:t>
              </a:r>
            </a:p>
          </p:txBody>
        </p:sp>
      </p:grpSp>
      <p:grpSp>
        <p:nvGrpSpPr>
          <p:cNvPr id="20" name="Groep 51"/>
          <p:cNvGrpSpPr>
            <a:grpSpLocks/>
          </p:cNvGrpSpPr>
          <p:nvPr/>
        </p:nvGrpSpPr>
        <p:grpSpPr bwMode="auto">
          <a:xfrm>
            <a:off x="2472421" y="1828800"/>
            <a:ext cx="1492475" cy="1600200"/>
            <a:chOff x="2472493" y="1828800"/>
            <a:chExt cx="1492880" cy="1600200"/>
          </a:xfrm>
        </p:grpSpPr>
        <p:sp>
          <p:nvSpPr>
            <p:cNvPr id="21" name="Tekstvak 20"/>
            <p:cNvSpPr txBox="1">
              <a:spLocks noChangeArrowheads="1"/>
            </p:cNvSpPr>
            <p:nvPr/>
          </p:nvSpPr>
          <p:spPr bwMode="auto">
            <a:xfrm>
              <a:off x="2472493" y="1828800"/>
              <a:ext cx="146746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/>
                <a:t>Thematic Domain</a:t>
              </a:r>
            </a:p>
            <a:p>
              <a:pPr algn="ctr"/>
              <a:r>
                <a:rPr lang="en-US" sz="1200" dirty="0"/>
                <a:t>Group</a:t>
              </a:r>
            </a:p>
          </p:txBody>
        </p:sp>
        <p:sp>
          <p:nvSpPr>
            <p:cNvPr id="22" name="Rechthoek 22"/>
            <p:cNvSpPr>
              <a:spLocks noChangeArrowheads="1"/>
            </p:cNvSpPr>
            <p:nvPr/>
          </p:nvSpPr>
          <p:spPr bwMode="auto">
            <a:xfrm>
              <a:off x="2593773" y="2667000"/>
              <a:ext cx="1371600" cy="76200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Evaluation</a:t>
              </a:r>
            </a:p>
          </p:txBody>
        </p:sp>
      </p:grpSp>
      <p:sp>
        <p:nvSpPr>
          <p:cNvPr id="23" name="PIJL-RECHTS 27"/>
          <p:cNvSpPr>
            <a:spLocks noChangeArrowheads="1"/>
          </p:cNvSpPr>
          <p:nvPr/>
        </p:nvSpPr>
        <p:spPr bwMode="auto">
          <a:xfrm>
            <a:off x="1752600" y="2743200"/>
            <a:ext cx="685800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nl-NL"/>
          </a:p>
        </p:txBody>
      </p:sp>
      <p:grpSp>
        <p:nvGrpSpPr>
          <p:cNvPr id="24" name="Groep 47"/>
          <p:cNvGrpSpPr>
            <a:grpSpLocks/>
          </p:cNvGrpSpPr>
          <p:nvPr/>
        </p:nvGrpSpPr>
        <p:grpSpPr bwMode="auto">
          <a:xfrm>
            <a:off x="7376312" y="1828800"/>
            <a:ext cx="1295316" cy="1905000"/>
            <a:chOff x="7376594" y="1828800"/>
            <a:chExt cx="1295400" cy="1905000"/>
          </a:xfrm>
        </p:grpSpPr>
        <p:grpSp>
          <p:nvGrpSpPr>
            <p:cNvPr id="25" name="Groep 30"/>
            <p:cNvGrpSpPr>
              <a:grpSpLocks/>
            </p:cNvGrpSpPr>
            <p:nvPr/>
          </p:nvGrpSpPr>
          <p:grpSpPr bwMode="auto">
            <a:xfrm>
              <a:off x="7376594" y="2743200"/>
              <a:ext cx="1295400" cy="990600"/>
              <a:chOff x="228600" y="2133600"/>
              <a:chExt cx="1295400" cy="990600"/>
            </a:xfrm>
          </p:grpSpPr>
          <p:sp>
            <p:nvSpPr>
              <p:cNvPr id="27" name="Ovaal 31"/>
              <p:cNvSpPr>
                <a:spLocks noChangeArrowheads="1"/>
              </p:cNvSpPr>
              <p:nvPr/>
            </p:nvSpPr>
            <p:spPr bwMode="auto">
              <a:xfrm>
                <a:off x="685800" y="2133600"/>
                <a:ext cx="381000" cy="381000"/>
              </a:xfrm>
              <a:prstGeom prst="ellipse">
                <a:avLst/>
              </a:prstGeom>
              <a:solidFill>
                <a:srgbClr val="92D05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l-NL"/>
              </a:p>
            </p:txBody>
          </p:sp>
          <p:sp>
            <p:nvSpPr>
              <p:cNvPr id="28" name="Ovaal 32"/>
              <p:cNvSpPr>
                <a:spLocks noChangeArrowheads="1"/>
              </p:cNvSpPr>
              <p:nvPr/>
            </p:nvSpPr>
            <p:spPr bwMode="auto">
              <a:xfrm>
                <a:off x="228600" y="27432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l-NL"/>
              </a:p>
            </p:txBody>
          </p:sp>
          <p:sp>
            <p:nvSpPr>
              <p:cNvPr id="29" name="Ovaal 33"/>
              <p:cNvSpPr>
                <a:spLocks noChangeArrowheads="1"/>
              </p:cNvSpPr>
              <p:nvPr/>
            </p:nvSpPr>
            <p:spPr bwMode="auto">
              <a:xfrm>
                <a:off x="685800" y="27432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l-NL"/>
              </a:p>
            </p:txBody>
          </p:sp>
          <p:sp>
            <p:nvSpPr>
              <p:cNvPr id="30" name="Ovaal 34"/>
              <p:cNvSpPr>
                <a:spLocks noChangeArrowheads="1"/>
              </p:cNvSpPr>
              <p:nvPr/>
            </p:nvSpPr>
            <p:spPr bwMode="auto">
              <a:xfrm>
                <a:off x="1143000" y="27432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l-NL"/>
              </a:p>
            </p:txBody>
          </p:sp>
          <p:cxnSp>
            <p:nvCxnSpPr>
              <p:cNvPr id="31" name="Rechte verbindingslijn 35"/>
              <p:cNvCxnSpPr>
                <a:cxnSpLocks noChangeShapeType="1"/>
                <a:stCxn id="27" idx="4"/>
                <a:endCxn id="28" idx="0"/>
              </p:cNvCxnSpPr>
              <p:nvPr/>
            </p:nvCxnSpPr>
            <p:spPr bwMode="auto">
              <a:xfrm rot="5400000">
                <a:off x="533400" y="2400300"/>
                <a:ext cx="228600" cy="45720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2" name="Rechte verbindingslijn 36"/>
              <p:cNvCxnSpPr>
                <a:cxnSpLocks noChangeShapeType="1"/>
                <a:stCxn id="27" idx="4"/>
                <a:endCxn id="29" idx="0"/>
              </p:cNvCxnSpPr>
              <p:nvPr/>
            </p:nvCxnSpPr>
            <p:spPr bwMode="auto">
              <a:xfrm rot="5400000">
                <a:off x="762000" y="2628900"/>
                <a:ext cx="228600" cy="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3" name="Rechte verbindingslijn 37"/>
              <p:cNvCxnSpPr>
                <a:cxnSpLocks noChangeShapeType="1"/>
                <a:stCxn id="27" idx="4"/>
                <a:endCxn id="30" idx="0"/>
              </p:cNvCxnSpPr>
              <p:nvPr/>
            </p:nvCxnSpPr>
            <p:spPr bwMode="auto">
              <a:xfrm rot="16200000" flipH="1">
                <a:off x="990600" y="2400300"/>
                <a:ext cx="228600" cy="45720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26" name="Tekstvak 38"/>
            <p:cNvSpPr txBox="1">
              <a:spLocks noChangeArrowheads="1"/>
            </p:cNvSpPr>
            <p:nvPr/>
          </p:nvSpPr>
          <p:spPr bwMode="auto">
            <a:xfrm>
              <a:off x="7524324" y="1828800"/>
              <a:ext cx="110005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/>
                <a:t>Stewardship</a:t>
              </a:r>
            </a:p>
            <a:p>
              <a:pPr algn="ctr"/>
              <a:r>
                <a:rPr lang="en-US" sz="1200" dirty="0"/>
                <a:t>group</a:t>
              </a:r>
            </a:p>
          </p:txBody>
        </p:sp>
      </p:grpSp>
      <p:sp>
        <p:nvSpPr>
          <p:cNvPr id="34" name="PIJL-OMLAAG 40"/>
          <p:cNvSpPr>
            <a:spLocks noChangeArrowheads="1"/>
          </p:cNvSpPr>
          <p:nvPr/>
        </p:nvSpPr>
        <p:spPr bwMode="auto">
          <a:xfrm>
            <a:off x="6477000" y="3581400"/>
            <a:ext cx="457200" cy="6096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nl-NL"/>
          </a:p>
        </p:txBody>
      </p:sp>
      <p:grpSp>
        <p:nvGrpSpPr>
          <p:cNvPr id="35" name="Group 34"/>
          <p:cNvGrpSpPr/>
          <p:nvPr/>
        </p:nvGrpSpPr>
        <p:grpSpPr>
          <a:xfrm>
            <a:off x="2438400" y="1219200"/>
            <a:ext cx="3962400" cy="1219200"/>
            <a:chOff x="2590800" y="1219200"/>
            <a:chExt cx="3810000" cy="1219200"/>
          </a:xfrm>
        </p:grpSpPr>
        <p:sp>
          <p:nvSpPr>
            <p:cNvPr id="36" name="Oval 35"/>
            <p:cNvSpPr/>
            <p:nvPr/>
          </p:nvSpPr>
          <p:spPr bwMode="auto">
            <a:xfrm>
              <a:off x="2590800" y="1524000"/>
              <a:ext cx="3810000" cy="914400"/>
            </a:xfrm>
            <a:prstGeom prst="ellips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9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3941885" y="1219200"/>
              <a:ext cx="1066800" cy="381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</a:rPr>
                <a:t>Decision</a:t>
              </a:r>
              <a:r>
                <a:rPr kumimoji="0" lang="en-US" sz="1200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</a:rPr>
                <a:t> Group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514600" y="2819400"/>
            <a:ext cx="2362200" cy="1678632"/>
            <a:chOff x="2514600" y="2819400"/>
            <a:chExt cx="2362200" cy="1678632"/>
          </a:xfrm>
        </p:grpSpPr>
        <p:grpSp>
          <p:nvGrpSpPr>
            <p:cNvPr id="39" name="Groep 44"/>
            <p:cNvGrpSpPr>
              <a:grpSpLocks/>
            </p:cNvGrpSpPr>
            <p:nvPr/>
          </p:nvGrpSpPr>
          <p:grpSpPr bwMode="auto">
            <a:xfrm>
              <a:off x="2514600" y="2819400"/>
              <a:ext cx="2362200" cy="1447800"/>
              <a:chOff x="2514600" y="2819400"/>
              <a:chExt cx="2362200" cy="1447800"/>
            </a:xfrm>
          </p:grpSpPr>
          <p:sp>
            <p:nvSpPr>
              <p:cNvPr id="41" name="PIJL-RECHTS 28"/>
              <p:cNvSpPr>
                <a:spLocks noChangeArrowheads="1"/>
              </p:cNvSpPr>
              <p:nvPr/>
            </p:nvSpPr>
            <p:spPr bwMode="auto">
              <a:xfrm>
                <a:off x="4191000" y="2819400"/>
                <a:ext cx="685800" cy="457200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l-NL"/>
              </a:p>
            </p:txBody>
          </p:sp>
          <p:sp>
            <p:nvSpPr>
              <p:cNvPr id="42" name="Gebogen PIJL-OMHOOG 41"/>
              <p:cNvSpPr/>
              <p:nvPr/>
            </p:nvSpPr>
            <p:spPr bwMode="auto">
              <a:xfrm rot="16200000" flipH="1">
                <a:off x="2590800" y="3505200"/>
                <a:ext cx="685800" cy="838200"/>
              </a:xfrm>
              <a:prstGeom prst="bentUpArrow">
                <a:avLst>
                  <a:gd name="adj1" fmla="val 34804"/>
                  <a:gd name="adj2" fmla="val 25000"/>
                  <a:gd name="adj3" fmla="val 25000"/>
                </a:avLst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40" name="TextBox 39"/>
            <p:cNvSpPr txBox="1"/>
            <p:nvPr/>
          </p:nvSpPr>
          <p:spPr>
            <a:xfrm>
              <a:off x="2590800" y="4267200"/>
              <a:ext cx="59503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i="1" dirty="0" smtClean="0"/>
                <a:t>rejected</a:t>
              </a:r>
              <a:endParaRPr lang="en-US" b="0" i="1" dirty="0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953000" y="2819400"/>
            <a:ext cx="2286000" cy="1678632"/>
            <a:chOff x="4953000" y="2819400"/>
            <a:chExt cx="2286000" cy="1678632"/>
          </a:xfrm>
        </p:grpSpPr>
        <p:grpSp>
          <p:nvGrpSpPr>
            <p:cNvPr id="44" name="Groep 46"/>
            <p:cNvGrpSpPr>
              <a:grpSpLocks/>
            </p:cNvGrpSpPr>
            <p:nvPr/>
          </p:nvGrpSpPr>
          <p:grpSpPr bwMode="auto">
            <a:xfrm>
              <a:off x="4953000" y="2819400"/>
              <a:ext cx="2286000" cy="1447800"/>
              <a:chOff x="4953000" y="2819400"/>
              <a:chExt cx="2286000" cy="1447800"/>
            </a:xfrm>
          </p:grpSpPr>
          <p:sp>
            <p:nvSpPr>
              <p:cNvPr id="46" name="PIJL-RECHTS 29"/>
              <p:cNvSpPr>
                <a:spLocks noChangeArrowheads="1"/>
              </p:cNvSpPr>
              <p:nvPr/>
            </p:nvSpPr>
            <p:spPr bwMode="auto">
              <a:xfrm>
                <a:off x="6553200" y="2819400"/>
                <a:ext cx="685800" cy="457200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l-NL"/>
              </a:p>
            </p:txBody>
          </p:sp>
          <p:sp>
            <p:nvSpPr>
              <p:cNvPr id="47" name="Gebogen PIJL-OMHOOG 42"/>
              <p:cNvSpPr/>
              <p:nvPr/>
            </p:nvSpPr>
            <p:spPr bwMode="auto">
              <a:xfrm rot="16200000" flipH="1">
                <a:off x="5029200" y="3505200"/>
                <a:ext cx="685800" cy="838200"/>
              </a:xfrm>
              <a:prstGeom prst="bentUpArrow">
                <a:avLst>
                  <a:gd name="adj1" fmla="val 34804"/>
                  <a:gd name="adj2" fmla="val 25000"/>
                  <a:gd name="adj3" fmla="val 25000"/>
                </a:avLst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5029200" y="4267200"/>
              <a:ext cx="59503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i="1" dirty="0" smtClean="0"/>
                <a:t>rejected</a:t>
              </a:r>
              <a:endParaRPr lang="en-US" b="0" i="1" dirty="0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943600" y="4430713"/>
            <a:ext cx="1592317" cy="1284287"/>
            <a:chOff x="5943600" y="4430713"/>
            <a:chExt cx="1592317" cy="1284287"/>
          </a:xfrm>
        </p:grpSpPr>
        <p:sp>
          <p:nvSpPr>
            <p:cNvPr id="49" name="Rechthoek 26"/>
            <p:cNvSpPr>
              <a:spLocks noChangeArrowheads="1"/>
            </p:cNvSpPr>
            <p:nvPr/>
          </p:nvSpPr>
          <p:spPr bwMode="auto">
            <a:xfrm>
              <a:off x="6019800" y="4430713"/>
              <a:ext cx="1371600" cy="762329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Publication</a:t>
              </a:r>
            </a:p>
          </p:txBody>
        </p:sp>
        <p:pic>
          <p:nvPicPr>
            <p:cNvPr id="50" name="Picture 49" descr="logo_iso.gi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43600" y="5257800"/>
              <a:ext cx="1592317" cy="4572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Standardization workflow – part 1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026" name="Picture 3" descr="Slide1.EMF"/>
          <p:cNvPicPr>
            <a:picLocks noChangeAspect="1" noChangeArrowheads="1"/>
          </p:cNvPicPr>
          <p:nvPr/>
        </p:nvPicPr>
        <p:blipFill>
          <a:blip r:embed="rId2" cstate="print"/>
          <a:srcRect b="49173"/>
          <a:stretch>
            <a:fillRect/>
          </a:stretch>
        </p:blipFill>
        <p:spPr bwMode="auto">
          <a:xfrm>
            <a:off x="1676400" y="1676400"/>
            <a:ext cx="5924550" cy="4010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Standardization workflow – part 2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1026" name="Picture 3" descr="Slide1.EMF"/>
          <p:cNvPicPr>
            <a:picLocks noChangeAspect="1" noChangeArrowheads="1"/>
          </p:cNvPicPr>
          <p:nvPr/>
        </p:nvPicPr>
        <p:blipFill>
          <a:blip r:embed="rId2" cstate="print"/>
          <a:srcRect t="43152"/>
          <a:stretch>
            <a:fillRect/>
          </a:stretch>
        </p:blipFill>
        <p:spPr bwMode="auto">
          <a:xfrm>
            <a:off x="1676400" y="1600200"/>
            <a:ext cx="5924550" cy="448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Standardizing DCs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Demo</a:t>
            </a:r>
          </a:p>
          <a:p>
            <a:pPr lvl="1"/>
            <a:r>
              <a:rPr lang="en-US" dirty="0" smtClean="0"/>
              <a:t>Walkthrough of the current implementation of the standardization </a:t>
            </a:r>
            <a:r>
              <a:rPr lang="en-US" dirty="0" smtClean="0"/>
              <a:t>process (tweaks coming up)</a:t>
            </a:r>
            <a:endParaRPr lang="en-US" dirty="0" smtClean="0"/>
          </a:p>
          <a:p>
            <a:r>
              <a:rPr lang="en-US" dirty="0" smtClean="0"/>
              <a:t>Notes:</a:t>
            </a:r>
          </a:p>
          <a:p>
            <a:pPr lvl="1"/>
            <a:r>
              <a:rPr lang="en-US" dirty="0" smtClean="0"/>
              <a:t>Standardize DCs in (small) </a:t>
            </a:r>
            <a:r>
              <a:rPr lang="en-US" dirty="0" smtClean="0"/>
              <a:t>selections</a:t>
            </a:r>
            <a:endParaRPr lang="en-US" dirty="0" smtClean="0"/>
          </a:p>
          <a:p>
            <a:r>
              <a:rPr lang="en-US" dirty="0" smtClean="0"/>
              <a:t>Caveats:</a:t>
            </a:r>
          </a:p>
          <a:p>
            <a:pPr lvl="1"/>
            <a:r>
              <a:rPr lang="en-US" dirty="0" smtClean="0"/>
              <a:t>Not yet available at isocat.org, expected in September</a:t>
            </a:r>
          </a:p>
          <a:p>
            <a:pPr lvl="1"/>
            <a:r>
              <a:rPr lang="en-US" dirty="0" smtClean="0"/>
              <a:t>Should also be able to handle change requests for already standardized DCs</a:t>
            </a:r>
          </a:p>
          <a:p>
            <a:pPr lvl="1"/>
            <a:r>
              <a:rPr lang="en-US" dirty="0" smtClean="0"/>
              <a:t>A change request can currently only move forward</a:t>
            </a:r>
          </a:p>
          <a:p>
            <a:pPr lvl="1"/>
            <a:r>
              <a:rPr lang="en-US" dirty="0" smtClean="0"/>
              <a:t>Procedure to handle harmonization needs to worked out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Tweaks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Distinction between </a:t>
            </a:r>
            <a:r>
              <a:rPr lang="en-US" dirty="0" smtClean="0"/>
              <a:t>TDG members </a:t>
            </a:r>
            <a:r>
              <a:rPr lang="en-US" dirty="0" smtClean="0"/>
              <a:t>and judges will disappear</a:t>
            </a:r>
          </a:p>
          <a:p>
            <a:r>
              <a:rPr lang="en-US" dirty="0" smtClean="0"/>
              <a:t>The decision group chairs will have read/write rights to the DCs during the whole </a:t>
            </a:r>
            <a:r>
              <a:rPr lang="en-US" dirty="0" smtClean="0"/>
              <a:t>process, other member will have only read rights</a:t>
            </a:r>
            <a:endParaRPr lang="en-US" dirty="0" smtClean="0"/>
          </a:p>
          <a:p>
            <a:r>
              <a:rPr lang="en-US" dirty="0" smtClean="0"/>
              <a:t>More detailed info on the vote: who accepted/rejected a DC to foster discussion</a:t>
            </a:r>
          </a:p>
          <a:p>
            <a:r>
              <a:rPr lang="en-US" dirty="0" smtClean="0"/>
              <a:t>The DCRB decision group should not vote on the DCs rejected by the TDG</a:t>
            </a:r>
          </a:p>
          <a:p>
            <a:r>
              <a:rPr lang="en-US" dirty="0" smtClean="0"/>
              <a:t>All decision group members can enter (‘public’) log messages</a:t>
            </a:r>
          </a:p>
          <a:p>
            <a:r>
              <a:rPr lang="en-US" dirty="0" smtClean="0"/>
              <a:t>Add post-evaluation and </a:t>
            </a:r>
            <a:r>
              <a:rPr lang="en-US" dirty="0" smtClean="0"/>
              <a:t>post-validation CR </a:t>
            </a:r>
            <a:r>
              <a:rPr lang="en-US" dirty="0" smtClean="0"/>
              <a:t>status to allow proper handover by the chairs</a:t>
            </a:r>
          </a:p>
          <a:p>
            <a:r>
              <a:rPr lang="en-US" dirty="0" smtClean="0"/>
              <a:t>Decision group can also involve all TDG and/or DCRB members, in that case the chair should decide when the ballot finished and the decision is based on the collected votes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Invitation/introduction model</a:t>
            </a:r>
          </a:p>
          <a:p>
            <a:r>
              <a:rPr lang="en-US" dirty="0" smtClean="0"/>
              <a:t>Finer access rights management for groups</a:t>
            </a:r>
          </a:p>
          <a:p>
            <a:pPr lvl="1"/>
            <a:r>
              <a:rPr lang="en-US" dirty="0" smtClean="0"/>
              <a:t>read-only rights</a:t>
            </a:r>
          </a:p>
          <a:p>
            <a:r>
              <a:rPr lang="en-US" dirty="0" smtClean="0"/>
              <a:t>Roll out standardization workflow</a:t>
            </a:r>
          </a:p>
          <a:p>
            <a:r>
              <a:rPr lang="en-US" dirty="0" smtClean="0"/>
              <a:t>Change </a:t>
            </a:r>
            <a:r>
              <a:rPr lang="en-US" dirty="0" smtClean="0"/>
              <a:t>requests to already standardized DCs</a:t>
            </a:r>
          </a:p>
          <a:p>
            <a:pPr lvl="1"/>
            <a:r>
              <a:rPr lang="en-US" dirty="0" smtClean="0"/>
              <a:t>currently only private DCs can be submitted</a:t>
            </a:r>
          </a:p>
          <a:p>
            <a:r>
              <a:rPr lang="en-US" dirty="0" smtClean="0"/>
              <a:t>In the Thematic Views part of the workspace standardized DCs will become more prominent</a:t>
            </a:r>
          </a:p>
          <a:p>
            <a:pPr lvl="1"/>
            <a:r>
              <a:rPr lang="en-US" dirty="0" smtClean="0"/>
              <a:t>but first we need standardized </a:t>
            </a:r>
            <a:r>
              <a:rPr lang="en-US" dirty="0" smtClean="0"/>
              <a:t>DCs</a:t>
            </a:r>
          </a:p>
          <a:p>
            <a:pPr lvl="1"/>
            <a:r>
              <a:rPr lang="en-US" dirty="0" smtClean="0"/>
              <a:t>and by default </a:t>
            </a:r>
            <a:r>
              <a:rPr lang="en-US" smtClean="0"/>
              <a:t>hide superseded/deprecated DCs</a:t>
            </a:r>
            <a:endParaRPr lang="en-US" dirty="0" smtClean="0"/>
          </a:p>
          <a:p>
            <a:r>
              <a:rPr lang="en-US" dirty="0" smtClean="0"/>
              <a:t>Version management for private DCs?</a:t>
            </a:r>
          </a:p>
          <a:p>
            <a:r>
              <a:rPr lang="en-US" dirty="0" smtClean="0"/>
              <a:t>Support for version management of DC PID references</a:t>
            </a:r>
          </a:p>
          <a:p>
            <a:pPr lvl="1"/>
            <a:r>
              <a:rPr lang="en-US" dirty="0" smtClean="0"/>
              <a:t>redirect to the latest version?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8/14/2010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Standardizing Data Categories in ISOcat - Implementing Group Work for Thematic Domains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BEF-F770-4128-B54E-AD4FF7B1D7B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Rectangle 1026"/>
          <p:cNvSpPr>
            <a:spLocks noChangeArrowheads="1"/>
          </p:cNvSpPr>
          <p:nvPr/>
        </p:nvSpPr>
        <p:spPr bwMode="auto">
          <a:xfrm>
            <a:off x="609600" y="1104900"/>
            <a:ext cx="79248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anchor="ctr"/>
          <a:lstStyle/>
          <a:p>
            <a:pPr algn="ctr"/>
            <a:r>
              <a:rPr lang="en-US" sz="3600" b="0" dirty="0"/>
              <a:t>Thank you for your </a:t>
            </a:r>
            <a:r>
              <a:rPr lang="en-US" sz="3600" b="0" dirty="0" smtClean="0"/>
              <a:t>attention!</a:t>
            </a:r>
          </a:p>
          <a:p>
            <a:pPr algn="ctr"/>
            <a:endParaRPr lang="en-US" sz="3400" dirty="0" smtClean="0"/>
          </a:p>
          <a:p>
            <a:pPr algn="ctr"/>
            <a:r>
              <a:rPr lang="en-US" sz="2800" b="0" dirty="0" smtClean="0"/>
              <a:t>Visit</a:t>
            </a:r>
          </a:p>
          <a:p>
            <a:pPr algn="ctr"/>
            <a:r>
              <a:rPr lang="en-US" sz="2800" dirty="0" smtClean="0">
                <a:hlinkClick r:id="rId2"/>
              </a:rPr>
              <a:t>www.isocat.org</a:t>
            </a:r>
            <a:endParaRPr lang="en-US" sz="2800" dirty="0" smtClean="0"/>
          </a:p>
          <a:p>
            <a:pPr algn="ctr"/>
            <a:endParaRPr lang="en-US" sz="2800" dirty="0" smtClean="0"/>
          </a:p>
          <a:p>
            <a:pPr algn="ctr"/>
            <a:r>
              <a:rPr lang="en-US" sz="2800" dirty="0" smtClean="0"/>
              <a:t>Questions?</a:t>
            </a:r>
          </a:p>
          <a:p>
            <a:pPr algn="ctr"/>
            <a:r>
              <a:rPr lang="en-US" sz="2800" dirty="0" smtClean="0">
                <a:hlinkClick r:id="rId3"/>
              </a:rPr>
              <a:t>www.isocat.org/forum/</a:t>
            </a:r>
            <a:endParaRPr lang="en-US" sz="2800" dirty="0" smtClean="0"/>
          </a:p>
          <a:p>
            <a:pPr algn="ctr"/>
            <a:r>
              <a:rPr lang="en-US" sz="2800" b="0" dirty="0" smtClean="0">
                <a:hlinkClick r:id="rId4"/>
              </a:rPr>
              <a:t>isocat@mpi.nl</a:t>
            </a:r>
            <a:endParaRPr lang="en-GB" sz="2800" b="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1021</TotalTime>
  <Words>828</Words>
  <Application>Microsoft Office PowerPoint</Application>
  <PresentationFormat>On-screen Show (4:3)</PresentationFormat>
  <Paragraphs>165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Group work and standardization features in ISOcat </vt:lpstr>
      <vt:lpstr>Outline</vt:lpstr>
      <vt:lpstr>Groups in ISOcat</vt:lpstr>
      <vt:lpstr>Cooperating on a Data Category (Selection)</vt:lpstr>
      <vt:lpstr>Thematic Domain Group</vt:lpstr>
      <vt:lpstr>Manage a TDG</vt:lpstr>
      <vt:lpstr>Standardization workflow - summary</vt:lpstr>
      <vt:lpstr>Standardization workflow – part 1</vt:lpstr>
      <vt:lpstr>Standardization workflow – part 2</vt:lpstr>
      <vt:lpstr>Standardizing DCs</vt:lpstr>
      <vt:lpstr>Tweaks</vt:lpstr>
      <vt:lpstr>Future work</vt:lpstr>
      <vt:lpstr>Slide 13</vt:lpstr>
    </vt:vector>
  </TitlesOfParts>
  <Company>mpi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Menzo Windhouwer</dc:creator>
  <cp:lastModifiedBy>Menzo Windhouwer</cp:lastModifiedBy>
  <cp:revision>33</cp:revision>
  <dcterms:created xsi:type="dcterms:W3CDTF">2010-02-08T09:51:58Z</dcterms:created>
  <dcterms:modified xsi:type="dcterms:W3CDTF">2010-08-14T08:26:54Z</dcterms:modified>
</cp:coreProperties>
</file>