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12"/>
  </p:notesMasterIdLst>
  <p:handoutMasterIdLst>
    <p:handoutMasterId r:id="rId13"/>
  </p:handoutMasterIdLst>
  <p:sldIdLst>
    <p:sldId id="261" r:id="rId2"/>
    <p:sldId id="262" r:id="rId3"/>
    <p:sldId id="263" r:id="rId4"/>
    <p:sldId id="264" r:id="rId5"/>
    <p:sldId id="270" r:id="rId6"/>
    <p:sldId id="267" r:id="rId7"/>
    <p:sldId id="266" r:id="rId8"/>
    <p:sldId id="271" r:id="rId9"/>
    <p:sldId id="265" r:id="rId10"/>
    <p:sldId id="269" r:id="rId11"/>
  </p:sldIdLst>
  <p:sldSz cx="9144000" cy="6858000" type="screen4x3"/>
  <p:notesSz cx="9117013" cy="7077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9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56" autoAdjust="0"/>
    <p:restoredTop sz="98278" autoAdjust="0"/>
  </p:normalViewPr>
  <p:slideViewPr>
    <p:cSldViewPr>
      <p:cViewPr>
        <p:scale>
          <a:sx n="68" d="100"/>
          <a:sy n="68" d="100"/>
        </p:scale>
        <p:origin x="-2790" y="-9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51115" cy="35366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63854" y="1"/>
            <a:ext cx="3951115" cy="353669"/>
          </a:xfrm>
          <a:prstGeom prst="rect">
            <a:avLst/>
          </a:prstGeom>
        </p:spPr>
        <p:txBody>
          <a:bodyPr vert="horz" lIns="91440" tIns="45720" rIns="91440" bIns="45720" rtlCol="0"/>
          <a:lstStyle>
            <a:lvl1pPr algn="r">
              <a:defRPr sz="1200"/>
            </a:lvl1pPr>
          </a:lstStyle>
          <a:p>
            <a:fld id="{5DF18AC0-4483-4BBC-AA1A-2634B4AFCDFE}" type="datetimeFigureOut">
              <a:rPr lang="en-US" smtClean="0"/>
              <a:pPr/>
              <a:t>5/15/2011</a:t>
            </a:fld>
            <a:endParaRPr lang="en-US"/>
          </a:p>
        </p:txBody>
      </p:sp>
      <p:sp>
        <p:nvSpPr>
          <p:cNvPr id="4" name="Footer Placeholder 3"/>
          <p:cNvSpPr>
            <a:spLocks noGrp="1"/>
          </p:cNvSpPr>
          <p:nvPr>
            <p:ph type="ftr" sz="quarter" idx="2"/>
          </p:nvPr>
        </p:nvSpPr>
        <p:spPr>
          <a:xfrm>
            <a:off x="0" y="6722174"/>
            <a:ext cx="3951115" cy="35366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63854" y="6722174"/>
            <a:ext cx="3951115" cy="353668"/>
          </a:xfrm>
          <a:prstGeom prst="rect">
            <a:avLst/>
          </a:prstGeom>
        </p:spPr>
        <p:txBody>
          <a:bodyPr vert="horz" lIns="91440" tIns="45720" rIns="91440" bIns="45720" rtlCol="0" anchor="b"/>
          <a:lstStyle>
            <a:lvl1pPr algn="r">
              <a:defRPr sz="1200"/>
            </a:lvl1pPr>
          </a:lstStyle>
          <a:p>
            <a:fld id="{BEA9999A-E95F-4651-A350-5F016C2273B2}" type="slidenum">
              <a:rPr lang="en-US" smtClean="0"/>
              <a:pPr/>
              <a:t>‹#›</a:t>
            </a:fld>
            <a:endParaRPr lang="en-US"/>
          </a:p>
        </p:txBody>
      </p:sp>
    </p:spTree>
    <p:extLst>
      <p:ext uri="{BB962C8B-B14F-4D97-AF65-F5344CB8AC3E}">
        <p14:creationId xmlns:p14="http://schemas.microsoft.com/office/powerpoint/2010/main" xmlns="" val="1546347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950706" cy="35385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64199" y="0"/>
            <a:ext cx="3950706" cy="353854"/>
          </a:xfrm>
          <a:prstGeom prst="rect">
            <a:avLst/>
          </a:prstGeom>
        </p:spPr>
        <p:txBody>
          <a:bodyPr vert="horz" lIns="91440" tIns="45720" rIns="91440" bIns="45720" rtlCol="0"/>
          <a:lstStyle>
            <a:lvl1pPr algn="r">
              <a:defRPr sz="1200"/>
            </a:lvl1pPr>
          </a:lstStyle>
          <a:p>
            <a:fld id="{7D99933A-BBE2-4834-9A96-F0E242CD359F}" type="datetimeFigureOut">
              <a:rPr lang="en-US" smtClean="0"/>
              <a:pPr/>
              <a:t>5/15/2011</a:t>
            </a:fld>
            <a:endParaRPr lang="en-US"/>
          </a:p>
        </p:txBody>
      </p:sp>
      <p:sp>
        <p:nvSpPr>
          <p:cNvPr id="4" name="Slide Image Placeholder 3"/>
          <p:cNvSpPr>
            <a:spLocks noGrp="1" noRot="1" noChangeAspect="1"/>
          </p:cNvSpPr>
          <p:nvPr>
            <p:ph type="sldImg" idx="2"/>
          </p:nvPr>
        </p:nvSpPr>
        <p:spPr>
          <a:xfrm>
            <a:off x="2790825" y="531813"/>
            <a:ext cx="3535363" cy="2652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1702" y="3361610"/>
            <a:ext cx="7293610" cy="31846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721993"/>
            <a:ext cx="3950706" cy="3538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64199" y="6721993"/>
            <a:ext cx="3950706" cy="353854"/>
          </a:xfrm>
          <a:prstGeom prst="rect">
            <a:avLst/>
          </a:prstGeom>
        </p:spPr>
        <p:txBody>
          <a:bodyPr vert="horz" lIns="91440" tIns="45720" rIns="91440" bIns="45720" rtlCol="0" anchor="b"/>
          <a:lstStyle>
            <a:lvl1pPr algn="r">
              <a:defRPr sz="1200"/>
            </a:lvl1pPr>
          </a:lstStyle>
          <a:p>
            <a:fld id="{218DED13-7922-40EC-A2F5-339C222C40B1}" type="slidenum">
              <a:rPr lang="en-US" smtClean="0"/>
              <a:pPr/>
              <a:t>‹#›</a:t>
            </a:fld>
            <a:endParaRPr lang="en-US"/>
          </a:p>
        </p:txBody>
      </p:sp>
    </p:spTree>
    <p:extLst>
      <p:ext uri="{BB962C8B-B14F-4D97-AF65-F5344CB8AC3E}">
        <p14:creationId xmlns:p14="http://schemas.microsoft.com/office/powerpoint/2010/main" xmlns="" val="389194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90825" y="531813"/>
            <a:ext cx="3535363" cy="26527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8DED13-7922-40EC-A2F5-339C222C40B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3726E9D-7D90-4E7A-893B-2F25F9A7CE51}" type="datetimeFigureOut">
              <a:rPr lang="en-US" smtClean="0"/>
              <a:pPr/>
              <a:t>5/15/2011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0" name="Picture 19" descr="CatAlone.jpg"/>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4267200" y="2343150"/>
            <a:ext cx="417384" cy="2286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5/15/2011</a:t>
            </a:fld>
            <a:endParaRPr lang="en-US"/>
          </a:p>
        </p:txBody>
      </p:sp>
      <p:sp>
        <p:nvSpPr>
          <p:cNvPr id="5" name="Footer Placeholder 4"/>
          <p:cNvSpPr>
            <a:spLocks noGrp="1"/>
          </p:cNvSpPr>
          <p:nvPr>
            <p:ph type="ftr" sz="quarter" idx="11"/>
          </p:nvPr>
        </p:nvSpPr>
        <p:spPr/>
        <p:txBody>
          <a:bodyPr/>
          <a:lstStyle/>
          <a:p>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1"/>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726E9D-7D90-4E7A-893B-2F25F9A7CE51}" type="datetimeFigureOut">
              <a:rPr lang="en-US" smtClean="0"/>
              <a:pPr/>
              <a:t>5/15/2011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1"/>
            <a:ext cx="457200" cy="441325"/>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3726E9D-7D90-4E7A-893B-2F25F9A7CE51}" type="datetimeFigureOut">
              <a:rPr lang="en-US" smtClean="0"/>
              <a:pPr/>
              <a:t>5/15/2011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a:p>
        </p:txBody>
      </p:sp>
      <p:sp>
        <p:nvSpPr>
          <p:cNvPr id="8" name="Straight Connector 7"/>
          <p:cNvSpPr>
            <a:spLocks noChangeShapeType="1"/>
          </p:cNvSpPr>
          <p:nvPr/>
        </p:nvSpPr>
        <p:spPr bwMode="auto">
          <a:xfrm flipV="1">
            <a:off x="4563081"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3"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1"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3726E9D-7D90-4E7A-893B-2F25F9A7CE51}" type="datetimeFigureOut">
              <a:rPr lang="en-US" smtClean="0"/>
              <a:pPr/>
              <a:t>5/15/2011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4"/>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7"/>
            <a:ext cx="457200" cy="441325"/>
          </a:xfrm>
          <a:prstGeom prst="rect">
            <a:avLst/>
          </a:prstGeom>
        </p:spPr>
        <p:txBody>
          <a:bodyPr/>
          <a:lstStyle>
            <a:lvl1pPr algn="ctr">
              <a:defRPr/>
            </a:lvl1pPr>
          </a:lstStyle>
          <a:p>
            <a:fld id="{5392B564-F49F-43C2-BEDA-77B9AAB5B68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726E9D-7D90-4E7A-893B-2F25F9A7CE51}" type="datetimeFigureOut">
              <a:rPr lang="en-US" smtClean="0"/>
              <a:pPr/>
              <a:t>5/15/2011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1"/>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3726E9D-7D90-4E7A-893B-2F25F9A7CE51}" type="datetimeFigureOut">
              <a:rPr lang="en-US" smtClean="0"/>
              <a:pPr/>
              <a:t>5/15/2011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a:prstGeom prst="rect">
            <a:avLst/>
          </a:prstGeom>
        </p:spPr>
        <p:txBody>
          <a:bodyPr/>
          <a:lstStyle>
            <a:lvl1pPr>
              <a:defRPr>
                <a:solidFill>
                  <a:srgbClr val="FFFFFF"/>
                </a:solidFill>
              </a:defRPr>
            </a:lvl1pPr>
          </a:lstStyle>
          <a:p>
            <a:fld id="{5392B564-F49F-43C2-BEDA-77B9AAB5B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1"/>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lvl1pPr>
              <a:defRPr>
                <a:solidFill>
                  <a:schemeClr val="accent3">
                    <a:shade val="75000"/>
                  </a:schemeClr>
                </a:solidFill>
              </a:defRPr>
            </a:lvl1pPr>
          </a:lstStyle>
          <a:p>
            <a:fld id="{5392B564-F49F-43C2-BEDA-77B9AAB5B68A}" type="slidenum">
              <a:rPr lang="en-US" smtClean="0"/>
              <a:pPr/>
              <a:t>‹#›</a:t>
            </a:fld>
            <a:endParaRPr lang="en-US"/>
          </a:p>
        </p:txBody>
      </p:sp>
      <p:sp>
        <p:nvSpPr>
          <p:cNvPr id="21" name="Rectangle 20"/>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3726E9D-7D90-4E7A-893B-2F25F9A7CE51}" type="datetimeFigureOut">
              <a:rPr lang="en-US" smtClean="0"/>
              <a:pPr/>
              <a:t>5/15/2011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9"/>
            <a:ext cx="457200" cy="441325"/>
          </a:xfrm>
          <a:prstGeom prst="rect">
            <a:avLst/>
          </a:prstGeom>
        </p:spPr>
        <p:txBody>
          <a:bodyPr/>
          <a:lstStyle/>
          <a:p>
            <a:fld id="{5392B564-F49F-43C2-BEDA-77B9AAB5B68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3726E9D-7D90-4E7A-893B-2F25F9A7CE51}" type="datetimeFigureOut">
              <a:rPr lang="en-US" smtClean="0"/>
              <a:pPr/>
              <a:t>5/15/2011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43400" y="1040175"/>
            <a:ext cx="457200" cy="441325"/>
          </a:xfrm>
          <a:prstGeom prst="rect">
            <a:avLst/>
          </a:prstGeom>
        </p:spPr>
        <p:txBody>
          <a:bodyPr/>
          <a:lstStyle/>
          <a:p>
            <a:fld id="{5392B564-F49F-43C2-BEDA-77B9AAB5B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2"/>
            <a:ext cx="457200" cy="441325"/>
          </a:xfrm>
          <a:prstGeom prst="rect">
            <a:avLst/>
          </a:prstGeom>
        </p:spPr>
        <p:txBody>
          <a:bodyPr/>
          <a:lstStyle/>
          <a:p>
            <a:fld id="{5392B564-F49F-43C2-BEDA-77B9AAB5B68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726E9D-7D90-4E7A-893B-2F25F9A7CE51}" type="datetimeFigureOut">
              <a:rPr lang="en-US" smtClean="0"/>
              <a:pPr/>
              <a:t>5/15/2011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2"/>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3726E9D-7D90-4E7A-893B-2F25F9A7CE51}" type="datetimeFigureOut">
              <a:rPr lang="en-US" smtClean="0"/>
              <a:pPr/>
              <a:t>5/15/2011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21" name="Picture 20" descr="CatAlone.jpg"/>
          <p:cNvPicPr>
            <a:picLocks noChangeAspect="1"/>
          </p:cNvPicPr>
          <p:nvPr userDrawn="1"/>
        </p:nvPicPr>
        <p:blipFill>
          <a:blip r:embed="rId13" cstate="print">
            <a:clrChange>
              <a:clrFrom>
                <a:srgbClr val="FFFFFF"/>
              </a:clrFrom>
              <a:clrTo>
                <a:srgbClr val="FFFFFF">
                  <a:alpha val="0"/>
                </a:srgbClr>
              </a:clrTo>
            </a:clrChange>
          </a:blip>
          <a:stretch>
            <a:fillRect/>
          </a:stretch>
        </p:blipFill>
        <p:spPr>
          <a:xfrm>
            <a:off x="4267200" y="1143000"/>
            <a:ext cx="417384" cy="228600"/>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2400" y="2857500"/>
            <a:ext cx="6400800" cy="1752600"/>
          </a:xfrm>
        </p:spPr>
        <p:txBody>
          <a:bodyPr/>
          <a:lstStyle/>
          <a:p>
            <a:r>
              <a:rPr lang="en-US" dirty="0" smtClean="0"/>
              <a:t>Standardizing Data Categories</a:t>
            </a:r>
          </a:p>
          <a:p>
            <a:r>
              <a:rPr lang="en-US" dirty="0" smtClean="0"/>
              <a:t>&amp;</a:t>
            </a:r>
          </a:p>
          <a:p>
            <a:r>
              <a:rPr lang="en-US" dirty="0" smtClean="0"/>
              <a:t>Data Category Specifications</a:t>
            </a:r>
          </a:p>
        </p:txBody>
      </p:sp>
      <p:sp>
        <p:nvSpPr>
          <p:cNvPr id="2" name="Title 1"/>
          <p:cNvSpPr>
            <a:spLocks noGrp="1"/>
          </p:cNvSpPr>
          <p:nvPr>
            <p:ph type="ctrTitle"/>
          </p:nvPr>
        </p:nvSpPr>
        <p:spPr/>
        <p:txBody>
          <a:bodyPr>
            <a:normAutofit fontScale="90000"/>
          </a:bodyPr>
          <a:lstStyle/>
          <a:p>
            <a:r>
              <a:rPr lang="en-US" dirty="0" smtClean="0"/>
              <a:t>The ISOcat</a:t>
            </a:r>
            <a:r>
              <a:rPr lang="en-US" dirty="0"/>
              <a:t/>
            </a:r>
            <a:br>
              <a:rPr lang="en-US" dirty="0"/>
            </a:br>
            <a:r>
              <a:rPr lang="en-US" dirty="0" smtClean="0"/>
              <a:t>Data Category Registry Standardization Process</a:t>
            </a:r>
            <a:endParaRPr lang="en-US" dirty="0"/>
          </a:p>
        </p:txBody>
      </p:sp>
      <p:pic>
        <p:nvPicPr>
          <p:cNvPr id="4" name="Picture 3" descr="NewISOcat.jpg"/>
          <p:cNvPicPr>
            <a:picLocks noChangeAspect="1"/>
          </p:cNvPicPr>
          <p:nvPr/>
        </p:nvPicPr>
        <p:blipFill>
          <a:blip r:embed="rId3" cstate="print">
            <a:clrChange>
              <a:clrFrom>
                <a:srgbClr val="FFFFFF"/>
              </a:clrFrom>
              <a:clrTo>
                <a:srgbClr val="FFFFFF">
                  <a:alpha val="0"/>
                </a:srgbClr>
              </a:clrTo>
            </a:clrChange>
          </a:blip>
          <a:stretch>
            <a:fillRect/>
          </a:stretch>
        </p:blipFill>
        <p:spPr>
          <a:xfrm>
            <a:off x="2743200" y="4191000"/>
            <a:ext cx="3505200" cy="885825"/>
          </a:xfrm>
          <a:prstGeom prst="rect">
            <a:avLst/>
          </a:prstGeom>
        </p:spPr>
      </p:pic>
      <p:sp>
        <p:nvSpPr>
          <p:cNvPr id="6" name="Subtitle 2"/>
          <p:cNvSpPr txBox="1">
            <a:spLocks/>
          </p:cNvSpPr>
          <p:nvPr/>
        </p:nvSpPr>
        <p:spPr>
          <a:xfrm>
            <a:off x="1016000" y="5600700"/>
            <a:ext cx="7416800" cy="723900"/>
          </a:xfrm>
          <a:prstGeom prst="rect">
            <a:avLst/>
          </a:prstGeom>
        </p:spPr>
        <p:txBody>
          <a:bodyPr vert="horz">
            <a:normAutofit/>
          </a:bodyPr>
          <a:lstStyle/>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1200" b="1" i="0" u="none" strike="noStrike" kern="1200" cap="all" spc="250" normalizeH="0" baseline="0" noProof="0" dirty="0" smtClean="0">
                <a:ln>
                  <a:noFill/>
                </a:ln>
                <a:solidFill>
                  <a:schemeClr val="tx2"/>
                </a:solidFill>
                <a:effectLst/>
                <a:uLnTx/>
                <a:uFillTx/>
              </a:rPr>
              <a:t>Sue Ellen Wright</a:t>
            </a: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1200" b="1" i="0" u="none" strike="noStrike" kern="1200" cap="all" spc="250" normalizeH="0" baseline="0" noProof="0" dirty="0" smtClean="0">
                <a:ln>
                  <a:noFill/>
                </a:ln>
                <a:solidFill>
                  <a:schemeClr val="tx2"/>
                </a:solidFill>
                <a:effectLst/>
                <a:uLnTx/>
                <a:uFillTx/>
              </a:rPr>
              <a:t>Metadata</a:t>
            </a:r>
            <a:r>
              <a:rPr kumimoji="0" lang="en-US" sz="1200" b="1" i="0" u="none" strike="noStrike" kern="1200" cap="all" spc="250" normalizeH="0" noProof="0" dirty="0" smtClean="0">
                <a:ln>
                  <a:noFill/>
                </a:ln>
                <a:solidFill>
                  <a:schemeClr val="tx2"/>
                </a:solidFill>
                <a:effectLst/>
                <a:uLnTx/>
                <a:uFillTx/>
              </a:rPr>
              <a:t> TDG WeBinar</a:t>
            </a:r>
            <a:endParaRPr kumimoji="0" lang="en-US" sz="1200" b="1" i="0" u="none" strike="noStrike" kern="1200" cap="all" spc="250" normalizeH="0" baseline="0" noProof="0" dirty="0" smtClean="0">
              <a:ln>
                <a:noFill/>
              </a:ln>
              <a:solidFill>
                <a:schemeClr val="tx2"/>
              </a:solidFill>
              <a:effectLst/>
              <a:uLnTx/>
              <a:uFillTx/>
            </a:endParaRPr>
          </a:p>
          <a:p>
            <a:pPr marL="0" marR="0" lvl="0" indent="0"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sz="1200" b="1" cap="all" spc="250" dirty="0" smtClean="0">
                <a:solidFill>
                  <a:schemeClr val="tx2"/>
                </a:solidFill>
              </a:rPr>
              <a:t>2011-05-16</a:t>
            </a:r>
            <a:endParaRPr kumimoji="0" lang="en-US" sz="1200" b="1" i="0" u="none" strike="noStrike" kern="1200" cap="all" spc="250" normalizeH="0" baseline="0" noProof="0" dirty="0">
              <a:ln>
                <a:noFill/>
              </a:ln>
              <a:solidFill>
                <a:schemeClr val="tx2"/>
              </a:solidFill>
              <a:effectLst/>
              <a:uLnTx/>
              <a:uFillTx/>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Standardization in the DCR</a:t>
            </a:r>
            <a:endParaRPr lang="en-US" dirty="0"/>
          </a:p>
        </p:txBody>
      </p:sp>
      <p:sp>
        <p:nvSpPr>
          <p:cNvPr id="3" name="Content Placeholder 2"/>
          <p:cNvSpPr>
            <a:spLocks noGrp="1"/>
          </p:cNvSpPr>
          <p:nvPr>
            <p:ph sz="quarter" idx="1"/>
          </p:nvPr>
        </p:nvSpPr>
        <p:spPr/>
        <p:txBody>
          <a:bodyPr>
            <a:normAutofit/>
          </a:bodyPr>
          <a:lstStyle/>
          <a:p>
            <a:r>
              <a:rPr lang="en-US" dirty="0" smtClean="0"/>
              <a:t>The DCR comprises a global collection of data category specifications used in a wide range of language resources.</a:t>
            </a:r>
          </a:p>
          <a:p>
            <a:r>
              <a:rPr lang="en-US" dirty="0" smtClean="0"/>
              <a:t>Individual data categories (DCs) are assigned to one or more Thematic Domain Groups (TDGs).</a:t>
            </a:r>
          </a:p>
          <a:p>
            <a:r>
              <a:rPr lang="en-US" dirty="0" smtClean="0"/>
              <a:t>The task of the Metadata TDG is to standardize the Individual DCs in the Metadata Data Category Selection.</a:t>
            </a:r>
            <a:endParaRPr lang="en-US" dirty="0"/>
          </a:p>
        </p:txBody>
      </p:sp>
    </p:spTree>
    <p:extLst>
      <p:ext uri="{BB962C8B-B14F-4D97-AF65-F5344CB8AC3E}">
        <p14:creationId xmlns:p14="http://schemas.microsoft.com/office/powerpoint/2010/main" xmlns="" val="340068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Two-Step Standardization Process</a:t>
            </a:r>
            <a:endParaRPr lang="en-US" dirty="0"/>
          </a:p>
        </p:txBody>
      </p:sp>
      <p:sp>
        <p:nvSpPr>
          <p:cNvPr id="3" name="Content Placeholder 2"/>
          <p:cNvSpPr>
            <a:spLocks noGrp="1"/>
          </p:cNvSpPr>
          <p:nvPr>
            <p:ph sz="quarter" idx="1"/>
          </p:nvPr>
        </p:nvSpPr>
        <p:spPr/>
        <p:txBody>
          <a:bodyPr/>
          <a:lstStyle/>
          <a:p>
            <a:r>
              <a:rPr lang="en-US" dirty="0" smtClean="0"/>
              <a:t>Standardization in the DCR follows a two-step process.</a:t>
            </a:r>
          </a:p>
          <a:p>
            <a:pPr lvl="1"/>
            <a:r>
              <a:rPr lang="en-US" dirty="0" smtClean="0"/>
              <a:t>Evaluation phase conducted by subject-area experts making up the </a:t>
            </a:r>
            <a:r>
              <a:rPr lang="en-US" i="1" dirty="0" smtClean="0"/>
              <a:t>Thematic Domain Group</a:t>
            </a:r>
            <a:r>
              <a:rPr lang="en-US" dirty="0" smtClean="0"/>
              <a:t> under the management of the </a:t>
            </a:r>
            <a:r>
              <a:rPr lang="en-US" i="1" dirty="0" smtClean="0"/>
              <a:t>TDG Chair</a:t>
            </a:r>
            <a:r>
              <a:rPr lang="en-US" dirty="0" smtClean="0"/>
              <a:t> (Peter Wittenburg for the </a:t>
            </a:r>
            <a:r>
              <a:rPr lang="en-US" i="1" dirty="0" smtClean="0"/>
              <a:t>Metadata TDG</a:t>
            </a:r>
            <a:r>
              <a:rPr lang="en-US" dirty="0" smtClean="0"/>
              <a:t>)</a:t>
            </a:r>
          </a:p>
          <a:p>
            <a:pPr lvl="1"/>
            <a:r>
              <a:rPr lang="en-US" dirty="0" smtClean="0"/>
              <a:t>Validation phase conducted by the TC37-wide DCR Board, made up of experts nominated by the P-member bodies of ISO TC 37</a:t>
            </a:r>
          </a:p>
          <a:p>
            <a:pPr lvl="1"/>
            <a:r>
              <a:rPr lang="en-US" dirty="0" smtClean="0"/>
              <a:t>Steps mirror standard ISO practice (Committee Draft [CD</a:t>
            </a:r>
            <a:r>
              <a:rPr lang="en-US" dirty="0"/>
              <a:t>]</a:t>
            </a:r>
            <a:r>
              <a:rPr lang="en-US" dirty="0" smtClean="0"/>
              <a:t> followed by a Draft International Standard [DIS])</a:t>
            </a:r>
            <a:endParaRPr lang="en-US" dirty="0"/>
          </a:p>
        </p:txBody>
      </p:sp>
    </p:spTree>
    <p:extLst>
      <p:ext uri="{BB962C8B-B14F-4D97-AF65-F5344CB8AC3E}">
        <p14:creationId xmlns:p14="http://schemas.microsoft.com/office/powerpoint/2010/main" xmlns="" val="1073840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Standardizing DCs</a:t>
            </a:r>
            <a:endParaRPr lang="en-US" dirty="0"/>
          </a:p>
        </p:txBody>
      </p:sp>
      <p:sp>
        <p:nvSpPr>
          <p:cNvPr id="3" name="Content Placeholder 2"/>
          <p:cNvSpPr>
            <a:spLocks noGrp="1"/>
          </p:cNvSpPr>
          <p:nvPr>
            <p:ph sz="quarter" idx="1"/>
          </p:nvPr>
        </p:nvSpPr>
        <p:spPr/>
        <p:txBody>
          <a:bodyPr/>
          <a:lstStyle/>
          <a:p>
            <a:r>
              <a:rPr lang="en-US" dirty="0" smtClean="0"/>
              <a:t>Individual data categories are discussed and standardized.</a:t>
            </a:r>
          </a:p>
          <a:p>
            <a:r>
              <a:rPr lang="en-US" dirty="0" smtClean="0"/>
              <a:t>Important standardization elements include:</a:t>
            </a:r>
          </a:p>
          <a:p>
            <a:pPr lvl="1"/>
            <a:r>
              <a:rPr lang="en-US" dirty="0" smtClean="0"/>
              <a:t>Identifier</a:t>
            </a:r>
          </a:p>
          <a:p>
            <a:pPr lvl="1"/>
            <a:r>
              <a:rPr lang="en-US" dirty="0" smtClean="0"/>
              <a:t>Data category name</a:t>
            </a:r>
          </a:p>
          <a:p>
            <a:pPr lvl="1"/>
            <a:r>
              <a:rPr lang="en-US" dirty="0" smtClean="0"/>
              <a:t>Data category type (container, complex, simple)</a:t>
            </a:r>
          </a:p>
          <a:p>
            <a:pPr lvl="1"/>
            <a:r>
              <a:rPr lang="en-US" dirty="0" smtClean="0"/>
              <a:t>Data category definition</a:t>
            </a:r>
          </a:p>
          <a:p>
            <a:pPr lvl="1"/>
            <a:r>
              <a:rPr lang="en-US" dirty="0" smtClean="0"/>
              <a:t>Conceptual domain</a:t>
            </a:r>
          </a:p>
          <a:p>
            <a:pPr lvl="2"/>
            <a:r>
              <a:rPr lang="en-US" dirty="0" smtClean="0"/>
              <a:t>Can vary for same DC used in different TDGs</a:t>
            </a:r>
          </a:p>
        </p:txBody>
      </p:sp>
    </p:spTree>
    <p:extLst>
      <p:ext uri="{BB962C8B-B14F-4D97-AF65-F5344CB8AC3E}">
        <p14:creationId xmlns:p14="http://schemas.microsoft.com/office/powerpoint/2010/main" xmlns="" val="3993294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Standardizing DCs</a:t>
            </a:r>
            <a:endParaRPr lang="en-US" dirty="0"/>
          </a:p>
        </p:txBody>
      </p:sp>
      <p:sp>
        <p:nvSpPr>
          <p:cNvPr id="3" name="Content Placeholder 2"/>
          <p:cNvSpPr>
            <a:spLocks noGrp="1"/>
          </p:cNvSpPr>
          <p:nvPr>
            <p:ph sz="quarter" idx="1"/>
          </p:nvPr>
        </p:nvSpPr>
        <p:spPr/>
        <p:txBody>
          <a:bodyPr/>
          <a:lstStyle/>
          <a:p>
            <a:r>
              <a:rPr lang="en-US" dirty="0" smtClean="0"/>
              <a:t>Excluded from standardization</a:t>
            </a:r>
          </a:p>
          <a:p>
            <a:pPr lvl="1"/>
            <a:r>
              <a:rPr lang="en-US" dirty="0" smtClean="0"/>
              <a:t>Optional translations in other Language Sections</a:t>
            </a:r>
          </a:p>
          <a:p>
            <a:pPr lvl="1"/>
            <a:r>
              <a:rPr lang="en-US" dirty="0" smtClean="0"/>
              <a:t>Changes may take place during the standardization process, (e.g., in the data category name or in definitions, examples, explanations, notes), which will mean that language sections will have to be updated once the standardization process is complete.</a:t>
            </a:r>
          </a:p>
          <a:p>
            <a:pPr lvl="1"/>
            <a:r>
              <a:rPr lang="en-US" dirty="0" smtClean="0"/>
              <a:t>Additional translations can be added at any time.</a:t>
            </a:r>
          </a:p>
        </p:txBody>
      </p:sp>
    </p:spTree>
    <p:extLst>
      <p:ext uri="{BB962C8B-B14F-4D97-AF65-F5344CB8AC3E}">
        <p14:creationId xmlns:p14="http://schemas.microsoft.com/office/powerpoint/2010/main" xmlns="" val="162156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TDG Evaluation Phase</a:t>
            </a:r>
            <a:endParaRPr lang="en-US"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514" t="178" r="-514" b="48046"/>
          <a:stretch/>
        </p:blipFill>
        <p:spPr bwMode="auto">
          <a:xfrm>
            <a:off x="1371600" y="1676399"/>
            <a:ext cx="6705600" cy="46189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5486400" y="5486400"/>
            <a:ext cx="2362200" cy="808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9110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DCRB Validation Phase</a:t>
            </a:r>
            <a:endParaRPr lang="en-US"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51420"/>
          <a:stretch/>
        </p:blipFill>
        <p:spPr bwMode="auto">
          <a:xfrm>
            <a:off x="1143000" y="1627442"/>
            <a:ext cx="6934200" cy="44816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0597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DCs</a:t>
            </a:r>
            <a:endParaRPr lang="en-US" dirty="0"/>
          </a:p>
        </p:txBody>
      </p:sp>
      <p:sp>
        <p:nvSpPr>
          <p:cNvPr id="3" name="Content Placeholder 2"/>
          <p:cNvSpPr>
            <a:spLocks noGrp="1"/>
          </p:cNvSpPr>
          <p:nvPr>
            <p:ph sz="quarter" idx="1"/>
          </p:nvPr>
        </p:nvSpPr>
        <p:spPr/>
        <p:txBody>
          <a:bodyPr/>
          <a:lstStyle/>
          <a:p>
            <a:r>
              <a:rPr lang="en-US" dirty="0" smtClean="0"/>
              <a:t>Frozen after standardization</a:t>
            </a:r>
          </a:p>
          <a:p>
            <a:r>
              <a:rPr lang="en-US" dirty="0" smtClean="0"/>
              <a:t>Changes require submission of Change Request</a:t>
            </a:r>
            <a:endParaRPr lang="en-US" dirty="0"/>
          </a:p>
        </p:txBody>
      </p:sp>
    </p:spTree>
    <p:extLst>
      <p:ext uri="{BB962C8B-B14F-4D97-AF65-F5344CB8AC3E}">
        <p14:creationId xmlns:p14="http://schemas.microsoft.com/office/powerpoint/2010/main" xmlns="" val="905782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Standardizing DCSs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Unresolved issue: Once all DCs in a DCS have been standardized it may or may not be desirable to standardize the whole set.</a:t>
            </a:r>
          </a:p>
          <a:p>
            <a:r>
              <a:rPr lang="en-US" dirty="0" smtClean="0"/>
              <a:t>If a DCS is used as a functional unit in the framework of an given annotation scheme (like TBX or LMF), it may be desirable to standardize the DCS in order to ensure interoperability.</a:t>
            </a:r>
          </a:p>
          <a:p>
            <a:r>
              <a:rPr lang="en-US" dirty="0" smtClean="0"/>
              <a:t>If the set is more open-ended and it is possible to pick and choose options depending on pragmatic needs, it may be desirable to leave the set open and not standardize at the DCS level.</a:t>
            </a:r>
            <a:endParaRPr lang="en-US" dirty="0"/>
          </a:p>
        </p:txBody>
      </p:sp>
    </p:spTree>
    <p:extLst>
      <p:ext uri="{BB962C8B-B14F-4D97-AF65-F5344CB8AC3E}">
        <p14:creationId xmlns:p14="http://schemas.microsoft.com/office/powerpoint/2010/main" xmlns="" val="20065907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Standardization in the DCR</a:t>
            </a:r>
            <a:endParaRPr lang="en-US" dirty="0"/>
          </a:p>
        </p:txBody>
      </p:sp>
      <p:sp>
        <p:nvSpPr>
          <p:cNvPr id="3" name="Content Placeholder 2"/>
          <p:cNvSpPr>
            <a:spLocks noGrp="1"/>
          </p:cNvSpPr>
          <p:nvPr>
            <p:ph sz="quarter" idx="1"/>
          </p:nvPr>
        </p:nvSpPr>
        <p:spPr/>
        <p:txBody>
          <a:bodyPr/>
          <a:lstStyle/>
          <a:p>
            <a:r>
              <a:rPr lang="en-US" dirty="0" smtClean="0"/>
              <a:t>The DCR comprises a global collection of data category specifications used in a wide range of language resources.</a:t>
            </a:r>
          </a:p>
          <a:p>
            <a:r>
              <a:rPr lang="en-US" dirty="0" smtClean="0"/>
              <a:t>Individual data categories (DCs) are assigned to one or more Thematic Domain Groups (TDGs).</a:t>
            </a:r>
          </a:p>
          <a:p>
            <a:r>
              <a:rPr lang="en-US" dirty="0" smtClean="0"/>
              <a:t>ISO 12620:2009 provides for the standardization of:</a:t>
            </a:r>
          </a:p>
          <a:p>
            <a:pPr lvl="1"/>
            <a:r>
              <a:rPr lang="en-US" dirty="0" smtClean="0"/>
              <a:t>Individual DCs that can be reused in an unlimited number of ad hoc or functional DCSs</a:t>
            </a:r>
          </a:p>
          <a:p>
            <a:pPr lvl="1"/>
            <a:r>
              <a:rPr lang="en-US" dirty="0" smtClean="0"/>
              <a:t>Specific sets of DCs that function as aggregated standards in the framework of specific annotation frameworks, such as the ISO 30042 TBX (Termbase </a:t>
            </a:r>
            <a:r>
              <a:rPr lang="en-US" dirty="0" err="1" smtClean="0"/>
              <a:t>eXchange</a:t>
            </a:r>
            <a:r>
              <a:rPr lang="en-US" dirty="0" smtClean="0"/>
              <a:t>) standard</a:t>
            </a:r>
            <a:endParaRPr lang="en-US" dirty="0"/>
          </a:p>
        </p:txBody>
      </p:sp>
    </p:spTree>
    <p:extLst>
      <p:ext uri="{BB962C8B-B14F-4D97-AF65-F5344CB8AC3E}">
        <p14:creationId xmlns:p14="http://schemas.microsoft.com/office/powerpoint/2010/main" xmlns="" val="33941735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8156</TotalTime>
  <Words>477</Words>
  <Application>Microsoft Office PowerPoint</Application>
  <PresentationFormat>On-screen Show (4:3)</PresentationFormat>
  <Paragraphs>46</Paragraphs>
  <Slides>10</Slides>
  <Notes>1</Notes>
  <HiddenSlides>1</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The ISOcat Data Category Registry Standardization Process</vt:lpstr>
      <vt:lpstr>Standardization in the DCR</vt:lpstr>
      <vt:lpstr>Two-Step Standardization Process</vt:lpstr>
      <vt:lpstr>Standardizing DCs</vt:lpstr>
      <vt:lpstr>Standardizing DCs</vt:lpstr>
      <vt:lpstr>TDG Evaluation Phase</vt:lpstr>
      <vt:lpstr>DCRB Validation Phase</vt:lpstr>
      <vt:lpstr>Standardized DCs</vt:lpstr>
      <vt:lpstr>Standardizing DCSs</vt:lpstr>
      <vt:lpstr>Standardization in the DCR</vt:lpstr>
    </vt:vector>
  </TitlesOfParts>
  <Company>Sony Electronics,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sellenwright</dc:creator>
  <cp:lastModifiedBy>Menzo Windhouwer</cp:lastModifiedBy>
  <cp:revision>49</cp:revision>
  <dcterms:created xsi:type="dcterms:W3CDTF">2010-01-01T02:02:24Z</dcterms:created>
  <dcterms:modified xsi:type="dcterms:W3CDTF">2011-05-15T20:00:52Z</dcterms:modified>
</cp:coreProperties>
</file>