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4"/>
  </p:notesMasterIdLst>
  <p:handoutMasterIdLst>
    <p:handoutMasterId r:id="rId15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9144000" cy="6858000" type="screen4x3"/>
  <p:notesSz cx="9117013" cy="7077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9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39" autoAdjust="0"/>
  </p:normalViewPr>
  <p:slideViewPr>
    <p:cSldViewPr>
      <p:cViewPr>
        <p:scale>
          <a:sx n="71" d="100"/>
          <a:sy n="71" d="100"/>
        </p:scale>
        <p:origin x="-2052" y="-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51115" cy="3536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63854" y="1"/>
            <a:ext cx="3951115" cy="3536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18AC0-4483-4BBC-AA1A-2634B4AFCDFE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22174"/>
            <a:ext cx="3951115" cy="3536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63854" y="6722174"/>
            <a:ext cx="3951115" cy="3536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9999A-E95F-4651-A350-5F016C2273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6347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950706" cy="3538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64199" y="0"/>
            <a:ext cx="3950706" cy="3538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9933A-BBE2-4834-9A96-F0E242CD359F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90825" y="531813"/>
            <a:ext cx="3535363" cy="2652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1702" y="3361610"/>
            <a:ext cx="7293610" cy="3184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721993"/>
            <a:ext cx="3950706" cy="3538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64199" y="6721993"/>
            <a:ext cx="3950706" cy="3538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DED13-7922-40EC-A2F5-339C222C40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1940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90825" y="531813"/>
            <a:ext cx="3535363" cy="26527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DED13-7922-40EC-A2F5-339C222C40B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20" name="Picture 19" descr="CatAlone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7200" y="2343150"/>
            <a:ext cx="417384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5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3400" y="1040175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1" y="1575653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3" y="1524001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4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7"/>
            <a:ext cx="457200" cy="4413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1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1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1040175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2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2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3726E9D-7D90-4E7A-893B-2F25F9A7CE51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21" name="Picture 20" descr="CatAlone.jpg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7200" y="1143000"/>
            <a:ext cx="417384" cy="228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952500"/>
          </a:xfrm>
        </p:spPr>
        <p:txBody>
          <a:bodyPr/>
          <a:lstStyle/>
          <a:p>
            <a:r>
              <a:rPr lang="en-US" dirty="0" smtClean="0"/>
              <a:t>Criteria for </a:t>
            </a:r>
          </a:p>
          <a:p>
            <a:r>
              <a:rPr lang="en-US" dirty="0" smtClean="0"/>
              <a:t>Standardizing Data Categories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0" y="381000"/>
            <a:ext cx="7772400" cy="1447800"/>
          </a:xfrm>
        </p:spPr>
        <p:txBody>
          <a:bodyPr>
            <a:normAutofit/>
          </a:bodyPr>
          <a:lstStyle/>
          <a:p>
            <a:r>
              <a:rPr lang="en-US" dirty="0" smtClean="0"/>
              <a:t>The Well-Formed</a:t>
            </a:r>
            <a:br>
              <a:rPr lang="en-US" dirty="0" smtClean="0"/>
            </a:br>
            <a:r>
              <a:rPr lang="en-US" dirty="0" smtClean="0"/>
              <a:t>Data Category Specification</a:t>
            </a:r>
            <a:endParaRPr lang="en-US" dirty="0"/>
          </a:p>
        </p:txBody>
      </p:sp>
      <p:pic>
        <p:nvPicPr>
          <p:cNvPr id="4" name="Picture 3" descr="NewISOcat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43200" y="4191000"/>
            <a:ext cx="3505200" cy="88582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016000" y="5600700"/>
            <a:ext cx="7416800" cy="7239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1600" b="1" i="0" u="none" strike="noStrike" kern="1200" cap="all" spc="2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Sue Ellen Wright</a:t>
            </a:r>
          </a:p>
          <a:p>
            <a:pPr lvl="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US" sz="1600" b="1" cap="all" spc="250" dirty="0">
                <a:solidFill>
                  <a:schemeClr val="tx2"/>
                </a:solidFill>
              </a:rPr>
              <a:t>Metadata TDG WeBinar</a:t>
            </a:r>
          </a:p>
          <a:p>
            <a:pPr lvl="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US" sz="1600" b="1" cap="all" spc="250" smtClean="0">
                <a:solidFill>
                  <a:schemeClr val="tx2"/>
                </a:solidFill>
              </a:rPr>
              <a:t>2011-05-16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3685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Lowercase (have been harmonized here)</a:t>
            </a:r>
          </a:p>
          <a:p>
            <a:r>
              <a:rPr lang="en-US" dirty="0" smtClean="0"/>
              <a:t>Status: </a:t>
            </a:r>
            <a:r>
              <a:rPr lang="en-US" i="1" dirty="0" smtClean="0"/>
              <a:t>preferred name </a:t>
            </a:r>
            <a:r>
              <a:rPr lang="en-US" dirty="0" smtClean="0"/>
              <a:t>(triggers the &lt;strong&gt; mode in the html “print” output)</a:t>
            </a:r>
            <a:endParaRPr lang="en-US" i="1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6761" r="60354" b="32859"/>
          <a:stretch/>
        </p:blipFill>
        <p:spPr bwMode="auto">
          <a:xfrm>
            <a:off x="228600" y="2895600"/>
            <a:ext cx="848586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020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Preferred and Admitted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4553" y="5410200"/>
            <a:ext cx="8503920" cy="841248"/>
          </a:xfrm>
        </p:spPr>
        <p:txBody>
          <a:bodyPr/>
          <a:lstStyle/>
          <a:p>
            <a:r>
              <a:rPr lang="en-US" dirty="0" smtClean="0"/>
              <a:t>Use admitted term for alternate “synonym” DCs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065" r="66508" b="35468"/>
          <a:stretch/>
        </p:blipFill>
        <p:spPr bwMode="auto">
          <a:xfrm>
            <a:off x="1523999" y="1752600"/>
            <a:ext cx="6125029" cy="364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9600" y="1905000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Admitted DC Name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>
            <a:stCxn id="4" idx="1"/>
          </p:cNvCxnSpPr>
          <p:nvPr/>
        </p:nvCxnSpPr>
        <p:spPr>
          <a:xfrm flipH="1">
            <a:off x="2195286" y="2089666"/>
            <a:ext cx="2224314" cy="3048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1165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 Value to Preferred 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9069" y="3886200"/>
            <a:ext cx="8503920" cy="2057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TDG member notes need for change in the Submission Forum.</a:t>
            </a:r>
          </a:p>
          <a:p>
            <a:r>
              <a:rPr lang="en-US" dirty="0" smtClean="0"/>
              <a:t>Chair edits the DC Spec.</a:t>
            </a:r>
          </a:p>
          <a:p>
            <a:r>
              <a:rPr lang="en-US" dirty="0" smtClean="0"/>
              <a:t>In the Description Section, change the status of the English Name to </a:t>
            </a:r>
            <a:r>
              <a:rPr lang="en-US" i="1" dirty="0" smtClean="0"/>
              <a:t>preferred name.</a:t>
            </a:r>
          </a:p>
          <a:p>
            <a:r>
              <a:rPr lang="en-US" dirty="0" smtClean="0"/>
              <a:t>This definition is good.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211" b="23669"/>
          <a:stretch/>
        </p:blipFill>
        <p:spPr bwMode="auto">
          <a:xfrm>
            <a:off x="29029" y="1890244"/>
            <a:ext cx="9144000" cy="1857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3502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Superordinate concept + defining characteristics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Indication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of the capturing/digitization method that was used when creating the digital version.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Indication</a:t>
            </a:r>
            <a:r>
              <a:rPr lang="en-US" dirty="0" smtClean="0"/>
              <a:t> = superordinate element</a:t>
            </a:r>
          </a:p>
          <a:p>
            <a:r>
              <a:rPr lang="en-US" dirty="0" smtClean="0"/>
              <a:t>What kind of indication?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of the location where the tool/service is being executed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Capital letter &amp; ends in a period</a:t>
            </a:r>
          </a:p>
          <a:p>
            <a:r>
              <a:rPr lang="en-US" dirty="0" smtClean="0"/>
              <a:t>Single sentence fragment</a:t>
            </a:r>
          </a:p>
          <a:p>
            <a:pPr lvl="1"/>
            <a:r>
              <a:rPr lang="en-US" dirty="0" smtClean="0"/>
              <a:t>No extra sentences</a:t>
            </a:r>
          </a:p>
          <a:p>
            <a:pPr lvl="1"/>
            <a:r>
              <a:rPr lang="en-US" dirty="0" smtClean="0"/>
              <a:t>No complete sentences</a:t>
            </a:r>
          </a:p>
          <a:p>
            <a:pPr lvl="1"/>
            <a:r>
              <a:rPr lang="en-US" dirty="0" smtClean="0"/>
              <a:t>Avoid tautologies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397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Flawed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5105400"/>
            <a:ext cx="8503920" cy="993648"/>
          </a:xfrm>
        </p:spPr>
        <p:txBody>
          <a:bodyPr/>
          <a:lstStyle/>
          <a:p>
            <a:r>
              <a:rPr lang="en-US" dirty="0" smtClean="0"/>
              <a:t>Don’t start a noun definition with a verb; use a comparable noun: Indicates </a:t>
            </a:r>
            <a:r>
              <a:rPr lang="en-US" dirty="0" smtClean="0">
                <a:sym typeface="Wingdings" pitchFamily="2" charset="2"/>
              </a:rPr>
              <a:t> Indication of ..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659" r="65238" b="33333"/>
          <a:stretch/>
        </p:blipFill>
        <p:spPr bwMode="auto">
          <a:xfrm>
            <a:off x="533400" y="1676399"/>
            <a:ext cx="7239000" cy="3280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676399" y="2971800"/>
            <a:ext cx="685801" cy="344942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76398" y="3469142"/>
            <a:ext cx="838202" cy="493258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127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Flawed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2709" y="4800600"/>
            <a:ext cx="8503920" cy="11460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Two sentence fragments; solution: combine to form a single definitive statement; identify RFC a little more clearly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70" r="46754" b="43140"/>
          <a:stretch/>
        </p:blipFill>
        <p:spPr bwMode="auto">
          <a:xfrm>
            <a:off x="388257" y="1524000"/>
            <a:ext cx="8385629" cy="1487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96" t="47707" r="40831" b="40582"/>
          <a:stretch/>
        </p:blipFill>
        <p:spPr bwMode="auto">
          <a:xfrm>
            <a:off x="391885" y="3251199"/>
            <a:ext cx="8385273" cy="1092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98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Flawed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4572000"/>
            <a:ext cx="8503920" cy="152704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1) Fragmentary definition</a:t>
            </a:r>
          </a:p>
          <a:p>
            <a:r>
              <a:rPr lang="en-US" dirty="0" smtClean="0"/>
              <a:t>2) Definition harmonized to reflect a set of closely related definitions for values of the data category </a:t>
            </a:r>
            <a:r>
              <a:rPr lang="en-US" i="1" dirty="0" smtClean="0"/>
              <a:t>media type.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4" t="24973" r="50800" b="53087"/>
          <a:stretch/>
        </p:blipFill>
        <p:spPr bwMode="auto">
          <a:xfrm>
            <a:off x="381000" y="1905000"/>
            <a:ext cx="8592457" cy="2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4866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Harmonizing Definitions for Picklist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media type</a:t>
            </a:r>
            <a:br>
              <a:rPr lang="en-US" b="1" dirty="0"/>
            </a:br>
            <a:r>
              <a:rPr lang="en-US" dirty="0"/>
              <a:t>Definition: Specification of the media type of the resource or the media types for which the tool or service is suitable.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audio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Definition: Any electronic media content that requires an audio output device (such as a speaker or a telephone) to "display" the </a:t>
            </a:r>
            <a:r>
              <a:rPr lang="en-US" dirty="0" smtClean="0">
                <a:solidFill>
                  <a:srgbClr val="0070C0"/>
                </a:solidFill>
              </a:rPr>
              <a:t>contents.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document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Definition: Any electronic media content (other than computer programs or system files) that is intended to be used in either electronic form or as printed </a:t>
            </a:r>
            <a:r>
              <a:rPr lang="en-US" dirty="0" smtClean="0">
                <a:solidFill>
                  <a:srgbClr val="0070C0"/>
                </a:solidFill>
              </a:rPr>
              <a:t>output.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drawing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Definition: Any electronic media content representing a picture, likeness, diagram or representation produced by marking lines as with a pencil, pen, crayon, or computerized drafting </a:t>
            </a:r>
            <a:r>
              <a:rPr lang="en-US" dirty="0" smtClean="0">
                <a:solidFill>
                  <a:srgbClr val="0070C0"/>
                </a:solidFill>
              </a:rPr>
              <a:t>application.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image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Definition: Any electronic media content that requires a display device (such as a graphical display, a graphics printer, or a FAX machine) to view the </a:t>
            </a:r>
            <a:r>
              <a:rPr lang="en-US" dirty="0" smtClean="0">
                <a:solidFill>
                  <a:srgbClr val="0070C0"/>
                </a:solidFill>
              </a:rPr>
              <a:t>information.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text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Definition: Any electronic media content consisting of a non-binary human-readable sequence of characters and the words they form that can be encoded into computer-readable formats such as ASCII or </a:t>
            </a:r>
            <a:r>
              <a:rPr lang="en-US" dirty="0" smtClean="0">
                <a:solidFill>
                  <a:srgbClr val="0070C0"/>
                </a:solidFill>
              </a:rPr>
              <a:t>UNICODE.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video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Definition: Any electronic media content that requires the capability to display moving images, typically involving specialized hardware and software.</a:t>
            </a:r>
            <a:br>
              <a:rPr lang="en-US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781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Faulty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8140" y="4982753"/>
            <a:ext cx="8503920" cy="11460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Misleading definition: some </a:t>
            </a:r>
            <a:r>
              <a:rPr lang="en-US" i="1" dirty="0" smtClean="0"/>
              <a:t>pictures</a:t>
            </a:r>
            <a:r>
              <a:rPr lang="en-US" dirty="0" smtClean="0"/>
              <a:t> are photographs and others are paintings; not all are drawings. Also: harmonization to match other values.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11" t="23422" r="50000" b="44973"/>
          <a:stretch/>
        </p:blipFill>
        <p:spPr bwMode="auto">
          <a:xfrm>
            <a:off x="762000" y="1447799"/>
            <a:ext cx="7696200" cy="351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1689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Near Tautology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4953000"/>
            <a:ext cx="8503920" cy="1146048"/>
          </a:xfrm>
        </p:spPr>
        <p:txBody>
          <a:bodyPr/>
          <a:lstStyle/>
          <a:p>
            <a:r>
              <a:rPr lang="en-US" dirty="0" smtClean="0"/>
              <a:t>A text is text-based information – see revised definition; text is difficult to define.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59" t="26120" r="43571" b="25485"/>
          <a:stretch/>
        </p:blipFill>
        <p:spPr bwMode="auto">
          <a:xfrm>
            <a:off x="685800" y="1498600"/>
            <a:ext cx="7162800" cy="340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3063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Adjective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9965" y="4343400"/>
            <a:ext cx="850392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Change to: </a:t>
            </a:r>
          </a:p>
          <a:p>
            <a:r>
              <a:rPr lang="en-US" dirty="0" smtClean="0"/>
              <a:t>Definition: Pertaining to very good quality.</a:t>
            </a:r>
          </a:p>
          <a:p>
            <a:r>
              <a:rPr lang="en-US" dirty="0" smtClean="0"/>
              <a:t>General rule: Adjectives defined using </a:t>
            </a:r>
            <a:r>
              <a:rPr lang="en-US" i="1" dirty="0" smtClean="0"/>
              <a:t>pertaining to, referring to, etc.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67" t="47831" r="49049" b="28184"/>
          <a:stretch/>
        </p:blipFill>
        <p:spPr bwMode="auto">
          <a:xfrm>
            <a:off x="309282" y="1600200"/>
            <a:ext cx="8464603" cy="246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18126" y="2867538"/>
            <a:ext cx="31053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Pertaining to very good quality</a:t>
            </a:r>
            <a:r>
              <a:rPr lang="en-US" sz="1200" dirty="0" smtClean="0"/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61290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8124</TotalTime>
  <Words>316</Words>
  <Application>Microsoft Office PowerPoint</Application>
  <PresentationFormat>On-screen Show (4:3)</PresentationFormat>
  <Paragraphs>53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Civic</vt:lpstr>
      <vt:lpstr>The Well-Formed Data Category Specification</vt:lpstr>
      <vt:lpstr>Data Category Names</vt:lpstr>
      <vt:lpstr>Preferred and Admitted Names</vt:lpstr>
      <vt:lpstr>Convert Value to Preferred Name</vt:lpstr>
      <vt:lpstr>Definition Form</vt:lpstr>
      <vt:lpstr>Flawed Definitions</vt:lpstr>
      <vt:lpstr>Flawed Definitions</vt:lpstr>
      <vt:lpstr>Flawed Definitions</vt:lpstr>
      <vt:lpstr>Harmonizing Definitions for Picklist Values</vt:lpstr>
      <vt:lpstr>Faulty Definitions</vt:lpstr>
      <vt:lpstr>Near Tautology</vt:lpstr>
      <vt:lpstr>Adjective Definitions</vt:lpstr>
    </vt:vector>
  </TitlesOfParts>
  <Company>Sony Electronics,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sellenwright</dc:creator>
  <cp:lastModifiedBy>Menzo Windhouwer</cp:lastModifiedBy>
  <cp:revision>54</cp:revision>
  <dcterms:created xsi:type="dcterms:W3CDTF">2010-01-01T02:02:24Z</dcterms:created>
  <dcterms:modified xsi:type="dcterms:W3CDTF">2011-05-15T20:00:12Z</dcterms:modified>
</cp:coreProperties>
</file>