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4" r:id="rId9"/>
    <p:sldId id="277" r:id="rId10"/>
    <p:sldId id="278" r:id="rId11"/>
    <p:sldId id="262" r:id="rId12"/>
    <p:sldId id="263" r:id="rId13"/>
    <p:sldId id="279" r:id="rId14"/>
    <p:sldId id="284" r:id="rId15"/>
    <p:sldId id="280" r:id="rId16"/>
    <p:sldId id="265" r:id="rId17"/>
    <p:sldId id="282" r:id="rId18"/>
    <p:sldId id="283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6" r:id="rId28"/>
    <p:sldId id="274" r:id="rId29"/>
    <p:sldId id="281" r:id="rId30"/>
  </p:sldIdLst>
  <p:sldSz cx="9144000" cy="6858000" type="screen4x3"/>
  <p:notesSz cx="6858000" cy="91440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900" b="1" kern="1200">
        <a:solidFill>
          <a:srgbClr val="000000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6600"/>
    <a:srgbClr val="993300"/>
    <a:srgbClr val="CC3300"/>
    <a:srgbClr val="009900"/>
    <a:srgbClr val="FFFF00"/>
    <a:srgbClr val="2D4E6F"/>
    <a:srgbClr val="00000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992" y="-104"/>
      </p:cViewPr>
      <p:guideLst>
        <p:guide orient="horz" pos="216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4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375CD7E8-BF39-E44A-8072-92067AE940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51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39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CC80FEB7-B251-6E4E-9304-85F750EB0C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968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78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6CF6E-719A-2049-8364-EFB6A021896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155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64CE8-D3C4-9A4F-BE7A-F90CD263ADE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593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C9C57-CA7E-A24B-B331-43F403000E2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328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CB57E-2DCD-2448-A64B-4580D395ECE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962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9C4E9-DA76-9842-98C8-082C9A85D82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599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7C8B0-9ACB-F246-8838-A2534471D43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648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F9094-339F-194D-8681-15A024C2B68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269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847D9-08A6-2345-8934-36D5B837CA2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133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53999-2B1D-4240-BB2E-9FBD9D0968B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020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4F609-9DCF-F949-90B2-8F696F6D017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546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5012CC0F-AF60-DA4B-9442-8FA815C33F3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06" r:id="rId2"/>
    <p:sldLayoutId id="2147483907" r:id="rId3"/>
    <p:sldLayoutId id="2147483916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larin.aac.ac.at/smc-browser/smc_stats.html%23table-4" TargetMode="External"/><Relationship Id="rId3" Type="http://schemas.openxmlformats.org/officeDocument/2006/relationships/hyperlink" Target="http://lux13.mpi.nl/clarin/vlo/mapping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hyperlink" Target="https://catalog.clarin.eu/isocat/files/12620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cat.org/datcat/DC-1298" TargetMode="External"/><Relationship Id="rId4" Type="http://schemas.openxmlformats.org/officeDocument/2006/relationships/hyperlink" Target="http://www.isocat.org/datcat/DC-138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socat.org/datcat/DC-1836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i-c.org/release/doc/tei-p5-doc/en/html/FS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ta.opendata.stackexchange.com/questions/149/what-is-data-citation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828800" y="1524000"/>
            <a:ext cx="6858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lIns="0" anchor="ctr"/>
          <a:lstStyle/>
          <a:p>
            <a:pPr>
              <a:defRPr/>
            </a:pPr>
            <a:r>
              <a:rPr lang="en-US" sz="3200" dirty="0" smtClean="0"/>
              <a:t>CLARIN Requirements for a</a:t>
            </a:r>
          </a:p>
          <a:p>
            <a:pPr>
              <a:defRPr/>
            </a:pPr>
            <a:r>
              <a:rPr lang="en-US" sz="3200" dirty="0" smtClean="0"/>
              <a:t>Semantic Registry </a:t>
            </a:r>
            <a:endParaRPr lang="en-US" sz="3200" dirty="0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533400" y="3886200"/>
            <a:ext cx="8153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/>
          <a:lstStyle/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200" dirty="0" err="1" smtClean="0"/>
              <a:t>Daan</a:t>
            </a:r>
            <a:r>
              <a:rPr lang="en-US" sz="1200" dirty="0" smtClean="0"/>
              <a:t> </a:t>
            </a:r>
            <a:r>
              <a:rPr lang="en-US" sz="1200" dirty="0" err="1" smtClean="0"/>
              <a:t>Broeder</a:t>
            </a:r>
            <a:endParaRPr lang="en-US" sz="12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nl-NL" sz="1000" dirty="0"/>
              <a:t>The Language </a:t>
            </a:r>
            <a:r>
              <a:rPr lang="nl-NL" sz="1000" dirty="0" err="1"/>
              <a:t>Archive</a:t>
            </a:r>
            <a:r>
              <a:rPr lang="nl-NL" sz="1000" dirty="0"/>
              <a:t> </a:t>
            </a:r>
            <a:r>
              <a:rPr lang="nl-NL" sz="1000" dirty="0" smtClean="0"/>
              <a:t>– MPI</a:t>
            </a:r>
            <a:endParaRPr lang="hr-HR" sz="10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000" dirty="0" err="1"/>
              <a:t>d</a:t>
            </a:r>
            <a:r>
              <a:rPr lang="en-US" sz="1000" dirty="0" err="1" smtClean="0"/>
              <a:t>aan.broeder</a:t>
            </a:r>
            <a:r>
              <a:rPr lang="hr-HR" sz="1000" dirty="0" smtClean="0"/>
              <a:t>@</a:t>
            </a:r>
            <a:r>
              <a:rPr lang="en-US" sz="1000" dirty="0" err="1" smtClean="0"/>
              <a:t>mpi.nl</a:t>
            </a:r>
            <a:endParaRPr lang="en-US" sz="1000" dirty="0" smtClean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endParaRPr lang="en-US" sz="10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200" dirty="0" err="1" smtClean="0"/>
              <a:t>Ineke</a:t>
            </a:r>
            <a:r>
              <a:rPr lang="en-US" sz="1200" dirty="0" smtClean="0"/>
              <a:t> </a:t>
            </a:r>
            <a:r>
              <a:rPr lang="en-US" sz="1200" dirty="0" err="1" smtClean="0"/>
              <a:t>Schuurman</a:t>
            </a:r>
            <a:endParaRPr lang="en-US" sz="12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nl-NL" sz="1000" dirty="0" smtClean="0"/>
              <a:t>CLARIN-NL/VL – KU Leuven &amp; Utrecht University</a:t>
            </a:r>
            <a:endParaRPr lang="hr-HR" sz="10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000" dirty="0" err="1"/>
              <a:t>ineke@ccl.kuleuven.be</a:t>
            </a:r>
            <a:endParaRPr lang="hr-HR" sz="10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endParaRPr lang="en-US" sz="1000" dirty="0" smtClean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200" dirty="0" err="1" smtClean="0"/>
              <a:t>Menzo</a:t>
            </a:r>
            <a:r>
              <a:rPr lang="en-US" sz="1200" dirty="0" smtClean="0"/>
              <a:t> </a:t>
            </a:r>
            <a:r>
              <a:rPr lang="en-US" sz="1200" dirty="0"/>
              <a:t>Windhouwer</a:t>
            </a:r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nl-NL" sz="1000" dirty="0"/>
              <a:t>The Language </a:t>
            </a:r>
            <a:r>
              <a:rPr lang="nl-NL" sz="1000" dirty="0" err="1"/>
              <a:t>Archive</a:t>
            </a:r>
            <a:r>
              <a:rPr lang="nl-NL" sz="1000" dirty="0"/>
              <a:t> - DANS</a:t>
            </a:r>
            <a:endParaRPr lang="hr-HR" sz="1000" dirty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000" dirty="0" err="1" smtClean="0"/>
              <a:t>menzo.windhouwer</a:t>
            </a:r>
            <a:r>
              <a:rPr lang="hr-HR" sz="1000" dirty="0"/>
              <a:t>@</a:t>
            </a:r>
            <a:r>
              <a:rPr lang="en-US" sz="1000" dirty="0" err="1"/>
              <a:t>dans.knaw.nl</a:t>
            </a:r>
            <a:endParaRPr lang="hr-HR" sz="1000" dirty="0"/>
          </a:p>
          <a:p>
            <a:pPr>
              <a:spcBef>
                <a:spcPct val="20000"/>
              </a:spcBef>
              <a:buClr>
                <a:srgbClr val="2D4E6F"/>
              </a:buClr>
              <a:defRPr/>
            </a:pPr>
            <a:r>
              <a:rPr lang="hr-HR" sz="1050" dirty="0">
                <a:cs typeface="+mn-cs"/>
              </a:rPr>
              <a:t/>
            </a:r>
            <a:br>
              <a:rPr lang="hr-HR" sz="1050" dirty="0">
                <a:cs typeface="+mn-cs"/>
              </a:rPr>
            </a:br>
            <a:r>
              <a:rPr lang="en-US" sz="1050" dirty="0" err="1" smtClean="0"/>
              <a:t>ISOcat</a:t>
            </a:r>
            <a:r>
              <a:rPr lang="en-US" sz="1050" dirty="0" smtClean="0"/>
              <a:t> meeting</a:t>
            </a:r>
          </a:p>
          <a:p>
            <a:pPr>
              <a:spcBef>
                <a:spcPct val="20000"/>
              </a:spcBef>
              <a:buClr>
                <a:srgbClr val="2D4E6F"/>
              </a:buClr>
              <a:defRPr/>
            </a:pPr>
            <a:r>
              <a:rPr lang="en-US" sz="1050" dirty="0" smtClean="0"/>
              <a:t>10 December 2013</a:t>
            </a:r>
            <a:endParaRPr lang="en-US" sz="1050" dirty="0">
              <a:cs typeface="+mn-cs"/>
            </a:endParaRPr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charset="0"/>
              <a:buNone/>
              <a:defRPr/>
            </a:pPr>
            <a:r>
              <a:rPr lang="en-US" sz="1050" dirty="0" smtClean="0">
                <a:cs typeface="+mn-cs"/>
              </a:rPr>
              <a:t>Utrecht, The Netherlands</a:t>
            </a:r>
            <a:endParaRPr lang="en-GB" sz="1050" dirty="0"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Outline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CLARIN’s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of </a:t>
            </a:r>
            <a:r>
              <a:rPr lang="nl-NL" dirty="0" err="1" smtClean="0"/>
              <a:t>ISOcat</a:t>
            </a:r>
            <a:endParaRPr lang="nl-NL" dirty="0" smtClean="0"/>
          </a:p>
          <a:p>
            <a:r>
              <a:rPr lang="nl-NL" dirty="0" smtClean="0"/>
              <a:t>CLARIN(-NL) </a:t>
            </a:r>
            <a:r>
              <a:rPr lang="nl-NL" dirty="0" err="1" smtClean="0"/>
              <a:t>experiences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requirements</a:t>
            </a:r>
            <a:endParaRPr lang="nl-NL" dirty="0" smtClean="0"/>
          </a:p>
          <a:p>
            <a:pPr lvl="1"/>
            <a:r>
              <a:rPr lang="nl-NL" dirty="0" smtClean="0"/>
              <a:t>Data model</a:t>
            </a:r>
          </a:p>
          <a:p>
            <a:pPr lvl="1"/>
            <a:r>
              <a:rPr lang="nl-NL" dirty="0" smtClean="0"/>
              <a:t>Proces</a:t>
            </a:r>
          </a:p>
          <a:p>
            <a:pPr lvl="1"/>
            <a:r>
              <a:rPr lang="nl-NL" dirty="0" smtClean="0"/>
              <a:t>User interface</a:t>
            </a:r>
          </a:p>
          <a:p>
            <a:pPr marL="0" indent="0">
              <a:buNone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233045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CLARIN’s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of </a:t>
            </a:r>
            <a:r>
              <a:rPr lang="nl-NL" dirty="0" err="1" smtClean="0"/>
              <a:t>ISOcat</a:t>
            </a:r>
            <a:r>
              <a:rPr lang="nl-NL" dirty="0" smtClean="0"/>
              <a:t> - 1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 smtClean="0"/>
              <a:t>Component </a:t>
            </a:r>
            <a:r>
              <a:rPr lang="nl-NL" sz="1800" dirty="0" err="1" smtClean="0"/>
              <a:t>Metadata</a:t>
            </a:r>
            <a:r>
              <a:rPr lang="nl-NL" sz="1800" dirty="0" smtClean="0"/>
              <a:t> (CMD) </a:t>
            </a:r>
            <a:r>
              <a:rPr lang="nl-NL" sz="1800" dirty="0" err="1" smtClean="0"/>
              <a:t>uses</a:t>
            </a:r>
            <a:r>
              <a:rPr lang="nl-NL" sz="1800" dirty="0" smtClean="0"/>
              <a:t> </a:t>
            </a:r>
            <a:r>
              <a:rPr lang="nl-NL" sz="1800" dirty="0" err="1" smtClean="0"/>
              <a:t>ISOcat</a:t>
            </a:r>
            <a:r>
              <a:rPr lang="nl-NL" sz="1800" dirty="0" smtClean="0"/>
              <a:t> as a Concept </a:t>
            </a:r>
            <a:r>
              <a:rPr lang="nl-NL" sz="1800" dirty="0" err="1" smtClean="0"/>
              <a:t>Registry</a:t>
            </a:r>
            <a:endParaRPr lang="nl-NL" sz="1800" dirty="0" smtClean="0"/>
          </a:p>
          <a:p>
            <a:pPr lvl="1"/>
            <a:r>
              <a:rPr lang="nl-NL" sz="1800" dirty="0" smtClean="0"/>
              <a:t>CMD </a:t>
            </a:r>
            <a:r>
              <a:rPr lang="nl-NL" sz="1800" dirty="0" err="1" smtClean="0"/>
              <a:t>profiles</a:t>
            </a:r>
            <a:r>
              <a:rPr lang="nl-NL" sz="1800" dirty="0" smtClean="0"/>
              <a:t>, </a:t>
            </a:r>
            <a:r>
              <a:rPr lang="nl-NL" sz="1800" dirty="0" err="1" smtClean="0"/>
              <a:t>components</a:t>
            </a:r>
            <a:r>
              <a:rPr lang="nl-NL" sz="1800" dirty="0" smtClean="0"/>
              <a:t>, </a:t>
            </a:r>
            <a:r>
              <a:rPr lang="nl-NL" sz="1800" dirty="0" err="1" smtClean="0">
                <a:hlinkClick r:id="rId2"/>
              </a:rPr>
              <a:t>elements</a:t>
            </a:r>
            <a:r>
              <a:rPr lang="nl-NL" sz="1800" dirty="0" smtClean="0"/>
              <a:t>, </a:t>
            </a:r>
            <a:r>
              <a:rPr lang="nl-NL" sz="1800" dirty="0" err="1" smtClean="0"/>
              <a:t>attributes</a:t>
            </a:r>
            <a:r>
              <a:rPr lang="nl-NL" sz="1800" dirty="0" smtClean="0"/>
              <a:t>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values</a:t>
            </a:r>
            <a:r>
              <a:rPr lang="nl-NL" sz="1800" dirty="0" smtClean="0"/>
              <a:t> </a:t>
            </a:r>
            <a:r>
              <a:rPr lang="nl-NL" sz="1800" dirty="0" err="1" smtClean="0"/>
              <a:t>can</a:t>
            </a:r>
            <a:r>
              <a:rPr lang="nl-NL" sz="1800" dirty="0" smtClean="0"/>
              <a:t> </a:t>
            </a:r>
            <a:r>
              <a:rPr lang="nl-NL" sz="1800" dirty="0" err="1" smtClean="0"/>
              <a:t>all</a:t>
            </a:r>
            <a:r>
              <a:rPr lang="nl-NL" sz="1800" dirty="0" smtClean="0"/>
              <a:t> link </a:t>
            </a:r>
            <a:r>
              <a:rPr lang="nl-NL" sz="1800" dirty="0" err="1" smtClean="0"/>
              <a:t>to</a:t>
            </a:r>
            <a:r>
              <a:rPr lang="nl-NL" sz="1800" dirty="0" smtClean="0"/>
              <a:t> </a:t>
            </a:r>
            <a:r>
              <a:rPr lang="nl-NL" sz="1800" dirty="0" err="1" smtClean="0"/>
              <a:t>ISOcat</a:t>
            </a:r>
            <a:r>
              <a:rPr lang="nl-NL" sz="1800" dirty="0" smtClean="0"/>
              <a:t> </a:t>
            </a:r>
            <a:r>
              <a:rPr lang="nl-NL" sz="1800" dirty="0" err="1" smtClean="0"/>
              <a:t>DCs</a:t>
            </a:r>
            <a:r>
              <a:rPr lang="nl-NL" sz="1800" dirty="0" smtClean="0"/>
              <a:t> in a @</a:t>
            </a:r>
            <a:r>
              <a:rPr lang="nl-NL" sz="1800" dirty="0" err="1" smtClean="0"/>
              <a:t>ConceptLink</a:t>
            </a:r>
            <a:endParaRPr lang="nl-NL" sz="1800" dirty="0" smtClean="0"/>
          </a:p>
          <a:p>
            <a:pPr lvl="1"/>
            <a:r>
              <a:rPr lang="nl-NL" sz="1800" dirty="0" smtClean="0"/>
              <a:t>The </a:t>
            </a:r>
            <a:r>
              <a:rPr lang="nl-NL" sz="1800" dirty="0" err="1" smtClean="0"/>
              <a:t>ComponentRegistry</a:t>
            </a:r>
            <a:r>
              <a:rPr lang="nl-NL" sz="1800" dirty="0" smtClean="0"/>
              <a:t> editor </a:t>
            </a:r>
            <a:r>
              <a:rPr lang="nl-NL" sz="1800" dirty="0" err="1" smtClean="0"/>
              <a:t>allows</a:t>
            </a:r>
            <a:r>
              <a:rPr lang="nl-NL" sz="1800" dirty="0" smtClean="0"/>
              <a:t> </a:t>
            </a:r>
            <a:r>
              <a:rPr lang="nl-NL" sz="1800" dirty="0" err="1" smtClean="0"/>
              <a:t>to</a:t>
            </a:r>
            <a:r>
              <a:rPr lang="nl-NL" sz="1800" dirty="0" smtClean="0"/>
              <a:t> search in </a:t>
            </a:r>
            <a:r>
              <a:rPr lang="nl-NL" sz="1800" dirty="0" err="1" smtClean="0"/>
              <a:t>ISOcat</a:t>
            </a:r>
            <a:r>
              <a:rPr lang="nl-NL" sz="1800" dirty="0" smtClean="0"/>
              <a:t>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find</a:t>
            </a:r>
            <a:r>
              <a:rPr lang="nl-NL" sz="1800" dirty="0" smtClean="0"/>
              <a:t> relevant </a:t>
            </a:r>
            <a:r>
              <a:rPr lang="nl-NL" sz="1800" dirty="0" err="1" smtClean="0"/>
              <a:t>DCs</a:t>
            </a:r>
            <a:endParaRPr lang="nl-NL" sz="1800" dirty="0" smtClean="0"/>
          </a:p>
          <a:p>
            <a:pPr lvl="2"/>
            <a:r>
              <a:rPr lang="nl-NL" sz="1600" dirty="0" smtClean="0"/>
              <a:t>It </a:t>
            </a:r>
            <a:r>
              <a:rPr lang="nl-NL" sz="1600" dirty="0" err="1" smtClean="0"/>
              <a:t>tries</a:t>
            </a:r>
            <a:r>
              <a:rPr lang="nl-NL" sz="1600" dirty="0" smtClean="0"/>
              <a:t> </a:t>
            </a:r>
            <a:r>
              <a:rPr lang="nl-NL" sz="1600" dirty="0" err="1" smtClean="0"/>
              <a:t>to</a:t>
            </a:r>
            <a:r>
              <a:rPr lang="nl-NL" sz="1600" dirty="0" smtClean="0"/>
              <a:t> </a:t>
            </a:r>
            <a:r>
              <a:rPr lang="nl-NL" sz="1600" dirty="0" err="1" smtClean="0"/>
              <a:t>steer</a:t>
            </a:r>
            <a:r>
              <a:rPr lang="nl-NL" sz="1600" dirty="0" smtClean="0"/>
              <a:t> the user </a:t>
            </a:r>
            <a:r>
              <a:rPr lang="nl-NL" sz="1600" dirty="0" err="1" smtClean="0"/>
              <a:t>to</a:t>
            </a:r>
            <a:r>
              <a:rPr lang="nl-NL" sz="1600" dirty="0" smtClean="0"/>
              <a:t> right DC type </a:t>
            </a:r>
            <a:r>
              <a:rPr lang="nl-NL" sz="1600" dirty="0" err="1" smtClean="0"/>
              <a:t>for</a:t>
            </a:r>
            <a:r>
              <a:rPr lang="nl-NL" sz="1600" dirty="0"/>
              <a:t> </a:t>
            </a:r>
            <a:r>
              <a:rPr lang="nl-NL" sz="1600" dirty="0" smtClean="0"/>
              <a:t>a CMD context, but users </a:t>
            </a:r>
            <a:r>
              <a:rPr lang="nl-NL" sz="1600" dirty="0" err="1" smtClean="0"/>
              <a:t>can</a:t>
            </a:r>
            <a:r>
              <a:rPr lang="nl-NL" sz="1600" dirty="0" smtClean="0"/>
              <a:t> </a:t>
            </a:r>
            <a:r>
              <a:rPr lang="nl-NL" sz="1600" dirty="0" err="1" smtClean="0"/>
              <a:t>also</a:t>
            </a:r>
            <a:r>
              <a:rPr lang="nl-NL" sz="1600" dirty="0" smtClean="0"/>
              <a:t> copy a PID </a:t>
            </a:r>
            <a:r>
              <a:rPr lang="nl-NL" sz="1600" dirty="0" err="1" smtClean="0"/>
              <a:t>directly</a:t>
            </a:r>
            <a:r>
              <a:rPr lang="nl-NL" sz="1600" dirty="0" smtClean="0"/>
              <a:t> </a:t>
            </a:r>
            <a:r>
              <a:rPr lang="nl-NL" sz="1600" dirty="0" err="1" smtClean="0"/>
              <a:t>into</a:t>
            </a:r>
            <a:r>
              <a:rPr lang="nl-NL" sz="1600" dirty="0" smtClean="0"/>
              <a:t> the </a:t>
            </a:r>
            <a:r>
              <a:rPr lang="nl-NL" sz="1600" dirty="0" err="1" smtClean="0"/>
              <a:t>ConceptLink</a:t>
            </a:r>
            <a:endParaRPr lang="nl-NL" sz="1600" dirty="0" smtClean="0"/>
          </a:p>
          <a:p>
            <a:pPr lvl="3"/>
            <a:r>
              <a:rPr lang="nl-NL" sz="1400" dirty="0" smtClean="0"/>
              <a:t>Types do </a:t>
            </a:r>
            <a:r>
              <a:rPr lang="nl-NL" sz="1400" dirty="0" err="1" smtClean="0"/>
              <a:t>frequently</a:t>
            </a:r>
            <a:r>
              <a:rPr lang="nl-NL" sz="1400" dirty="0" smtClean="0"/>
              <a:t> </a:t>
            </a:r>
            <a:r>
              <a:rPr lang="nl-NL" sz="1400" dirty="0" err="1" smtClean="0"/>
              <a:t>mismatch</a:t>
            </a:r>
            <a:endParaRPr lang="nl-NL" sz="1400" dirty="0" smtClean="0"/>
          </a:p>
          <a:p>
            <a:pPr lvl="2"/>
            <a:r>
              <a:rPr lang="nl-NL" sz="1600" dirty="0" smtClean="0"/>
              <a:t>The link </a:t>
            </a:r>
            <a:r>
              <a:rPr lang="nl-NL" sz="1600" dirty="0" err="1" smtClean="0"/>
              <a:t>between</a:t>
            </a:r>
            <a:r>
              <a:rPr lang="nl-NL" sz="1600" dirty="0" smtClean="0"/>
              <a:t> </a:t>
            </a:r>
            <a:r>
              <a:rPr lang="nl-NL" sz="1600" dirty="0" err="1" smtClean="0"/>
              <a:t>ISOcat</a:t>
            </a:r>
            <a:r>
              <a:rPr lang="nl-NL" sz="1600" dirty="0" smtClean="0"/>
              <a:t> </a:t>
            </a:r>
            <a:r>
              <a:rPr lang="nl-NL" sz="1600" dirty="0" err="1" smtClean="0"/>
              <a:t>and</a:t>
            </a:r>
            <a:r>
              <a:rPr lang="nl-NL" sz="1600" dirty="0" smtClean="0"/>
              <a:t> CMDI is </a:t>
            </a:r>
            <a:r>
              <a:rPr lang="nl-NL" sz="1600" dirty="0" err="1" smtClean="0"/>
              <a:t>weak</a:t>
            </a:r>
            <a:r>
              <a:rPr lang="nl-NL" sz="1600" dirty="0" smtClean="0"/>
              <a:t>, i.e., </a:t>
            </a:r>
            <a:r>
              <a:rPr lang="nl-NL" sz="1600" dirty="0" err="1" smtClean="0"/>
              <a:t>when</a:t>
            </a:r>
            <a:r>
              <a:rPr lang="nl-NL" sz="1600" dirty="0" smtClean="0"/>
              <a:t> a DC is </a:t>
            </a:r>
            <a:r>
              <a:rPr lang="nl-NL" sz="1600" dirty="0" err="1" smtClean="0"/>
              <a:t>selected</a:t>
            </a:r>
            <a:r>
              <a:rPr lang="nl-NL" sz="1600" dirty="0" smtClean="0"/>
              <a:t> none of the </a:t>
            </a:r>
            <a:r>
              <a:rPr lang="nl-NL" sz="1600" dirty="0" err="1" smtClean="0"/>
              <a:t>specification</a:t>
            </a:r>
            <a:r>
              <a:rPr lang="nl-NL" sz="1600" dirty="0" smtClean="0"/>
              <a:t> information (data type, </a:t>
            </a:r>
            <a:r>
              <a:rPr lang="nl-NL" sz="1600" dirty="0" err="1" smtClean="0"/>
              <a:t>value</a:t>
            </a:r>
            <a:r>
              <a:rPr lang="nl-NL" sz="1600" dirty="0" smtClean="0"/>
              <a:t> domain) is taken over</a:t>
            </a:r>
          </a:p>
          <a:p>
            <a:pPr lvl="3"/>
            <a:r>
              <a:rPr lang="nl-NL" sz="1400" dirty="0" err="1" smtClean="0"/>
              <a:t>Representation</a:t>
            </a:r>
            <a:r>
              <a:rPr lang="nl-NL" sz="1400" dirty="0" smtClean="0"/>
              <a:t> information is </a:t>
            </a:r>
            <a:r>
              <a:rPr lang="nl-NL" sz="1400" dirty="0" err="1" smtClean="0"/>
              <a:t>seen</a:t>
            </a:r>
            <a:r>
              <a:rPr lang="nl-NL" sz="1400" dirty="0" smtClean="0"/>
              <a:t> as a hint</a:t>
            </a:r>
          </a:p>
          <a:p>
            <a:pPr lvl="1"/>
            <a:r>
              <a:rPr lang="nl-NL" sz="1800" dirty="0" smtClean="0"/>
              <a:t>The </a:t>
            </a:r>
            <a:r>
              <a:rPr lang="nl-NL" sz="1800" dirty="0" err="1" smtClean="0"/>
              <a:t>ConceptLinks</a:t>
            </a:r>
            <a:r>
              <a:rPr lang="nl-NL" sz="1800" dirty="0" smtClean="0"/>
              <a:t> are </a:t>
            </a:r>
            <a:r>
              <a:rPr lang="nl-NL" sz="1800" dirty="0" err="1" smtClean="0"/>
              <a:t>used</a:t>
            </a:r>
            <a:r>
              <a:rPr lang="nl-NL" sz="1800" dirty="0" smtClean="0"/>
              <a:t> </a:t>
            </a:r>
            <a:r>
              <a:rPr lang="nl-NL" sz="1800" dirty="0" err="1" smtClean="0"/>
              <a:t>by</a:t>
            </a:r>
            <a:r>
              <a:rPr lang="nl-NL" sz="1800" dirty="0" smtClean="0"/>
              <a:t> the VLO (a </a:t>
            </a:r>
            <a:r>
              <a:rPr lang="nl-NL" sz="1800" dirty="0" err="1" smtClean="0"/>
              <a:t>faceted</a:t>
            </a:r>
            <a:r>
              <a:rPr lang="nl-NL" sz="1800" dirty="0" smtClean="0"/>
              <a:t> search tool) </a:t>
            </a:r>
            <a:r>
              <a:rPr lang="nl-NL" sz="1800" dirty="0" err="1" smtClean="0"/>
              <a:t>for</a:t>
            </a:r>
            <a:r>
              <a:rPr lang="nl-NL" sz="1800" dirty="0"/>
              <a:t> </a:t>
            </a:r>
            <a:r>
              <a:rPr lang="nl-NL" sz="1800" dirty="0" smtClean="0"/>
              <a:t>‘automatic’ </a:t>
            </a:r>
            <a:r>
              <a:rPr lang="nl-NL" sz="1800" dirty="0" err="1" smtClean="0">
                <a:hlinkClick r:id="rId3"/>
              </a:rPr>
              <a:t>mappings</a:t>
            </a:r>
            <a:r>
              <a:rPr lang="nl-NL" sz="1800" dirty="0" smtClean="0">
                <a:hlinkClick r:id="rId3"/>
              </a:rPr>
              <a:t> </a:t>
            </a:r>
            <a:r>
              <a:rPr lang="nl-NL" sz="1800" dirty="0" err="1" smtClean="0"/>
              <a:t>from</a:t>
            </a:r>
            <a:r>
              <a:rPr lang="nl-NL" sz="1800" dirty="0" smtClean="0"/>
              <a:t> CMD records </a:t>
            </a:r>
            <a:r>
              <a:rPr lang="nl-NL" sz="1800" dirty="0" err="1" smtClean="0"/>
              <a:t>to</a:t>
            </a:r>
            <a:r>
              <a:rPr lang="nl-NL" sz="1800" dirty="0" smtClean="0"/>
              <a:t> </a:t>
            </a:r>
            <a:r>
              <a:rPr lang="nl-NL" sz="1800" dirty="0" err="1" smtClean="0"/>
              <a:t>facets</a:t>
            </a:r>
            <a:endParaRPr lang="nl-NL" sz="1800" dirty="0" smtClean="0"/>
          </a:p>
          <a:p>
            <a:pPr lvl="2"/>
            <a:r>
              <a:rPr lang="nl-NL" sz="1600" dirty="0" err="1" smtClean="0"/>
              <a:t>This</a:t>
            </a:r>
            <a:r>
              <a:rPr lang="nl-NL" sz="1600" dirty="0" smtClean="0"/>
              <a:t> </a:t>
            </a:r>
            <a:r>
              <a:rPr lang="nl-NL" sz="1600" dirty="0" err="1" smtClean="0"/>
              <a:t>makes</a:t>
            </a:r>
            <a:r>
              <a:rPr lang="nl-NL" sz="1600" dirty="0" smtClean="0"/>
              <a:t> the flexibility in CMDI </a:t>
            </a:r>
            <a:r>
              <a:rPr lang="nl-NL" sz="1600" dirty="0" err="1" smtClean="0"/>
              <a:t>for</a:t>
            </a:r>
            <a:r>
              <a:rPr lang="nl-NL" sz="1600" dirty="0" smtClean="0"/>
              <a:t> the </a:t>
            </a:r>
            <a:r>
              <a:rPr lang="nl-NL" sz="1600" dirty="0" err="1" smtClean="0"/>
              <a:t>use</a:t>
            </a:r>
            <a:r>
              <a:rPr lang="nl-NL" sz="1600" dirty="0" smtClean="0"/>
              <a:t> of </a:t>
            </a:r>
            <a:r>
              <a:rPr lang="nl-NL" sz="1600" dirty="0" err="1" smtClean="0"/>
              <a:t>many</a:t>
            </a:r>
            <a:r>
              <a:rPr lang="nl-NL" sz="1600" dirty="0" smtClean="0"/>
              <a:t> different</a:t>
            </a:r>
            <a:r>
              <a:rPr lang="nl-NL" sz="1600" dirty="0" smtClean="0"/>
              <a:t> </a:t>
            </a:r>
            <a:r>
              <a:rPr lang="nl-NL" sz="1600" dirty="0" err="1" smtClean="0"/>
              <a:t>metadata</a:t>
            </a:r>
            <a:r>
              <a:rPr lang="nl-NL" sz="1600" dirty="0" smtClean="0"/>
              <a:t> </a:t>
            </a:r>
            <a:r>
              <a:rPr lang="nl-NL" sz="1600" dirty="0" err="1" smtClean="0"/>
              <a:t>structures</a:t>
            </a:r>
            <a:r>
              <a:rPr lang="nl-NL" sz="1600" dirty="0" smtClean="0"/>
              <a:t> </a:t>
            </a:r>
            <a:r>
              <a:rPr lang="nl-NL" sz="1600" dirty="0" err="1" smtClean="0"/>
              <a:t>and</a:t>
            </a:r>
            <a:r>
              <a:rPr lang="nl-NL" sz="1600" dirty="0" smtClean="0"/>
              <a:t> </a:t>
            </a:r>
            <a:r>
              <a:rPr lang="nl-NL" sz="1600" dirty="0" err="1" smtClean="0"/>
              <a:t>terminology</a:t>
            </a:r>
            <a:r>
              <a:rPr lang="nl-NL" sz="1600" dirty="0" smtClean="0"/>
              <a:t> </a:t>
            </a:r>
            <a:r>
              <a:rPr lang="nl-NL" sz="1600" dirty="0" err="1" smtClean="0"/>
              <a:t>managable</a:t>
            </a:r>
            <a:r>
              <a:rPr lang="nl-NL" sz="1600" dirty="0" smtClean="0"/>
              <a:t> </a:t>
            </a:r>
            <a:r>
              <a:rPr lang="nl-NL" sz="1600" dirty="0" err="1" smtClean="0"/>
              <a:t>for</a:t>
            </a:r>
            <a:r>
              <a:rPr lang="nl-NL" sz="1600" dirty="0" smtClean="0"/>
              <a:t> </a:t>
            </a:r>
            <a:r>
              <a:rPr lang="nl-NL" sz="1600" dirty="0" err="1" smtClean="0"/>
              <a:t>generic</a:t>
            </a:r>
            <a:r>
              <a:rPr lang="nl-NL" sz="1600" dirty="0" smtClean="0"/>
              <a:t> tools</a:t>
            </a:r>
          </a:p>
          <a:p>
            <a:pPr lvl="2"/>
            <a:r>
              <a:rPr lang="nl-NL" sz="1800" dirty="0" err="1" smtClean="0"/>
              <a:t>DCs</a:t>
            </a:r>
            <a:r>
              <a:rPr lang="nl-NL" sz="1800" dirty="0" smtClean="0"/>
              <a:t> on the component level </a:t>
            </a:r>
            <a:r>
              <a:rPr lang="nl-NL" sz="1800" dirty="0" err="1" smtClean="0"/>
              <a:t>become</a:t>
            </a:r>
            <a:r>
              <a:rPr lang="nl-NL" sz="1800" dirty="0" smtClean="0"/>
              <a:t> more </a:t>
            </a:r>
            <a:r>
              <a:rPr lang="nl-NL" sz="1800" dirty="0" err="1" smtClean="0"/>
              <a:t>and</a:t>
            </a:r>
            <a:r>
              <a:rPr lang="nl-NL" sz="1800" dirty="0" smtClean="0"/>
              <a:t> more important </a:t>
            </a:r>
            <a:r>
              <a:rPr lang="nl-NL" sz="1800" dirty="0" err="1" smtClean="0"/>
              <a:t>for</a:t>
            </a:r>
            <a:r>
              <a:rPr lang="nl-NL" sz="1800" dirty="0" smtClean="0"/>
              <a:t> </a:t>
            </a:r>
            <a:r>
              <a:rPr lang="nl-NL" sz="1800" dirty="0" err="1" smtClean="0"/>
              <a:t>disambiguation</a:t>
            </a:r>
            <a:r>
              <a:rPr lang="nl-NL" sz="1800" dirty="0"/>
              <a:t> </a:t>
            </a:r>
            <a:r>
              <a:rPr lang="nl-NL" sz="1800" dirty="0" smtClean="0"/>
              <a:t>as</a:t>
            </a:r>
            <a:r>
              <a:rPr lang="nl-NL" sz="1800" dirty="0" smtClean="0"/>
              <a:t> </a:t>
            </a:r>
            <a:r>
              <a:rPr lang="nl-NL" sz="1800" dirty="0" err="1" smtClean="0"/>
              <a:t>they</a:t>
            </a:r>
            <a:r>
              <a:rPr lang="nl-NL" sz="1800" dirty="0" smtClean="0"/>
              <a:t> </a:t>
            </a:r>
            <a:r>
              <a:rPr lang="nl-NL" sz="1800" dirty="0" err="1" smtClean="0"/>
              <a:t>provide</a:t>
            </a:r>
            <a:r>
              <a:rPr lang="nl-NL" sz="1800" dirty="0" smtClean="0"/>
              <a:t> context</a:t>
            </a:r>
          </a:p>
        </p:txBody>
      </p:sp>
    </p:spTree>
    <p:extLst>
      <p:ext uri="{BB962C8B-B14F-4D97-AF65-F5344CB8AC3E}">
        <p14:creationId xmlns:p14="http://schemas.microsoft.com/office/powerpoint/2010/main" val="356437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CMDI and </a:t>
            </a:r>
            <a:r>
              <a:rPr lang="en-US" dirty="0" err="1" smtClean="0"/>
              <a:t>ISOcat</a:t>
            </a:r>
            <a:r>
              <a:rPr lang="en-US" dirty="0" smtClean="0"/>
              <a:t> - 1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219212" y="1752600"/>
            <a:ext cx="6705588" cy="4666241"/>
            <a:chOff x="616456" y="1457323"/>
            <a:chExt cx="7578501" cy="5273677"/>
          </a:xfrm>
        </p:grpSpPr>
        <p:sp>
          <p:nvSpPr>
            <p:cNvPr id="4" name="TextBox 49"/>
            <p:cNvSpPr txBox="1">
              <a:spLocks noChangeArrowheads="1"/>
            </p:cNvSpPr>
            <p:nvPr/>
          </p:nvSpPr>
          <p:spPr bwMode="auto">
            <a:xfrm>
              <a:off x="5740171" y="5429250"/>
              <a:ext cx="1194258" cy="4695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050"/>
                <a:t>OAI-PMH</a:t>
              </a:r>
            </a:p>
            <a:p>
              <a:pPr algn="ctr" eaLnBrk="1" hangingPunct="1"/>
              <a:r>
                <a:rPr lang="en-US" sz="1050"/>
                <a:t>Data provider</a:t>
              </a:r>
            </a:p>
          </p:txBody>
        </p:sp>
        <p:sp>
          <p:nvSpPr>
            <p:cNvPr id="5" name="TextBox 51"/>
            <p:cNvSpPr txBox="1">
              <a:spLocks noChangeArrowheads="1"/>
            </p:cNvSpPr>
            <p:nvPr/>
          </p:nvSpPr>
          <p:spPr bwMode="auto">
            <a:xfrm>
              <a:off x="1906762" y="5429250"/>
              <a:ext cx="1401408" cy="4695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900" b="1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050"/>
                <a:t>OAI-PMH</a:t>
              </a:r>
            </a:p>
            <a:p>
              <a:pPr algn="ctr" eaLnBrk="1" hangingPunct="1"/>
              <a:r>
                <a:rPr lang="en-US" sz="1050"/>
                <a:t>Service provider</a:t>
              </a:r>
            </a:p>
          </p:txBody>
        </p:sp>
        <p:cxnSp>
          <p:nvCxnSpPr>
            <p:cNvPr id="6" name="Elbow Connector 52"/>
            <p:cNvCxnSpPr>
              <a:cxnSpLocks noChangeShapeType="1"/>
              <a:stCxn id="4" idx="1"/>
              <a:endCxn id="5" idx="3"/>
            </p:cNvCxnSpPr>
            <p:nvPr/>
          </p:nvCxnSpPr>
          <p:spPr bwMode="auto">
            <a:xfrm rot="10800000">
              <a:off x="3308170" y="5664043"/>
              <a:ext cx="2432001" cy="14353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Oval 53"/>
            <p:cNvSpPr>
              <a:spLocks noChangeArrowheads="1"/>
            </p:cNvSpPr>
            <p:nvPr/>
          </p:nvSpPr>
          <p:spPr bwMode="auto">
            <a:xfrm>
              <a:off x="5741988" y="4537075"/>
              <a:ext cx="1098550" cy="879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050"/>
                <a:t>Local</a:t>
              </a:r>
            </a:p>
            <a:p>
              <a:pPr algn="ctr"/>
              <a:r>
                <a:rPr lang="en-US" sz="1050"/>
                <a:t>metadata</a:t>
              </a:r>
            </a:p>
            <a:p>
              <a:pPr algn="ctr"/>
              <a:r>
                <a:rPr lang="en-US" sz="1050"/>
                <a:t>repository</a:t>
              </a:r>
            </a:p>
          </p:txBody>
        </p:sp>
        <p:sp>
          <p:nvSpPr>
            <p:cNvPr id="8" name="Oval 54"/>
            <p:cNvSpPr>
              <a:spLocks noChangeArrowheads="1"/>
            </p:cNvSpPr>
            <p:nvPr/>
          </p:nvSpPr>
          <p:spPr bwMode="auto">
            <a:xfrm>
              <a:off x="2041525" y="4537075"/>
              <a:ext cx="1098550" cy="879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050"/>
                <a:t>Joint metadata</a:t>
              </a:r>
            </a:p>
            <a:p>
              <a:pPr algn="ctr"/>
              <a:r>
                <a:rPr lang="en-US" sz="1050"/>
                <a:t>repository</a:t>
              </a:r>
            </a:p>
          </p:txBody>
        </p:sp>
        <p:grpSp>
          <p:nvGrpSpPr>
            <p:cNvPr id="9" name="Group 55"/>
            <p:cNvGrpSpPr>
              <a:grpSpLocks/>
            </p:cNvGrpSpPr>
            <p:nvPr/>
          </p:nvGrpSpPr>
          <p:grpSpPr bwMode="auto">
            <a:xfrm>
              <a:off x="7248234" y="1457323"/>
              <a:ext cx="876873" cy="1085978"/>
              <a:chOff x="5691969" y="1480930"/>
              <a:chExt cx="877716" cy="1086330"/>
            </a:xfrm>
          </p:grpSpPr>
          <p:pic>
            <p:nvPicPr>
              <p:cNvPr id="10" name="Picture 34" descr="subject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37" y="1480930"/>
                <a:ext cx="390525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Box 57"/>
              <p:cNvSpPr txBox="1">
                <a:spLocks noChangeArrowheads="1"/>
              </p:cNvSpPr>
              <p:nvPr/>
            </p:nvSpPr>
            <p:spPr bwMode="auto">
              <a:xfrm>
                <a:off x="5691969" y="2097522"/>
                <a:ext cx="877716" cy="469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050"/>
                  <a:t>metadata</a:t>
                </a:r>
              </a:p>
              <a:p>
                <a:pPr algn="ctr" eaLnBrk="1" hangingPunct="1"/>
                <a:r>
                  <a:rPr lang="en-US" sz="1050"/>
                  <a:t>modeler</a:t>
                </a:r>
              </a:p>
            </p:txBody>
          </p:sp>
        </p:grpSp>
        <p:grpSp>
          <p:nvGrpSpPr>
            <p:cNvPr id="12" name="Group 58"/>
            <p:cNvGrpSpPr>
              <a:grpSpLocks/>
            </p:cNvGrpSpPr>
            <p:nvPr/>
          </p:nvGrpSpPr>
          <p:grpSpPr bwMode="auto">
            <a:xfrm>
              <a:off x="616456" y="2251073"/>
              <a:ext cx="876874" cy="1085978"/>
              <a:chOff x="5692811" y="1480930"/>
              <a:chExt cx="876031" cy="1086330"/>
            </a:xfrm>
          </p:grpSpPr>
          <p:pic>
            <p:nvPicPr>
              <p:cNvPr id="13" name="Picture 34" descr="subject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37" y="1480930"/>
                <a:ext cx="390525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Box 60"/>
              <p:cNvSpPr txBox="1">
                <a:spLocks noChangeArrowheads="1"/>
              </p:cNvSpPr>
              <p:nvPr/>
            </p:nvSpPr>
            <p:spPr bwMode="auto">
              <a:xfrm>
                <a:off x="5692811" y="2097522"/>
                <a:ext cx="876031" cy="469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050"/>
                  <a:t>metadata</a:t>
                </a:r>
              </a:p>
              <a:p>
                <a:pPr algn="ctr" eaLnBrk="1" hangingPunct="1"/>
                <a:r>
                  <a:rPr lang="en-US" sz="1050"/>
                  <a:t>user</a:t>
                </a:r>
              </a:p>
            </p:txBody>
          </p:sp>
        </p:grpSp>
        <p:grpSp>
          <p:nvGrpSpPr>
            <p:cNvPr id="15" name="Group 61"/>
            <p:cNvGrpSpPr>
              <a:grpSpLocks/>
            </p:cNvGrpSpPr>
            <p:nvPr/>
          </p:nvGrpSpPr>
          <p:grpSpPr bwMode="auto">
            <a:xfrm>
              <a:off x="7306972" y="2868612"/>
              <a:ext cx="876873" cy="1085982"/>
              <a:chOff x="5691969" y="1480930"/>
              <a:chExt cx="877716" cy="1086335"/>
            </a:xfrm>
          </p:grpSpPr>
          <p:pic>
            <p:nvPicPr>
              <p:cNvPr id="16" name="Picture 34" descr="subject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37" y="1480930"/>
                <a:ext cx="390525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63"/>
              <p:cNvSpPr txBox="1">
                <a:spLocks noChangeArrowheads="1"/>
              </p:cNvSpPr>
              <p:nvPr/>
            </p:nvSpPr>
            <p:spPr bwMode="auto">
              <a:xfrm>
                <a:off x="5691969" y="2097526"/>
                <a:ext cx="877716" cy="469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050"/>
                  <a:t>metadata</a:t>
                </a:r>
              </a:p>
              <a:p>
                <a:pPr algn="ctr" eaLnBrk="1" hangingPunct="1"/>
                <a:r>
                  <a:rPr lang="en-US" sz="1050"/>
                  <a:t>creator</a:t>
                </a:r>
              </a:p>
            </p:txBody>
          </p:sp>
        </p:grpSp>
        <p:sp>
          <p:nvSpPr>
            <p:cNvPr id="18" name="Rectangle 17"/>
            <p:cNvSpPr/>
            <p:nvPr/>
          </p:nvSpPr>
          <p:spPr bwMode="auto">
            <a:xfrm>
              <a:off x="5792788" y="1995488"/>
              <a:ext cx="1003300" cy="80803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anchor="ctr"/>
            <a:lstStyle/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component</a:t>
              </a:r>
            </a:p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registry &amp;</a:t>
              </a:r>
            </a:p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editor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792788" y="3317875"/>
              <a:ext cx="1003300" cy="8080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anchor="ctr"/>
            <a:lstStyle/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metadata</a:t>
              </a:r>
            </a:p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editor</a:t>
              </a:r>
            </a:p>
          </p:txBody>
        </p:sp>
        <p:cxnSp>
          <p:nvCxnSpPr>
            <p:cNvPr id="20" name="Elbow Connector 67"/>
            <p:cNvCxnSpPr>
              <a:cxnSpLocks noChangeShapeType="1"/>
              <a:stCxn id="18" idx="2"/>
              <a:endCxn id="19" idx="0"/>
            </p:cNvCxnSpPr>
            <p:nvPr/>
          </p:nvCxnSpPr>
          <p:spPr bwMode="auto">
            <a:xfrm rot="5400000">
              <a:off x="6037263" y="3060700"/>
              <a:ext cx="514350" cy="0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" name="Group 68"/>
            <p:cNvGrpSpPr>
              <a:grpSpLocks/>
            </p:cNvGrpSpPr>
            <p:nvPr/>
          </p:nvGrpSpPr>
          <p:grpSpPr bwMode="auto">
            <a:xfrm>
              <a:off x="7318084" y="4456112"/>
              <a:ext cx="876873" cy="1085982"/>
              <a:chOff x="5691969" y="1480930"/>
              <a:chExt cx="877716" cy="1086335"/>
            </a:xfrm>
          </p:grpSpPr>
          <p:pic>
            <p:nvPicPr>
              <p:cNvPr id="22" name="Picture 34" descr="subject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37" y="1480930"/>
                <a:ext cx="390525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Box 70"/>
              <p:cNvSpPr txBox="1">
                <a:spLocks noChangeArrowheads="1"/>
              </p:cNvSpPr>
              <p:nvPr/>
            </p:nvSpPr>
            <p:spPr bwMode="auto">
              <a:xfrm>
                <a:off x="5691969" y="2097526"/>
                <a:ext cx="877716" cy="469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050"/>
                  <a:t>metadata</a:t>
                </a:r>
              </a:p>
              <a:p>
                <a:pPr algn="ctr" eaLnBrk="1" hangingPunct="1"/>
                <a:r>
                  <a:rPr lang="en-US" sz="1050"/>
                  <a:t>curator</a:t>
                </a:r>
              </a:p>
            </p:txBody>
          </p:sp>
        </p:grpSp>
        <p:grpSp>
          <p:nvGrpSpPr>
            <p:cNvPr id="24" name="Group 71"/>
            <p:cNvGrpSpPr>
              <a:grpSpLocks/>
            </p:cNvGrpSpPr>
            <p:nvPr/>
          </p:nvGrpSpPr>
          <p:grpSpPr bwMode="auto">
            <a:xfrm>
              <a:off x="652172" y="4337050"/>
              <a:ext cx="876873" cy="1086892"/>
              <a:chOff x="5691969" y="1480930"/>
              <a:chExt cx="877716" cy="1085645"/>
            </a:xfrm>
          </p:grpSpPr>
          <p:pic>
            <p:nvPicPr>
              <p:cNvPr id="25" name="Picture 34" descr="subject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37" y="1480930"/>
                <a:ext cx="390525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Box 73"/>
              <p:cNvSpPr txBox="1">
                <a:spLocks noChangeArrowheads="1"/>
              </p:cNvSpPr>
              <p:nvPr/>
            </p:nvSpPr>
            <p:spPr bwMode="auto">
              <a:xfrm>
                <a:off x="5691969" y="2097528"/>
                <a:ext cx="877716" cy="469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 b="1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050"/>
                  <a:t>metadata</a:t>
                </a:r>
              </a:p>
              <a:p>
                <a:pPr algn="ctr" eaLnBrk="1" hangingPunct="1"/>
                <a:r>
                  <a:rPr lang="en-US" sz="1050"/>
                  <a:t>curator</a:t>
                </a:r>
              </a:p>
            </p:txBody>
          </p:sp>
        </p:grpSp>
        <p:sp>
          <p:nvSpPr>
            <p:cNvPr id="27" name="Rectangle 26"/>
            <p:cNvSpPr/>
            <p:nvPr/>
          </p:nvSpPr>
          <p:spPr bwMode="auto">
            <a:xfrm>
              <a:off x="2087563" y="1995488"/>
              <a:ext cx="1004887" cy="80803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anchor="ctr"/>
            <a:lstStyle/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metadata</a:t>
              </a:r>
            </a:p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catalogue</a:t>
              </a:r>
            </a:p>
          </p:txBody>
        </p:sp>
        <p:sp>
          <p:nvSpPr>
            <p:cNvPr id="28" name="Oval 75"/>
            <p:cNvSpPr>
              <a:spLocks noChangeAspect="1"/>
            </p:cNvSpPr>
            <p:nvPr/>
          </p:nvSpPr>
          <p:spPr bwMode="auto">
            <a:xfrm>
              <a:off x="3929063" y="3113088"/>
              <a:ext cx="1012825" cy="1011237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050"/>
                <a:t>Relation</a:t>
              </a:r>
            </a:p>
            <a:p>
              <a:pPr algn="ctr"/>
              <a:r>
                <a:rPr lang="en-US" sz="1050"/>
                <a:t>Registry</a:t>
              </a: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087563" y="3328988"/>
              <a:ext cx="1003300" cy="8064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anchor="ctr"/>
            <a:lstStyle/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search &amp;</a:t>
              </a:r>
            </a:p>
            <a:p>
              <a:pPr algn="ctr">
                <a:defRPr/>
              </a:pPr>
              <a:r>
                <a:rPr lang="en-US" sz="1050" dirty="0">
                  <a:latin typeface="Arial" pitchFamily="-111" charset="0"/>
                </a:rPr>
                <a:t>semantic mapping</a:t>
              </a:r>
            </a:p>
          </p:txBody>
        </p:sp>
        <p:cxnSp>
          <p:nvCxnSpPr>
            <p:cNvPr id="30" name="Elbow Connector 77"/>
            <p:cNvCxnSpPr>
              <a:cxnSpLocks noChangeShapeType="1"/>
              <a:stCxn id="8" idx="0"/>
              <a:endCxn id="29" idx="2"/>
            </p:cNvCxnSpPr>
            <p:nvPr/>
          </p:nvCxnSpPr>
          <p:spPr bwMode="auto">
            <a:xfrm rot="16200000" flipV="1">
              <a:off x="2389188" y="4335463"/>
              <a:ext cx="401637" cy="1587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Elbow Connector 78"/>
            <p:cNvCxnSpPr>
              <a:cxnSpLocks noChangeShapeType="1"/>
              <a:stCxn id="29" idx="0"/>
              <a:endCxn id="27" idx="2"/>
            </p:cNvCxnSpPr>
            <p:nvPr/>
          </p:nvCxnSpPr>
          <p:spPr bwMode="auto">
            <a:xfrm rot="5400000" flipH="1" flipV="1">
              <a:off x="2327275" y="3065463"/>
              <a:ext cx="525463" cy="1587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Curved Connector 79"/>
            <p:cNvCxnSpPr>
              <a:cxnSpLocks noChangeShapeType="1"/>
              <a:stCxn id="10" idx="1"/>
              <a:endCxn id="48" idx="7"/>
            </p:cNvCxnSpPr>
            <p:nvPr/>
          </p:nvCxnSpPr>
          <p:spPr bwMode="auto">
            <a:xfrm rot="10800000" flipV="1">
              <a:off x="4794250" y="1765300"/>
              <a:ext cx="2662238" cy="101600"/>
            </a:xfrm>
            <a:prstGeom prst="curvedConnector4">
              <a:avLst>
                <a:gd name="adj1" fmla="val 39051"/>
                <a:gd name="adj2" fmla="val -159750"/>
              </a:avLst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Curved Connector 80"/>
            <p:cNvCxnSpPr>
              <a:cxnSpLocks noChangeShapeType="1"/>
              <a:stCxn id="10" idx="1"/>
              <a:endCxn id="18" idx="3"/>
            </p:cNvCxnSpPr>
            <p:nvPr/>
          </p:nvCxnSpPr>
          <p:spPr bwMode="auto">
            <a:xfrm rot="10800000" flipV="1">
              <a:off x="6796088" y="1765300"/>
              <a:ext cx="660400" cy="633413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Curved Connector 81"/>
            <p:cNvCxnSpPr>
              <a:cxnSpLocks noChangeShapeType="1"/>
              <a:stCxn id="16" idx="1"/>
              <a:endCxn id="19" idx="3"/>
            </p:cNvCxnSpPr>
            <p:nvPr/>
          </p:nvCxnSpPr>
          <p:spPr bwMode="auto">
            <a:xfrm rot="10800000" flipV="1">
              <a:off x="6796088" y="3176588"/>
              <a:ext cx="719137" cy="546100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Curved Connector 82"/>
            <p:cNvCxnSpPr>
              <a:cxnSpLocks noChangeShapeType="1"/>
              <a:stCxn id="22" idx="1"/>
              <a:endCxn id="7" idx="6"/>
            </p:cNvCxnSpPr>
            <p:nvPr/>
          </p:nvCxnSpPr>
          <p:spPr bwMode="auto">
            <a:xfrm rot="10800000" flipV="1">
              <a:off x="6840538" y="4764088"/>
              <a:ext cx="685800" cy="212725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Curved Connector 83"/>
            <p:cNvCxnSpPr>
              <a:cxnSpLocks noChangeShapeType="1"/>
              <a:stCxn id="19" idx="2"/>
              <a:endCxn id="7" idx="0"/>
            </p:cNvCxnSpPr>
            <p:nvPr/>
          </p:nvCxnSpPr>
          <p:spPr bwMode="auto">
            <a:xfrm rot="5400000">
              <a:off x="6087270" y="4329906"/>
              <a:ext cx="411162" cy="3175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Curved Connector 84"/>
            <p:cNvCxnSpPr>
              <a:cxnSpLocks noChangeShapeType="1"/>
              <a:stCxn id="22" idx="1"/>
              <a:endCxn id="19" idx="3"/>
            </p:cNvCxnSpPr>
            <p:nvPr/>
          </p:nvCxnSpPr>
          <p:spPr bwMode="auto">
            <a:xfrm rot="10800000">
              <a:off x="6796088" y="3722688"/>
              <a:ext cx="730250" cy="1041400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Curved Connector 85"/>
            <p:cNvCxnSpPr>
              <a:cxnSpLocks noChangeShapeType="1"/>
              <a:stCxn id="13" idx="3"/>
              <a:endCxn id="27" idx="1"/>
            </p:cNvCxnSpPr>
            <p:nvPr/>
          </p:nvCxnSpPr>
          <p:spPr bwMode="auto">
            <a:xfrm flipV="1">
              <a:off x="1216025" y="2398713"/>
              <a:ext cx="871538" cy="160337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Curved Connector 86"/>
            <p:cNvCxnSpPr>
              <a:cxnSpLocks noChangeShapeType="1"/>
              <a:endCxn id="8" idx="2"/>
            </p:cNvCxnSpPr>
            <p:nvPr/>
          </p:nvCxnSpPr>
          <p:spPr bwMode="auto">
            <a:xfrm>
              <a:off x="1250950" y="4697413"/>
              <a:ext cx="790575" cy="279400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Curved Connector 87"/>
            <p:cNvCxnSpPr>
              <a:cxnSpLocks noChangeShapeType="1"/>
              <a:stCxn id="13" idx="3"/>
              <a:endCxn id="28" idx="1"/>
            </p:cNvCxnSpPr>
            <p:nvPr/>
          </p:nvCxnSpPr>
          <p:spPr bwMode="auto">
            <a:xfrm>
              <a:off x="1216025" y="2559050"/>
              <a:ext cx="2862263" cy="701675"/>
            </a:xfrm>
            <a:prstGeom prst="curvedConnector2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Elbow Connector 88"/>
            <p:cNvCxnSpPr>
              <a:cxnSpLocks noChangeShapeType="1"/>
              <a:stCxn id="48" idx="6"/>
              <a:endCxn id="18" idx="1"/>
            </p:cNvCxnSpPr>
            <p:nvPr/>
          </p:nvCxnSpPr>
          <p:spPr bwMode="auto">
            <a:xfrm>
              <a:off x="4941888" y="2224088"/>
              <a:ext cx="850900" cy="174625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Elbow Connector 89"/>
            <p:cNvCxnSpPr>
              <a:cxnSpLocks noChangeShapeType="1"/>
              <a:stCxn id="28" idx="2"/>
              <a:endCxn id="29" idx="3"/>
            </p:cNvCxnSpPr>
            <p:nvPr/>
          </p:nvCxnSpPr>
          <p:spPr bwMode="auto">
            <a:xfrm rot="10800000" flipV="1">
              <a:off x="3090863" y="3617913"/>
              <a:ext cx="838200" cy="114300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Elbow Connector 90"/>
            <p:cNvCxnSpPr>
              <a:cxnSpLocks noChangeShapeType="1"/>
              <a:stCxn id="48" idx="2"/>
              <a:endCxn id="29" idx="3"/>
            </p:cNvCxnSpPr>
            <p:nvPr/>
          </p:nvCxnSpPr>
          <p:spPr bwMode="auto">
            <a:xfrm rot="10800000" flipV="1">
              <a:off x="3090863" y="2224088"/>
              <a:ext cx="838200" cy="1508125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Can 43"/>
            <p:cNvSpPr/>
            <p:nvPr/>
          </p:nvSpPr>
          <p:spPr>
            <a:xfrm>
              <a:off x="4510088" y="6065838"/>
              <a:ext cx="1709737" cy="665162"/>
            </a:xfrm>
            <a:prstGeom prst="can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700" dirty="0">
                  <a:solidFill>
                    <a:schemeClr val="tx1"/>
                  </a:solidFill>
                </a:rPr>
                <a:t>DATA</a:t>
              </a:r>
            </a:p>
          </p:txBody>
        </p:sp>
        <p:cxnSp>
          <p:nvCxnSpPr>
            <p:cNvPr id="45" name="Curved Connector 44"/>
            <p:cNvCxnSpPr>
              <a:stCxn id="7" idx="2"/>
              <a:endCxn id="44" idx="1"/>
            </p:cNvCxnSpPr>
            <p:nvPr/>
          </p:nvCxnSpPr>
          <p:spPr>
            <a:xfrm rot="10800000" flipV="1">
              <a:off x="5365750" y="4976813"/>
              <a:ext cx="376238" cy="1089025"/>
            </a:xfrm>
            <a:prstGeom prst="curved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urved Connector 45"/>
            <p:cNvCxnSpPr>
              <a:stCxn id="8" idx="6"/>
              <a:endCxn id="44" idx="1"/>
            </p:cNvCxnSpPr>
            <p:nvPr/>
          </p:nvCxnSpPr>
          <p:spPr>
            <a:xfrm>
              <a:off x="3140075" y="4976813"/>
              <a:ext cx="2225675" cy="1089025"/>
            </a:xfrm>
            <a:prstGeom prst="curved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64"/>
            <p:cNvSpPr>
              <a:spLocks noChangeAspect="1"/>
            </p:cNvSpPr>
            <p:nvPr/>
          </p:nvSpPr>
          <p:spPr bwMode="auto">
            <a:xfrm>
              <a:off x="3929063" y="1719263"/>
              <a:ext cx="1012825" cy="1011237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050"/>
                <a:t>ISOcat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488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CMDI and </a:t>
            </a:r>
            <a:r>
              <a:rPr lang="en-US" dirty="0" err="1" smtClean="0"/>
              <a:t>ISOcat</a:t>
            </a:r>
            <a:r>
              <a:rPr lang="en-US" dirty="0" smtClean="0"/>
              <a:t>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534400" cy="2438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Desired mapping CMD types to DC types</a:t>
            </a:r>
          </a:p>
          <a:p>
            <a:pPr lvl="1" eaLnBrk="1" hangingPunct="1">
              <a:defRPr/>
            </a:pPr>
            <a:r>
              <a:rPr lang="en-US" sz="2000" dirty="0" smtClean="0"/>
              <a:t>CMD profile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ea typeface="Wingdings"/>
                <a:cs typeface="Wingdings"/>
                <a:sym typeface="Wingdings"/>
              </a:rPr>
              <a:t> </a:t>
            </a:r>
            <a:r>
              <a:rPr lang="en-US" sz="2000" dirty="0">
                <a:sym typeface="Wingdings"/>
              </a:rPr>
              <a:t>container Data Category</a:t>
            </a:r>
          </a:p>
          <a:p>
            <a:pPr lvl="1" eaLnBrk="1" hangingPunct="1">
              <a:defRPr/>
            </a:pPr>
            <a:r>
              <a:rPr lang="en-US" sz="2000" dirty="0" smtClean="0"/>
              <a:t>CMD </a:t>
            </a:r>
            <a:r>
              <a:rPr lang="en-US" sz="2000" dirty="0"/>
              <a:t>component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ea typeface="Wingdings"/>
                <a:cs typeface="Wingdings"/>
                <a:sym typeface="Wingdings"/>
              </a:rPr>
              <a:t> </a:t>
            </a:r>
            <a:r>
              <a:rPr lang="en-US" sz="2000" dirty="0">
                <a:sym typeface="Wingdings"/>
              </a:rPr>
              <a:t>container Data Category</a:t>
            </a:r>
          </a:p>
          <a:p>
            <a:pPr lvl="1" eaLnBrk="1" hangingPunct="1">
              <a:defRPr/>
            </a:pPr>
            <a:r>
              <a:rPr lang="en-US" sz="2000" dirty="0">
                <a:sym typeface="Wingdings"/>
              </a:rPr>
              <a:t>CMD element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ea typeface="Wingdings"/>
                <a:cs typeface="Wingdings"/>
                <a:sym typeface="Wingdings"/>
              </a:rPr>
              <a:t> complex Data Category</a:t>
            </a:r>
          </a:p>
          <a:p>
            <a:pPr lvl="1" eaLnBrk="1" hangingPunct="1">
              <a:defRPr/>
            </a:pPr>
            <a:r>
              <a:rPr lang="en-US" sz="2000" dirty="0">
                <a:sym typeface="Wingdings"/>
              </a:rPr>
              <a:t>CMD </a:t>
            </a:r>
            <a:r>
              <a:rPr lang="en-US" sz="2000" dirty="0" smtClean="0">
                <a:sym typeface="Wingdings"/>
              </a:rPr>
              <a:t>attribute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ea typeface="Wingdings"/>
                <a:cs typeface="Wingdings"/>
                <a:sym typeface="Wingdings"/>
              </a:rPr>
              <a:t> complex Data Category</a:t>
            </a:r>
          </a:p>
          <a:p>
            <a:pPr lvl="1" eaLnBrk="1" hangingPunct="1">
              <a:defRPr/>
            </a:pPr>
            <a:r>
              <a:rPr lang="en-US" sz="2000" dirty="0" smtClean="0">
                <a:ea typeface="Wingdings"/>
                <a:cs typeface="Wingdings"/>
                <a:sym typeface="Wingdings"/>
              </a:rPr>
              <a:t>CMD </a:t>
            </a:r>
            <a:r>
              <a:rPr lang="en-US" sz="2000" dirty="0">
                <a:ea typeface="Wingdings"/>
                <a:cs typeface="Wingdings"/>
                <a:sym typeface="Wingdings"/>
              </a:rPr>
              <a:t>value </a:t>
            </a:r>
            <a:r>
              <a:rPr lang="en-US" sz="1800" dirty="0">
                <a:sym typeface="Wingdings"/>
              </a:rPr>
              <a:t>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ea typeface="Wingdings"/>
                <a:cs typeface="Wingdings"/>
                <a:sym typeface="Wingdings"/>
              </a:rPr>
              <a:t> simple Data </a:t>
            </a:r>
            <a:r>
              <a:rPr lang="en-US" sz="2000" dirty="0" smtClean="0">
                <a:ea typeface="Wingdings"/>
                <a:cs typeface="Wingdings"/>
                <a:sym typeface="Wingdings"/>
              </a:rPr>
              <a:t>Category</a:t>
            </a:r>
          </a:p>
          <a:p>
            <a:pPr eaLnBrk="1" hangingPunct="1">
              <a:defRPr/>
            </a:pPr>
            <a:r>
              <a:rPr lang="en-US" dirty="0" smtClean="0">
                <a:ea typeface="Wingdings"/>
                <a:cs typeface="Wingdings"/>
                <a:sym typeface="Wingdings"/>
              </a:rPr>
              <a:t>Due to the flexible nature of CMD this can potentially lead to many semantically 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equivalent DCs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, but with different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7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CLARIN use of </a:t>
            </a:r>
            <a:r>
              <a:rPr lang="en-US" dirty="0" err="1" smtClean="0"/>
              <a:t>ISOcat</a:t>
            </a:r>
            <a:r>
              <a:rPr lang="en-US" dirty="0" smtClean="0"/>
              <a:t>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53000"/>
          </a:xfrm>
        </p:spPr>
        <p:txBody>
          <a:bodyPr/>
          <a:lstStyle/>
          <a:p>
            <a:r>
              <a:rPr lang="en-US" sz="1800" dirty="0" smtClean="0"/>
              <a:t>Content can also be semantically annotated with DCs</a:t>
            </a:r>
          </a:p>
          <a:p>
            <a:pPr lvl="1"/>
            <a:r>
              <a:rPr lang="en-US" sz="1800" dirty="0" smtClean="0"/>
              <a:t>CLARIN-NL call projects are required to do so</a:t>
            </a:r>
          </a:p>
          <a:p>
            <a:pPr lvl="2"/>
            <a:r>
              <a:rPr lang="en-US" sz="1600" dirty="0" smtClean="0"/>
              <a:t>Supported by yearly workshops</a:t>
            </a:r>
          </a:p>
          <a:p>
            <a:pPr lvl="2"/>
            <a:r>
              <a:rPr lang="en-US" sz="1600" dirty="0" smtClean="0"/>
              <a:t>The CLARIN-NL/VL group bundles this work</a:t>
            </a:r>
          </a:p>
          <a:p>
            <a:pPr lvl="1"/>
            <a:r>
              <a:rPr lang="en-US" sz="1800" dirty="0" smtClean="0"/>
              <a:t>Some CLARIN national initiatives have created DCs for </a:t>
            </a:r>
            <a:r>
              <a:rPr lang="en-US" sz="1800" dirty="0" err="1" smtClean="0"/>
              <a:t>tagsets</a:t>
            </a:r>
            <a:endParaRPr lang="en-US" sz="1800" dirty="0" smtClean="0"/>
          </a:p>
          <a:p>
            <a:pPr lvl="2"/>
            <a:r>
              <a:rPr lang="en-US" sz="1600" dirty="0" smtClean="0"/>
              <a:t>Netherlands: CGN</a:t>
            </a:r>
          </a:p>
          <a:p>
            <a:pPr lvl="2"/>
            <a:r>
              <a:rPr lang="en-US" sz="1600" dirty="0" smtClean="0"/>
              <a:t>Poland: NKJP</a:t>
            </a:r>
          </a:p>
          <a:p>
            <a:pPr lvl="2"/>
            <a:r>
              <a:rPr lang="en-US" sz="1600" dirty="0" smtClean="0"/>
              <a:t>Germany: STTS</a:t>
            </a:r>
          </a:p>
          <a:p>
            <a:pPr lvl="2"/>
            <a:r>
              <a:rPr lang="en-US" sz="1600" dirty="0" smtClean="0"/>
              <a:t>Spain: </a:t>
            </a:r>
            <a:r>
              <a:rPr lang="en-US" sz="1600" i="1" dirty="0" smtClean="0"/>
              <a:t>not yet, but asked for info</a:t>
            </a:r>
            <a:endParaRPr lang="en-US" sz="1600" dirty="0" smtClean="0"/>
          </a:p>
          <a:p>
            <a:pPr lvl="1"/>
            <a:r>
              <a:rPr lang="en-US" sz="1800" dirty="0" smtClean="0"/>
              <a:t>Some CLARIN related groups have </a:t>
            </a:r>
            <a:r>
              <a:rPr lang="en-US" sz="1800" dirty="0" smtClean="0"/>
              <a:t>used/created </a:t>
            </a:r>
            <a:r>
              <a:rPr lang="en-US" sz="1800" dirty="0" smtClean="0"/>
              <a:t>DCs for ISO TC 37 standards:</a:t>
            </a:r>
          </a:p>
          <a:p>
            <a:pPr lvl="2"/>
            <a:r>
              <a:rPr lang="en-US" sz="1600" dirty="0" err="1" smtClean="0"/>
              <a:t>Uby</a:t>
            </a:r>
            <a:r>
              <a:rPr lang="en-US" sz="1600" dirty="0" smtClean="0"/>
              <a:t>/</a:t>
            </a:r>
            <a:r>
              <a:rPr lang="en-US" sz="1600" dirty="0" err="1" smtClean="0"/>
              <a:t>Cornetto</a:t>
            </a:r>
            <a:r>
              <a:rPr lang="en-US" sz="1600" dirty="0" smtClean="0"/>
              <a:t>: </a:t>
            </a:r>
            <a:r>
              <a:rPr lang="en-US" sz="1600" dirty="0" smtClean="0"/>
              <a:t>LMF</a:t>
            </a:r>
          </a:p>
          <a:p>
            <a:pPr lvl="2"/>
            <a:r>
              <a:rPr lang="en-US" sz="1600" dirty="0" smtClean="0"/>
              <a:t>SHEBANQ: LAF/</a:t>
            </a:r>
            <a:r>
              <a:rPr lang="en-US" sz="1600" dirty="0" err="1" smtClean="0"/>
              <a:t>GrAF</a:t>
            </a:r>
            <a:endParaRPr lang="en-US" sz="1600" dirty="0" smtClean="0"/>
          </a:p>
          <a:p>
            <a:r>
              <a:rPr lang="en-US" sz="1800" dirty="0" smtClean="0"/>
              <a:t>These annotations could be exploited by (federated) search engines</a:t>
            </a:r>
          </a:p>
          <a:p>
            <a:pPr lvl="1"/>
            <a:r>
              <a:rPr lang="en-US" sz="1600" dirty="0" smtClean="0"/>
              <a:t>Currently level 0 (full text search) is </a:t>
            </a:r>
            <a:r>
              <a:rPr lang="en-US" sz="1600" dirty="0" smtClean="0"/>
              <a:t>working (no DCR involvement)</a:t>
            </a:r>
            <a:endParaRPr lang="en-US" sz="1600" dirty="0" smtClean="0"/>
          </a:p>
          <a:p>
            <a:pPr lvl="1"/>
            <a:r>
              <a:rPr lang="en-US" sz="1600" dirty="0" smtClean="0"/>
              <a:t>Drafts for level 1 included </a:t>
            </a:r>
            <a:r>
              <a:rPr lang="en-US" sz="1600" dirty="0" err="1" smtClean="0"/>
              <a:t>ISOcat</a:t>
            </a:r>
            <a:r>
              <a:rPr lang="en-US" sz="1600" dirty="0" smtClean="0"/>
              <a:t> and </a:t>
            </a:r>
            <a:r>
              <a:rPr lang="en-US" sz="1600" dirty="0" err="1" smtClean="0"/>
              <a:t>RELcat</a:t>
            </a:r>
            <a:r>
              <a:rPr lang="en-US" sz="1600" dirty="0" smtClean="0"/>
              <a:t> interaction (at least for the metadata part)</a:t>
            </a:r>
          </a:p>
          <a:p>
            <a:pPr lvl="1"/>
            <a:r>
              <a:rPr lang="en-US" sz="1600" dirty="0" smtClean="0"/>
              <a:t>Needs an search indexing engine on the center side that understand DC annotated resources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23400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CLARIN use of </a:t>
            </a:r>
            <a:r>
              <a:rPr lang="en-US" dirty="0" err="1" smtClean="0"/>
              <a:t>ISOcat</a:t>
            </a:r>
            <a:r>
              <a:rPr lang="en-US" dirty="0" smtClean="0"/>
              <a:t>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absence of standardized DCs</a:t>
            </a:r>
            <a:r>
              <a:rPr lang="en-US" dirty="0"/>
              <a:t> the CLARIN ERIC suggested to appoint national </a:t>
            </a:r>
            <a:r>
              <a:rPr lang="en-US" dirty="0" err="1"/>
              <a:t>ISOcat</a:t>
            </a:r>
            <a:r>
              <a:rPr lang="en-US" dirty="0"/>
              <a:t> (and or CMDI) </a:t>
            </a:r>
            <a:r>
              <a:rPr lang="en-US" dirty="0" smtClean="0"/>
              <a:t>coordinators to streamline </a:t>
            </a:r>
            <a:r>
              <a:rPr lang="en-US" dirty="0" smtClean="0"/>
              <a:t>the process of </a:t>
            </a:r>
            <a:r>
              <a:rPr lang="en-US" dirty="0" err="1" smtClean="0"/>
              <a:t>ISOcat</a:t>
            </a:r>
            <a:r>
              <a:rPr lang="en-US" dirty="0" smtClean="0"/>
              <a:t> usage and DC </a:t>
            </a:r>
            <a:r>
              <a:rPr lang="en-US" dirty="0" smtClean="0"/>
              <a:t>creation</a:t>
            </a:r>
            <a:endParaRPr lang="en-US" dirty="0" smtClean="0"/>
          </a:p>
          <a:p>
            <a:pPr lvl="1"/>
            <a:r>
              <a:rPr lang="en-US" dirty="0" smtClean="0"/>
              <a:t>They have been appointed, but they have not yet met</a:t>
            </a:r>
          </a:p>
          <a:p>
            <a:pPr lvl="1"/>
            <a:r>
              <a:rPr lang="en-US" dirty="0" smtClean="0"/>
              <a:t>The CLARIN-NL/VL experience is important input for this coordination effort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160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- 1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52600"/>
            <a:ext cx="6597650" cy="3256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1219200"/>
            <a:ext cx="1382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ISO 11179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5638800"/>
            <a:ext cx="2066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hlinkClick r:id="rId3"/>
              </a:rPr>
              <a:t>ISO 12620:2009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259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types - 1</a:t>
            </a:r>
            <a:endParaRPr lang="en-US" dirty="0"/>
          </a:p>
        </p:txBody>
      </p:sp>
      <p:grpSp>
        <p:nvGrpSpPr>
          <p:cNvPr id="4" name="Groep 26"/>
          <p:cNvGrpSpPr>
            <a:grpSpLocks/>
          </p:cNvGrpSpPr>
          <p:nvPr/>
        </p:nvGrpSpPr>
        <p:grpSpPr bwMode="auto">
          <a:xfrm>
            <a:off x="304800" y="1600200"/>
            <a:ext cx="2362200" cy="2091613"/>
            <a:chOff x="228600" y="1600200"/>
            <a:chExt cx="2362200" cy="2091065"/>
          </a:xfrm>
        </p:grpSpPr>
        <p:sp>
          <p:nvSpPr>
            <p:cNvPr id="5" name="Ovaal 5"/>
            <p:cNvSpPr>
              <a:spLocks noChangeArrowheads="1"/>
            </p:cNvSpPr>
            <p:nvPr/>
          </p:nvSpPr>
          <p:spPr bwMode="auto">
            <a:xfrm>
              <a:off x="228600" y="2362200"/>
              <a:ext cx="2209800" cy="91440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err="1"/>
                <a:t>writtenForm</a:t>
              </a:r>
              <a:endParaRPr lang="en-US" sz="1600" dirty="0"/>
            </a:p>
          </p:txBody>
        </p:sp>
        <p:sp>
          <p:nvSpPr>
            <p:cNvPr id="6" name="Tekstvak 6"/>
            <p:cNvSpPr txBox="1">
              <a:spLocks noChangeArrowheads="1"/>
            </p:cNvSpPr>
            <p:nvPr/>
          </p:nvSpPr>
          <p:spPr bwMode="auto">
            <a:xfrm>
              <a:off x="931702" y="3352800"/>
              <a:ext cx="803598" cy="338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1600" i="1"/>
                <a:t>string</a:t>
              </a:r>
              <a:endParaRPr lang="en-US" sz="1600" i="1"/>
            </a:p>
          </p:txBody>
        </p:sp>
        <p:sp>
          <p:nvSpPr>
            <p:cNvPr id="7" name="Tekstvak 18"/>
            <p:cNvSpPr txBox="1">
              <a:spLocks noChangeArrowheads="1"/>
            </p:cNvSpPr>
            <p:nvPr/>
          </p:nvSpPr>
          <p:spPr bwMode="auto">
            <a:xfrm>
              <a:off x="1604632" y="1600200"/>
              <a:ext cx="98616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 dirty="0"/>
                <a:t>open</a:t>
              </a:r>
              <a:endParaRPr lang="en-US" sz="2800" dirty="0"/>
            </a:p>
          </p:txBody>
        </p:sp>
      </p:grpSp>
      <p:grpSp>
        <p:nvGrpSpPr>
          <p:cNvPr id="8" name="Groep 29"/>
          <p:cNvGrpSpPr>
            <a:grpSpLocks/>
          </p:cNvGrpSpPr>
          <p:nvPr/>
        </p:nvGrpSpPr>
        <p:grpSpPr bwMode="auto">
          <a:xfrm>
            <a:off x="1295400" y="1609725"/>
            <a:ext cx="5486400" cy="4181475"/>
            <a:chOff x="1219200" y="1610380"/>
            <a:chExt cx="5486400" cy="4180820"/>
          </a:xfrm>
        </p:grpSpPr>
        <p:sp>
          <p:nvSpPr>
            <p:cNvPr id="9" name="Ovaal 7"/>
            <p:cNvSpPr>
              <a:spLocks noChangeArrowheads="1"/>
            </p:cNvSpPr>
            <p:nvPr/>
          </p:nvSpPr>
          <p:spPr bwMode="auto">
            <a:xfrm>
              <a:off x="2895600" y="2362200"/>
              <a:ext cx="2209800" cy="9144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err="1"/>
                <a:t>grammaticalGender</a:t>
              </a:r>
              <a:endParaRPr lang="en-US" sz="1600" dirty="0"/>
            </a:p>
          </p:txBody>
        </p:sp>
        <p:sp>
          <p:nvSpPr>
            <p:cNvPr id="10" name="Tekstvak 8"/>
            <p:cNvSpPr txBox="1">
              <a:spLocks noChangeArrowheads="1"/>
            </p:cNvSpPr>
            <p:nvPr/>
          </p:nvSpPr>
          <p:spPr bwMode="auto">
            <a:xfrm>
              <a:off x="4710140" y="3288268"/>
              <a:ext cx="803598" cy="338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1600" i="1"/>
                <a:t>string</a:t>
              </a:r>
              <a:endParaRPr lang="en-US" sz="1600" i="1"/>
            </a:p>
          </p:txBody>
        </p:sp>
        <p:sp>
          <p:nvSpPr>
            <p:cNvPr id="11" name="Ovaal 9"/>
            <p:cNvSpPr/>
            <p:nvPr/>
          </p:nvSpPr>
          <p:spPr bwMode="auto">
            <a:xfrm>
              <a:off x="1219200" y="4038875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 dirty="0"/>
                <a:t>neuter</a:t>
              </a:r>
            </a:p>
          </p:txBody>
        </p:sp>
        <p:sp>
          <p:nvSpPr>
            <p:cNvPr id="12" name="Ovaal 10"/>
            <p:cNvSpPr/>
            <p:nvPr/>
          </p:nvSpPr>
          <p:spPr bwMode="auto">
            <a:xfrm>
              <a:off x="2895600" y="4876943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 dirty="0"/>
                <a:t>masculine</a:t>
              </a:r>
            </a:p>
          </p:txBody>
        </p:sp>
        <p:sp>
          <p:nvSpPr>
            <p:cNvPr id="13" name="Ovaal 11"/>
            <p:cNvSpPr/>
            <p:nvPr/>
          </p:nvSpPr>
          <p:spPr bwMode="auto">
            <a:xfrm>
              <a:off x="4495800" y="4038875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 dirty="0"/>
                <a:t>feminine</a:t>
              </a:r>
            </a:p>
          </p:txBody>
        </p:sp>
        <p:cxnSp>
          <p:nvCxnSpPr>
            <p:cNvPr id="14" name="Rechte verbindingslijn 13"/>
            <p:cNvCxnSpPr>
              <a:cxnSpLocks noChangeShapeType="1"/>
              <a:stCxn id="9" idx="4"/>
              <a:endCxn id="11" idx="0"/>
            </p:cNvCxnSpPr>
            <p:nvPr/>
          </p:nvCxnSpPr>
          <p:spPr bwMode="auto">
            <a:xfrm rot="5400000">
              <a:off x="2781300" y="2819400"/>
              <a:ext cx="762000" cy="1676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5" name="Rechte verbindingslijn 15"/>
            <p:cNvCxnSpPr>
              <a:cxnSpLocks noChangeShapeType="1"/>
              <a:stCxn id="9" idx="4"/>
              <a:endCxn id="12" idx="0"/>
            </p:cNvCxnSpPr>
            <p:nvPr/>
          </p:nvCxnSpPr>
          <p:spPr bwMode="auto">
            <a:xfrm rot="5400000">
              <a:off x="3200400" y="4076700"/>
              <a:ext cx="16002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6" name="Rechte verbindingslijn 17"/>
            <p:cNvCxnSpPr>
              <a:cxnSpLocks noChangeShapeType="1"/>
              <a:stCxn id="9" idx="4"/>
              <a:endCxn id="13" idx="0"/>
            </p:cNvCxnSpPr>
            <p:nvPr/>
          </p:nvCxnSpPr>
          <p:spPr bwMode="auto">
            <a:xfrm rot="16200000" flipH="1">
              <a:off x="4419600" y="2857500"/>
              <a:ext cx="762000" cy="160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7" name="Tekstvak 19"/>
            <p:cNvSpPr txBox="1">
              <a:spLocks noChangeArrowheads="1"/>
            </p:cNvSpPr>
            <p:nvPr/>
          </p:nvSpPr>
          <p:spPr bwMode="auto">
            <a:xfrm>
              <a:off x="3390209" y="1610380"/>
              <a:ext cx="122501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/>
                <a:t>closed</a:t>
              </a:r>
              <a:endParaRPr lang="en-US" sz="2800"/>
            </a:p>
          </p:txBody>
        </p:sp>
      </p:grpSp>
      <p:sp>
        <p:nvSpPr>
          <p:cNvPr id="18" name="Tekstvak 20"/>
          <p:cNvSpPr txBox="1">
            <a:spLocks noChangeArrowheads="1"/>
          </p:cNvSpPr>
          <p:nvPr/>
        </p:nvSpPr>
        <p:spPr bwMode="auto">
          <a:xfrm>
            <a:off x="26987" y="5019675"/>
            <a:ext cx="1323976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 dirty="0"/>
              <a:t>simple:</a:t>
            </a:r>
            <a:endParaRPr lang="en-US" sz="2800" dirty="0"/>
          </a:p>
        </p:txBody>
      </p:sp>
      <p:grpSp>
        <p:nvGrpSpPr>
          <p:cNvPr id="19" name="Groep 28"/>
          <p:cNvGrpSpPr>
            <a:grpSpLocks/>
          </p:cNvGrpSpPr>
          <p:nvPr/>
        </p:nvGrpSpPr>
        <p:grpSpPr bwMode="auto">
          <a:xfrm>
            <a:off x="6553200" y="1600200"/>
            <a:ext cx="2209800" cy="2548355"/>
            <a:chOff x="6477000" y="1600200"/>
            <a:chExt cx="2209800" cy="2547805"/>
          </a:xfrm>
        </p:grpSpPr>
        <p:sp>
          <p:nvSpPr>
            <p:cNvPr id="20" name="Ovaal 21"/>
            <p:cNvSpPr>
              <a:spLocks noChangeArrowheads="1"/>
            </p:cNvSpPr>
            <p:nvPr/>
          </p:nvSpPr>
          <p:spPr bwMode="auto">
            <a:xfrm>
              <a:off x="6477000" y="2362200"/>
              <a:ext cx="2209800" cy="914400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/>
                <a:t>email</a:t>
              </a:r>
            </a:p>
          </p:txBody>
        </p:sp>
        <p:sp>
          <p:nvSpPr>
            <p:cNvPr id="21" name="Tekstvak 22"/>
            <p:cNvSpPr txBox="1">
              <a:spLocks noChangeArrowheads="1"/>
            </p:cNvSpPr>
            <p:nvPr/>
          </p:nvSpPr>
          <p:spPr bwMode="auto">
            <a:xfrm>
              <a:off x="7180102" y="3352800"/>
              <a:ext cx="803598" cy="338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1600" i="1"/>
                <a:t>string</a:t>
              </a:r>
              <a:endParaRPr lang="en-US" sz="1600" i="1"/>
            </a:p>
          </p:txBody>
        </p:sp>
        <p:sp>
          <p:nvSpPr>
            <p:cNvPr id="22" name="Tekstvak 23"/>
            <p:cNvSpPr txBox="1">
              <a:spLocks noChangeArrowheads="1"/>
            </p:cNvSpPr>
            <p:nvPr/>
          </p:nvSpPr>
          <p:spPr bwMode="auto">
            <a:xfrm>
              <a:off x="6564940" y="1600200"/>
              <a:ext cx="204575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/>
                <a:t>constrained</a:t>
              </a:r>
              <a:endParaRPr lang="en-US" sz="2800"/>
            </a:p>
          </p:txBody>
        </p:sp>
        <p:sp>
          <p:nvSpPr>
            <p:cNvPr id="23" name="Tekstvak 24"/>
            <p:cNvSpPr txBox="1"/>
            <p:nvPr/>
          </p:nvSpPr>
          <p:spPr>
            <a:xfrm>
              <a:off x="6637072" y="3809524"/>
              <a:ext cx="1889660" cy="3384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nl-NL" sz="1600" dirty="0" err="1"/>
                <a:t>Constraint</a:t>
              </a:r>
              <a:r>
                <a:rPr lang="nl-NL" sz="1600" dirty="0"/>
                <a:t>: .</a:t>
              </a:r>
              <a:r>
                <a:rPr lang="en-US" sz="1600" dirty="0"/>
                <a:t>+@.+</a:t>
              </a:r>
            </a:p>
          </p:txBody>
        </p:sp>
      </p:grpSp>
      <p:sp>
        <p:nvSpPr>
          <p:cNvPr id="24" name="Tekstvak 25"/>
          <p:cNvSpPr txBox="1">
            <a:spLocks noChangeArrowheads="1"/>
          </p:cNvSpPr>
          <p:nvPr/>
        </p:nvSpPr>
        <p:spPr bwMode="auto">
          <a:xfrm>
            <a:off x="0" y="1600200"/>
            <a:ext cx="16240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/>
              <a:t>complex: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84426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types - 2</a:t>
            </a:r>
            <a:endParaRPr lang="en-US" dirty="0"/>
          </a:p>
        </p:txBody>
      </p:sp>
      <p:sp>
        <p:nvSpPr>
          <p:cNvPr id="4" name="Ovaal 5"/>
          <p:cNvSpPr>
            <a:spLocks noChangeArrowheads="1"/>
          </p:cNvSpPr>
          <p:nvPr/>
        </p:nvSpPr>
        <p:spPr bwMode="auto">
          <a:xfrm>
            <a:off x="1752600" y="2546219"/>
            <a:ext cx="1845547" cy="7638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/>
              <a:t>language</a:t>
            </a:r>
            <a:endParaRPr lang="en-US" sz="1600" dirty="0"/>
          </a:p>
        </p:txBody>
      </p:sp>
      <p:sp>
        <p:nvSpPr>
          <p:cNvPr id="5" name="Ovaal 5"/>
          <p:cNvSpPr>
            <a:spLocks noChangeArrowheads="1"/>
          </p:cNvSpPr>
          <p:nvPr/>
        </p:nvSpPr>
        <p:spPr bwMode="auto">
          <a:xfrm>
            <a:off x="3661787" y="2609859"/>
            <a:ext cx="1845547" cy="7638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/>
              <a:t>alphabet</a:t>
            </a:r>
            <a:endParaRPr lang="en-US" sz="1600" dirty="0"/>
          </a:p>
        </p:txBody>
      </p:sp>
      <p:sp>
        <p:nvSpPr>
          <p:cNvPr id="6" name="Ovaal 5"/>
          <p:cNvSpPr>
            <a:spLocks noChangeArrowheads="1"/>
          </p:cNvSpPr>
          <p:nvPr/>
        </p:nvSpPr>
        <p:spPr bwMode="auto">
          <a:xfrm>
            <a:off x="5698253" y="4646325"/>
            <a:ext cx="1845547" cy="76387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 smtClean="0"/>
              <a:t>writtenForm</a:t>
            </a:r>
            <a:endParaRPr lang="en-US" sz="1600" dirty="0"/>
          </a:p>
        </p:txBody>
      </p:sp>
      <p:sp>
        <p:nvSpPr>
          <p:cNvPr id="7" name="Ovaal 5"/>
          <p:cNvSpPr>
            <a:spLocks noChangeArrowheads="1"/>
          </p:cNvSpPr>
          <p:nvPr/>
        </p:nvSpPr>
        <p:spPr bwMode="auto">
          <a:xfrm>
            <a:off x="1752600" y="3500612"/>
            <a:ext cx="1845547" cy="763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 smtClean="0"/>
              <a:t>japanese</a:t>
            </a:r>
            <a:endParaRPr lang="en-US" sz="1600" dirty="0"/>
          </a:p>
        </p:txBody>
      </p:sp>
      <p:sp>
        <p:nvSpPr>
          <p:cNvPr id="8" name="Ovaal 5"/>
          <p:cNvSpPr>
            <a:spLocks noChangeArrowheads="1"/>
          </p:cNvSpPr>
          <p:nvPr/>
        </p:nvSpPr>
        <p:spPr bwMode="auto">
          <a:xfrm>
            <a:off x="3661787" y="3500812"/>
            <a:ext cx="1845547" cy="763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 smtClean="0"/>
              <a:t>ipa</a:t>
            </a:r>
            <a:endParaRPr lang="en-US" sz="1600" dirty="0"/>
          </a:p>
        </p:txBody>
      </p:sp>
      <p:cxnSp>
        <p:nvCxnSpPr>
          <p:cNvPr id="9" name="Straight Connector 8"/>
          <p:cNvCxnSpPr>
            <a:stCxn id="4" idx="4"/>
            <a:endCxn id="7" idx="0"/>
          </p:cNvCxnSpPr>
          <p:nvPr/>
        </p:nvCxnSpPr>
        <p:spPr>
          <a:xfrm rot="5400000">
            <a:off x="2580115" y="3405353"/>
            <a:ext cx="190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4"/>
            <a:endCxn id="8" idx="0"/>
          </p:cNvCxnSpPr>
          <p:nvPr/>
        </p:nvCxnSpPr>
        <p:spPr>
          <a:xfrm rot="5400000">
            <a:off x="4521021" y="3437273"/>
            <a:ext cx="127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2675374" y="1655265"/>
            <a:ext cx="4868426" cy="2991059"/>
            <a:chOff x="2675374" y="1655265"/>
            <a:chExt cx="4868426" cy="2991059"/>
          </a:xfrm>
        </p:grpSpPr>
        <p:sp>
          <p:nvSpPr>
            <p:cNvPr id="12" name="Ovaal 5"/>
            <p:cNvSpPr>
              <a:spLocks noChangeArrowheads="1"/>
            </p:cNvSpPr>
            <p:nvPr/>
          </p:nvSpPr>
          <p:spPr bwMode="auto">
            <a:xfrm>
              <a:off x="3661787" y="1655265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smtClean="0"/>
                <a:t>lexicon</a:t>
              </a:r>
              <a:endParaRPr lang="en-US" sz="1600" dirty="0"/>
            </a:p>
          </p:txBody>
        </p:sp>
        <p:sp>
          <p:nvSpPr>
            <p:cNvPr id="13" name="Ovaal 5"/>
            <p:cNvSpPr>
              <a:spLocks noChangeArrowheads="1"/>
            </p:cNvSpPr>
            <p:nvPr/>
          </p:nvSpPr>
          <p:spPr bwMode="auto">
            <a:xfrm>
              <a:off x="5698253" y="2546219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smtClean="0"/>
                <a:t>entry</a:t>
              </a:r>
              <a:endParaRPr lang="en-US" sz="1600" dirty="0"/>
            </a:p>
          </p:txBody>
        </p:sp>
        <p:sp>
          <p:nvSpPr>
            <p:cNvPr id="14" name="Ovaal 5"/>
            <p:cNvSpPr>
              <a:spLocks noChangeArrowheads="1"/>
            </p:cNvSpPr>
            <p:nvPr/>
          </p:nvSpPr>
          <p:spPr bwMode="auto">
            <a:xfrm>
              <a:off x="5698253" y="3564452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smtClean="0"/>
                <a:t>lemma</a:t>
              </a:r>
              <a:endParaRPr lang="en-US" sz="1600" dirty="0"/>
            </a:p>
          </p:txBody>
        </p:sp>
        <p:cxnSp>
          <p:nvCxnSpPr>
            <p:cNvPr id="15" name="Straight Connector 14"/>
            <p:cNvCxnSpPr>
              <a:stCxn id="12" idx="4"/>
              <a:endCxn id="5" idx="0"/>
            </p:cNvCxnSpPr>
            <p:nvPr/>
          </p:nvCxnSpPr>
          <p:spPr>
            <a:xfrm rot="5400000">
              <a:off x="4489201" y="2514499"/>
              <a:ext cx="1907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2" idx="4"/>
              <a:endCxn id="4" idx="0"/>
            </p:cNvCxnSpPr>
            <p:nvPr/>
          </p:nvCxnSpPr>
          <p:spPr>
            <a:xfrm rot="5400000">
              <a:off x="3566428" y="1528086"/>
              <a:ext cx="127079" cy="1909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2" idx="4"/>
              <a:endCxn id="13" idx="0"/>
            </p:cNvCxnSpPr>
            <p:nvPr/>
          </p:nvCxnSpPr>
          <p:spPr>
            <a:xfrm rot="16200000" flipH="1">
              <a:off x="5539254" y="1464447"/>
              <a:ext cx="127079" cy="20364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3" idx="4"/>
              <a:endCxn id="14" idx="0"/>
            </p:cNvCxnSpPr>
            <p:nvPr/>
          </p:nvCxnSpPr>
          <p:spPr>
            <a:xfrm rot="5400000">
              <a:off x="6493847" y="3437273"/>
              <a:ext cx="2543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4" idx="4"/>
              <a:endCxn id="6" idx="0"/>
            </p:cNvCxnSpPr>
            <p:nvPr/>
          </p:nvCxnSpPr>
          <p:spPr>
            <a:xfrm rot="5400000">
              <a:off x="6462028" y="4487326"/>
              <a:ext cx="3179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kstvak 20"/>
          <p:cNvSpPr txBox="1">
            <a:spLocks noChangeArrowheads="1"/>
          </p:cNvSpPr>
          <p:nvPr/>
        </p:nvSpPr>
        <p:spPr bwMode="auto">
          <a:xfrm>
            <a:off x="238582" y="1611312"/>
            <a:ext cx="16664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 dirty="0" smtClean="0"/>
              <a:t>container: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4287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Proliferation due to types:</a:t>
            </a:r>
          </a:p>
          <a:p>
            <a:pPr lvl="1"/>
            <a:r>
              <a:rPr lang="en-US" dirty="0" smtClean="0"/>
              <a:t>Different uses of a concept in a data model might lead to different representations</a:t>
            </a:r>
          </a:p>
          <a:p>
            <a:pPr lvl="2"/>
            <a:r>
              <a:rPr lang="en-US" dirty="0"/>
              <a:t>in </a:t>
            </a:r>
            <a:r>
              <a:rPr lang="en-US" dirty="0">
                <a:latin typeface="Courier New"/>
                <a:cs typeface="Courier New"/>
              </a:rPr>
              <a:t>part-of-speech = “verb”</a:t>
            </a:r>
            <a:r>
              <a:rPr lang="en-US" dirty="0"/>
              <a:t> /</a:t>
            </a:r>
            <a:r>
              <a:rPr lang="en-US" i="1" dirty="0"/>
              <a:t>verb</a:t>
            </a:r>
            <a:r>
              <a:rPr lang="en-US" dirty="0"/>
              <a:t>/ is a simple data </a:t>
            </a:r>
            <a:r>
              <a:rPr lang="en-US" dirty="0" smtClean="0"/>
              <a:t>category</a:t>
            </a:r>
          </a:p>
          <a:p>
            <a:pPr lvl="2"/>
            <a:r>
              <a:rPr lang="en-US" dirty="0" smtClean="0"/>
              <a:t>in </a:t>
            </a:r>
            <a:r>
              <a:rPr lang="en-US" dirty="0">
                <a:latin typeface="Courier New"/>
                <a:cs typeface="Courier New"/>
              </a:rPr>
              <a:t>verb = “to walk”</a:t>
            </a:r>
            <a:r>
              <a:rPr lang="en-US" dirty="0"/>
              <a:t> /</a:t>
            </a:r>
            <a:r>
              <a:rPr lang="en-US" i="1" dirty="0"/>
              <a:t>verb</a:t>
            </a:r>
            <a:r>
              <a:rPr lang="en-US" dirty="0"/>
              <a:t>/ is an open data </a:t>
            </a:r>
            <a:r>
              <a:rPr lang="en-US" dirty="0" smtClean="0"/>
              <a:t>category</a:t>
            </a:r>
          </a:p>
          <a:p>
            <a:pPr lvl="2"/>
            <a:r>
              <a:rPr lang="en-US" dirty="0"/>
              <a:t>i</a:t>
            </a:r>
            <a:r>
              <a:rPr lang="en-US" dirty="0" smtClean="0"/>
              <a:t>n both cases the semantics might be the same</a:t>
            </a:r>
          </a:p>
          <a:p>
            <a:pPr lvl="1"/>
            <a:r>
              <a:rPr lang="en-US" dirty="0" smtClean="0"/>
              <a:t>The DCR data model doesn’t have provisions to share a semantic core (a concept)</a:t>
            </a:r>
          </a:p>
          <a:p>
            <a:pPr lvl="1"/>
            <a:r>
              <a:rPr lang="en-US" dirty="0" smtClean="0"/>
              <a:t>So users have to recreate data categories </a:t>
            </a:r>
            <a:r>
              <a:rPr lang="en-US" dirty="0" smtClean="0"/>
              <a:t>because </a:t>
            </a:r>
            <a:r>
              <a:rPr lang="en-US" dirty="0" smtClean="0"/>
              <a:t>they need another type</a:t>
            </a:r>
          </a:p>
          <a:p>
            <a:pPr lvl="1"/>
            <a:r>
              <a:rPr lang="en-US" dirty="0" smtClean="0"/>
              <a:t>This leads to proliferation and makes it hard for users to select the right DC or to keep semantics in sync across types</a:t>
            </a:r>
          </a:p>
          <a:p>
            <a:pPr lvl="1"/>
            <a:r>
              <a:rPr lang="en-US" dirty="0"/>
              <a:t>Many </a:t>
            </a:r>
            <a:r>
              <a:rPr lang="en-US" dirty="0" smtClean="0"/>
              <a:t>users will </a:t>
            </a:r>
            <a:r>
              <a:rPr lang="en-US" dirty="0"/>
              <a:t>just use the wrong </a:t>
            </a:r>
            <a:r>
              <a:rPr lang="en-US" dirty="0" smtClean="0"/>
              <a:t>type </a:t>
            </a:r>
            <a:r>
              <a:rPr lang="en-US" dirty="0" smtClean="0">
                <a:sym typeface="Wingdings"/>
              </a:rPr>
              <a:t>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562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Conflicts with actual use</a:t>
            </a:r>
          </a:p>
          <a:p>
            <a:pPr lvl="1"/>
            <a:r>
              <a:rPr lang="en-US" dirty="0" smtClean="0"/>
              <a:t>(metadata) resources point to DCs from a specific context</a:t>
            </a:r>
          </a:p>
          <a:p>
            <a:pPr lvl="2"/>
            <a:r>
              <a:rPr lang="en-US" dirty="0" smtClean="0"/>
              <a:t>CMD component should point to a container DC, but this happens not always and </a:t>
            </a:r>
            <a:r>
              <a:rPr lang="en-US" dirty="0" err="1" smtClean="0"/>
              <a:t>ISOcat</a:t>
            </a:r>
            <a:r>
              <a:rPr lang="en-US" dirty="0" smtClean="0"/>
              <a:t> has no way to enforce it</a:t>
            </a:r>
          </a:p>
          <a:p>
            <a:pPr lvl="2"/>
            <a:r>
              <a:rPr lang="en-US" dirty="0" smtClean="0"/>
              <a:t>An Relax NG &lt;value&gt; element should point to a simple DC, but this can’t be enforced by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ISOca</a:t>
            </a:r>
            <a:r>
              <a:rPr lang="en-US" dirty="0" err="1" smtClean="0"/>
              <a:t>t</a:t>
            </a:r>
            <a:r>
              <a:rPr lang="en-US" dirty="0" smtClean="0"/>
              <a:t> DCR has no way to enforce proper use of DC types within the resources</a:t>
            </a:r>
          </a:p>
          <a:p>
            <a:pPr lvl="2"/>
            <a:r>
              <a:rPr lang="en-US" dirty="0" smtClean="0"/>
              <a:t>It can steer in the form of XSD, RNG, FSD, … templates</a:t>
            </a:r>
          </a:p>
          <a:p>
            <a:pPr lvl="2"/>
            <a:r>
              <a:rPr lang="en-US" dirty="0" smtClean="0"/>
              <a:t>But in most (all CLARIN) cases a schema already exists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 smtClean="0"/>
              <a:t>all cases the resource context provides the actual and thus correct representation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7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 DCs in RNG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362201"/>
            <a:ext cx="8229600" cy="388619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rng:attribute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name=“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alphabet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” 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&lt;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rng:value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dcr:datcat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=“http://www.isocat.org/datcat/…”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	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ipa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Courier New" pitchFamily="49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	…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&lt;/…&gt;</a:t>
            </a:r>
          </a:p>
        </p:txBody>
      </p:sp>
      <p:sp>
        <p:nvSpPr>
          <p:cNvPr id="3" name="Down Arrow Callout 2"/>
          <p:cNvSpPr/>
          <p:nvPr/>
        </p:nvSpPr>
        <p:spPr bwMode="auto">
          <a:xfrm>
            <a:off x="3429000" y="1295400"/>
            <a:ext cx="2743200" cy="1066800"/>
          </a:xfrm>
          <a:prstGeom prst="downArrowCallou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An XML attribute implies a complex DC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Up Arrow Callout 5"/>
          <p:cNvSpPr/>
          <p:nvPr/>
        </p:nvSpPr>
        <p:spPr bwMode="auto">
          <a:xfrm>
            <a:off x="4267200" y="3886200"/>
            <a:ext cx="2362200" cy="1219200"/>
          </a:xfrm>
          <a:prstGeom prst="upArrowCallou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An value implies a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simple DC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3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Embed DCs in a FSR (LMF/LAF/TEI)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9530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WordForm</a:t>
            </a:r>
            <a:r>
              <a:rPr lang="fr-FR" dirty="0"/>
              <a:t>&gt;</a:t>
            </a:r>
            <a:br>
              <a:rPr lang="fr-FR" dirty="0"/>
            </a:br>
            <a:r>
              <a:rPr lang="fr-FR" dirty="0"/>
              <a:t>  &lt;</a:t>
            </a:r>
            <a:r>
              <a:rPr lang="fr-FR" dirty="0" err="1"/>
              <a:t>feat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  </a:t>
            </a:r>
            <a:r>
              <a:rPr lang="fr-FR" dirty="0" err="1"/>
              <a:t>att</a:t>
            </a:r>
            <a:r>
              <a:rPr lang="fr-FR" dirty="0"/>
              <a:t>="</a:t>
            </a:r>
            <a:r>
              <a:rPr lang="fr-FR" dirty="0" err="1"/>
              <a:t>writtenForm</a:t>
            </a:r>
            <a:r>
              <a:rPr lang="fr-FR" dirty="0"/>
              <a:t>"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dcr:datcat</a:t>
            </a:r>
            <a:r>
              <a:rPr lang="fr-FR" dirty="0"/>
              <a:t>="</a:t>
            </a:r>
            <a:r>
              <a:rPr lang="fr-FR" u="sng" dirty="0">
                <a:hlinkClick r:id="rId2"/>
              </a:rPr>
              <a:t>http://www.isocat.org/datcat/DC-1836</a:t>
            </a:r>
            <a:r>
              <a:rPr lang="fr-FR" dirty="0"/>
              <a:t>"</a:t>
            </a:r>
            <a:br>
              <a:rPr lang="fr-FR" dirty="0"/>
            </a:br>
            <a:r>
              <a:rPr lang="fr-FR" dirty="0"/>
              <a:t>   val="clergyman"/&gt;</a:t>
            </a:r>
            <a:br>
              <a:rPr lang="fr-FR" dirty="0"/>
            </a:br>
            <a:r>
              <a:rPr lang="fr-FR" dirty="0"/>
              <a:t>  &lt;</a:t>
            </a:r>
            <a:r>
              <a:rPr lang="fr-FR" dirty="0" err="1"/>
              <a:t>feat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  </a:t>
            </a:r>
            <a:r>
              <a:rPr lang="fr-FR" dirty="0" err="1"/>
              <a:t>att</a:t>
            </a:r>
            <a:r>
              <a:rPr lang="fr-FR" dirty="0"/>
              <a:t>="</a:t>
            </a:r>
            <a:r>
              <a:rPr lang="fr-FR" dirty="0" err="1"/>
              <a:t>grammaticalNumber</a:t>
            </a:r>
            <a:r>
              <a:rPr lang="fr-FR" dirty="0"/>
              <a:t>"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dcr:datcat</a:t>
            </a:r>
            <a:r>
              <a:rPr lang="fr-FR" dirty="0"/>
              <a:t>="</a:t>
            </a:r>
            <a:r>
              <a:rPr lang="fr-FR" u="sng" dirty="0">
                <a:hlinkClick r:id="rId3"/>
              </a:rPr>
              <a:t>http://www.isocat.org/datcat/DC-1298</a:t>
            </a:r>
            <a:r>
              <a:rPr lang="fr-FR" dirty="0"/>
              <a:t>"</a:t>
            </a:r>
            <a:br>
              <a:rPr lang="fr-FR" dirty="0"/>
            </a:br>
            <a:r>
              <a:rPr lang="fr-FR" dirty="0"/>
              <a:t>   val="</a:t>
            </a:r>
            <a:r>
              <a:rPr lang="fr-FR" dirty="0" err="1"/>
              <a:t>singular</a:t>
            </a:r>
            <a:r>
              <a:rPr lang="fr-FR" dirty="0"/>
              <a:t>"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 smtClean="0"/>
              <a:t>dcr:valueDatcat</a:t>
            </a:r>
            <a:r>
              <a:rPr lang="fr-FR" dirty="0"/>
              <a:t>="</a:t>
            </a:r>
            <a:r>
              <a:rPr lang="fr-FR" u="sng" dirty="0">
                <a:hlinkClick r:id="rId4"/>
              </a:rPr>
              <a:t>http://www.isocat.org/datcat/DC-1387</a:t>
            </a:r>
            <a:r>
              <a:rPr lang="fr-FR" dirty="0"/>
              <a:t>"/&gt;</a:t>
            </a:r>
            <a:br>
              <a:rPr lang="fr-FR" dirty="0"/>
            </a:br>
            <a:r>
              <a:rPr lang="fr-FR" dirty="0"/>
              <a:t>&lt;/</a:t>
            </a:r>
            <a:r>
              <a:rPr lang="fr-FR" dirty="0" err="1"/>
              <a:t>WordForm</a:t>
            </a:r>
            <a:r>
              <a:rPr lang="fr-FR" dirty="0"/>
              <a:t>&gt;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own Arrow Callout 3"/>
          <p:cNvSpPr/>
          <p:nvPr/>
        </p:nvSpPr>
        <p:spPr bwMode="auto">
          <a:xfrm>
            <a:off x="4876800" y="1371600"/>
            <a:ext cx="2133600" cy="1219200"/>
          </a:xfrm>
          <a:prstGeom prst="downArrowCallou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A feature name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implies a complex DC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Up Arrow Callout 5"/>
          <p:cNvSpPr/>
          <p:nvPr/>
        </p:nvSpPr>
        <p:spPr bwMode="auto">
          <a:xfrm>
            <a:off x="3429000" y="5486400"/>
            <a:ext cx="2286000" cy="914400"/>
          </a:xfrm>
          <a:prstGeom prst="upArrowCallou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A feature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value implies a simple DC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944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mismatches in CMDI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469 simple DCs:</a:t>
            </a:r>
          </a:p>
          <a:p>
            <a:pPr lvl="1"/>
            <a:r>
              <a:rPr lang="en-US" dirty="0" smtClean="0"/>
              <a:t>are linked to 165 CMD elements</a:t>
            </a:r>
          </a:p>
          <a:p>
            <a:pPr lvl="1"/>
            <a:r>
              <a:rPr lang="en-US" dirty="0" smtClean="0"/>
              <a:t>are linked to 72 CMD components</a:t>
            </a:r>
          </a:p>
          <a:p>
            <a:r>
              <a:rPr lang="en-US" dirty="0" smtClean="0"/>
              <a:t>631 complex DCs</a:t>
            </a:r>
          </a:p>
          <a:p>
            <a:pPr lvl="1"/>
            <a:r>
              <a:rPr lang="en-US" dirty="0" smtClean="0"/>
              <a:t>are linked to 778 CMD components</a:t>
            </a:r>
          </a:p>
          <a:p>
            <a:r>
              <a:rPr lang="en-US" dirty="0" smtClean="0"/>
              <a:t>59 container DCs</a:t>
            </a:r>
          </a:p>
          <a:p>
            <a:pPr lvl="1"/>
            <a:r>
              <a:rPr lang="en-US" dirty="0" smtClean="0"/>
              <a:t>are linked to 4 CMD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7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rare blend of expertise</a:t>
            </a:r>
          </a:p>
          <a:p>
            <a:pPr lvl="1"/>
            <a:r>
              <a:rPr lang="en-US" dirty="0" smtClean="0"/>
              <a:t>To create a good quality DC specification one needs to be able</a:t>
            </a:r>
          </a:p>
          <a:p>
            <a:pPr lvl="2"/>
            <a:r>
              <a:rPr lang="en-US" dirty="0" smtClean="0"/>
              <a:t>To provide a good definition, i.e., have domain expertise</a:t>
            </a:r>
          </a:p>
          <a:p>
            <a:pPr lvl="2"/>
            <a:r>
              <a:rPr lang="en-US" dirty="0" smtClean="0"/>
              <a:t>Pick the right DC type and data type, i.e., have technical insight</a:t>
            </a:r>
          </a:p>
          <a:p>
            <a:pPr lvl="1"/>
            <a:r>
              <a:rPr lang="en-US" dirty="0" smtClean="0"/>
              <a:t>This is a rare combination and often spread over multiple persons in a project with different roles and these might not come together to create a quality DC specification</a:t>
            </a:r>
          </a:p>
          <a:p>
            <a:pPr lvl="2"/>
            <a:r>
              <a:rPr lang="en-US" dirty="0" smtClean="0"/>
              <a:t>And even technical users are inclined to ignore DC types and select DCs based on matching </a:t>
            </a:r>
            <a:r>
              <a:rPr lang="en-US" dirty="0" smtClean="0"/>
              <a:t>semantics</a:t>
            </a:r>
          </a:p>
          <a:p>
            <a:pPr lvl="3"/>
            <a:r>
              <a:rPr lang="en-US" dirty="0" smtClean="0"/>
              <a:t>The CMDI metadata modelers are in most cases more technical oriented, still they use the wrong DC types</a:t>
            </a:r>
            <a:endParaRPr lang="en-US" dirty="0" smtClean="0"/>
          </a:p>
          <a:p>
            <a:pPr lvl="1"/>
            <a:r>
              <a:rPr lang="en-US" dirty="0" smtClean="0"/>
              <a:t>Which leads to conflicts between the specified DC representation and its use in the actual resource context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2966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DC type to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Which type is appropriate depends on the place of the data category in the structure of your resource: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Can it have a value?</a:t>
            </a:r>
          </a:p>
          <a:p>
            <a:pPr lvl="2"/>
            <a:r>
              <a:rPr lang="en-US" sz="1600" dirty="0"/>
              <a:t>Complex Data Category with an data type</a:t>
            </a:r>
          </a:p>
          <a:p>
            <a:pPr lvl="3"/>
            <a:r>
              <a:rPr lang="en-US" sz="1400" dirty="0"/>
              <a:t>Any of the values of the data type?</a:t>
            </a:r>
          </a:p>
          <a:p>
            <a:pPr lvl="4"/>
            <a:r>
              <a:rPr lang="en-US" sz="1200" dirty="0"/>
              <a:t>Open Data Category</a:t>
            </a:r>
          </a:p>
          <a:p>
            <a:pPr lvl="3"/>
            <a:r>
              <a:rPr lang="en-US" sz="1400" dirty="0"/>
              <a:t>Can you enumerate the values?</a:t>
            </a:r>
          </a:p>
          <a:p>
            <a:pPr lvl="4"/>
            <a:r>
              <a:rPr lang="en-US" sz="1200" dirty="0"/>
              <a:t>Closed Data Category</a:t>
            </a:r>
          </a:p>
          <a:p>
            <a:pPr lvl="5"/>
            <a:r>
              <a:rPr lang="en-US" sz="1200" dirty="0"/>
              <a:t>Fill its value domain with simple Data Categories</a:t>
            </a:r>
          </a:p>
          <a:p>
            <a:pPr lvl="3"/>
            <a:r>
              <a:rPr lang="en-US" sz="1400" dirty="0"/>
              <a:t>Is there a rule to constrain the values?</a:t>
            </a:r>
          </a:p>
          <a:p>
            <a:pPr lvl="4"/>
            <a:r>
              <a:rPr lang="en-US" sz="1200" dirty="0"/>
              <a:t>Constrained Data Category</a:t>
            </a:r>
          </a:p>
          <a:p>
            <a:pPr lvl="5"/>
            <a:r>
              <a:rPr lang="en-US" sz="1200" dirty="0"/>
              <a:t>Express the rule/constraint in one of the rule languages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Is it a value?</a:t>
            </a:r>
          </a:p>
          <a:p>
            <a:pPr lvl="2"/>
            <a:r>
              <a:rPr lang="en-US" sz="1600" dirty="0"/>
              <a:t>Simple Data Category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Does it group other (container or complex) Data Categories?</a:t>
            </a:r>
          </a:p>
          <a:p>
            <a:pPr lvl="2"/>
            <a:r>
              <a:rPr lang="en-US" sz="1600" dirty="0"/>
              <a:t>Container Data </a:t>
            </a:r>
            <a:r>
              <a:rPr lang="en-US" sz="1600" dirty="0" smtClean="0"/>
              <a:t>Categories</a:t>
            </a:r>
          </a:p>
          <a:p>
            <a:r>
              <a:rPr lang="en-US" sz="1800" dirty="0" smtClean="0"/>
              <a:t>If </a:t>
            </a:r>
            <a:r>
              <a:rPr lang="en-US" sz="1800" dirty="0"/>
              <a:t>a Data Category both has a value </a:t>
            </a:r>
            <a:r>
              <a:rPr lang="en-US" sz="1800" i="1" dirty="0"/>
              <a:t>and</a:t>
            </a:r>
            <a:r>
              <a:rPr lang="en-US" sz="1800" dirty="0"/>
              <a:t> groups Data Categories</a:t>
            </a:r>
          </a:p>
          <a:p>
            <a:pPr lvl="1"/>
            <a:r>
              <a:rPr lang="en-US" sz="1800" dirty="0"/>
              <a:t>Complex Data </a:t>
            </a:r>
            <a:r>
              <a:rPr lang="en-US" sz="1800" dirty="0" smtClean="0"/>
              <a:t>Category</a:t>
            </a:r>
          </a:p>
          <a:p>
            <a:pPr lvl="1"/>
            <a:r>
              <a:rPr lang="en-US" sz="1800" dirty="0" smtClean="0"/>
              <a:t>(or two different Data Categories: one container and one complex)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7980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1905000"/>
            <a:ext cx="2743200" cy="1295400"/>
            <a:chOff x="914400" y="685800"/>
            <a:chExt cx="2743200" cy="1295400"/>
          </a:xfrm>
        </p:grpSpPr>
        <p:sp>
          <p:nvSpPr>
            <p:cNvPr id="5" name="Left Bracket 4"/>
            <p:cNvSpPr/>
            <p:nvPr/>
          </p:nvSpPr>
          <p:spPr>
            <a:xfrm>
              <a:off x="914400" y="685800"/>
              <a:ext cx="76200" cy="1295400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55522" y="762000"/>
              <a:ext cx="68159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category</a:t>
              </a:r>
              <a:endParaRPr lang="en-US" sz="11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078" y="762000"/>
              <a:ext cx="90120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i="1" dirty="0"/>
                <a:t>n</a:t>
              </a:r>
              <a:r>
                <a:rPr lang="en-US" sz="1100" i="1" dirty="0" smtClean="0"/>
                <a:t>oun phrase</a:t>
              </a:r>
              <a:endParaRPr lang="en-US" sz="1100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0600" y="1393195"/>
              <a:ext cx="8114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agreement</a:t>
              </a:r>
              <a:endParaRPr lang="en-US" sz="1100" dirty="0"/>
            </a:p>
          </p:txBody>
        </p:sp>
        <p:sp>
          <p:nvSpPr>
            <p:cNvPr id="9" name="Right Bracket 8"/>
            <p:cNvSpPr/>
            <p:nvPr/>
          </p:nvSpPr>
          <p:spPr>
            <a:xfrm>
              <a:off x="3581400" y="685800"/>
              <a:ext cx="76200" cy="1295400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Bracket 9"/>
            <p:cNvSpPr/>
            <p:nvPr/>
          </p:nvSpPr>
          <p:spPr>
            <a:xfrm>
              <a:off x="1905000" y="1143000"/>
              <a:ext cx="76200" cy="762000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43100" y="1600200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person</a:t>
              </a:r>
              <a:endParaRPr lang="en-US" sz="11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914246" y="1143000"/>
              <a:ext cx="1468873" cy="261610"/>
              <a:chOff x="1914246" y="1143000"/>
              <a:chExt cx="1468873" cy="261610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914246" y="1143000"/>
                <a:ext cx="63831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number</a:t>
                </a:r>
                <a:endParaRPr lang="en-US" sz="11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743200" y="1143000"/>
                <a:ext cx="63991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i="1" dirty="0" smtClean="0"/>
                  <a:t>singular</a:t>
                </a:r>
                <a:endParaRPr lang="en-US" sz="1100" i="1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835372" y="1600200"/>
              <a:ext cx="4555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i="1" dirty="0" smtClean="0"/>
                <a:t>third</a:t>
              </a:r>
              <a:endParaRPr lang="en-US" sz="1100" i="1" dirty="0"/>
            </a:p>
          </p:txBody>
        </p:sp>
        <p:sp>
          <p:nvSpPr>
            <p:cNvPr id="14" name="Right Bracket 13"/>
            <p:cNvSpPr/>
            <p:nvPr/>
          </p:nvSpPr>
          <p:spPr>
            <a:xfrm>
              <a:off x="3505200" y="1143000"/>
              <a:ext cx="45719" cy="762000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76600" y="1219200"/>
            <a:ext cx="2807067" cy="2776210"/>
            <a:chOff x="3657600" y="728990"/>
            <a:chExt cx="2807067" cy="2776210"/>
          </a:xfrm>
        </p:grpSpPr>
        <p:sp>
          <p:nvSpPr>
            <p:cNvPr id="18" name="Oval 17"/>
            <p:cNvSpPr/>
            <p:nvPr/>
          </p:nvSpPr>
          <p:spPr>
            <a:xfrm>
              <a:off x="4429125" y="728990"/>
              <a:ext cx="533400" cy="533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S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886200" y="1338590"/>
              <a:ext cx="1619250" cy="533400"/>
              <a:chOff x="3810000" y="990600"/>
              <a:chExt cx="1619250" cy="533400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3810000" y="990600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r>
                  <a:rPr lang="en-US" sz="1100" dirty="0" smtClean="0">
                    <a:solidFill>
                      <a:schemeClr val="tx1"/>
                    </a:solidFill>
                  </a:rPr>
                  <a:t>NP</a:t>
                </a:r>
                <a:endParaRPr 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895850" y="990600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V</a:t>
                </a:r>
                <a:r>
                  <a:rPr lang="en-US" sz="1100" dirty="0" smtClean="0">
                    <a:solidFill>
                      <a:schemeClr val="tx1"/>
                    </a:solidFill>
                  </a:rPr>
                  <a:t>P</a:t>
                </a:r>
                <a:endParaRPr lang="en-US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" name="Oval 19"/>
            <p:cNvSpPr/>
            <p:nvPr/>
          </p:nvSpPr>
          <p:spPr>
            <a:xfrm>
              <a:off x="4495800" y="1948190"/>
              <a:ext cx="533400" cy="533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V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5448300" y="1948190"/>
              <a:ext cx="533400" cy="533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NP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105400" y="2633990"/>
              <a:ext cx="533400" cy="533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sz="1100" dirty="0" err="1" smtClean="0">
                  <a:solidFill>
                    <a:schemeClr val="tx1"/>
                  </a:solidFill>
                </a:rPr>
                <a:t>Det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5791200" y="2633990"/>
              <a:ext cx="533400" cy="533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N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23"/>
            <p:cNvCxnSpPr>
              <a:stCxn id="18" idx="4"/>
              <a:endCxn id="34" idx="0"/>
            </p:cNvCxnSpPr>
            <p:nvPr/>
          </p:nvCxnSpPr>
          <p:spPr>
            <a:xfrm flipH="1">
              <a:off x="4152900" y="1262390"/>
              <a:ext cx="542925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8" idx="4"/>
              <a:endCxn id="35" idx="0"/>
            </p:cNvCxnSpPr>
            <p:nvPr/>
          </p:nvCxnSpPr>
          <p:spPr>
            <a:xfrm>
              <a:off x="4695825" y="1262390"/>
              <a:ext cx="542925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35" idx="4"/>
              <a:endCxn id="20" idx="0"/>
            </p:cNvCxnSpPr>
            <p:nvPr/>
          </p:nvCxnSpPr>
          <p:spPr>
            <a:xfrm flipH="1">
              <a:off x="4762500" y="1871990"/>
              <a:ext cx="47625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35" idx="4"/>
              <a:endCxn id="21" idx="0"/>
            </p:cNvCxnSpPr>
            <p:nvPr/>
          </p:nvCxnSpPr>
          <p:spPr>
            <a:xfrm>
              <a:off x="5238750" y="1871990"/>
              <a:ext cx="47625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4"/>
              <a:endCxn id="22" idx="0"/>
            </p:cNvCxnSpPr>
            <p:nvPr/>
          </p:nvCxnSpPr>
          <p:spPr>
            <a:xfrm flipH="1">
              <a:off x="5372100" y="2481590"/>
              <a:ext cx="34290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1" idx="4"/>
              <a:endCxn id="23" idx="0"/>
            </p:cNvCxnSpPr>
            <p:nvPr/>
          </p:nvCxnSpPr>
          <p:spPr>
            <a:xfrm>
              <a:off x="5715000" y="2481590"/>
              <a:ext cx="34290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657600" y="1948190"/>
              <a:ext cx="88678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Text=“John”</a:t>
              </a:r>
              <a:endParaRPr lang="en-US" sz="11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43400" y="2557790"/>
              <a:ext cx="77296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Text=“hit”</a:t>
              </a:r>
              <a:endParaRPr lang="en-US" sz="11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76800" y="3243590"/>
              <a:ext cx="8114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Text=“the”</a:t>
              </a:r>
              <a:endParaRPr lang="en-US" sz="11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38800" y="3243590"/>
              <a:ext cx="8258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Text=“ball”</a:t>
              </a:r>
              <a:endParaRPr lang="en-US" sz="1100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52400" y="3657600"/>
            <a:ext cx="3562172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category</a:t>
            </a:r>
            <a:r>
              <a:rPr lang="en-US" sz="1600" dirty="0"/>
              <a:t>/</a:t>
            </a:r>
            <a:r>
              <a:rPr lang="en-US" sz="1600" dirty="0" smtClean="0"/>
              <a:t> a closed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noun phrase</a:t>
            </a:r>
            <a:r>
              <a:rPr lang="en-US" sz="1600" dirty="0" smtClean="0"/>
              <a:t>/ a simple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agreement</a:t>
            </a:r>
            <a:r>
              <a:rPr lang="en-US" sz="1600" dirty="0" smtClean="0"/>
              <a:t>/ a container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number</a:t>
            </a:r>
            <a:r>
              <a:rPr lang="en-US" sz="1600" dirty="0" smtClean="0"/>
              <a:t>/ a closed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singular</a:t>
            </a:r>
            <a:r>
              <a:rPr lang="en-US" sz="1600" dirty="0" smtClean="0"/>
              <a:t>/ a simple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person</a:t>
            </a:r>
            <a:r>
              <a:rPr lang="en-US" sz="1600" dirty="0" smtClean="0"/>
              <a:t>/ a closed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third</a:t>
            </a:r>
            <a:r>
              <a:rPr lang="en-US" sz="1600" dirty="0" smtClean="0"/>
              <a:t>/ a simple DC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1400" dirty="0" smtClean="0"/>
              <a:t>(Encoded as </a:t>
            </a:r>
            <a:r>
              <a:rPr lang="en-US" sz="1400" dirty="0" smtClean="0">
                <a:hlinkClick r:id="rId2"/>
              </a:rPr>
              <a:t>TEI P5 FSR</a:t>
            </a:r>
            <a:r>
              <a:rPr lang="en-US" sz="1400" dirty="0" smtClean="0"/>
              <a:t> the XML elements and attributes</a:t>
            </a:r>
          </a:p>
          <a:p>
            <a:pPr algn="l"/>
            <a:r>
              <a:rPr lang="en-US" sz="1400" dirty="0"/>
              <a:t>a</a:t>
            </a:r>
            <a:r>
              <a:rPr lang="en-US" sz="1400" dirty="0" smtClean="0"/>
              <a:t>re seen as syntactic sugar (or are</a:t>
            </a:r>
          </a:p>
          <a:p>
            <a:pPr algn="l"/>
            <a:r>
              <a:rPr lang="en-US" sz="1400" dirty="0"/>
              <a:t>s</a:t>
            </a:r>
            <a:r>
              <a:rPr lang="en-US" sz="1400" dirty="0" smtClean="0"/>
              <a:t>emantically annotated on a next</a:t>
            </a:r>
          </a:p>
          <a:p>
            <a:pPr algn="l"/>
            <a:r>
              <a:rPr lang="en-US" sz="1400" dirty="0" smtClean="0"/>
              <a:t>(meta) </a:t>
            </a:r>
            <a:r>
              <a:rPr lang="en-US" sz="1400" dirty="0" smtClean="0"/>
              <a:t>level)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200400" y="4191000"/>
            <a:ext cx="3124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S</a:t>
            </a:r>
            <a:r>
              <a:rPr lang="en-US" sz="1600" dirty="0" smtClean="0"/>
              <a:t>/ a container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NP</a:t>
            </a:r>
            <a:r>
              <a:rPr lang="en-US" sz="1600" dirty="0" smtClean="0"/>
              <a:t>/ an open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VP</a:t>
            </a:r>
            <a:r>
              <a:rPr lang="en-US" sz="1600" dirty="0" smtClean="0"/>
              <a:t>/ a container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V</a:t>
            </a:r>
            <a:r>
              <a:rPr lang="en-US" sz="1600" dirty="0" smtClean="0"/>
              <a:t>/ an open DC</a:t>
            </a:r>
          </a:p>
          <a:p>
            <a:pPr algn="l"/>
            <a:r>
              <a:rPr lang="en-US" sz="1600" strike="sngStrike" dirty="0" smtClean="0"/>
              <a:t>/</a:t>
            </a:r>
            <a:r>
              <a:rPr lang="en-US" sz="1600" i="1" strike="sngStrike" dirty="0" smtClean="0"/>
              <a:t>NP</a:t>
            </a:r>
            <a:r>
              <a:rPr lang="en-US" sz="1600" strike="sngStrike" dirty="0" smtClean="0"/>
              <a:t>/ a container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err="1" smtClean="0"/>
              <a:t>Det</a:t>
            </a:r>
            <a:r>
              <a:rPr lang="en-US" sz="1600" dirty="0" smtClean="0"/>
              <a:t>/ an open DC</a:t>
            </a:r>
          </a:p>
          <a:p>
            <a:pPr algn="l"/>
            <a:r>
              <a:rPr lang="en-US" sz="1600" dirty="0" smtClean="0"/>
              <a:t>/</a:t>
            </a:r>
            <a:r>
              <a:rPr lang="en-US" sz="1600" i="1" dirty="0" smtClean="0"/>
              <a:t>N</a:t>
            </a:r>
            <a:r>
              <a:rPr lang="en-US" sz="1600" dirty="0" smtClean="0"/>
              <a:t>/ an open DC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400" dirty="0" smtClean="0"/>
              <a:t>(Text is seen as syntactic</a:t>
            </a:r>
          </a:p>
          <a:p>
            <a:pPr algn="l"/>
            <a:r>
              <a:rPr lang="en-US" sz="1400" dirty="0" smtClean="0"/>
              <a:t>sugar)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638800" y="1447800"/>
            <a:ext cx="373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&lt;text&gt;</a:t>
            </a:r>
          </a:p>
          <a:p>
            <a:pPr algn="l"/>
            <a:r>
              <a:rPr lang="en-US" sz="1400" dirty="0" smtClean="0"/>
              <a:t>   …</a:t>
            </a:r>
          </a:p>
          <a:p>
            <a:pPr algn="l"/>
            <a:r>
              <a:rPr lang="en-US" sz="1400" dirty="0"/>
              <a:t> </a:t>
            </a:r>
            <a:r>
              <a:rPr lang="en-US" sz="1400" dirty="0" smtClean="0"/>
              <a:t>  &lt;tag&gt;</a:t>
            </a:r>
            <a:r>
              <a:rPr lang="en-US" sz="1400" dirty="0"/>
              <a:t>N(</a:t>
            </a:r>
            <a:r>
              <a:rPr lang="en-US" sz="1400" dirty="0" err="1"/>
              <a:t>soort,ev,basis,zijd,stan</a:t>
            </a:r>
            <a:r>
              <a:rPr lang="en-US" sz="1400" dirty="0" smtClean="0"/>
              <a:t>)&lt;/tag&gt;</a:t>
            </a:r>
          </a:p>
          <a:p>
            <a:pPr algn="l"/>
            <a:r>
              <a:rPr lang="en-US" sz="1400" dirty="0"/>
              <a:t> </a:t>
            </a:r>
            <a:r>
              <a:rPr lang="en-US" sz="1400" dirty="0" smtClean="0"/>
              <a:t> …</a:t>
            </a:r>
          </a:p>
          <a:p>
            <a:pPr algn="l"/>
            <a:r>
              <a:rPr lang="en-US" sz="1400" dirty="0" smtClean="0"/>
              <a:t>&lt;</a:t>
            </a:r>
            <a:r>
              <a:rPr lang="en-US" sz="1400" smtClean="0"/>
              <a:t>/</a:t>
            </a:r>
            <a:r>
              <a:rPr lang="en-US" sz="1400" smtClean="0"/>
              <a:t>text</a:t>
            </a:r>
            <a:r>
              <a:rPr lang="en-US" sz="1400" smtClean="0"/>
              <a:t>&gt;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5638800" y="3962400"/>
            <a:ext cx="3636532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XSD</a:t>
            </a:r>
          </a:p>
          <a:p>
            <a:pPr algn="l"/>
            <a:r>
              <a:rPr lang="en-US" sz="1400" dirty="0" smtClean="0"/>
              <a:t>/</a:t>
            </a:r>
            <a:r>
              <a:rPr lang="en-US" sz="1400" i="1" dirty="0" smtClean="0"/>
              <a:t>text</a:t>
            </a:r>
            <a:r>
              <a:rPr lang="en-US" sz="1400" dirty="0" smtClean="0"/>
              <a:t>/ a container DC or an open DC</a:t>
            </a:r>
          </a:p>
          <a:p>
            <a:pPr algn="l"/>
            <a:r>
              <a:rPr lang="en-US" sz="1400" dirty="0" smtClean="0"/>
              <a:t>/t</a:t>
            </a:r>
            <a:r>
              <a:rPr lang="en-US" sz="1400" i="1" dirty="0" smtClean="0"/>
              <a:t>ag</a:t>
            </a:r>
            <a:r>
              <a:rPr lang="en-US" sz="1400" dirty="0" smtClean="0"/>
              <a:t>/ a constrained DC (points to EBNF)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 smtClean="0"/>
              <a:t>EBNF</a:t>
            </a:r>
          </a:p>
          <a:p>
            <a:pPr algn="l"/>
            <a:r>
              <a:rPr lang="en-US" sz="1400" dirty="0" smtClean="0"/>
              <a:t>/</a:t>
            </a:r>
            <a:r>
              <a:rPr lang="en-US" sz="1400" i="1" dirty="0" err="1" smtClean="0"/>
              <a:t>PoS</a:t>
            </a:r>
            <a:r>
              <a:rPr lang="en-US" sz="1400" dirty="0" smtClean="0"/>
              <a:t>/ is a closed DC</a:t>
            </a:r>
          </a:p>
          <a:p>
            <a:pPr algn="l"/>
            <a:r>
              <a:rPr lang="en-US" sz="1400" dirty="0" smtClean="0"/>
              <a:t>/N</a:t>
            </a:r>
            <a:r>
              <a:rPr lang="en-US" sz="1400" i="1" dirty="0" smtClean="0"/>
              <a:t>/</a:t>
            </a:r>
            <a:r>
              <a:rPr lang="en-US" sz="1400" dirty="0" smtClean="0"/>
              <a:t> is a simple DC</a:t>
            </a:r>
          </a:p>
          <a:p>
            <a:pPr algn="l"/>
            <a:r>
              <a:rPr lang="en-US" sz="1400" dirty="0" smtClean="0"/>
              <a:t>/</a:t>
            </a:r>
            <a:r>
              <a:rPr lang="en-US" sz="1400" i="1" dirty="0" smtClean="0"/>
              <a:t>NTYPE</a:t>
            </a:r>
            <a:r>
              <a:rPr lang="en-US" sz="1400" dirty="0" smtClean="0"/>
              <a:t>/ is a closed DC</a:t>
            </a:r>
          </a:p>
          <a:p>
            <a:pPr algn="l"/>
            <a:r>
              <a:rPr lang="en-US" sz="1400" dirty="0" smtClean="0"/>
              <a:t>/</a:t>
            </a:r>
            <a:r>
              <a:rPr lang="en-US" sz="1400" i="1" dirty="0" err="1" smtClean="0"/>
              <a:t>soort</a:t>
            </a:r>
            <a:r>
              <a:rPr lang="en-US" sz="1400" dirty="0" smtClean="0"/>
              <a:t>/ is a simple DC</a:t>
            </a:r>
          </a:p>
          <a:p>
            <a:pPr algn="l"/>
            <a:r>
              <a:rPr lang="en-US" sz="1400" dirty="0" smtClean="0"/>
              <a:t>…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 smtClean="0"/>
              <a:t>(Use EBNF </a:t>
            </a:r>
            <a:r>
              <a:rPr lang="en-US" sz="1400" dirty="0" smtClean="0"/>
              <a:t>to go into </a:t>
            </a:r>
            <a:r>
              <a:rPr lang="en-US" sz="1400" dirty="0" smtClean="0"/>
              <a:t>(P)CDATA that</a:t>
            </a:r>
            <a:endParaRPr lang="en-US" sz="1400" dirty="0" smtClean="0"/>
          </a:p>
          <a:p>
            <a:pPr algn="l"/>
            <a:r>
              <a:rPr lang="en-US" sz="1400" dirty="0" smtClean="0"/>
              <a:t>contains additional </a:t>
            </a:r>
            <a:r>
              <a:rPr lang="en-US" sz="1400" dirty="0" smtClean="0"/>
              <a:t>structure/semantics)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8520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experiences:</a:t>
            </a:r>
          </a:p>
          <a:p>
            <a:pPr lvl="1"/>
            <a:r>
              <a:rPr lang="en-US" dirty="0" smtClean="0"/>
              <a:t>Proliferation due to types</a:t>
            </a:r>
          </a:p>
          <a:p>
            <a:pPr lvl="1"/>
            <a:r>
              <a:rPr lang="en-US" dirty="0" smtClean="0"/>
              <a:t>Conflicts with actual use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rare blend of </a:t>
            </a:r>
            <a:r>
              <a:rPr lang="en-US" dirty="0" smtClean="0"/>
              <a:t>expertise is needed</a:t>
            </a:r>
            <a:endParaRPr lang="en-US" dirty="0" smtClean="0"/>
          </a:p>
          <a:p>
            <a:r>
              <a:rPr lang="en-US" dirty="0" smtClean="0"/>
              <a:t>And the insight that the actual representation can be, and has to be as the DCR can’t enforce conformance, derived from the resource context where the DC is used</a:t>
            </a:r>
          </a:p>
          <a:p>
            <a:r>
              <a:rPr lang="en-US" dirty="0" smtClean="0"/>
              <a:t>Lead to the proposal to drop all types from the data model</a:t>
            </a:r>
          </a:p>
          <a:p>
            <a:r>
              <a:rPr lang="en-US" dirty="0" smtClean="0"/>
              <a:t>Are these </a:t>
            </a:r>
            <a:r>
              <a:rPr lang="en-US" dirty="0" smtClean="0"/>
              <a:t>than </a:t>
            </a:r>
            <a:r>
              <a:rPr lang="en-US" dirty="0" smtClean="0"/>
              <a:t>still DCs, maybe not and CLARIN actually needs a </a:t>
            </a:r>
            <a:r>
              <a:rPr lang="en-US" dirty="0" smtClean="0"/>
              <a:t>(lightweight) Concept </a:t>
            </a:r>
            <a:r>
              <a:rPr lang="en-US" dirty="0" smtClean="0"/>
              <a:t>Registry (as </a:t>
            </a:r>
            <a:r>
              <a:rPr lang="en-US" dirty="0" err="1" smtClean="0"/>
              <a:t>ISOcat</a:t>
            </a:r>
            <a:r>
              <a:rPr lang="en-US" dirty="0" smtClean="0"/>
              <a:t> was already often </a:t>
            </a:r>
            <a:r>
              <a:rPr lang="en-US" dirty="0" smtClean="0"/>
              <a:t>marketed within CLARIN)</a:t>
            </a:r>
            <a:endParaRPr lang="en-US" dirty="0" smtClean="0"/>
          </a:p>
          <a:p>
            <a:pPr lvl="1"/>
            <a:r>
              <a:rPr lang="en-US" sz="1800" dirty="0" smtClean="0"/>
              <a:t>the differences are too subtle for most users, so in many/most cases they will have entered ‘concept’ definitions</a:t>
            </a:r>
          </a:p>
          <a:p>
            <a:pPr lvl="1"/>
            <a:r>
              <a:rPr lang="en-US" sz="1800" dirty="0" smtClean="0"/>
              <a:t>b</a:t>
            </a:r>
            <a:r>
              <a:rPr lang="en-US" sz="1800" dirty="0" smtClean="0"/>
              <a:t>ut for consistency we’ll </a:t>
            </a:r>
            <a:r>
              <a:rPr lang="en-US" sz="1800" dirty="0" smtClean="0"/>
              <a:t>keep on using the term DCs </a:t>
            </a:r>
            <a:r>
              <a:rPr lang="en-US" sz="1800" dirty="0" smtClean="0"/>
              <a:t>in this presentation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03050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Other proposed changes:</a:t>
            </a:r>
          </a:p>
          <a:p>
            <a:pPr lvl="1"/>
            <a:r>
              <a:rPr lang="en-US" sz="1800" dirty="0" smtClean="0"/>
              <a:t>Remove the </a:t>
            </a:r>
            <a:r>
              <a:rPr lang="en-US" sz="1800" dirty="0"/>
              <a:t>s</a:t>
            </a:r>
            <a:r>
              <a:rPr lang="en-US" sz="1800" dirty="0" smtClean="0"/>
              <a:t>tandardization information: leave the process to the </a:t>
            </a:r>
            <a:r>
              <a:rPr lang="en-US" sz="1800" dirty="0" smtClean="0"/>
              <a:t>implementation (recommendations)</a:t>
            </a:r>
            <a:endParaRPr lang="en-US" sz="1800" dirty="0" smtClean="0"/>
          </a:p>
          <a:p>
            <a:pPr lvl="1"/>
            <a:r>
              <a:rPr lang="en-US" sz="1800" dirty="0" smtClean="0"/>
              <a:t>Remove Linguistic Sections: they are </a:t>
            </a:r>
            <a:r>
              <a:rPr lang="en-US" sz="1800" dirty="0" smtClean="0"/>
              <a:t>underused </a:t>
            </a:r>
            <a:r>
              <a:rPr lang="en-US" sz="1800" dirty="0" smtClean="0"/>
              <a:t>and currently hard to maintain (would require language specialist to have edit access)</a:t>
            </a:r>
          </a:p>
          <a:p>
            <a:pPr lvl="1"/>
            <a:r>
              <a:rPr lang="en-US" sz="1800" dirty="0" smtClean="0"/>
              <a:t>Replace DENs by Also Referred To As (ARTA) table: for mapping purposes we’re interested in more then names</a:t>
            </a:r>
          </a:p>
          <a:p>
            <a:pPr lvl="1"/>
            <a:r>
              <a:rPr lang="en-US" sz="1800" dirty="0" smtClean="0"/>
              <a:t>Replace identifier by a required ARTA entry: /</a:t>
            </a:r>
            <a:r>
              <a:rPr lang="en-US" sz="1800" i="1" dirty="0" smtClean="0"/>
              <a:t>identifier</a:t>
            </a:r>
            <a:r>
              <a:rPr lang="en-US" sz="1800" dirty="0" smtClean="0"/>
              <a:t>/ is confusing as it isn’t unique, the DC PID is </a:t>
            </a:r>
            <a:r>
              <a:rPr lang="en-US" sz="1800" dirty="0" smtClean="0"/>
              <a:t>unique</a:t>
            </a:r>
          </a:p>
          <a:p>
            <a:pPr lvl="2"/>
            <a:r>
              <a:rPr lang="en-US" sz="1600" dirty="0" smtClean="0"/>
              <a:t>So don’t remove it, just merge it with the DEN/ARTAs</a:t>
            </a:r>
            <a:endParaRPr lang="en-US" sz="1600" dirty="0" smtClean="0"/>
          </a:p>
          <a:p>
            <a:pPr lvl="1"/>
            <a:r>
              <a:rPr lang="en-US" sz="1800" dirty="0" smtClean="0"/>
              <a:t>Consistent use of /</a:t>
            </a:r>
            <a:r>
              <a:rPr lang="en-US" sz="1800" i="1" dirty="0" smtClean="0"/>
              <a:t>source</a:t>
            </a:r>
            <a:r>
              <a:rPr lang="en-US" sz="1800" dirty="0" smtClean="0"/>
              <a:t>/: currently DENs use /</a:t>
            </a:r>
            <a:r>
              <a:rPr lang="en-US" sz="1800" i="1" dirty="0" smtClean="0"/>
              <a:t>source</a:t>
            </a:r>
            <a:r>
              <a:rPr lang="en-US" sz="1800" dirty="0" smtClean="0"/>
              <a:t>/ different then the Definition Section, maybe use in the DEN/ARTA entry /</a:t>
            </a:r>
            <a:r>
              <a:rPr lang="en-US" sz="1800" i="1" dirty="0" smtClean="0"/>
              <a:t>origin</a:t>
            </a:r>
            <a:r>
              <a:rPr lang="en-US" sz="1800" dirty="0" smtClean="0"/>
              <a:t>/</a:t>
            </a:r>
          </a:p>
          <a:p>
            <a:pPr lvl="1"/>
            <a:r>
              <a:rPr lang="en-US" sz="1800" dirty="0" smtClean="0"/>
              <a:t>Allow only one Definition Section: currently the official data model allows multiple Definition Sections for a Language Section if this happens a DC is ambiguous, so only one should be allowed (</a:t>
            </a:r>
            <a:r>
              <a:rPr lang="en-US" sz="1800" dirty="0" err="1" smtClean="0"/>
              <a:t>ISOcat</a:t>
            </a:r>
            <a:r>
              <a:rPr lang="en-US" sz="1800" dirty="0" smtClean="0"/>
              <a:t> already checks for that)</a:t>
            </a:r>
          </a:p>
          <a:p>
            <a:pPr lvl="1"/>
            <a:r>
              <a:rPr lang="en-US" sz="1800" dirty="0" smtClean="0"/>
              <a:t>Indicate successors of superseded names: currently names can get the status superseded, but its impossible to indicate by which name; this should become possible or names should just be deprecated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922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- 7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50004"/>
          <a:stretch/>
        </p:blipFill>
        <p:spPr bwMode="auto">
          <a:xfrm>
            <a:off x="228600" y="1295400"/>
            <a:ext cx="8229600" cy="5505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972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 this light weight model no relationships between DCs are stored anymore:</a:t>
            </a:r>
          </a:p>
          <a:p>
            <a:pPr lvl="1"/>
            <a:r>
              <a:rPr lang="en-US" sz="2000" dirty="0" smtClean="0"/>
              <a:t>In line with the previous insight that ontological relationships are too application/domain specific</a:t>
            </a:r>
          </a:p>
          <a:p>
            <a:pPr lvl="1"/>
            <a:r>
              <a:rPr lang="en-US" sz="2000" dirty="0" smtClean="0"/>
              <a:t>Representation-based information and relationships are actually as application/domain specific</a:t>
            </a:r>
          </a:p>
          <a:p>
            <a:r>
              <a:rPr lang="en-US" sz="2000" dirty="0" smtClean="0"/>
              <a:t>Still relationships are interesting information</a:t>
            </a:r>
          </a:p>
          <a:p>
            <a:pPr lvl="1"/>
            <a:r>
              <a:rPr lang="en-US" sz="2000" dirty="0" smtClean="0"/>
              <a:t>Store them in application/domain specific relation sets in the Relation Registry</a:t>
            </a:r>
          </a:p>
          <a:p>
            <a:pPr lvl="1"/>
            <a:r>
              <a:rPr lang="en-US" sz="2000" dirty="0" smtClean="0"/>
              <a:t>Needed for disambiguation and full semantic description</a:t>
            </a:r>
          </a:p>
          <a:p>
            <a:pPr lvl="2"/>
            <a:r>
              <a:rPr lang="en-US" sz="1800" dirty="0" smtClean="0"/>
              <a:t>which </a:t>
            </a:r>
            <a:r>
              <a:rPr lang="en-US" sz="1800" dirty="0" smtClean="0"/>
              <a:t>DC (from </a:t>
            </a:r>
            <a:r>
              <a:rPr lang="en-US" sz="1800" dirty="0" smtClean="0"/>
              <a:t>which theoretical </a:t>
            </a:r>
            <a:r>
              <a:rPr lang="en-US" sz="1800" dirty="0" smtClean="0"/>
              <a:t>framework) </a:t>
            </a:r>
            <a:r>
              <a:rPr lang="en-US" sz="1800" dirty="0" smtClean="0"/>
              <a:t>does this concept in the definition refer to?</a:t>
            </a:r>
          </a:p>
          <a:p>
            <a:pPr lvl="2"/>
            <a:r>
              <a:rPr lang="en-US" sz="1800" dirty="0"/>
              <a:t>w</a:t>
            </a:r>
            <a:r>
              <a:rPr lang="en-US" sz="1800" dirty="0" smtClean="0"/>
              <a:t>hich abstract concept </a:t>
            </a:r>
            <a:r>
              <a:rPr lang="en-US" sz="1800" dirty="0" smtClean="0"/>
              <a:t>(</a:t>
            </a:r>
            <a:r>
              <a:rPr lang="en-US" sz="1800" dirty="0" smtClean="0"/>
              <a:t>which would most likely never by a DC, and certainly has a hard to determine DC type) does this definition refer to?</a:t>
            </a:r>
          </a:p>
          <a:p>
            <a:pPr lvl="2"/>
            <a:r>
              <a:rPr lang="en-US" sz="1800" dirty="0" smtClean="0"/>
              <a:t>Link to the right </a:t>
            </a:r>
            <a:r>
              <a:rPr lang="en-US" sz="1800" dirty="0" smtClean="0"/>
              <a:t>DC/concept </a:t>
            </a:r>
            <a:r>
              <a:rPr lang="en-US" sz="1800" dirty="0" smtClean="0"/>
              <a:t>from the definition</a:t>
            </a:r>
          </a:p>
          <a:p>
            <a:pPr lvl="3"/>
            <a:r>
              <a:rPr lang="en-US" sz="1600" dirty="0" smtClean="0"/>
              <a:t>But leave typing to the a application/domain specific relation set in the Relation Registry</a:t>
            </a:r>
          </a:p>
        </p:txBody>
      </p:sp>
    </p:spTree>
    <p:extLst>
      <p:ext uri="{BB962C8B-B14F-4D97-AF65-F5344CB8AC3E}">
        <p14:creationId xmlns:p14="http://schemas.microsoft.com/office/powerpoint/2010/main" val="288056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 - 9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 data models (always a PID):</a:t>
            </a:r>
          </a:p>
          <a:p>
            <a:pPr lvl="1"/>
            <a:r>
              <a:rPr lang="en-US" dirty="0" smtClean="0"/>
              <a:t>SKOS</a:t>
            </a:r>
          </a:p>
          <a:p>
            <a:pPr lvl="2"/>
            <a:r>
              <a:rPr lang="en-US" dirty="0" smtClean="0"/>
              <a:t>By combination with the Relation Registry</a:t>
            </a:r>
          </a:p>
          <a:p>
            <a:pPr lvl="1"/>
            <a:r>
              <a:rPr lang="en-US" dirty="0" smtClean="0"/>
              <a:t>Name </a:t>
            </a:r>
            <a:r>
              <a:rPr lang="en-US" dirty="0"/>
              <a:t>(1) -&gt; {description, </a:t>
            </a:r>
            <a:r>
              <a:rPr lang="en-US" dirty="0" err="1" smtClean="0"/>
              <a:t>lang</a:t>
            </a:r>
            <a:r>
              <a:rPr lang="en-US" dirty="0" smtClean="0"/>
              <a:t>} (</a:t>
            </a:r>
            <a:r>
              <a:rPr lang="en-US" dirty="0"/>
              <a:t>N)</a:t>
            </a:r>
            <a:r>
              <a:rPr lang="en-US" dirty="0" smtClean="0"/>
              <a:t>, {</a:t>
            </a:r>
            <a:r>
              <a:rPr lang="en-US" dirty="0" err="1"/>
              <a:t>keyname,value</a:t>
            </a:r>
            <a:r>
              <a:rPr lang="en-US" dirty="0"/>
              <a:t>} (N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 term base?</a:t>
            </a:r>
          </a:p>
          <a:p>
            <a:pPr lvl="2"/>
            <a:r>
              <a:rPr lang="en-US" dirty="0" smtClean="0"/>
              <a:t>Experience shows that a bit more is needed for guiding the user, e.g., examples, guidelines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2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53000"/>
          </a:xfrm>
        </p:spPr>
        <p:txBody>
          <a:bodyPr/>
          <a:lstStyle/>
          <a:p>
            <a:r>
              <a:rPr lang="en-US" dirty="0" smtClean="0"/>
              <a:t>Uptake of </a:t>
            </a:r>
            <a:r>
              <a:rPr lang="en-US" dirty="0" err="1" smtClean="0"/>
              <a:t>ISOcat</a:t>
            </a:r>
            <a:r>
              <a:rPr lang="en-US" dirty="0" smtClean="0"/>
              <a:t> is hampered by the strict ownership of data categories</a:t>
            </a:r>
          </a:p>
          <a:p>
            <a:pPr lvl="1"/>
            <a:r>
              <a:rPr lang="en-US" dirty="0" smtClean="0"/>
              <a:t>All changes have to go through owner, unless (s)he shared edit rights with you</a:t>
            </a:r>
          </a:p>
          <a:p>
            <a:r>
              <a:rPr lang="en-US" dirty="0" smtClean="0"/>
              <a:t>What could be made easier?</a:t>
            </a:r>
          </a:p>
          <a:p>
            <a:pPr lvl="1"/>
            <a:r>
              <a:rPr lang="en-US" dirty="0" smtClean="0"/>
              <a:t>(Adding a value)</a:t>
            </a:r>
          </a:p>
          <a:p>
            <a:pPr lvl="1"/>
            <a:r>
              <a:rPr lang="en-US" dirty="0" smtClean="0"/>
              <a:t>Adding </a:t>
            </a:r>
            <a:r>
              <a:rPr lang="en-US" dirty="0" smtClean="0"/>
              <a:t>a DEN/ARTA entry</a:t>
            </a:r>
          </a:p>
          <a:p>
            <a:pPr lvl="1"/>
            <a:r>
              <a:rPr lang="en-US" dirty="0" smtClean="0"/>
              <a:t>Adding a translation</a:t>
            </a:r>
          </a:p>
          <a:p>
            <a:pPr lvl="2"/>
            <a:r>
              <a:rPr lang="en-US" dirty="0" smtClean="0"/>
              <a:t>Only the English Language Section is owned</a:t>
            </a:r>
          </a:p>
          <a:p>
            <a:pPr lvl="1"/>
            <a:r>
              <a:rPr lang="en-US" dirty="0" smtClean="0"/>
              <a:t>Adding a new profile membership</a:t>
            </a:r>
          </a:p>
          <a:p>
            <a:pPr lvl="2"/>
            <a:r>
              <a:rPr lang="en-US" dirty="0" smtClean="0"/>
              <a:t>Profiles could be replaced by tagging</a:t>
            </a:r>
          </a:p>
          <a:p>
            <a:pPr lvl="1"/>
            <a:r>
              <a:rPr lang="en-US" dirty="0" smtClean="0"/>
              <a:t>Publish DCs by a coordinator</a:t>
            </a:r>
          </a:p>
          <a:p>
            <a:pPr lvl="2"/>
            <a:r>
              <a:rPr lang="en-US" dirty="0" smtClean="0"/>
              <a:t>If the owner hands over a DC to a coordinator, (s)he implicitly indicates that (s)he finds the DC ready for publication and so the coordinator can do it on his/her behalf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46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can take openness to an extreme with a wiki approach</a:t>
            </a:r>
          </a:p>
          <a:p>
            <a:pPr lvl="1"/>
            <a:r>
              <a:rPr lang="en-US" dirty="0" smtClean="0"/>
              <a:t>Stable semantics could be still be there due to giving every revision a PID</a:t>
            </a:r>
          </a:p>
          <a:p>
            <a:pPr lvl="1"/>
            <a:r>
              <a:rPr lang="en-US" dirty="0" smtClean="0"/>
              <a:t>But that might be a too fine granularity</a:t>
            </a:r>
          </a:p>
          <a:p>
            <a:r>
              <a:rPr lang="en-US" dirty="0" smtClean="0"/>
              <a:t>A versioning policy managed by the user</a:t>
            </a:r>
          </a:p>
          <a:p>
            <a:pPr lvl="1"/>
            <a:r>
              <a:rPr lang="en-US" dirty="0" smtClean="0"/>
              <a:t>Semantic drift might be uncontrolled</a:t>
            </a:r>
          </a:p>
          <a:p>
            <a:pPr lvl="2"/>
            <a:r>
              <a:rPr lang="en-US" dirty="0" smtClean="0"/>
              <a:t>As the user finds updating his (new) resources to use a new PID too cumbersome</a:t>
            </a:r>
          </a:p>
          <a:p>
            <a:pPr lvl="2"/>
            <a:r>
              <a:rPr lang="en-US" dirty="0" smtClean="0"/>
              <a:t>Might be a task for a coordinator</a:t>
            </a:r>
          </a:p>
          <a:p>
            <a:pPr lvl="1"/>
            <a:r>
              <a:rPr lang="en-US" dirty="0" smtClean="0"/>
              <a:t>Transfer of ownership should be possible</a:t>
            </a:r>
          </a:p>
          <a:p>
            <a:pPr lvl="2"/>
            <a:r>
              <a:rPr lang="en-US" dirty="0" smtClean="0"/>
              <a:t>Triggered by a coordinator if an owner becomes unresponsive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7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uses the General Interface RIA framework, which gets old and is not actively developed anymore</a:t>
            </a:r>
          </a:p>
          <a:p>
            <a:pPr lvl="1"/>
            <a:r>
              <a:rPr lang="en-US" dirty="0" smtClean="0"/>
              <a:t>Time for a more modern approach, e.g., Bootstrap/Angular</a:t>
            </a:r>
          </a:p>
          <a:p>
            <a:pPr lvl="1"/>
            <a:r>
              <a:rPr lang="en-US" dirty="0" smtClean="0"/>
              <a:t>Wiki-like approach, i.e., more text </a:t>
            </a:r>
            <a:r>
              <a:rPr lang="en-US" dirty="0" smtClean="0"/>
              <a:t>oriented instead of</a:t>
            </a:r>
            <a:r>
              <a:rPr lang="en-US" dirty="0" smtClean="0"/>
              <a:t> the</a:t>
            </a:r>
            <a:r>
              <a:rPr lang="en-US" dirty="0" smtClean="0"/>
              <a:t> </a:t>
            </a:r>
            <a:r>
              <a:rPr lang="en-US" dirty="0" smtClean="0"/>
              <a:t>form oriented approach</a:t>
            </a:r>
          </a:p>
          <a:p>
            <a:r>
              <a:rPr lang="en-US" dirty="0" smtClean="0"/>
              <a:t>However, an existing Semantic Registry framework will most likely come with its own framework</a:t>
            </a:r>
          </a:p>
          <a:p>
            <a:pPr lvl="1"/>
            <a:r>
              <a:rPr lang="en-US" dirty="0" smtClean="0"/>
              <a:t>Which might not (out-of-the-box) support functionality we do like in the </a:t>
            </a:r>
            <a:r>
              <a:rPr lang="en-US" dirty="0" err="1" smtClean="0"/>
              <a:t>ISOcat</a:t>
            </a:r>
            <a:r>
              <a:rPr lang="en-US" dirty="0" smtClean="0"/>
              <a:t> UI (if any ;-)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89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CLARIN needs a Semantic Registry</a:t>
            </a:r>
          </a:p>
          <a:p>
            <a:pPr lvl="1"/>
            <a:r>
              <a:rPr lang="en-US" sz="2000" dirty="0" smtClean="0"/>
              <a:t>It more likely needs a Concept Registry </a:t>
            </a:r>
            <a:r>
              <a:rPr lang="en-US" sz="2000" dirty="0" smtClean="0"/>
              <a:t>than </a:t>
            </a:r>
            <a:r>
              <a:rPr lang="en-US" sz="2000" dirty="0" smtClean="0"/>
              <a:t>a Data Category Registry</a:t>
            </a:r>
          </a:p>
          <a:p>
            <a:pPr lvl="2"/>
            <a:r>
              <a:rPr lang="en-US" sz="1800" dirty="0" smtClean="0"/>
              <a:t>As actual representation information is provided by the resource context</a:t>
            </a:r>
          </a:p>
          <a:p>
            <a:r>
              <a:rPr lang="en-US" sz="2000" dirty="0" smtClean="0"/>
              <a:t>Users do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nly occasionally </a:t>
            </a:r>
            <a:r>
              <a:rPr lang="en-US" sz="2000" dirty="0" smtClean="0"/>
              <a:t>use the Semantic Registry so it needs to be intuitive and not too complex (data model and UI)</a:t>
            </a:r>
          </a:p>
          <a:p>
            <a:pPr lvl="1"/>
            <a:r>
              <a:rPr lang="en-US" sz="2000" dirty="0"/>
              <a:t>n</a:t>
            </a:r>
            <a:r>
              <a:rPr lang="en-US" sz="2000" dirty="0" smtClean="0"/>
              <a:t>ot have much technical expertise (in general), so providing correct representation information is a hard task for them</a:t>
            </a:r>
          </a:p>
          <a:p>
            <a:r>
              <a:rPr lang="en-US" sz="2000" dirty="0" smtClean="0"/>
              <a:t>Some (perceived) proliferation is unavoidable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ue to different theoretical frameworks</a:t>
            </a:r>
          </a:p>
          <a:p>
            <a:pPr lvl="1"/>
            <a:r>
              <a:rPr lang="en-US" sz="2000" dirty="0" smtClean="0"/>
              <a:t>so disambiguation </a:t>
            </a:r>
            <a:r>
              <a:rPr lang="en-US" sz="2000" dirty="0" smtClean="0"/>
              <a:t>of concepts mentioned in definitions needs to be done, i.e., concepts specific to theories can’t be mixed and matched</a:t>
            </a:r>
          </a:p>
          <a:p>
            <a:pPr lvl="1"/>
            <a:r>
              <a:rPr lang="en-US" sz="2000" dirty="0" smtClean="0"/>
              <a:t>but should </a:t>
            </a:r>
            <a:r>
              <a:rPr lang="en-US" sz="2000" dirty="0" smtClean="0"/>
              <a:t>still be </a:t>
            </a:r>
            <a:r>
              <a:rPr lang="en-US" sz="2000" dirty="0" smtClean="0"/>
              <a:t>avoided where possible</a:t>
            </a:r>
          </a:p>
          <a:p>
            <a:pPr marL="914400" lvl="2" indent="0">
              <a:buNone/>
            </a:pPr>
            <a:r>
              <a:rPr lang="en-US" sz="2400" dirty="0" smtClean="0"/>
              <a:t>“be as generic as possible and as specific as needed”</a:t>
            </a:r>
            <a:endParaRPr lang="en-US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765934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ConceptWiki</a:t>
            </a:r>
            <a:r>
              <a:rPr lang="en-US" dirty="0" smtClean="0"/>
              <a:t> </a:t>
            </a:r>
            <a:r>
              <a:rPr lang="en-US" dirty="0" err="1" smtClean="0"/>
              <a:t>knowlets</a:t>
            </a:r>
            <a:r>
              <a:rPr lang="en-US" dirty="0" smtClean="0"/>
              <a:t> that group near same concepts</a:t>
            </a:r>
          </a:p>
          <a:p>
            <a:pPr lvl="1"/>
            <a:r>
              <a:rPr lang="en-US" dirty="0" err="1" smtClean="0"/>
              <a:t>conceptwiki.org</a:t>
            </a:r>
            <a:r>
              <a:rPr lang="en-US" dirty="0" smtClean="0"/>
              <a:t> only supports authorities, community involvement is currently disabled</a:t>
            </a:r>
          </a:p>
          <a:p>
            <a:pPr lvl="1"/>
            <a:r>
              <a:rPr lang="en-US" dirty="0" smtClean="0"/>
              <a:t>When to start a new </a:t>
            </a:r>
            <a:r>
              <a:rPr lang="en-US" dirty="0" err="1" smtClean="0"/>
              <a:t>knowlet</a:t>
            </a:r>
            <a:r>
              <a:rPr lang="en-US" dirty="0" smtClean="0"/>
              <a:t>, i.e., when has a concept drifted off too much?</a:t>
            </a:r>
          </a:p>
          <a:p>
            <a:r>
              <a:rPr lang="en-US" dirty="0" smtClean="0"/>
              <a:t>RDA DFT </a:t>
            </a:r>
            <a:r>
              <a:rPr lang="en-US" dirty="0" err="1" smtClean="0">
                <a:hlinkClick r:id="rId2"/>
              </a:rPr>
              <a:t>StackExchange</a:t>
            </a:r>
            <a:r>
              <a:rPr lang="en-US" dirty="0" smtClean="0">
                <a:hlinkClick r:id="rId2"/>
              </a:rPr>
              <a:t> experiment</a:t>
            </a:r>
            <a:endParaRPr lang="en-US" dirty="0" smtClean="0"/>
          </a:p>
          <a:p>
            <a:pPr lvl="1"/>
            <a:r>
              <a:rPr lang="en-US" dirty="0" smtClean="0"/>
              <a:t>Don’t provide a PID to the ‘</a:t>
            </a:r>
            <a:r>
              <a:rPr lang="en-US" dirty="0" err="1" smtClean="0"/>
              <a:t>knowlet</a:t>
            </a:r>
            <a:r>
              <a:rPr lang="en-US" dirty="0" smtClean="0"/>
              <a:t>’, but give each entry a PID and show them in the </a:t>
            </a:r>
            <a:r>
              <a:rPr lang="en-US" dirty="0" err="1" smtClean="0"/>
              <a:t>knowlet</a:t>
            </a:r>
            <a:r>
              <a:rPr lang="en-US" dirty="0" smtClean="0"/>
              <a:t> context (during search)</a:t>
            </a:r>
          </a:p>
          <a:p>
            <a:r>
              <a:rPr lang="en-US" dirty="0" smtClean="0"/>
              <a:t>EUDAT semantic services</a:t>
            </a:r>
          </a:p>
          <a:p>
            <a:pPr lvl="1"/>
            <a:r>
              <a:rPr lang="en-US" dirty="0" smtClean="0"/>
              <a:t>API to search in authorities for a matching concept and an ‘overflow’ lightweight semantic store</a:t>
            </a:r>
          </a:p>
          <a:p>
            <a:pPr lvl="2"/>
            <a:r>
              <a:rPr lang="en-US" dirty="0" smtClean="0"/>
              <a:t>When no match is found add an entry to the lightweight store</a:t>
            </a:r>
          </a:p>
          <a:p>
            <a:pPr lvl="2"/>
            <a:r>
              <a:rPr lang="en-US" dirty="0" smtClean="0"/>
              <a:t>This lightweight store provides </a:t>
            </a:r>
            <a:r>
              <a:rPr lang="en-US" dirty="0" err="1" smtClean="0"/>
              <a:t>uncurated</a:t>
            </a:r>
            <a:r>
              <a:rPr lang="en-US" dirty="0" smtClean="0"/>
              <a:t> entries, which can be picked up by authorities (bottom up, grass roots)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5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new setups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953000"/>
          </a:xfrm>
        </p:spPr>
        <p:txBody>
          <a:bodyPr/>
          <a:lstStyle/>
          <a:p>
            <a:r>
              <a:rPr lang="en-US" sz="2000" dirty="0" smtClean="0"/>
              <a:t>Lightweight </a:t>
            </a:r>
            <a:r>
              <a:rPr lang="en-US" sz="2000" dirty="0" err="1" smtClean="0"/>
              <a:t>ISOcat</a:t>
            </a:r>
            <a:r>
              <a:rPr lang="en-US" sz="2000" dirty="0" smtClean="0"/>
              <a:t> (ISO TC37 RA, TLA)</a:t>
            </a:r>
          </a:p>
          <a:p>
            <a:pPr lvl="1"/>
            <a:r>
              <a:rPr lang="en-US" sz="2000" dirty="0" smtClean="0"/>
              <a:t>DC types and relations move to </a:t>
            </a:r>
            <a:r>
              <a:rPr lang="en-US" sz="2000" dirty="0" err="1" smtClean="0"/>
              <a:t>RELcat</a:t>
            </a:r>
            <a:endParaRPr lang="en-US" sz="2000" dirty="0" smtClean="0"/>
          </a:p>
          <a:p>
            <a:pPr lvl="2"/>
            <a:r>
              <a:rPr lang="en-US" sz="1800" dirty="0" smtClean="0"/>
              <a:t>/</a:t>
            </a:r>
            <a:r>
              <a:rPr lang="en-US" sz="1800" dirty="0"/>
              <a:t>n</a:t>
            </a:r>
            <a:r>
              <a:rPr lang="en-US" sz="1800" dirty="0" smtClean="0"/>
              <a:t>oun/ </a:t>
            </a:r>
            <a:r>
              <a:rPr lang="en-US" sz="1800" dirty="0" err="1" smtClean="0"/>
              <a:t>dcr:hasType</a:t>
            </a:r>
            <a:r>
              <a:rPr lang="en-US" sz="1800" dirty="0" smtClean="0"/>
              <a:t> /simple/</a:t>
            </a:r>
          </a:p>
          <a:p>
            <a:pPr lvl="2"/>
            <a:r>
              <a:rPr lang="en-US" sz="1800" dirty="0" smtClean="0"/>
              <a:t>/noun/ </a:t>
            </a:r>
            <a:r>
              <a:rPr lang="en-US" sz="1800" dirty="0" err="1" smtClean="0"/>
              <a:t>dcr:hasConceptBase</a:t>
            </a:r>
            <a:r>
              <a:rPr lang="en-US" sz="1800" dirty="0" smtClean="0"/>
              <a:t> http://</a:t>
            </a:r>
            <a:r>
              <a:rPr lang="en-US" sz="1800" dirty="0" err="1" smtClean="0"/>
              <a:t>www.isocat.org</a:t>
            </a:r>
            <a:r>
              <a:rPr lang="en-US" sz="1800" dirty="0" smtClean="0"/>
              <a:t>/…</a:t>
            </a:r>
          </a:p>
          <a:p>
            <a:pPr lvl="2"/>
            <a:r>
              <a:rPr lang="en-US" sz="1800" dirty="0" smtClean="0"/>
              <a:t>/</a:t>
            </a:r>
            <a:r>
              <a:rPr lang="en-US" sz="1800" dirty="0" err="1" smtClean="0"/>
              <a:t>PoS</a:t>
            </a:r>
            <a:r>
              <a:rPr lang="en-US" sz="1800" dirty="0" smtClean="0"/>
              <a:t>/ </a:t>
            </a:r>
            <a:r>
              <a:rPr lang="en-US" sz="1800" dirty="0" err="1" smtClean="0"/>
              <a:t>dcr:hasType</a:t>
            </a:r>
            <a:r>
              <a:rPr lang="en-US" sz="1800" dirty="0" smtClean="0"/>
              <a:t> /closed/</a:t>
            </a:r>
          </a:p>
          <a:p>
            <a:pPr lvl="2"/>
            <a:r>
              <a:rPr lang="en-US" sz="1800" dirty="0" smtClean="0"/>
              <a:t>/</a:t>
            </a:r>
            <a:r>
              <a:rPr lang="en-US" sz="1800" dirty="0" err="1" smtClean="0"/>
              <a:t>PoS</a:t>
            </a:r>
            <a:r>
              <a:rPr lang="en-US" sz="1800" dirty="0" smtClean="0"/>
              <a:t>/ </a:t>
            </a:r>
            <a:r>
              <a:rPr lang="en-US" sz="1800" dirty="0" err="1"/>
              <a:t>dcr:hasConceptBase</a:t>
            </a:r>
            <a:r>
              <a:rPr lang="en-US" sz="1800" dirty="0"/>
              <a:t> http://</a:t>
            </a:r>
            <a:r>
              <a:rPr lang="en-US" sz="1800" dirty="0" err="1"/>
              <a:t>www.isocat.org</a:t>
            </a:r>
            <a:r>
              <a:rPr lang="en-US" sz="1800" dirty="0"/>
              <a:t>/…</a:t>
            </a:r>
          </a:p>
          <a:p>
            <a:pPr lvl="2"/>
            <a:r>
              <a:rPr lang="en-US" sz="1800" dirty="0" smtClean="0"/>
              <a:t>/noun/ </a:t>
            </a:r>
            <a:r>
              <a:rPr lang="en-US" sz="1800" dirty="0" err="1" smtClean="0"/>
              <a:t>dcr:isPossibleValueOf</a:t>
            </a:r>
            <a:r>
              <a:rPr lang="en-US" sz="1800" dirty="0" smtClean="0"/>
              <a:t> /</a:t>
            </a:r>
            <a:r>
              <a:rPr lang="en-US" sz="1800" dirty="0" err="1" smtClean="0"/>
              <a:t>PoS</a:t>
            </a:r>
            <a:r>
              <a:rPr lang="en-US" sz="1800" dirty="0" smtClean="0"/>
              <a:t>/</a:t>
            </a:r>
          </a:p>
          <a:p>
            <a:pPr lvl="2"/>
            <a:r>
              <a:rPr lang="en-US" sz="1800" dirty="0" smtClean="0"/>
              <a:t>With he </a:t>
            </a:r>
            <a:r>
              <a:rPr lang="en-US" sz="1800" dirty="0" err="1" smtClean="0"/>
              <a:t>dcr</a:t>
            </a:r>
            <a:r>
              <a:rPr lang="en-US" sz="1800" dirty="0" smtClean="0"/>
              <a:t>:* properties are from a DCR specific RDF vocabulary</a:t>
            </a:r>
          </a:p>
          <a:p>
            <a:r>
              <a:rPr lang="en-US" sz="2000" dirty="0" smtClean="0"/>
              <a:t>Full scale </a:t>
            </a:r>
            <a:r>
              <a:rPr lang="en-US" sz="2000" dirty="0" err="1" smtClean="0"/>
              <a:t>ISOcat</a:t>
            </a:r>
            <a:r>
              <a:rPr lang="en-US" sz="2000" dirty="0" smtClean="0"/>
              <a:t> (ISO TC37 RA)</a:t>
            </a:r>
          </a:p>
          <a:p>
            <a:pPr lvl="1"/>
            <a:r>
              <a:rPr lang="en-US" sz="2000" dirty="0" smtClean="0"/>
              <a:t>Contains the ISO TC37 standardized DCs</a:t>
            </a:r>
          </a:p>
          <a:p>
            <a:pPr lvl="2"/>
            <a:r>
              <a:rPr lang="en-US" sz="1800" dirty="0" smtClean="0"/>
              <a:t>Less open DCR then now, i.e., just ISO TC37 experts</a:t>
            </a:r>
          </a:p>
          <a:p>
            <a:pPr lvl="2"/>
            <a:r>
              <a:rPr lang="en-US" sz="1800" dirty="0" smtClean="0"/>
              <a:t>Carefully curated sets of DCs</a:t>
            </a:r>
          </a:p>
          <a:p>
            <a:pPr lvl="1"/>
            <a:r>
              <a:rPr lang="en-US" sz="2000" dirty="0" smtClean="0"/>
              <a:t>New lightweight semantic registry (CLARIN, EUDAT, TLA)</a:t>
            </a:r>
          </a:p>
          <a:p>
            <a:pPr lvl="2"/>
            <a:r>
              <a:rPr lang="en-US" sz="1800" dirty="0"/>
              <a:t>O</a:t>
            </a:r>
            <a:r>
              <a:rPr lang="en-US" sz="1800" dirty="0" smtClean="0"/>
              <a:t>pen for everyone to register ‘new’ semantics</a:t>
            </a:r>
          </a:p>
          <a:p>
            <a:pPr lvl="2"/>
            <a:r>
              <a:rPr lang="en-US" sz="1800" dirty="0" err="1" smtClean="0"/>
              <a:t>Uncurated</a:t>
            </a:r>
            <a:r>
              <a:rPr lang="en-US" sz="1800" dirty="0" smtClean="0"/>
              <a:t> concepts/terms/… (informal)</a:t>
            </a:r>
          </a:p>
          <a:p>
            <a:pPr lvl="2"/>
            <a:r>
              <a:rPr lang="en-US" sz="1800" dirty="0" smtClean="0"/>
              <a:t>Authorities can see what bubbles up from the communities</a:t>
            </a:r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7017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Office\Templates\1033\Project Overview.pot</Template>
  <TotalTime>770</TotalTime>
  <Words>2708</Words>
  <Application>Microsoft Macintosh PowerPoint</Application>
  <PresentationFormat>On-screen Show (4:3)</PresentationFormat>
  <Paragraphs>359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Project Overview</vt:lpstr>
      <vt:lpstr>PowerPoint Presentation</vt:lpstr>
      <vt:lpstr>Outline</vt:lpstr>
      <vt:lpstr>CLARIN’s use of ISOcat - 1</vt:lpstr>
      <vt:lpstr>CMDI and ISOcat - 1</vt:lpstr>
      <vt:lpstr>CMDI and ISOcat - 2</vt:lpstr>
      <vt:lpstr>CLARIN use of ISOcat - 2</vt:lpstr>
      <vt:lpstr>CLARIN use of ISOcat - 3</vt:lpstr>
      <vt:lpstr>Data model - 1</vt:lpstr>
      <vt:lpstr>DC types - 1</vt:lpstr>
      <vt:lpstr>DC types - 2</vt:lpstr>
      <vt:lpstr>Data model - 2</vt:lpstr>
      <vt:lpstr>Data model - 3</vt:lpstr>
      <vt:lpstr>Embed DCs in RNG</vt:lpstr>
      <vt:lpstr>Embed DCs in a FSR (LMF/LAF/TEI)</vt:lpstr>
      <vt:lpstr>DC mismatches in CMDI</vt:lpstr>
      <vt:lpstr>Data model - 4</vt:lpstr>
      <vt:lpstr>Which DC type to use?</vt:lpstr>
      <vt:lpstr>Examples</vt:lpstr>
      <vt:lpstr>Data model - 5</vt:lpstr>
      <vt:lpstr>Data model - 6</vt:lpstr>
      <vt:lpstr>Data model - 7</vt:lpstr>
      <vt:lpstr>Data model - 8</vt:lpstr>
      <vt:lpstr>Data model - 9</vt:lpstr>
      <vt:lpstr>Process - 1</vt:lpstr>
      <vt:lpstr>Process - 2</vt:lpstr>
      <vt:lpstr>User interface - 1</vt:lpstr>
      <vt:lpstr>CLARIN requirements</vt:lpstr>
      <vt:lpstr>Interesting ideas</vt:lpstr>
      <vt:lpstr>Possible new setups</vt:lpstr>
    </vt:vector>
  </TitlesOfParts>
  <Company>Filozofski fakultet Sveucilista u Zagrebu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 Tadic</dc:creator>
  <cp:lastModifiedBy>Menzo windhouwer</cp:lastModifiedBy>
  <cp:revision>223</cp:revision>
  <cp:lastPrinted>1601-01-01T00:00:00Z</cp:lastPrinted>
  <dcterms:created xsi:type="dcterms:W3CDTF">2008-07-09T05:00:56Z</dcterms:created>
  <dcterms:modified xsi:type="dcterms:W3CDTF">2013-12-10T10:20:33Z</dcterms:modified>
</cp:coreProperties>
</file>