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16"/>
  </p:notesMasterIdLst>
  <p:handoutMasterIdLst>
    <p:handoutMasterId r:id="rId17"/>
  </p:handoutMasterIdLst>
  <p:sldIdLst>
    <p:sldId id="261" r:id="rId2"/>
    <p:sldId id="272" r:id="rId3"/>
    <p:sldId id="273" r:id="rId4"/>
    <p:sldId id="274" r:id="rId5"/>
    <p:sldId id="262" r:id="rId6"/>
    <p:sldId id="264" r:id="rId7"/>
    <p:sldId id="265" r:id="rId8"/>
    <p:sldId id="266" r:id="rId9"/>
    <p:sldId id="263" r:id="rId10"/>
    <p:sldId id="267" r:id="rId11"/>
    <p:sldId id="268" r:id="rId12"/>
    <p:sldId id="269" r:id="rId13"/>
    <p:sldId id="270" r:id="rId14"/>
    <p:sldId id="271" r:id="rId15"/>
  </p:sldIdLst>
  <p:sldSz cx="9144000" cy="6858000" type="screen4x3"/>
  <p:notesSz cx="9388475" cy="7102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37">
          <p15:clr>
            <a:srgbClr val="A4A3A4"/>
          </p15:clr>
        </p15:guide>
        <p15:guide id="2" pos="29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E9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87253" autoAdjust="0"/>
  </p:normalViewPr>
  <p:slideViewPr>
    <p:cSldViewPr>
      <p:cViewPr varScale="1">
        <p:scale>
          <a:sx n="65" d="100"/>
          <a:sy n="65" d="100"/>
        </p:scale>
        <p:origin x="840"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3" d="100"/>
          <a:sy n="73" d="100"/>
        </p:scale>
        <p:origin x="1890" y="54"/>
      </p:cViewPr>
      <p:guideLst>
        <p:guide orient="horz" pos="2237"/>
        <p:guide pos="295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68761" cy="354938"/>
          </a:xfrm>
          <a:prstGeom prst="rect">
            <a:avLst/>
          </a:prstGeom>
        </p:spPr>
        <p:txBody>
          <a:bodyPr vert="horz" lIns="93113" tIns="46557" rIns="93113" bIns="46557" rtlCol="0"/>
          <a:lstStyle>
            <a:lvl1pPr algn="l">
              <a:defRPr sz="1200"/>
            </a:lvl1pPr>
          </a:lstStyle>
          <a:p>
            <a:r>
              <a:rPr lang="en-US" dirty="0" smtClean="0"/>
              <a:t>2011 Brandeis TC37/SC4</a:t>
            </a:r>
            <a:endParaRPr lang="en-US" dirty="0"/>
          </a:p>
        </p:txBody>
      </p:sp>
      <p:sp>
        <p:nvSpPr>
          <p:cNvPr id="3" name="Date Placeholder 2"/>
          <p:cNvSpPr>
            <a:spLocks noGrp="1"/>
          </p:cNvSpPr>
          <p:nvPr>
            <p:ph type="dt" sz="quarter" idx="1"/>
          </p:nvPr>
        </p:nvSpPr>
        <p:spPr>
          <a:xfrm>
            <a:off x="5317610" y="2"/>
            <a:ext cx="4068761" cy="354938"/>
          </a:xfrm>
          <a:prstGeom prst="rect">
            <a:avLst/>
          </a:prstGeom>
        </p:spPr>
        <p:txBody>
          <a:bodyPr vert="horz" lIns="93113" tIns="46557" rIns="93113" bIns="46557" rtlCol="0"/>
          <a:lstStyle>
            <a:lvl1pPr algn="r">
              <a:defRPr sz="1200"/>
            </a:lvl1pPr>
          </a:lstStyle>
          <a:p>
            <a:fld id="{5DF18AC0-4483-4BBC-AA1A-2634B4AFCDFE}" type="datetimeFigureOut">
              <a:rPr lang="en-US" smtClean="0"/>
              <a:pPr/>
              <a:t>12/9/2013</a:t>
            </a:fld>
            <a:endParaRPr lang="en-US"/>
          </a:p>
        </p:txBody>
      </p:sp>
      <p:sp>
        <p:nvSpPr>
          <p:cNvPr id="4" name="Footer Placeholder 3"/>
          <p:cNvSpPr>
            <a:spLocks noGrp="1"/>
          </p:cNvSpPr>
          <p:nvPr>
            <p:ph type="ftr" sz="quarter" idx="2"/>
          </p:nvPr>
        </p:nvSpPr>
        <p:spPr>
          <a:xfrm>
            <a:off x="0" y="6746300"/>
            <a:ext cx="4068761" cy="354937"/>
          </a:xfrm>
          <a:prstGeom prst="rect">
            <a:avLst/>
          </a:prstGeom>
        </p:spPr>
        <p:txBody>
          <a:bodyPr vert="horz" lIns="93113" tIns="46557" rIns="93113" bIns="46557" rtlCol="0" anchor="b"/>
          <a:lstStyle>
            <a:lvl1pPr algn="l">
              <a:defRPr sz="1200"/>
            </a:lvl1pPr>
          </a:lstStyle>
          <a:p>
            <a:r>
              <a:rPr lang="en-US" smtClean="0"/>
              <a:t>2011</a:t>
            </a:r>
            <a:endParaRPr lang="en-US"/>
          </a:p>
        </p:txBody>
      </p:sp>
      <p:sp>
        <p:nvSpPr>
          <p:cNvPr id="5" name="Slide Number Placeholder 4"/>
          <p:cNvSpPr>
            <a:spLocks noGrp="1"/>
          </p:cNvSpPr>
          <p:nvPr>
            <p:ph type="sldNum" sz="quarter" idx="3"/>
          </p:nvPr>
        </p:nvSpPr>
        <p:spPr>
          <a:xfrm>
            <a:off x="5317610" y="6746300"/>
            <a:ext cx="4068761" cy="354937"/>
          </a:xfrm>
          <a:prstGeom prst="rect">
            <a:avLst/>
          </a:prstGeom>
        </p:spPr>
        <p:txBody>
          <a:bodyPr vert="horz" lIns="93113" tIns="46557" rIns="93113" bIns="46557" rtlCol="0" anchor="b"/>
          <a:lstStyle>
            <a:lvl1pPr algn="r">
              <a:defRPr sz="1200"/>
            </a:lvl1pPr>
          </a:lstStyle>
          <a:p>
            <a:fld id="{BEA9999A-E95F-4651-A350-5F016C2273B2}" type="slidenum">
              <a:rPr lang="en-US" smtClean="0"/>
              <a:pPr/>
              <a:t>‹#›</a:t>
            </a:fld>
            <a:endParaRPr lang="en-US"/>
          </a:p>
        </p:txBody>
      </p:sp>
    </p:spTree>
    <p:extLst>
      <p:ext uri="{BB962C8B-B14F-4D97-AF65-F5344CB8AC3E}">
        <p14:creationId xmlns:p14="http://schemas.microsoft.com/office/powerpoint/2010/main" val="9397351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68340" cy="355124"/>
          </a:xfrm>
          <a:prstGeom prst="rect">
            <a:avLst/>
          </a:prstGeom>
        </p:spPr>
        <p:txBody>
          <a:bodyPr vert="horz" lIns="93113" tIns="46557" rIns="93113" bIns="46557" rtlCol="0"/>
          <a:lstStyle>
            <a:lvl1pPr algn="l">
              <a:defRPr sz="1200"/>
            </a:lvl1pPr>
          </a:lstStyle>
          <a:p>
            <a:endParaRPr lang="en-US"/>
          </a:p>
        </p:txBody>
      </p:sp>
      <p:sp>
        <p:nvSpPr>
          <p:cNvPr id="3" name="Date Placeholder 2"/>
          <p:cNvSpPr>
            <a:spLocks noGrp="1"/>
          </p:cNvSpPr>
          <p:nvPr>
            <p:ph type="dt" idx="1"/>
          </p:nvPr>
        </p:nvSpPr>
        <p:spPr>
          <a:xfrm>
            <a:off x="5317964" y="0"/>
            <a:ext cx="4068340" cy="355124"/>
          </a:xfrm>
          <a:prstGeom prst="rect">
            <a:avLst/>
          </a:prstGeom>
        </p:spPr>
        <p:txBody>
          <a:bodyPr vert="horz" lIns="93113" tIns="46557" rIns="93113" bIns="46557" rtlCol="0"/>
          <a:lstStyle>
            <a:lvl1pPr algn="r">
              <a:defRPr sz="1200"/>
            </a:lvl1pPr>
          </a:lstStyle>
          <a:p>
            <a:fld id="{7D99933A-BBE2-4834-9A96-F0E242CD359F}" type="datetimeFigureOut">
              <a:rPr lang="en-US" smtClean="0"/>
              <a:pPr/>
              <a:t>12/9/2013</a:t>
            </a:fld>
            <a:endParaRPr lang="en-US"/>
          </a:p>
        </p:txBody>
      </p:sp>
      <p:sp>
        <p:nvSpPr>
          <p:cNvPr id="4" name="Slide Image Placeholder 3"/>
          <p:cNvSpPr>
            <a:spLocks noGrp="1" noRot="1" noChangeAspect="1"/>
          </p:cNvSpPr>
          <p:nvPr>
            <p:ph type="sldImg" idx="2"/>
          </p:nvPr>
        </p:nvSpPr>
        <p:spPr>
          <a:xfrm>
            <a:off x="2919413" y="533400"/>
            <a:ext cx="3549650" cy="2662238"/>
          </a:xfrm>
          <a:prstGeom prst="rect">
            <a:avLst/>
          </a:prstGeom>
          <a:noFill/>
          <a:ln w="12700">
            <a:solidFill>
              <a:prstClr val="black"/>
            </a:solidFill>
          </a:ln>
        </p:spPr>
        <p:txBody>
          <a:bodyPr vert="horz" lIns="93113" tIns="46557" rIns="93113" bIns="46557" rtlCol="0" anchor="ctr"/>
          <a:lstStyle/>
          <a:p>
            <a:endParaRPr lang="en-US"/>
          </a:p>
        </p:txBody>
      </p:sp>
      <p:sp>
        <p:nvSpPr>
          <p:cNvPr id="5" name="Notes Placeholder 4"/>
          <p:cNvSpPr>
            <a:spLocks noGrp="1"/>
          </p:cNvSpPr>
          <p:nvPr>
            <p:ph type="body" sz="quarter" idx="3"/>
          </p:nvPr>
        </p:nvSpPr>
        <p:spPr>
          <a:xfrm>
            <a:off x="938848" y="3373675"/>
            <a:ext cx="7510780" cy="3196114"/>
          </a:xfrm>
          <a:prstGeom prst="rect">
            <a:avLst/>
          </a:prstGeom>
        </p:spPr>
        <p:txBody>
          <a:bodyPr vert="horz" lIns="93113" tIns="46557" rIns="93113" bIns="4655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6746119"/>
            <a:ext cx="4068340" cy="355124"/>
          </a:xfrm>
          <a:prstGeom prst="rect">
            <a:avLst/>
          </a:prstGeom>
        </p:spPr>
        <p:txBody>
          <a:bodyPr vert="horz" lIns="93113" tIns="46557" rIns="93113" bIns="46557" rtlCol="0" anchor="b"/>
          <a:lstStyle>
            <a:lvl1pPr algn="l">
              <a:defRPr sz="1200"/>
            </a:lvl1pPr>
          </a:lstStyle>
          <a:p>
            <a:endParaRPr lang="en-US"/>
          </a:p>
        </p:txBody>
      </p:sp>
      <p:sp>
        <p:nvSpPr>
          <p:cNvPr id="7" name="Slide Number Placeholder 6"/>
          <p:cNvSpPr>
            <a:spLocks noGrp="1"/>
          </p:cNvSpPr>
          <p:nvPr>
            <p:ph type="sldNum" sz="quarter" idx="5"/>
          </p:nvPr>
        </p:nvSpPr>
        <p:spPr>
          <a:xfrm>
            <a:off x="5317964" y="6746119"/>
            <a:ext cx="4068340" cy="355124"/>
          </a:xfrm>
          <a:prstGeom prst="rect">
            <a:avLst/>
          </a:prstGeom>
        </p:spPr>
        <p:txBody>
          <a:bodyPr vert="horz" lIns="93113" tIns="46557" rIns="93113" bIns="46557" rtlCol="0" anchor="b"/>
          <a:lstStyle>
            <a:lvl1pPr algn="r">
              <a:defRPr sz="1200"/>
            </a:lvl1pPr>
          </a:lstStyle>
          <a:p>
            <a:fld id="{218DED13-7922-40EC-A2F5-339C222C40B1}" type="slidenum">
              <a:rPr lang="en-US" smtClean="0"/>
              <a:pPr/>
              <a:t>‹#›</a:t>
            </a:fld>
            <a:endParaRPr lang="en-US"/>
          </a:p>
        </p:txBody>
      </p:sp>
    </p:spTree>
    <p:extLst>
      <p:ext uri="{BB962C8B-B14F-4D97-AF65-F5344CB8AC3E}">
        <p14:creationId xmlns:p14="http://schemas.microsoft.com/office/powerpoint/2010/main" val="16504734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9413" y="533400"/>
            <a:ext cx="3549650" cy="2662238"/>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1</a:t>
            </a:fld>
            <a:endParaRPr lang="en-US"/>
          </a:p>
        </p:txBody>
      </p:sp>
    </p:spTree>
    <p:extLst>
      <p:ext uri="{BB962C8B-B14F-4D97-AF65-F5344CB8AC3E}">
        <p14:creationId xmlns:p14="http://schemas.microsoft.com/office/powerpoint/2010/main" val="3966458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ISOcat is the result of a long evolution within TC 37 to create a </a:t>
            </a:r>
            <a:r>
              <a:rPr lang="en-US" dirty="0" err="1" smtClean="0"/>
              <a:t>MetaData</a:t>
            </a:r>
            <a:r>
              <a:rPr lang="en-US" dirty="0" smtClean="0"/>
              <a:t> Registry (MDR) in the spirit of ISO/IEC 11179.  It was not intended as a concept database nor as a terminological database. At the time that the first MDR was created in TC 37, ISO TC 37 terminology was housed in two standards, ISO 1087 parts 1 and 2, with 2 devoted to the standardization of terminology used primarily in the standards of TC 37, SC 3 (full name). ISO 1087 was not designed to reflect actual data element names and concepts (commonly referred to in TC37 as Data Categories) used in terminological resources or in terminology concept systems or other ontological resources.</a:t>
            </a:r>
            <a:endParaRPr lang="en-US"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3</a:t>
            </a:fld>
            <a:endParaRPr lang="en-US"/>
          </a:p>
        </p:txBody>
      </p:sp>
    </p:spTree>
    <p:extLst>
      <p:ext uri="{BB962C8B-B14F-4D97-AF65-F5344CB8AC3E}">
        <p14:creationId xmlns:p14="http://schemas.microsoft.com/office/powerpoint/2010/main" val="3688565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ISOcat is the result of a long evolution within TC 37 to create a </a:t>
            </a:r>
            <a:r>
              <a:rPr lang="en-US" dirty="0" err="1" smtClean="0"/>
              <a:t>MetaData</a:t>
            </a:r>
            <a:r>
              <a:rPr lang="en-US" dirty="0" smtClean="0"/>
              <a:t> Registry (MDR) in the spirit of ISO/IEC 11179.  It was not intended as a concept database nor as a terminological database. At the time that the first MDR was created in TC 37, ISO TC 37 terminology was housed in two standards, ISO 1087 parts 1 and 2, with 2 devoted to the standardization of terminology used primarily in the standards of TC 37, SC 3 (full name). ISO 1087 was not designed to reflect actual data element names and concepts (commonly referred to in TC37 as Data Categories) used in terminological resources or in terminology concept systems or other ontological resources.</a:t>
            </a:r>
            <a:endParaRPr lang="en-US"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4</a:t>
            </a:fld>
            <a:endParaRPr lang="en-US"/>
          </a:p>
        </p:txBody>
      </p:sp>
    </p:spTree>
    <p:extLst>
      <p:ext uri="{BB962C8B-B14F-4D97-AF65-F5344CB8AC3E}">
        <p14:creationId xmlns:p14="http://schemas.microsoft.com/office/powerpoint/2010/main" val="1359459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6</a:t>
            </a:fld>
            <a:endParaRPr lang="en-US"/>
          </a:p>
        </p:txBody>
      </p:sp>
    </p:spTree>
    <p:extLst>
      <p:ext uri="{BB962C8B-B14F-4D97-AF65-F5344CB8AC3E}">
        <p14:creationId xmlns:p14="http://schemas.microsoft.com/office/powerpoint/2010/main" val="37427705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93726E9D-7D90-4E7A-893B-2F25F9A7CE51}" type="datetimeFigureOut">
              <a:rPr lang="en-US" smtClean="0"/>
              <a:pPr/>
              <a:t>12/9/2013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pic>
        <p:nvPicPr>
          <p:cNvPr id="20" name="Picture 19" descr="CatAlone.jpg"/>
          <p:cNvPicPr>
            <a:picLocks noChangeAspect="1"/>
          </p:cNvPicPr>
          <p:nvPr userDrawn="1"/>
        </p:nvPicPr>
        <p:blipFill>
          <a:blip r:embed="rId2" cstate="print">
            <a:clrChange>
              <a:clrFrom>
                <a:srgbClr val="FFFFFF"/>
              </a:clrFrom>
              <a:clrTo>
                <a:srgbClr val="FFFFFF">
                  <a:alpha val="0"/>
                </a:srgbClr>
              </a:clrTo>
            </a:clrChange>
          </a:blip>
          <a:stretch>
            <a:fillRect/>
          </a:stretch>
        </p:blipFill>
        <p:spPr>
          <a:xfrm>
            <a:off x="4267200" y="2343150"/>
            <a:ext cx="417384" cy="2286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3726E9D-7D90-4E7A-893B-2F25F9A7CE51}" type="datetimeFigureOut">
              <a:rPr lang="en-US" smtClean="0"/>
              <a:pPr/>
              <a:t>12/9/2013</a:t>
            </a:fld>
            <a:endParaRPr lang="en-US"/>
          </a:p>
        </p:txBody>
      </p:sp>
      <p:sp>
        <p:nvSpPr>
          <p:cNvPr id="5" name="Footer Placeholder 4"/>
          <p:cNvSpPr>
            <a:spLocks noGrp="1"/>
          </p:cNvSpPr>
          <p:nvPr>
            <p:ph type="ftr" sz="quarter" idx="11"/>
          </p:nvPr>
        </p:nvSpPr>
        <p:spPr/>
        <p:txBody>
          <a:bodyPr/>
          <a:lstStyle/>
          <a:p>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1"/>
            <a:ext cx="6480175"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93726E9D-7D90-4E7A-893B-2F25F9A7CE51}" type="datetimeFigureOut">
              <a:rPr lang="en-US" smtClean="0"/>
              <a:pPr/>
              <a:t>12/9/2013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1"/>
            <a:ext cx="457200" cy="441325"/>
          </a:xfrm>
          <a:prstGeom prst="rect">
            <a:avLst/>
          </a:prstGeom>
        </p:spPr>
        <p:txBody>
          <a:bodyPr/>
          <a:lstStyle>
            <a:lvl1pPr>
              <a:defRPr>
                <a:solidFill>
                  <a:schemeClr val="accent3">
                    <a:shade val="75000"/>
                  </a:schemeClr>
                </a:solidFill>
              </a:defRPr>
            </a:lvl1pPr>
          </a:lstStyle>
          <a:p>
            <a:fld id="{5392B564-F49F-43C2-BEDA-77B9AAB5B68A}"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93726E9D-7D90-4E7A-893B-2F25F9A7CE51}" type="datetimeFigureOut">
              <a:rPr lang="en-US" smtClean="0"/>
              <a:pPr/>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4343400" y="1040175"/>
            <a:ext cx="457200" cy="441325"/>
          </a:xfrm>
          <a:prstGeom prst="rect">
            <a:avLst/>
          </a:prstGeom>
        </p:spPr>
        <p:txBody>
          <a:bodyPr/>
          <a:lstStyle/>
          <a:p>
            <a:fld id="{5392B564-F49F-43C2-BEDA-77B9AAB5B68A}" type="slidenum">
              <a:rPr lang="en-US" smtClean="0"/>
              <a:pPr/>
              <a:t>‹#›</a:t>
            </a:fld>
            <a:endParaRPr lang="en-US"/>
          </a:p>
        </p:txBody>
      </p:sp>
      <p:sp>
        <p:nvSpPr>
          <p:cNvPr id="8" name="Straight Connector 7"/>
          <p:cNvSpPr>
            <a:spLocks noChangeShapeType="1"/>
          </p:cNvSpPr>
          <p:nvPr/>
        </p:nvSpPr>
        <p:spPr bwMode="auto">
          <a:xfrm flipV="1">
            <a:off x="4563081" y="1575653"/>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3" y="1524001"/>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1"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3726E9D-7D90-4E7A-893B-2F25F9A7CE51}" type="datetimeFigureOut">
              <a:rPr lang="en-US" smtClean="0"/>
              <a:pPr/>
              <a:t>12/9/2013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4"/>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7"/>
            <a:ext cx="457200" cy="441325"/>
          </a:xfrm>
          <a:prstGeom prst="rect">
            <a:avLst/>
          </a:prstGeom>
        </p:spPr>
        <p:txBody>
          <a:bodyPr/>
          <a:lstStyle>
            <a:lvl1pPr algn="ctr">
              <a:defRPr/>
            </a:lvl1pPr>
          </a:lstStyle>
          <a:p>
            <a:fld id="{5392B564-F49F-43C2-BEDA-77B9AAB5B68A}"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3726E9D-7D90-4E7A-893B-2F25F9A7CE51}" type="datetimeFigureOut">
              <a:rPr lang="en-US" smtClean="0"/>
              <a:pPr/>
              <a:t>12/9/2013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1"/>
            <a:ext cx="457200" cy="441325"/>
          </a:xfrm>
          <a:prstGeom prst="rect">
            <a:avLst/>
          </a:prstGeom>
        </p:spPr>
        <p:txBody>
          <a:bodyPr/>
          <a:lstStyle/>
          <a:p>
            <a:fld id="{5392B564-F49F-43C2-BEDA-77B9AAB5B68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93726E9D-7D90-4E7A-893B-2F25F9A7CE51}" type="datetimeFigureOut">
              <a:rPr lang="en-US" smtClean="0"/>
              <a:pPr/>
              <a:t>12/9/2013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a:prstGeom prst="rect">
            <a:avLst/>
          </a:prstGeom>
        </p:spPr>
        <p:txBody>
          <a:bodyPr/>
          <a:lstStyle>
            <a:lvl1pPr>
              <a:defRPr>
                <a:solidFill>
                  <a:srgbClr val="FFFFFF"/>
                </a:solidFill>
              </a:defRPr>
            </a:lvl1pPr>
          </a:lstStyle>
          <a:p>
            <a:fld id="{5392B564-F49F-43C2-BEDA-77B9AAB5B68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1"/>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9"/>
            <a:ext cx="457200" cy="441325"/>
          </a:xfrm>
          <a:prstGeom prst="rect">
            <a:avLst/>
          </a:prstGeom>
        </p:spPr>
        <p:txBody>
          <a:bodyPr/>
          <a:lstStyle>
            <a:lvl1pPr>
              <a:defRPr>
                <a:solidFill>
                  <a:schemeClr val="accent3">
                    <a:shade val="75000"/>
                  </a:schemeClr>
                </a:solidFill>
              </a:defRPr>
            </a:lvl1pPr>
          </a:lstStyle>
          <a:p>
            <a:fld id="{5392B564-F49F-43C2-BEDA-77B9AAB5B68A}" type="slidenum">
              <a:rPr lang="en-US" smtClean="0"/>
              <a:pPr/>
              <a:t>‹#›</a:t>
            </a:fld>
            <a:endParaRPr lang="en-US"/>
          </a:p>
        </p:txBody>
      </p:sp>
      <p:sp>
        <p:nvSpPr>
          <p:cNvPr id="21" name="Rectangle 20"/>
          <p:cNvSpPr>
            <a:spLocks noChangeArrowheads="1"/>
          </p:cNvSpPr>
          <p:nvPr/>
        </p:nvSpPr>
        <p:spPr bwMode="auto">
          <a:xfrm>
            <a:off x="149352" y="638838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93726E9D-7D90-4E7A-893B-2F25F9A7CE51}" type="datetimeFigureOut">
              <a:rPr lang="en-US" smtClean="0"/>
              <a:pPr/>
              <a:t>12/9/2013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9"/>
            <a:ext cx="457200" cy="441325"/>
          </a:xfrm>
          <a:prstGeom prst="rect">
            <a:avLst/>
          </a:prstGeom>
        </p:spPr>
        <p:txBody>
          <a:bodyPr/>
          <a:lstStyle/>
          <a:p>
            <a:fld id="{5392B564-F49F-43C2-BEDA-77B9AAB5B68A}"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93726E9D-7D90-4E7A-893B-2F25F9A7CE51}" type="datetimeFigureOut">
              <a:rPr lang="en-US" smtClean="0"/>
              <a:pPr/>
              <a:t>12/9/2013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3726E9D-7D90-4E7A-893B-2F25F9A7CE51}" type="datetimeFigureOut">
              <a:rPr lang="en-US" smtClean="0"/>
              <a:pPr/>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43400" y="1040175"/>
            <a:ext cx="457200" cy="441325"/>
          </a:xfrm>
          <a:prstGeom prst="rect">
            <a:avLst/>
          </a:prstGeom>
        </p:spPr>
        <p:txBody>
          <a:bodyPr/>
          <a:lstStyle/>
          <a:p>
            <a:fld id="{5392B564-F49F-43C2-BEDA-77B9AAB5B68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2"/>
            <a:ext cx="457200" cy="441325"/>
          </a:xfrm>
          <a:prstGeom prst="rect">
            <a:avLst/>
          </a:prstGeom>
        </p:spPr>
        <p:txBody>
          <a:bodyPr/>
          <a:lstStyle/>
          <a:p>
            <a:fld id="{5392B564-F49F-43C2-BEDA-77B9AAB5B68A}"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3726E9D-7D90-4E7A-893B-2F25F9A7CE51}" type="datetimeFigureOut">
              <a:rPr lang="en-US" smtClean="0"/>
              <a:pPr/>
              <a:t>12/9/2013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2"/>
            <a:ext cx="1447800" cy="5851525"/>
          </a:xfrm>
        </p:spPr>
        <p:txBody>
          <a:bodyPr vert="eaVert"/>
          <a:lstStyle/>
          <a:p>
            <a:r>
              <a:rPr kumimoji="0" lang="en-US" smtClean="0"/>
              <a:t>Click to edit Master title style</a:t>
            </a:r>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1"/>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93726E9D-7D90-4E7A-893B-2F25F9A7CE51}" type="datetimeFigureOut">
              <a:rPr lang="en-US" smtClean="0"/>
              <a:pPr/>
              <a:t>12/9/2013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pic>
        <p:nvPicPr>
          <p:cNvPr id="21" name="Picture 20" descr="CatAlone.jpg"/>
          <p:cNvPicPr>
            <a:picLocks noChangeAspect="1"/>
          </p:cNvPicPr>
          <p:nvPr/>
        </p:nvPicPr>
        <p:blipFill>
          <a:blip r:embed="rId13" cstate="print">
            <a:clrChange>
              <a:clrFrom>
                <a:srgbClr val="FFFFFF"/>
              </a:clrFrom>
              <a:clrTo>
                <a:srgbClr val="FFFFFF">
                  <a:alpha val="0"/>
                </a:srgbClr>
              </a:clrTo>
            </a:clrChange>
          </a:blip>
          <a:stretch>
            <a:fillRect/>
          </a:stretch>
        </p:blipFill>
        <p:spPr>
          <a:xfrm>
            <a:off x="4267200" y="1143000"/>
            <a:ext cx="417384" cy="228600"/>
          </a:xfrm>
          <a:prstGeom prst="rect">
            <a:avLst/>
          </a:prstGeom>
        </p:spPr>
      </p:pic>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22400" y="2857500"/>
            <a:ext cx="6400800" cy="1752600"/>
          </a:xfrm>
        </p:spPr>
        <p:txBody>
          <a:bodyPr/>
          <a:lstStyle/>
          <a:p>
            <a:r>
              <a:rPr lang="en-US" dirty="0" smtClean="0"/>
              <a:t>ISO TC 37/CLARIN Discussion</a:t>
            </a:r>
          </a:p>
          <a:p>
            <a:endParaRPr lang="en-US" dirty="0" smtClean="0"/>
          </a:p>
          <a:p>
            <a:r>
              <a:rPr lang="en-US" dirty="0" smtClean="0"/>
              <a:t>Utrecht, December 9/10 2013</a:t>
            </a:r>
          </a:p>
          <a:p>
            <a:endParaRPr lang="en-US" dirty="0"/>
          </a:p>
        </p:txBody>
      </p:sp>
      <p:sp>
        <p:nvSpPr>
          <p:cNvPr id="2" name="Title 1"/>
          <p:cNvSpPr>
            <a:spLocks noGrp="1"/>
          </p:cNvSpPr>
          <p:nvPr>
            <p:ph type="ctrTitle"/>
          </p:nvPr>
        </p:nvSpPr>
        <p:spPr>
          <a:xfrm>
            <a:off x="689708" y="914400"/>
            <a:ext cx="7772400" cy="762000"/>
          </a:xfrm>
        </p:spPr>
        <p:txBody>
          <a:bodyPr/>
          <a:lstStyle/>
          <a:p>
            <a:r>
              <a:rPr lang="en-US" dirty="0" smtClean="0"/>
              <a:t>Thinning Down a Bloated Cat</a:t>
            </a:r>
            <a:endParaRPr lang="en-US" dirty="0"/>
          </a:p>
        </p:txBody>
      </p:sp>
      <p:pic>
        <p:nvPicPr>
          <p:cNvPr id="4" name="Picture 3" descr="NewISOcat.jpg"/>
          <p:cNvPicPr>
            <a:picLocks noChangeAspect="1"/>
          </p:cNvPicPr>
          <p:nvPr/>
        </p:nvPicPr>
        <p:blipFill>
          <a:blip r:embed="rId3" cstate="print">
            <a:clrChange>
              <a:clrFrom>
                <a:srgbClr val="FFFFFF"/>
              </a:clrFrom>
              <a:clrTo>
                <a:srgbClr val="FFFFFF">
                  <a:alpha val="0"/>
                </a:srgbClr>
              </a:clrTo>
            </a:clrChange>
          </a:blip>
          <a:stretch>
            <a:fillRect/>
          </a:stretch>
        </p:blipFill>
        <p:spPr>
          <a:xfrm>
            <a:off x="2743200" y="4267200"/>
            <a:ext cx="3451795" cy="1209675"/>
          </a:xfrm>
          <a:prstGeom prst="rect">
            <a:avLst/>
          </a:prstGeom>
        </p:spPr>
      </p:pic>
      <p:sp>
        <p:nvSpPr>
          <p:cNvPr id="6" name="Subtitle 2"/>
          <p:cNvSpPr txBox="1">
            <a:spLocks/>
          </p:cNvSpPr>
          <p:nvPr/>
        </p:nvSpPr>
        <p:spPr>
          <a:xfrm>
            <a:off x="1016000" y="5600700"/>
            <a:ext cx="7416800" cy="723900"/>
          </a:xfrm>
          <a:prstGeom prst="rect">
            <a:avLst/>
          </a:prstGeom>
        </p:spPr>
        <p:txBody>
          <a:bodyPr vert="horz">
            <a:normAutofit/>
          </a:bodyPr>
          <a:lstStyle/>
          <a:p>
            <a:pPr marL="0" marR="0" lvl="0" indent="0" defTabSz="914400" rtl="0" eaLnBrk="1" fontAlgn="auto" latinLnBrk="0" hangingPunct="1">
              <a:lnSpc>
                <a:spcPct val="100000"/>
              </a:lnSpc>
              <a:spcBef>
                <a:spcPct val="20000"/>
              </a:spcBef>
              <a:spcAft>
                <a:spcPts val="0"/>
              </a:spcAft>
              <a:buClr>
                <a:schemeClr val="accent1"/>
              </a:buClr>
              <a:buSzPct val="85000"/>
              <a:buFont typeface="Wingdings 2"/>
              <a:buNone/>
              <a:tabLst/>
              <a:defRPr/>
            </a:pPr>
            <a:endParaRPr kumimoji="0" lang="en-US" sz="1200" b="1" i="0" u="none" strike="noStrike" kern="1200" cap="all" spc="250" normalizeH="0" baseline="0" noProof="0" dirty="0" smtClean="0">
              <a:ln>
                <a:noFill/>
              </a:ln>
              <a:solidFill>
                <a:schemeClr val="tx2"/>
              </a:solidFill>
              <a:effectLst/>
              <a:uLnTx/>
              <a:uFillTx/>
              <a:latin typeface="+mn-lt"/>
              <a:ea typeface="+mn-ea"/>
              <a:cs typeface="+mn-cs"/>
            </a:endParaRPr>
          </a:p>
          <a:p>
            <a:pPr marL="0" marR="0" lvl="0" indent="0"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kumimoji="0" lang="en-US" sz="1200" b="1" i="0" u="none" strike="noStrike" kern="1200" cap="all" spc="250" normalizeH="0" baseline="0" noProof="0" dirty="0" smtClean="0">
                <a:ln>
                  <a:noFill/>
                </a:ln>
                <a:solidFill>
                  <a:schemeClr val="tx2"/>
                </a:solidFill>
                <a:effectLst/>
                <a:uLnTx/>
                <a:uFillTx/>
                <a:latin typeface="+mn-lt"/>
                <a:ea typeface="+mn-ea"/>
                <a:cs typeface="+mn-cs"/>
              </a:rPr>
              <a:t>Sue Ellen Wright</a:t>
            </a:r>
          </a:p>
          <a:p>
            <a:pPr marL="0" marR="0" lvl="0" indent="0"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lang="en-US" sz="1200" b="1" cap="all" spc="250" dirty="0" smtClean="0">
                <a:solidFill>
                  <a:schemeClr val="tx2"/>
                </a:solidFill>
              </a:rPr>
              <a:t>December 2013</a:t>
            </a:r>
            <a:endParaRPr kumimoji="0" lang="en-US" sz="1200" b="1" i="0" u="none" strike="noStrike" kern="1200" cap="all" spc="250" normalizeH="0" baseline="0" noProof="0" dirty="0">
              <a:ln>
                <a:noFill/>
              </a:ln>
              <a:solidFill>
                <a:schemeClr val="tx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Terminology Communities of Practice</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a:t>Discourse-oriented terminology</a:t>
            </a:r>
          </a:p>
          <a:p>
            <a:pPr lvl="1"/>
            <a:r>
              <a:rPr lang="en-US" dirty="0"/>
              <a:t>Text &amp; discourse production</a:t>
            </a:r>
          </a:p>
          <a:p>
            <a:pPr lvl="1"/>
            <a:r>
              <a:rPr lang="en-US" dirty="0"/>
              <a:t>Semantic modeling of concept relations</a:t>
            </a:r>
          </a:p>
          <a:p>
            <a:r>
              <a:rPr lang="en-US" dirty="0" smtClean="0"/>
              <a:t>Object-oriented </a:t>
            </a:r>
            <a:r>
              <a:rPr lang="en-US" dirty="0" smtClean="0"/>
              <a:t>terminology</a:t>
            </a:r>
          </a:p>
          <a:p>
            <a:pPr lvl="1"/>
            <a:r>
              <a:rPr lang="en-US" dirty="0" smtClean="0"/>
              <a:t>Thesauri and controlled language, library community</a:t>
            </a:r>
          </a:p>
          <a:p>
            <a:pPr lvl="1"/>
            <a:r>
              <a:rPr lang="en-US" dirty="0" smtClean="0"/>
              <a:t>Retrieval of objects and information</a:t>
            </a:r>
          </a:p>
          <a:p>
            <a:r>
              <a:rPr lang="en-US" dirty="0" smtClean="0"/>
              <a:t>Terminology for semantic reasoning – MPI </a:t>
            </a:r>
            <a:endParaRPr lang="en-US" dirty="0" smtClean="0"/>
          </a:p>
          <a:p>
            <a:pPr lvl="1"/>
            <a:r>
              <a:rPr lang="en-US" dirty="0" smtClean="0"/>
              <a:t>Automated reasoning across heterogonous semantic networks</a:t>
            </a:r>
            <a:endParaRPr lang="en-US" dirty="0" smtClean="0"/>
          </a:p>
          <a:p>
            <a:pPr lvl="1"/>
            <a:r>
              <a:rPr lang="en-US" dirty="0" smtClean="0"/>
              <a:t>Retrieval of information from aggregated and non-aggregated networks</a:t>
            </a:r>
            <a:endParaRPr lang="en-US" dirty="0" smtClean="0"/>
          </a:p>
          <a:p>
            <a:r>
              <a:rPr lang="en-US" smtClean="0"/>
              <a:t>Metadata-oriented </a:t>
            </a:r>
            <a:r>
              <a:rPr lang="en-US"/>
              <a:t>terminology </a:t>
            </a:r>
            <a:r>
              <a:rPr lang="en-US"/>
              <a:t>– </a:t>
            </a:r>
            <a:r>
              <a:rPr lang="en-US" smtClean="0"/>
              <a:t>TC 37/SC 3</a:t>
            </a:r>
            <a:endParaRPr lang="en-US" dirty="0" smtClean="0"/>
          </a:p>
          <a:p>
            <a:pPr lvl="1"/>
            <a:r>
              <a:rPr lang="en-US" dirty="0" smtClean="0"/>
              <a:t>Definition of </a:t>
            </a:r>
            <a:r>
              <a:rPr lang="en-US" dirty="0" smtClean="0"/>
              <a:t>structured metadata</a:t>
            </a:r>
            <a:endParaRPr lang="en-US" dirty="0" smtClean="0"/>
          </a:p>
          <a:p>
            <a:pPr lvl="1"/>
            <a:r>
              <a:rPr lang="en-US" dirty="0" smtClean="0"/>
              <a:t>Discovery and modeling of standards-compliant data sets</a:t>
            </a:r>
            <a:endParaRPr lang="en-US" dirty="0" smtClean="0"/>
          </a:p>
          <a:p>
            <a:pPr lvl="1"/>
            <a:r>
              <a:rPr lang="en-US" dirty="0" smtClean="0"/>
              <a:t>F</a:t>
            </a:r>
            <a:r>
              <a:rPr lang="en-US" dirty="0" smtClean="0"/>
              <a:t>acilitation </a:t>
            </a:r>
            <a:r>
              <a:rPr lang="en-US" dirty="0" smtClean="0"/>
              <a:t>of </a:t>
            </a:r>
            <a:r>
              <a:rPr lang="en-US" dirty="0" smtClean="0"/>
              <a:t>highly efficient, highly precise interoperability</a:t>
            </a:r>
            <a:endParaRPr lang="en-US" dirty="0" smtClean="0"/>
          </a:p>
        </p:txBody>
      </p:sp>
    </p:spTree>
    <p:extLst>
      <p:ext uri="{BB962C8B-B14F-4D97-AF65-F5344CB8AC3E}">
        <p14:creationId xmlns:p14="http://schemas.microsoft.com/office/powerpoint/2010/main" val="15751811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ISOcat History as a Metadata Registry</a:t>
            </a:r>
            <a:endParaRPr lang="en-US" dirty="0"/>
          </a:p>
        </p:txBody>
      </p:sp>
      <p:sp>
        <p:nvSpPr>
          <p:cNvPr id="3" name="Content Placeholder 2"/>
          <p:cNvSpPr>
            <a:spLocks noGrp="1"/>
          </p:cNvSpPr>
          <p:nvPr>
            <p:ph sz="quarter" idx="1"/>
          </p:nvPr>
        </p:nvSpPr>
        <p:spPr>
          <a:xfrm>
            <a:off x="263652" y="1676400"/>
            <a:ext cx="8503920" cy="4572000"/>
          </a:xfrm>
        </p:spPr>
        <p:txBody>
          <a:bodyPr>
            <a:normAutofit/>
          </a:bodyPr>
          <a:lstStyle/>
          <a:p>
            <a:r>
              <a:rPr lang="en-US" sz="3200" dirty="0" smtClean="0"/>
              <a:t>Long evolution within ISO TC 37, Terminology and other language and content resources</a:t>
            </a:r>
          </a:p>
          <a:p>
            <a:r>
              <a:rPr lang="en-US" sz="3200" dirty="0" smtClean="0">
                <a:solidFill>
                  <a:srgbClr val="FF0000"/>
                </a:solidFill>
              </a:rPr>
              <a:t>Metadata </a:t>
            </a:r>
            <a:r>
              <a:rPr lang="en-US" sz="3200" dirty="0">
                <a:solidFill>
                  <a:srgbClr val="FF0000"/>
                </a:solidFill>
              </a:rPr>
              <a:t>Registry (MDR) in the spirit of ISO/IEC </a:t>
            </a:r>
            <a:r>
              <a:rPr lang="en-US" sz="3200" dirty="0" smtClean="0">
                <a:solidFill>
                  <a:srgbClr val="FF0000"/>
                </a:solidFill>
              </a:rPr>
              <a:t>11179</a:t>
            </a:r>
          </a:p>
          <a:p>
            <a:r>
              <a:rPr lang="en-US" sz="3200" dirty="0" smtClean="0">
                <a:solidFill>
                  <a:srgbClr val="FF0000"/>
                </a:solidFill>
              </a:rPr>
              <a:t>Not intended </a:t>
            </a:r>
            <a:r>
              <a:rPr lang="en-US" sz="3200" dirty="0">
                <a:solidFill>
                  <a:srgbClr val="FF0000"/>
                </a:solidFill>
              </a:rPr>
              <a:t>as a concept database nor as a </a:t>
            </a:r>
            <a:r>
              <a:rPr lang="en-US" sz="3200" dirty="0" smtClean="0">
                <a:solidFill>
                  <a:srgbClr val="FF0000"/>
                </a:solidFill>
              </a:rPr>
              <a:t>terminology </a:t>
            </a:r>
            <a:r>
              <a:rPr lang="en-US" sz="3200" dirty="0" smtClean="0">
                <a:solidFill>
                  <a:srgbClr val="FF0000"/>
                </a:solidFill>
              </a:rPr>
              <a:t>database nor as a semantic registry</a:t>
            </a:r>
          </a:p>
        </p:txBody>
      </p:sp>
    </p:spTree>
    <p:extLst>
      <p:ext uri="{BB962C8B-B14F-4D97-AF65-F5344CB8AC3E}">
        <p14:creationId xmlns:p14="http://schemas.microsoft.com/office/powerpoint/2010/main" val="1394716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ISOcat History as a Metadata Registry</a:t>
            </a:r>
            <a:endParaRPr lang="en-US" dirty="0"/>
          </a:p>
        </p:txBody>
      </p:sp>
      <p:sp>
        <p:nvSpPr>
          <p:cNvPr id="3" name="Content Placeholder 2"/>
          <p:cNvSpPr>
            <a:spLocks noGrp="1"/>
          </p:cNvSpPr>
          <p:nvPr>
            <p:ph sz="quarter" idx="1"/>
          </p:nvPr>
        </p:nvSpPr>
        <p:spPr>
          <a:xfrm>
            <a:off x="263652" y="1676400"/>
            <a:ext cx="8503920" cy="4572000"/>
          </a:xfrm>
        </p:spPr>
        <p:txBody>
          <a:bodyPr>
            <a:normAutofit/>
          </a:bodyPr>
          <a:lstStyle/>
          <a:p>
            <a:r>
              <a:rPr lang="en-US" dirty="0" smtClean="0">
                <a:solidFill>
                  <a:srgbClr val="FF0000"/>
                </a:solidFill>
              </a:rPr>
              <a:t>Reasoning across a semantic resource would be interesting, but information retrieval is not our goal, although ontological resources would be something we would definitely be able to use.</a:t>
            </a:r>
            <a:endParaRPr lang="en-US" dirty="0">
              <a:solidFill>
                <a:srgbClr val="FF0000"/>
              </a:solidFill>
            </a:endParaRPr>
          </a:p>
          <a:p>
            <a:r>
              <a:rPr lang="en-US" dirty="0" smtClean="0">
                <a:solidFill>
                  <a:srgbClr val="FF0000"/>
                </a:solidFill>
              </a:rPr>
              <a:t>We are interested in collecting structured DCSs for integration into data model design environments.</a:t>
            </a:r>
          </a:p>
          <a:p>
            <a:r>
              <a:rPr lang="en-US" dirty="0" smtClean="0">
                <a:solidFill>
                  <a:srgbClr val="FF0000"/>
                </a:solidFill>
              </a:rPr>
              <a:t>We are interested in tools and application integration via the intelligent extraction of structured DCSs.</a:t>
            </a:r>
          </a:p>
        </p:txBody>
      </p:sp>
    </p:spTree>
    <p:extLst>
      <p:ext uri="{BB962C8B-B14F-4D97-AF65-F5344CB8AC3E}">
        <p14:creationId xmlns:p14="http://schemas.microsoft.com/office/powerpoint/2010/main" val="9884716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Header Area</a:t>
            </a:r>
            <a:endParaRPr lang="en-US" dirty="0"/>
          </a:p>
        </p:txBody>
      </p:sp>
      <p:sp>
        <p:nvSpPr>
          <p:cNvPr id="3" name="Content Placeholder 2"/>
          <p:cNvSpPr>
            <a:spLocks noGrp="1"/>
          </p:cNvSpPr>
          <p:nvPr>
            <p:ph sz="quarter" idx="1"/>
          </p:nvPr>
        </p:nvSpPr>
        <p:spPr>
          <a:xfrm>
            <a:off x="4551746" y="1696065"/>
            <a:ext cx="4233672" cy="4572000"/>
          </a:xfrm>
        </p:spPr>
        <p:txBody>
          <a:bodyPr>
            <a:normAutofit fontScale="92500" lnSpcReduction="20000"/>
          </a:bodyPr>
          <a:lstStyle/>
          <a:p>
            <a:r>
              <a:rPr lang="en-US" dirty="0" smtClean="0"/>
              <a:t>We need </a:t>
            </a:r>
            <a:r>
              <a:rPr lang="en-US" i="1" dirty="0" smtClean="0">
                <a:solidFill>
                  <a:srgbClr val="FF0000"/>
                </a:solidFill>
              </a:rPr>
              <a:t>identifier</a:t>
            </a:r>
            <a:r>
              <a:rPr lang="en-US" dirty="0" smtClean="0"/>
              <a:t>, but it doesn’t have to appear multiple times. It could be hidden, or included in a synonyms class as long as it’s identified.</a:t>
            </a:r>
          </a:p>
          <a:p>
            <a:r>
              <a:rPr lang="en-US" dirty="0" smtClean="0"/>
              <a:t>We need </a:t>
            </a:r>
            <a:r>
              <a:rPr lang="en-US" b="1" i="1" dirty="0" smtClean="0">
                <a:solidFill>
                  <a:srgbClr val="FF0000"/>
                </a:solidFill>
              </a:rPr>
              <a:t>PID</a:t>
            </a:r>
            <a:r>
              <a:rPr lang="en-US" dirty="0" smtClean="0"/>
              <a:t>, but the appearance of key is redundant</a:t>
            </a:r>
            <a:r>
              <a:rPr lang="en-US" dirty="0" smtClean="0"/>
              <a:t>.</a:t>
            </a:r>
          </a:p>
          <a:p>
            <a:r>
              <a:rPr lang="en-US" dirty="0" smtClean="0"/>
              <a:t>We consider other options for hosting the DCR if we lose typing capability in some form.</a:t>
            </a:r>
            <a:endParaRPr lang="en-US" dirty="0" smtClean="0"/>
          </a:p>
        </p:txBody>
      </p:sp>
      <p:pic>
        <p:nvPicPr>
          <p:cNvPr id="2" name="Picture 1"/>
          <p:cNvPicPr>
            <a:picLocks noChangeAspect="1"/>
          </p:cNvPicPr>
          <p:nvPr/>
        </p:nvPicPr>
        <p:blipFill rotWithShape="1">
          <a:blip r:embed="rId2"/>
          <a:srcRect t="14583" r="67570" b="54792"/>
          <a:stretch/>
        </p:blipFill>
        <p:spPr>
          <a:xfrm>
            <a:off x="301752" y="1676400"/>
            <a:ext cx="4018643" cy="2133600"/>
          </a:xfrm>
          <a:prstGeom prst="rect">
            <a:avLst/>
          </a:prstGeom>
        </p:spPr>
      </p:pic>
      <p:sp>
        <p:nvSpPr>
          <p:cNvPr id="9" name="TextBox 8"/>
          <p:cNvSpPr txBox="1"/>
          <p:nvPr/>
        </p:nvSpPr>
        <p:spPr>
          <a:xfrm>
            <a:off x="301752" y="3962400"/>
            <a:ext cx="4114800" cy="2585323"/>
          </a:xfrm>
          <a:prstGeom prst="rect">
            <a:avLst/>
          </a:prstGeom>
          <a:noFill/>
        </p:spPr>
        <p:txBody>
          <a:bodyPr wrap="square" rtlCol="0">
            <a:spAutoFit/>
          </a:bodyPr>
          <a:lstStyle/>
          <a:p>
            <a:pPr marL="342900" indent="-342900">
              <a:buClr>
                <a:srgbClr val="C00000"/>
              </a:buClr>
              <a:buFont typeface="Georgia" panose="02040502050405020303" pitchFamily="18" charset="0"/>
              <a:buChar char="●"/>
            </a:pPr>
            <a:r>
              <a:rPr lang="en-US" sz="2400" dirty="0"/>
              <a:t>We are not currently contemplating eliminating </a:t>
            </a:r>
            <a:r>
              <a:rPr lang="en-US" sz="2400" b="1" i="1" dirty="0">
                <a:solidFill>
                  <a:srgbClr val="FF0000"/>
                </a:solidFill>
              </a:rPr>
              <a:t>type</a:t>
            </a:r>
            <a:r>
              <a:rPr lang="en-US" sz="2400" dirty="0">
                <a:solidFill>
                  <a:srgbClr val="FF0000"/>
                </a:solidFill>
              </a:rPr>
              <a:t> </a:t>
            </a:r>
            <a:r>
              <a:rPr lang="en-US" sz="2400" dirty="0"/>
              <a:t>because our whole raison d’être for the DCR (which predates ISOcat) centers here.</a:t>
            </a:r>
          </a:p>
          <a:p>
            <a:pPr marL="285750" indent="-285750">
              <a:buClr>
                <a:srgbClr val="C00000"/>
              </a:buClr>
              <a:buFont typeface="Georgia" panose="02040502050405020303" pitchFamily="18" charset="0"/>
              <a:buChar char="●"/>
            </a:pPr>
            <a:endParaRPr lang="en-US" dirty="0"/>
          </a:p>
        </p:txBody>
      </p:sp>
    </p:spTree>
    <p:extLst>
      <p:ext uri="{BB962C8B-B14F-4D97-AF65-F5344CB8AC3E}">
        <p14:creationId xmlns:p14="http://schemas.microsoft.com/office/powerpoint/2010/main" val="24417445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Administration Record</a:t>
            </a:r>
            <a:endParaRPr lang="en-US" dirty="0"/>
          </a:p>
        </p:txBody>
      </p:sp>
      <p:sp>
        <p:nvSpPr>
          <p:cNvPr id="3" name="Content Placeholder 2"/>
          <p:cNvSpPr>
            <a:spLocks noGrp="1"/>
          </p:cNvSpPr>
          <p:nvPr>
            <p:ph sz="quarter" idx="1"/>
          </p:nvPr>
        </p:nvSpPr>
        <p:spPr>
          <a:xfrm>
            <a:off x="4736592" y="1527048"/>
            <a:ext cx="4069080" cy="4572000"/>
          </a:xfrm>
        </p:spPr>
        <p:txBody>
          <a:bodyPr/>
          <a:lstStyle/>
          <a:p>
            <a:r>
              <a:rPr lang="en-US" dirty="0" smtClean="0"/>
              <a:t>We can live with changes here</a:t>
            </a:r>
          </a:p>
          <a:p>
            <a:r>
              <a:rPr lang="en-US" b="1" i="1" dirty="0" smtClean="0">
                <a:solidFill>
                  <a:srgbClr val="FF0000"/>
                </a:solidFill>
              </a:rPr>
              <a:t>Justification</a:t>
            </a:r>
            <a:r>
              <a:rPr lang="en-US" dirty="0" smtClean="0"/>
              <a:t> and </a:t>
            </a:r>
            <a:r>
              <a:rPr lang="en-US" b="1" i="1" dirty="0" smtClean="0">
                <a:solidFill>
                  <a:srgbClr val="FF0000"/>
                </a:solidFill>
              </a:rPr>
              <a:t>origin</a:t>
            </a:r>
            <a:r>
              <a:rPr lang="en-US" dirty="0" smtClean="0"/>
              <a:t> are potentially redundant, but we need some sort of origin info for variants on the DC name.</a:t>
            </a:r>
            <a:endParaRPr lang="en-US" dirty="0"/>
          </a:p>
        </p:txBody>
      </p:sp>
      <p:pic>
        <p:nvPicPr>
          <p:cNvPr id="2" name="Picture 1"/>
          <p:cNvPicPr>
            <a:picLocks noChangeAspect="1"/>
          </p:cNvPicPr>
          <p:nvPr/>
        </p:nvPicPr>
        <p:blipFill rotWithShape="1">
          <a:blip r:embed="rId3"/>
          <a:srcRect t="39857" r="73184" b="19847"/>
          <a:stretch/>
        </p:blipFill>
        <p:spPr>
          <a:xfrm>
            <a:off x="316992" y="1752600"/>
            <a:ext cx="4419600" cy="3733800"/>
          </a:xfrm>
          <a:prstGeom prst="rect">
            <a:avLst/>
          </a:prstGeom>
        </p:spPr>
      </p:pic>
    </p:spTree>
    <p:extLst>
      <p:ext uri="{BB962C8B-B14F-4D97-AF65-F5344CB8AC3E}">
        <p14:creationId xmlns:p14="http://schemas.microsoft.com/office/powerpoint/2010/main" val="41092834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Dates</a:t>
            </a:r>
            <a:endParaRPr lang="en-US" dirty="0"/>
          </a:p>
        </p:txBody>
      </p:sp>
      <p:sp>
        <p:nvSpPr>
          <p:cNvPr id="3" name="Content Placeholder 2"/>
          <p:cNvSpPr>
            <a:spLocks noGrp="1"/>
          </p:cNvSpPr>
          <p:nvPr>
            <p:ph sz="quarter" idx="1"/>
          </p:nvPr>
        </p:nvSpPr>
        <p:spPr>
          <a:xfrm>
            <a:off x="301752" y="1524000"/>
            <a:ext cx="8503920" cy="990600"/>
          </a:xfrm>
        </p:spPr>
        <p:txBody>
          <a:bodyPr/>
          <a:lstStyle/>
          <a:p>
            <a:r>
              <a:rPr lang="en-US" dirty="0" smtClean="0"/>
              <a:t>Dates are automated anyway, and can be easily hidden</a:t>
            </a:r>
            <a:endParaRPr lang="en-US" dirty="0"/>
          </a:p>
        </p:txBody>
      </p:sp>
      <p:pic>
        <p:nvPicPr>
          <p:cNvPr id="2" name="Picture 1"/>
          <p:cNvPicPr>
            <a:picLocks noChangeAspect="1"/>
          </p:cNvPicPr>
          <p:nvPr/>
        </p:nvPicPr>
        <p:blipFill>
          <a:blip r:embed="rId2"/>
          <a:stretch>
            <a:fillRect/>
          </a:stretch>
        </p:blipFill>
        <p:spPr>
          <a:xfrm>
            <a:off x="1160174" y="2743200"/>
            <a:ext cx="6787076" cy="3117737"/>
          </a:xfrm>
          <a:prstGeom prst="rect">
            <a:avLst/>
          </a:prstGeom>
        </p:spPr>
      </p:pic>
    </p:spTree>
    <p:extLst>
      <p:ext uri="{BB962C8B-B14F-4D97-AF65-F5344CB8AC3E}">
        <p14:creationId xmlns:p14="http://schemas.microsoft.com/office/powerpoint/2010/main" val="3063673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Data Element Description Section</a:t>
            </a:r>
            <a:endParaRPr lang="en-US" dirty="0"/>
          </a:p>
        </p:txBody>
      </p:sp>
      <p:pic>
        <p:nvPicPr>
          <p:cNvPr id="2" name="Picture 1"/>
          <p:cNvPicPr>
            <a:picLocks noChangeAspect="1"/>
          </p:cNvPicPr>
          <p:nvPr/>
        </p:nvPicPr>
        <p:blipFill>
          <a:blip r:embed="rId2"/>
          <a:stretch>
            <a:fillRect/>
          </a:stretch>
        </p:blipFill>
        <p:spPr>
          <a:xfrm>
            <a:off x="1371600" y="1905000"/>
            <a:ext cx="6917424" cy="3552955"/>
          </a:xfrm>
          <a:prstGeom prst="rect">
            <a:avLst/>
          </a:prstGeom>
        </p:spPr>
      </p:pic>
    </p:spTree>
    <p:extLst>
      <p:ext uri="{BB962C8B-B14F-4D97-AF65-F5344CB8AC3E}">
        <p14:creationId xmlns:p14="http://schemas.microsoft.com/office/powerpoint/2010/main" val="3525298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Element Description Section</a:t>
            </a:r>
          </a:p>
        </p:txBody>
      </p:sp>
      <p:sp>
        <p:nvSpPr>
          <p:cNvPr id="3" name="Content Placeholder 2"/>
          <p:cNvSpPr>
            <a:spLocks noGrp="1"/>
          </p:cNvSpPr>
          <p:nvPr>
            <p:ph sz="quarter" idx="1"/>
          </p:nvPr>
        </p:nvSpPr>
        <p:spPr>
          <a:xfrm>
            <a:off x="3733800" y="1676400"/>
            <a:ext cx="4953000" cy="4492752"/>
          </a:xfrm>
        </p:spPr>
        <p:txBody>
          <a:bodyPr>
            <a:normAutofit fontScale="85000" lnSpcReduction="10000"/>
          </a:bodyPr>
          <a:lstStyle/>
          <a:p>
            <a:r>
              <a:rPr lang="en-US" b="1" i="1" dirty="0" smtClean="0">
                <a:solidFill>
                  <a:srgbClr val="FF0000"/>
                </a:solidFill>
              </a:rPr>
              <a:t>Data element name </a:t>
            </a:r>
            <a:r>
              <a:rPr lang="en-US" dirty="0" smtClean="0"/>
              <a:t>and English name could be conflated.</a:t>
            </a:r>
          </a:p>
          <a:p>
            <a:r>
              <a:rPr lang="en-US" dirty="0" smtClean="0"/>
              <a:t>One and only </a:t>
            </a:r>
            <a:r>
              <a:rPr lang="en-US" dirty="0" smtClean="0"/>
              <a:t>one English </a:t>
            </a:r>
            <a:r>
              <a:rPr lang="en-US" b="1" i="1" dirty="0" smtClean="0">
                <a:solidFill>
                  <a:srgbClr val="FF0000"/>
                </a:solidFill>
              </a:rPr>
              <a:t>definition</a:t>
            </a:r>
            <a:r>
              <a:rPr lang="en-US" dirty="0" smtClean="0"/>
              <a:t> </a:t>
            </a:r>
            <a:r>
              <a:rPr lang="en-US" dirty="0" smtClean="0"/>
              <a:t>based on community consensus is good.</a:t>
            </a:r>
          </a:p>
          <a:p>
            <a:r>
              <a:rPr lang="en-US" dirty="0" smtClean="0"/>
              <a:t>We only need either </a:t>
            </a:r>
            <a:r>
              <a:rPr lang="en-US" b="1" i="1" dirty="0" smtClean="0">
                <a:solidFill>
                  <a:srgbClr val="FF0000"/>
                </a:solidFill>
              </a:rPr>
              <a:t>explanation</a:t>
            </a:r>
            <a:r>
              <a:rPr lang="en-US" dirty="0" smtClean="0">
                <a:solidFill>
                  <a:srgbClr val="FF0000"/>
                </a:solidFill>
              </a:rPr>
              <a:t> </a:t>
            </a:r>
            <a:r>
              <a:rPr lang="en-US" dirty="0" smtClean="0"/>
              <a:t>or </a:t>
            </a:r>
            <a:r>
              <a:rPr lang="en-US" b="1" i="1" dirty="0" smtClean="0">
                <a:solidFill>
                  <a:srgbClr val="FF0000"/>
                </a:solidFill>
              </a:rPr>
              <a:t>note</a:t>
            </a:r>
            <a:r>
              <a:rPr lang="en-US" dirty="0" smtClean="0"/>
              <a:t>, but not both</a:t>
            </a:r>
          </a:p>
          <a:p>
            <a:r>
              <a:rPr lang="en-US" b="1" i="1" dirty="0" smtClean="0">
                <a:solidFill>
                  <a:srgbClr val="FF0000"/>
                </a:solidFill>
              </a:rPr>
              <a:t>Sources</a:t>
            </a:r>
            <a:r>
              <a:rPr lang="en-US" dirty="0" smtClean="0"/>
              <a:t> – problem for plagiarism reasons if omitted for good definitions sourced from other resources; could be optional</a:t>
            </a:r>
          </a:p>
        </p:txBody>
      </p:sp>
      <p:pic>
        <p:nvPicPr>
          <p:cNvPr id="4" name="Picture 3"/>
          <p:cNvPicPr>
            <a:picLocks noChangeAspect="1"/>
          </p:cNvPicPr>
          <p:nvPr/>
        </p:nvPicPr>
        <p:blipFill rotWithShape="1">
          <a:blip r:embed="rId2"/>
          <a:srcRect r="66062"/>
          <a:stretch/>
        </p:blipFill>
        <p:spPr>
          <a:xfrm>
            <a:off x="425256" y="1676400"/>
            <a:ext cx="3079943" cy="4172309"/>
          </a:xfrm>
          <a:prstGeom prst="rect">
            <a:avLst/>
          </a:prstGeom>
        </p:spPr>
      </p:pic>
    </p:spTree>
    <p:extLst>
      <p:ext uri="{BB962C8B-B14F-4D97-AF65-F5344CB8AC3E}">
        <p14:creationId xmlns:p14="http://schemas.microsoft.com/office/powerpoint/2010/main" val="3559091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Linguistic Section</a:t>
            </a:r>
            <a:endParaRPr lang="en-US" dirty="0"/>
          </a:p>
        </p:txBody>
      </p:sp>
      <p:sp>
        <p:nvSpPr>
          <p:cNvPr id="6" name="Content Placeholder 5"/>
          <p:cNvSpPr>
            <a:spLocks noGrp="1"/>
          </p:cNvSpPr>
          <p:nvPr>
            <p:ph sz="quarter" idx="1"/>
          </p:nvPr>
        </p:nvSpPr>
        <p:spPr>
          <a:xfrm>
            <a:off x="301752" y="5870448"/>
            <a:ext cx="8503920" cy="606552"/>
          </a:xfrm>
        </p:spPr>
        <p:txBody>
          <a:bodyPr>
            <a:normAutofit/>
          </a:bodyPr>
          <a:lstStyle/>
          <a:p>
            <a:r>
              <a:rPr lang="en-US" dirty="0" smtClean="0"/>
              <a:t>This we can live without, despite all our work on it.</a:t>
            </a:r>
            <a:endParaRPr lang="en-US" dirty="0"/>
          </a:p>
        </p:txBody>
      </p:sp>
      <p:pic>
        <p:nvPicPr>
          <p:cNvPr id="3" name="Picture 2"/>
          <p:cNvPicPr>
            <a:picLocks noChangeAspect="1"/>
          </p:cNvPicPr>
          <p:nvPr/>
        </p:nvPicPr>
        <p:blipFill rotWithShape="1">
          <a:blip r:embed="rId2"/>
          <a:srcRect t="25000" r="38872" b="18750"/>
          <a:stretch/>
        </p:blipFill>
        <p:spPr>
          <a:xfrm>
            <a:off x="577024" y="1600200"/>
            <a:ext cx="7953375" cy="4114800"/>
          </a:xfrm>
          <a:prstGeom prst="rect">
            <a:avLst/>
          </a:prstGeom>
        </p:spPr>
      </p:pic>
    </p:spTree>
    <p:extLst>
      <p:ext uri="{BB962C8B-B14F-4D97-AF65-F5344CB8AC3E}">
        <p14:creationId xmlns:p14="http://schemas.microsoft.com/office/powerpoint/2010/main" val="1637682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Conceptual Domain, Simple DC Type</a:t>
            </a:r>
            <a:endParaRPr lang="en-US" dirty="0"/>
          </a:p>
        </p:txBody>
      </p:sp>
      <p:sp>
        <p:nvSpPr>
          <p:cNvPr id="3" name="Content Placeholder 2"/>
          <p:cNvSpPr>
            <a:spLocks noGrp="1"/>
          </p:cNvSpPr>
          <p:nvPr>
            <p:ph sz="quarter" idx="1"/>
          </p:nvPr>
        </p:nvSpPr>
        <p:spPr>
          <a:xfrm>
            <a:off x="301752" y="3962400"/>
            <a:ext cx="8503920" cy="2136648"/>
          </a:xfrm>
        </p:spPr>
        <p:txBody>
          <a:bodyPr>
            <a:normAutofit fontScale="85000" lnSpcReduction="10000"/>
          </a:bodyPr>
          <a:lstStyle/>
          <a:p>
            <a:r>
              <a:rPr lang="en-US" dirty="0" smtClean="0"/>
              <a:t>Fundamental to our core</a:t>
            </a:r>
          </a:p>
          <a:p>
            <a:r>
              <a:rPr lang="en-US" dirty="0" smtClean="0"/>
              <a:t>We </a:t>
            </a:r>
            <a:r>
              <a:rPr lang="en-US" dirty="0" smtClean="0"/>
              <a:t>contend </a:t>
            </a:r>
            <a:r>
              <a:rPr lang="en-US" dirty="0" smtClean="0"/>
              <a:t>that noun, for instance, defined as a complex </a:t>
            </a:r>
            <a:r>
              <a:rPr lang="en-US" dirty="0" smtClean="0"/>
              <a:t>DC, </a:t>
            </a:r>
            <a:r>
              <a:rPr lang="en-US" dirty="0" smtClean="0"/>
              <a:t>takes on new attributes that make it incompatible with its role as a simple DC, so it constitutes a different DC concept.</a:t>
            </a:r>
          </a:p>
          <a:p>
            <a:r>
              <a:rPr lang="en-US" dirty="0" err="1" smtClean="0"/>
              <a:t>isA</a:t>
            </a:r>
            <a:r>
              <a:rPr lang="en-US" dirty="0" smtClean="0"/>
              <a:t> is not fundamental for us, but it might be used as the seed for a new way of integrating complex with simple DC concepts</a:t>
            </a:r>
            <a:endParaRPr lang="en-US" dirty="0"/>
          </a:p>
        </p:txBody>
      </p:sp>
      <p:pic>
        <p:nvPicPr>
          <p:cNvPr id="2" name="Picture 1"/>
          <p:cNvPicPr>
            <a:picLocks noChangeAspect="1"/>
          </p:cNvPicPr>
          <p:nvPr/>
        </p:nvPicPr>
        <p:blipFill>
          <a:blip r:embed="rId2"/>
          <a:stretch>
            <a:fillRect/>
          </a:stretch>
        </p:blipFill>
        <p:spPr>
          <a:xfrm>
            <a:off x="685800" y="1828800"/>
            <a:ext cx="7347954" cy="2017832"/>
          </a:xfrm>
          <a:prstGeom prst="rect">
            <a:avLst/>
          </a:prstGeom>
        </p:spPr>
      </p:pic>
    </p:spTree>
    <p:extLst>
      <p:ext uri="{BB962C8B-B14F-4D97-AF65-F5344CB8AC3E}">
        <p14:creationId xmlns:p14="http://schemas.microsoft.com/office/powerpoint/2010/main" val="2669430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Language Sections</a:t>
            </a:r>
            <a:endParaRPr lang="en-US" dirty="0"/>
          </a:p>
        </p:txBody>
      </p:sp>
      <p:sp>
        <p:nvSpPr>
          <p:cNvPr id="5" name="Content Placeholder 4"/>
          <p:cNvSpPr>
            <a:spLocks noGrp="1"/>
          </p:cNvSpPr>
          <p:nvPr>
            <p:ph sz="quarter" idx="1"/>
          </p:nvPr>
        </p:nvSpPr>
        <p:spPr/>
        <p:txBody>
          <a:bodyPr/>
          <a:lstStyle/>
          <a:p>
            <a:r>
              <a:rPr lang="en-US" dirty="0" smtClean="0"/>
              <a:t>We are </a:t>
            </a:r>
            <a:r>
              <a:rPr lang="en-US" dirty="0" smtClean="0"/>
              <a:t>concerned about the high proliferation of really bad translations and the potential for error that exists in the current language sections. We could live without this or maybe better, move it to standoff status</a:t>
            </a:r>
            <a:r>
              <a:rPr lang="en-US" dirty="0" smtClean="0"/>
              <a:t>. </a:t>
            </a:r>
          </a:p>
          <a:p>
            <a:r>
              <a:rPr lang="en-US" dirty="0" smtClean="0"/>
              <a:t>At </a:t>
            </a:r>
            <a:r>
              <a:rPr lang="en-US" dirty="0" smtClean="0"/>
              <a:t>any rate, it should be carefully policed and subject to consensus. A wiki-like solution would be ideal.</a:t>
            </a:r>
            <a:endParaRPr lang="en-US" dirty="0"/>
          </a:p>
        </p:txBody>
      </p:sp>
      <p:pic>
        <p:nvPicPr>
          <p:cNvPr id="2" name="Picture 1"/>
          <p:cNvPicPr>
            <a:picLocks noChangeAspect="1"/>
          </p:cNvPicPr>
          <p:nvPr/>
        </p:nvPicPr>
        <p:blipFill>
          <a:blip r:embed="rId2"/>
          <a:stretch>
            <a:fillRect/>
          </a:stretch>
        </p:blipFill>
        <p:spPr>
          <a:xfrm>
            <a:off x="685800" y="4876800"/>
            <a:ext cx="8021786" cy="609600"/>
          </a:xfrm>
          <a:prstGeom prst="rect">
            <a:avLst/>
          </a:prstGeom>
        </p:spPr>
      </p:pic>
    </p:spTree>
    <p:extLst>
      <p:ext uri="{BB962C8B-B14F-4D97-AF65-F5344CB8AC3E}">
        <p14:creationId xmlns:p14="http://schemas.microsoft.com/office/powerpoint/2010/main" val="1419592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Features</a:t>
            </a:r>
            <a:endParaRPr lang="en-US" dirty="0"/>
          </a:p>
        </p:txBody>
      </p:sp>
      <p:sp>
        <p:nvSpPr>
          <p:cNvPr id="4" name="Content Placeholder 3"/>
          <p:cNvSpPr>
            <a:spLocks noGrp="1"/>
          </p:cNvSpPr>
          <p:nvPr>
            <p:ph sz="quarter" idx="1"/>
          </p:nvPr>
        </p:nvSpPr>
        <p:spPr>
          <a:xfrm>
            <a:off x="4114800" y="1527048"/>
            <a:ext cx="4690872" cy="4572000"/>
          </a:xfrm>
        </p:spPr>
        <p:txBody>
          <a:bodyPr>
            <a:normAutofit fontScale="92500" lnSpcReduction="10000"/>
          </a:bodyPr>
          <a:lstStyle/>
          <a:p>
            <a:r>
              <a:rPr lang="en-US" dirty="0" smtClean="0"/>
              <a:t>TDGs/Profile to be replaced with a more flexible, but potentially controllable new system (avoid proliferation of near clones)</a:t>
            </a:r>
          </a:p>
          <a:p>
            <a:r>
              <a:rPr lang="en-US" dirty="0" smtClean="0"/>
              <a:t>Private/public collections, sharing groups – keep in some form</a:t>
            </a:r>
          </a:p>
          <a:p>
            <a:r>
              <a:rPr lang="en-US" dirty="0" smtClean="0"/>
              <a:t>Eliminate standardization features but keep recommendations in the context of new profiles</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4047680739"/>
              </p:ext>
            </p:extLst>
          </p:nvPr>
        </p:nvGraphicFramePr>
        <p:xfrm>
          <a:off x="685800" y="2133600"/>
          <a:ext cx="2895600" cy="2830281"/>
        </p:xfrm>
        <a:graphic>
          <a:graphicData uri="http://schemas.openxmlformats.org/drawingml/2006/table">
            <a:tbl>
              <a:tblPr firstRow="1" firstCol="1" bandRow="1">
                <a:tableStyleId>{5C22544A-7EE6-4342-B048-85BDC9FD1C3A}</a:tableStyleId>
              </a:tblPr>
              <a:tblGrid>
                <a:gridCol w="2895600"/>
              </a:tblGrid>
              <a:tr h="402771">
                <a:tc>
                  <a:txBody>
                    <a:bodyPr/>
                    <a:lstStyle/>
                    <a:p>
                      <a:pPr marL="0" marR="0">
                        <a:lnSpc>
                          <a:spcPct val="107000"/>
                        </a:lnSpc>
                        <a:spcBef>
                          <a:spcPts val="0"/>
                        </a:spcBef>
                        <a:spcAft>
                          <a:spcPts val="0"/>
                        </a:spcAft>
                      </a:pPr>
                      <a:r>
                        <a:rPr lang="en-US" sz="1100" dirty="0">
                          <a:effectLst/>
                        </a:rPr>
                        <a:t>Other features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2771">
                <a:tc>
                  <a:txBody>
                    <a:bodyPr/>
                    <a:lstStyle/>
                    <a:p>
                      <a:pPr marL="0" marR="0">
                        <a:lnSpc>
                          <a:spcPct val="107000"/>
                        </a:lnSpc>
                        <a:spcBef>
                          <a:spcPts val="0"/>
                        </a:spcBef>
                        <a:spcAft>
                          <a:spcPts val="0"/>
                        </a:spcAft>
                      </a:pPr>
                      <a:r>
                        <a:rPr lang="en-US" sz="1100">
                          <a:effectLst/>
                        </a:rPr>
                        <a:t>TDGs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13655">
                <a:tc>
                  <a:txBody>
                    <a:bodyPr/>
                    <a:lstStyle/>
                    <a:p>
                      <a:pPr marL="0" marR="0">
                        <a:lnSpc>
                          <a:spcPct val="107000"/>
                        </a:lnSpc>
                        <a:spcBef>
                          <a:spcPts val="0"/>
                        </a:spcBef>
                        <a:spcAft>
                          <a:spcPts val="0"/>
                        </a:spcAft>
                      </a:pPr>
                      <a:r>
                        <a:rPr lang="en-US" sz="1100" dirty="0">
                          <a:effectLst/>
                        </a:rPr>
                        <a:t>Private collections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2771">
                <a:tc>
                  <a:txBody>
                    <a:bodyPr/>
                    <a:lstStyle/>
                    <a:p>
                      <a:pPr marL="0" marR="0">
                        <a:lnSpc>
                          <a:spcPct val="107000"/>
                        </a:lnSpc>
                        <a:spcBef>
                          <a:spcPts val="0"/>
                        </a:spcBef>
                        <a:spcAft>
                          <a:spcPts val="0"/>
                        </a:spcAft>
                      </a:pPr>
                      <a:r>
                        <a:rPr lang="en-US" sz="1100">
                          <a:effectLst/>
                        </a:rPr>
                        <a:t>Public collections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2771">
                <a:tc>
                  <a:txBody>
                    <a:bodyPr/>
                    <a:lstStyle/>
                    <a:p>
                      <a:pPr marL="0" marR="0">
                        <a:lnSpc>
                          <a:spcPct val="107000"/>
                        </a:lnSpc>
                        <a:spcBef>
                          <a:spcPts val="0"/>
                        </a:spcBef>
                        <a:spcAft>
                          <a:spcPts val="0"/>
                        </a:spcAft>
                      </a:pPr>
                      <a:r>
                        <a:rPr lang="en-US" sz="1100" dirty="0">
                          <a:effectLst/>
                        </a:rPr>
                        <a:t>Shared collections &amp; groups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2771">
                <a:tc>
                  <a:txBody>
                    <a:bodyPr/>
                    <a:lstStyle/>
                    <a:p>
                      <a:pPr marL="0" marR="0">
                        <a:lnSpc>
                          <a:spcPct val="107000"/>
                        </a:lnSpc>
                        <a:spcBef>
                          <a:spcPts val="0"/>
                        </a:spcBef>
                        <a:spcAft>
                          <a:spcPts val="0"/>
                        </a:spcAft>
                      </a:pPr>
                      <a:r>
                        <a:rPr lang="en-US" sz="1100">
                          <a:effectLst/>
                        </a:rPr>
                        <a:t>Standardization features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2771">
                <a:tc>
                  <a:txBody>
                    <a:bodyPr/>
                    <a:lstStyle/>
                    <a:p>
                      <a:pPr marL="0" marR="0">
                        <a:lnSpc>
                          <a:spcPct val="107000"/>
                        </a:lnSpc>
                        <a:spcBef>
                          <a:spcPts val="0"/>
                        </a:spcBef>
                        <a:spcAft>
                          <a:spcPts val="0"/>
                        </a:spcAft>
                      </a:pPr>
                      <a:r>
                        <a:rPr lang="en-US" sz="1100" dirty="0">
                          <a:effectLst/>
                        </a:rPr>
                        <a:t>Recommendation features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248368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Features</a:t>
            </a:r>
            <a:endParaRPr lang="en-US" dirty="0"/>
          </a:p>
        </p:txBody>
      </p:sp>
      <p:sp>
        <p:nvSpPr>
          <p:cNvPr id="4" name="Content Placeholder 3"/>
          <p:cNvSpPr>
            <a:spLocks noGrp="1"/>
          </p:cNvSpPr>
          <p:nvPr>
            <p:ph sz="quarter" idx="1"/>
          </p:nvPr>
        </p:nvSpPr>
        <p:spPr>
          <a:xfrm>
            <a:off x="3733800" y="1527048"/>
            <a:ext cx="5071872" cy="4572000"/>
          </a:xfrm>
        </p:spPr>
        <p:txBody>
          <a:bodyPr>
            <a:normAutofit fontScale="85000" lnSpcReduction="20000"/>
          </a:bodyPr>
          <a:lstStyle/>
          <a:p>
            <a:r>
              <a:rPr lang="en-US" dirty="0" smtClean="0"/>
              <a:t>Output formats – highly desirable, and they don’t complicate the model; it’s a hidden functionality unless used.</a:t>
            </a:r>
          </a:p>
          <a:p>
            <a:r>
              <a:rPr lang="en-US" dirty="0" smtClean="0"/>
              <a:t>Display features – much could be hidden that is now visible</a:t>
            </a:r>
          </a:p>
          <a:p>
            <a:r>
              <a:rPr lang="en-US" dirty="0" smtClean="0"/>
              <a:t>Multiple languages – come up with a way to clean this up – consensus driven wiki functionality would be great.</a:t>
            </a:r>
          </a:p>
          <a:p>
            <a:r>
              <a:rPr lang="en-US" dirty="0" smtClean="0"/>
              <a:t>RRs, maybe use SKOS if its fully functional for us; good SKOS interfaces</a:t>
            </a:r>
            <a:r>
              <a:rPr lang="en-US" dirty="0" smtClean="0"/>
              <a:t>? If not, we are considering our own terminology management options.</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4249476836"/>
              </p:ext>
            </p:extLst>
          </p:nvPr>
        </p:nvGraphicFramePr>
        <p:xfrm>
          <a:off x="533400" y="2590800"/>
          <a:ext cx="2819400" cy="1860712"/>
        </p:xfrm>
        <a:graphic>
          <a:graphicData uri="http://schemas.openxmlformats.org/drawingml/2006/table">
            <a:tbl>
              <a:tblPr firstRow="1" firstCol="1" bandRow="1">
                <a:tableStyleId>{5C22544A-7EE6-4342-B048-85BDC9FD1C3A}</a:tableStyleId>
              </a:tblPr>
              <a:tblGrid>
                <a:gridCol w="2819400"/>
              </a:tblGrid>
              <a:tr h="465178">
                <a:tc>
                  <a:txBody>
                    <a:bodyPr/>
                    <a:lstStyle/>
                    <a:p>
                      <a:pPr marL="0" marR="0">
                        <a:lnSpc>
                          <a:spcPct val="107000"/>
                        </a:lnSpc>
                        <a:spcBef>
                          <a:spcPts val="0"/>
                        </a:spcBef>
                        <a:spcAft>
                          <a:spcPts val="0"/>
                        </a:spcAft>
                      </a:pPr>
                      <a:r>
                        <a:rPr lang="en-US" sz="1100" dirty="0">
                          <a:effectLst/>
                        </a:rPr>
                        <a:t>Output features and formats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65178">
                <a:tc>
                  <a:txBody>
                    <a:bodyPr/>
                    <a:lstStyle/>
                    <a:p>
                      <a:pPr marL="0" marR="0">
                        <a:lnSpc>
                          <a:spcPct val="107000"/>
                        </a:lnSpc>
                        <a:spcBef>
                          <a:spcPts val="0"/>
                        </a:spcBef>
                        <a:spcAft>
                          <a:spcPts val="0"/>
                        </a:spcAft>
                      </a:pPr>
                      <a:r>
                        <a:rPr lang="en-US" sz="1100" dirty="0">
                          <a:effectLst/>
                        </a:rPr>
                        <a:t>Display features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65178">
                <a:tc>
                  <a:txBody>
                    <a:bodyPr/>
                    <a:lstStyle/>
                    <a:p>
                      <a:pPr marL="0" marR="0">
                        <a:lnSpc>
                          <a:spcPct val="107000"/>
                        </a:lnSpc>
                        <a:spcBef>
                          <a:spcPts val="0"/>
                        </a:spcBef>
                        <a:spcAft>
                          <a:spcPts val="0"/>
                        </a:spcAft>
                      </a:pPr>
                      <a:r>
                        <a:rPr lang="en-US" sz="1100">
                          <a:effectLst/>
                        </a:rPr>
                        <a:t>Multiple languages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65178">
                <a:tc>
                  <a:txBody>
                    <a:bodyPr/>
                    <a:lstStyle/>
                    <a:p>
                      <a:pPr marL="0" marR="0">
                        <a:lnSpc>
                          <a:spcPct val="107000"/>
                        </a:lnSpc>
                        <a:spcBef>
                          <a:spcPts val="0"/>
                        </a:spcBef>
                        <a:spcAft>
                          <a:spcPts val="0"/>
                        </a:spcAft>
                      </a:pPr>
                      <a:r>
                        <a:rPr lang="en-US" sz="1100" dirty="0">
                          <a:effectLst/>
                        </a:rPr>
                        <a:t>External ontology resources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12948808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SOcatTemplate_SEW">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ISOcatTemplate_SEW</Template>
  <TotalTime>5884</TotalTime>
  <Words>754</Words>
  <Application>Microsoft Office PowerPoint</Application>
  <PresentationFormat>On-screen Show (4:3)</PresentationFormat>
  <Paragraphs>80</Paragraphs>
  <Slides>14</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Calibri</vt:lpstr>
      <vt:lpstr>Georgia</vt:lpstr>
      <vt:lpstr>Times New Roman</vt:lpstr>
      <vt:lpstr>Wingdings</vt:lpstr>
      <vt:lpstr>Wingdings 2</vt:lpstr>
      <vt:lpstr>ISOcatTemplate_SEW</vt:lpstr>
      <vt:lpstr>Thinning Down a Bloated Cat</vt:lpstr>
      <vt:lpstr>Terminology Communities of Practice</vt:lpstr>
      <vt:lpstr>ISOcat History as a Metadata Registry</vt:lpstr>
      <vt:lpstr>ISOcat History as a Metadata Registry</vt:lpstr>
      <vt:lpstr>Header Area</vt:lpstr>
      <vt:lpstr>Administration Record</vt:lpstr>
      <vt:lpstr>Dates</vt:lpstr>
      <vt:lpstr>Data Element Description Section</vt:lpstr>
      <vt:lpstr>Data Element Description Section</vt:lpstr>
      <vt:lpstr>Linguistic Section</vt:lpstr>
      <vt:lpstr>Conceptual Domain, Simple DC Type</vt:lpstr>
      <vt:lpstr>Language Sections</vt:lpstr>
      <vt:lpstr>Other Features</vt:lpstr>
      <vt:lpstr>Other Features</vt:lpstr>
    </vt:vector>
  </TitlesOfParts>
  <Company>Sony Electronics,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Containers and Data  Category Types</dc:title>
  <dc:creator>sellenwright</dc:creator>
  <cp:lastModifiedBy>Sue Ellen Wright</cp:lastModifiedBy>
  <cp:revision>20</cp:revision>
  <cp:lastPrinted>2012-10-21T01:24:05Z</cp:lastPrinted>
  <dcterms:created xsi:type="dcterms:W3CDTF">2011-04-12T13:13:48Z</dcterms:created>
  <dcterms:modified xsi:type="dcterms:W3CDTF">2013-12-10T05:27:40Z</dcterms:modified>
</cp:coreProperties>
</file>