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57" r:id="rId4"/>
    <p:sldId id="263" r:id="rId5"/>
    <p:sldId id="264" r:id="rId6"/>
    <p:sldId id="265" r:id="rId7"/>
    <p:sldId id="266" r:id="rId8"/>
    <p:sldId id="262" r:id="rId9"/>
    <p:sldId id="260" r:id="rId10"/>
    <p:sldId id="267" r:id="rId11"/>
    <p:sldId id="268" r:id="rId12"/>
    <p:sldId id="258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32932-2C48-6C46-B113-E91A471BF1B3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3F329-4C59-AA4A-B309-2EF877481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2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3F329-4C59-AA4A-B309-2EF8774814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0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V="1">
            <a:off x="0" y="0"/>
            <a:ext cx="9144000" cy="3429000"/>
          </a:xfrm>
          <a:prstGeom prst="rect">
            <a:avLst/>
          </a:prstGeom>
          <a:solidFill>
            <a:schemeClr val="accent1">
              <a:lumMod val="50000"/>
              <a:alpha val="4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Bild 12" descr="LOG2_4C.EPS"/>
          <p:cNvPicPr>
            <a:picLocks noChangeAspect="1"/>
          </p:cNvPicPr>
          <p:nvPr/>
        </p:nvPicPr>
        <p:blipFill>
          <a:blip r:embed="rId2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355600"/>
            <a:ext cx="1595438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8" descr="TLA02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469900"/>
            <a:ext cx="2614613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/>
          <p:nvPr/>
        </p:nvSpPr>
        <p:spPr>
          <a:xfrm flipV="1">
            <a:off x="117475" y="0"/>
            <a:ext cx="71438" cy="6858000"/>
          </a:xfrm>
          <a:prstGeom prst="rect">
            <a:avLst/>
          </a:prstGeom>
          <a:solidFill>
            <a:schemeClr val="accent1">
              <a:lumMod val="5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TextBox 14"/>
          <p:cNvSpPr>
            <a:spLocks/>
          </p:cNvSpPr>
          <p:nvPr/>
        </p:nvSpPr>
        <p:spPr bwMode="auto">
          <a:xfrm>
            <a:off x="1165225" y="5834063"/>
            <a:ext cx="6929438" cy="652462"/>
          </a:xfrm>
          <a:custGeom>
            <a:avLst/>
            <a:gdLst>
              <a:gd name="T0" fmla="*/ 0 w 6929526"/>
              <a:gd name="T1" fmla="*/ 0 h 584776"/>
              <a:gd name="T2" fmla="*/ 6928560 w 6929526"/>
              <a:gd name="T3" fmla="*/ 0 h 584776"/>
              <a:gd name="T4" fmla="*/ 6928560 w 6929526"/>
              <a:gd name="T5" fmla="*/ 2176965 h 584776"/>
              <a:gd name="T6" fmla="*/ 0 w 6929526"/>
              <a:gd name="T7" fmla="*/ 2176965 h 584776"/>
              <a:gd name="T8" fmla="*/ 0 w 6929526"/>
              <a:gd name="T9" fmla="*/ 0 h 5847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29526"/>
              <a:gd name="T16" fmla="*/ 0 h 584776"/>
              <a:gd name="T17" fmla="*/ 6929526 w 6929526"/>
              <a:gd name="T18" fmla="*/ 584776 h 5847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29526" h="584776">
                <a:moveTo>
                  <a:pt x="0" y="0"/>
                </a:moveTo>
                <a:lnTo>
                  <a:pt x="6929526" y="0"/>
                </a:lnTo>
                <a:lnTo>
                  <a:pt x="6929526" y="584776"/>
                </a:lnTo>
                <a:lnTo>
                  <a:pt x="0" y="58477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dirty="0">
                <a:latin typeface="Trebuchet MS" pitchFamily="34" charset="0"/>
              </a:rPr>
              <a:t>The Language Archive – Max Planck Institute for Psycholinguistics</a:t>
            </a:r>
          </a:p>
          <a:p>
            <a:pPr algn="ctr"/>
            <a:r>
              <a:rPr lang="en-US" dirty="0">
                <a:latin typeface="Trebuchet MS" pitchFamily="34" charset="0"/>
              </a:rPr>
              <a:t>Nijmegen, The </a:t>
            </a:r>
            <a:r>
              <a:rPr lang="en-US" dirty="0" smtClean="0">
                <a:latin typeface="Trebuchet MS" pitchFamily="34" charset="0"/>
              </a:rPr>
              <a:t>Netherlands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53602"/>
            <a:ext cx="7772400" cy="645475"/>
          </a:xfrm>
        </p:spPr>
        <p:txBody>
          <a:bodyPr>
            <a:normAutofit/>
          </a:bodyPr>
          <a:lstStyle>
            <a:lvl1pPr algn="ctr">
              <a:defRPr sz="3600">
                <a:latin typeface="Trebuchet MS"/>
                <a:cs typeface="Trebuchet MS"/>
              </a:defRPr>
            </a:lvl1pPr>
          </a:lstStyle>
          <a:p>
            <a:r>
              <a:rPr lang="nl-NL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528990"/>
            <a:ext cx="6400800" cy="40307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7019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3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8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3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2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9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4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 flipV="1">
            <a:off x="0" y="0"/>
            <a:ext cx="9144000" cy="1071563"/>
          </a:xfrm>
          <a:prstGeom prst="rect">
            <a:avLst/>
          </a:prstGeom>
          <a:solidFill>
            <a:schemeClr val="accent1">
              <a:lumMod val="50000"/>
              <a:alpha val="4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306513" y="274638"/>
            <a:ext cx="64119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  <a:endParaRPr lang="en-GB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D55F60AA-A25A-724D-BDA6-F5A07368E915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59A80EA-289D-F140-AD2F-74FB450C4C6D}" type="slidenum">
              <a:rPr lang="en-US" smtClean="0"/>
              <a:t>‹#›</a:t>
            </a:fld>
            <a:endParaRPr lang="en-US"/>
          </a:p>
        </p:txBody>
      </p:sp>
      <p:pic>
        <p:nvPicPr>
          <p:cNvPr id="1032" name="Bild 12" descr="LOG2_4C.EPS"/>
          <p:cNvPicPr>
            <a:picLocks noChangeAspect="1"/>
          </p:cNvPicPr>
          <p:nvPr/>
        </p:nvPicPr>
        <p:blipFill>
          <a:blip r:embed="rId13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242888"/>
            <a:ext cx="11557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/>
          <p:cNvSpPr/>
          <p:nvPr/>
        </p:nvSpPr>
        <p:spPr>
          <a:xfrm flipV="1">
            <a:off x="117475" y="0"/>
            <a:ext cx="71438" cy="6858000"/>
          </a:xfrm>
          <a:prstGeom prst="rect">
            <a:avLst/>
          </a:prstGeom>
          <a:solidFill>
            <a:schemeClr val="accent1">
              <a:lumMod val="5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034" name="Bild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268288"/>
            <a:ext cx="5222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ea typeface="Trebuchet MS" pitchFamily="34" charset="0"/>
          <a:cs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ea typeface="Trebuchet MS" pitchFamily="34" charset="0"/>
          <a:cs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ea typeface="Trebuchet MS" pitchFamily="34" charset="0"/>
          <a:cs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ea typeface="Trebuchet MS" pitchFamily="34" charset="0"/>
          <a:cs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Trebuchet MS"/>
          <a:ea typeface="Trebuchet MS" pitchFamily="34" charset="0"/>
          <a:cs typeface="Trebuchet M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93884"/>
            <a:ext cx="7772400" cy="645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TLA/MPI requirements for a </a:t>
            </a:r>
            <a:br>
              <a:rPr lang="en-US" dirty="0" smtClean="0"/>
            </a:br>
            <a:r>
              <a:rPr lang="en-US" dirty="0" smtClean="0"/>
              <a:t>Semantic Registry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37" y="2933030"/>
            <a:ext cx="4004553" cy="9948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37" y="0"/>
            <a:ext cx="2731993" cy="164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7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5822"/>
            <a:ext cx="8229600" cy="481034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9</a:t>
            </a:r>
            <a:r>
              <a:rPr lang="en-US" dirty="0"/>
              <a:t>:30 </a:t>
            </a:r>
            <a:r>
              <a:rPr lang="en-US" dirty="0" smtClean="0"/>
              <a:t>Introduction: Daan Broeder</a:t>
            </a:r>
          </a:p>
          <a:p>
            <a:pPr marL="0" indent="0">
              <a:buNone/>
            </a:pPr>
            <a:r>
              <a:rPr lang="en-US" dirty="0" smtClean="0"/>
              <a:t>10:</a:t>
            </a:r>
            <a:r>
              <a:rPr lang="en-US" dirty="0"/>
              <a:t>00 CLARIN </a:t>
            </a:r>
            <a:r>
              <a:rPr lang="en-US" dirty="0" smtClean="0"/>
              <a:t>requirements: </a:t>
            </a:r>
            <a:r>
              <a:rPr lang="en-US" dirty="0" err="1"/>
              <a:t>Menzo</a:t>
            </a:r>
            <a:r>
              <a:rPr lang="en-US" dirty="0"/>
              <a:t> </a:t>
            </a:r>
            <a:r>
              <a:rPr lang="en-US" dirty="0" err="1" smtClean="0"/>
              <a:t>Windhouwer</a:t>
            </a:r>
            <a:endParaRPr lang="en-US" dirty="0" smtClean="0"/>
          </a:p>
          <a:p>
            <a:pPr marL="0" indent="0"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10:45 coffee &amp; tea </a:t>
            </a:r>
          </a:p>
          <a:p>
            <a:pPr marL="0" indent="0">
              <a:buNone/>
            </a:pPr>
            <a:r>
              <a:rPr lang="en-US" dirty="0" smtClean="0"/>
              <a:t>11:</a:t>
            </a:r>
            <a:r>
              <a:rPr lang="en-US" dirty="0" smtClean="0"/>
              <a:t>15</a:t>
            </a:r>
            <a:r>
              <a:rPr lang="en-US" dirty="0" smtClean="0"/>
              <a:t> </a:t>
            </a:r>
            <a:r>
              <a:rPr lang="en-US" dirty="0"/>
              <a:t>TLA </a:t>
            </a:r>
            <a:r>
              <a:rPr lang="en-US" dirty="0" smtClean="0"/>
              <a:t>requirements: Daan </a:t>
            </a:r>
            <a:r>
              <a:rPr lang="en-US" dirty="0"/>
              <a:t>Broeder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11:45 </a:t>
            </a:r>
            <a:r>
              <a:rPr lang="en-US" dirty="0"/>
              <a:t>ISO TC 37 requirements: Sue Ellen Wright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7F7F7F"/>
                </a:solidFill>
              </a:rPr>
              <a:t>12</a:t>
            </a:r>
            <a:r>
              <a:rPr lang="en-US" i="1" dirty="0">
                <a:solidFill>
                  <a:srgbClr val="7F7F7F"/>
                </a:solidFill>
              </a:rPr>
              <a:t>:30 </a:t>
            </a:r>
            <a:r>
              <a:rPr lang="en-US" i="1" dirty="0" smtClean="0">
                <a:solidFill>
                  <a:srgbClr val="7F7F7F"/>
                </a:solidFill>
              </a:rPr>
              <a:t>lunch</a:t>
            </a:r>
          </a:p>
          <a:p>
            <a:pPr marL="0" indent="0">
              <a:buNone/>
            </a:pPr>
            <a:r>
              <a:rPr lang="en-US" dirty="0" smtClean="0"/>
              <a:t>13</a:t>
            </a:r>
            <a:r>
              <a:rPr lang="en-US" dirty="0"/>
              <a:t>:30 </a:t>
            </a:r>
            <a:r>
              <a:rPr lang="en-US" dirty="0" smtClean="0"/>
              <a:t>discussion 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7F7F7F"/>
                </a:solidFill>
              </a:rPr>
              <a:t>15</a:t>
            </a:r>
            <a:r>
              <a:rPr lang="en-US" i="1" dirty="0">
                <a:solidFill>
                  <a:srgbClr val="7F7F7F"/>
                </a:solidFill>
              </a:rPr>
              <a:t>:00 coffee &amp; tea </a:t>
            </a:r>
            <a:endParaRPr lang="en-US" i="1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dirty="0" smtClean="0"/>
              <a:t>15</a:t>
            </a:r>
            <a:r>
              <a:rPr lang="en-US" dirty="0"/>
              <a:t>:30 </a:t>
            </a:r>
            <a:r>
              <a:rPr lang="en-US" dirty="0" smtClean="0"/>
              <a:t>discussion </a:t>
            </a:r>
            <a:r>
              <a:rPr lang="en-US" dirty="0"/>
              <a:t>&amp; </a:t>
            </a:r>
            <a:r>
              <a:rPr lang="en-US" dirty="0" smtClean="0"/>
              <a:t>conclusion - Sebastian </a:t>
            </a:r>
            <a:r>
              <a:rPr lang="en-US" dirty="0" err="1" smtClean="0"/>
              <a:t>Drude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203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History &amp; TLA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9636"/>
            <a:ext cx="8229600" cy="4525963"/>
          </a:xfrm>
        </p:spPr>
        <p:txBody>
          <a:bodyPr/>
          <a:lstStyle/>
          <a:p>
            <a:r>
              <a:rPr lang="en-US" sz="2400" dirty="0" err="1" smtClean="0"/>
              <a:t>ISOcat</a:t>
            </a:r>
            <a:r>
              <a:rPr lang="en-US" sz="2400" dirty="0" smtClean="0"/>
              <a:t> </a:t>
            </a:r>
            <a:r>
              <a:rPr lang="en-US" sz="2400" dirty="0" smtClean="0"/>
              <a:t>precursor: </a:t>
            </a:r>
            <a:r>
              <a:rPr lang="en-US" sz="2400" dirty="0" smtClean="0"/>
              <a:t>Syntax (INRIA) &lt; 2007: LIRICS project</a:t>
            </a:r>
          </a:p>
          <a:p>
            <a:r>
              <a:rPr lang="en-US" sz="2400" dirty="0" smtClean="0"/>
              <a:t>TLA involvement with </a:t>
            </a:r>
            <a:r>
              <a:rPr lang="en-US" sz="2400" dirty="0" err="1" smtClean="0"/>
              <a:t>ISOcat</a:t>
            </a:r>
            <a:r>
              <a:rPr lang="en-US" sz="2400" dirty="0" smtClean="0"/>
              <a:t> 2007 – 2013</a:t>
            </a:r>
          </a:p>
          <a:p>
            <a:r>
              <a:rPr lang="en-US" sz="2400" dirty="0" smtClean="0"/>
              <a:t>MPI as RA since 2008</a:t>
            </a:r>
          </a:p>
          <a:p>
            <a:r>
              <a:rPr lang="en-US" sz="2400" dirty="0" smtClean="0"/>
              <a:t>Support &amp; funding</a:t>
            </a:r>
            <a:endParaRPr lang="en-US" sz="2000" dirty="0" smtClean="0"/>
          </a:p>
          <a:p>
            <a:pPr lvl="1"/>
            <a:r>
              <a:rPr lang="en-US" sz="2000" dirty="0" smtClean="0"/>
              <a:t>MPG specific support for a year</a:t>
            </a:r>
          </a:p>
          <a:p>
            <a:pPr lvl="1"/>
            <a:r>
              <a:rPr lang="en-US" sz="2000" dirty="0" smtClean="0"/>
              <a:t>RELISH: lexicon interoperability, </a:t>
            </a:r>
          </a:p>
          <a:p>
            <a:pPr lvl="1"/>
            <a:r>
              <a:rPr lang="en-US" sz="2000" dirty="0" smtClean="0"/>
              <a:t>CLARIN: semantic interoperability: metadata, </a:t>
            </a:r>
            <a:r>
              <a:rPr lang="en-US" sz="2000" dirty="0" err="1" smtClean="0"/>
              <a:t>tagsets</a:t>
            </a:r>
            <a:r>
              <a:rPr lang="en-US" sz="2000" dirty="0" smtClean="0"/>
              <a:t>  </a:t>
            </a:r>
          </a:p>
          <a:p>
            <a:pPr lvl="1"/>
            <a:r>
              <a:rPr lang="en-US" sz="2000" dirty="0" smtClean="0"/>
              <a:t>TLA proper resources</a:t>
            </a:r>
          </a:p>
          <a:p>
            <a:r>
              <a:rPr lang="en-US" sz="2400" dirty="0" smtClean="0"/>
              <a:t>Several drives &amp; cycles of modifications</a:t>
            </a:r>
          </a:p>
          <a:p>
            <a:pPr lvl="1"/>
            <a:r>
              <a:rPr lang="en-US" sz="2000" dirty="0" smtClean="0"/>
              <a:t>Improvements for usability</a:t>
            </a:r>
          </a:p>
          <a:p>
            <a:pPr lvl="1"/>
            <a:r>
              <a:rPr lang="en-US" sz="2000" dirty="0" smtClean="0"/>
              <a:t>Interoperability with other tools: CLARIN CMDI tools</a:t>
            </a:r>
          </a:p>
          <a:p>
            <a:pPr lvl="1"/>
            <a:r>
              <a:rPr lang="en-US" sz="2000" dirty="0" smtClean="0"/>
              <a:t>to support the ISO standardization workflow</a:t>
            </a:r>
          </a:p>
          <a:p>
            <a:pPr lvl="1"/>
            <a:r>
              <a:rPr lang="en-US" sz="2000" dirty="0" smtClean="0"/>
              <a:t>To support community driven standardization</a:t>
            </a:r>
          </a:p>
          <a:p>
            <a:pPr lvl="1"/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87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Registration Authority </a:t>
            </a:r>
            <a:r>
              <a:rPr lang="en-US" dirty="0" smtClean="0"/>
              <a:t>for the ISO-DCR with </a:t>
            </a:r>
            <a:r>
              <a:rPr lang="en-US" dirty="0"/>
              <a:t>MPI-PL since </a:t>
            </a:r>
            <a:r>
              <a:rPr lang="en-US" dirty="0" smtClean="0"/>
              <a:t>2008</a:t>
            </a:r>
            <a:endParaRPr lang="en-US" dirty="0"/>
          </a:p>
          <a:p>
            <a:r>
              <a:rPr lang="en-US" dirty="0" smtClean="0"/>
              <a:t>MPI/TLA Responsible </a:t>
            </a:r>
            <a:r>
              <a:rPr lang="en-US" dirty="0"/>
              <a:t>for the maintenance and extension of the ISO-DCR </a:t>
            </a:r>
            <a:endParaRPr lang="en-US" dirty="0" smtClean="0"/>
          </a:p>
          <a:p>
            <a:pPr lvl="1"/>
            <a:r>
              <a:rPr lang="en-US" dirty="0" smtClean="0"/>
              <a:t>ISO TC37 decides on (standardized) content </a:t>
            </a:r>
          </a:p>
          <a:p>
            <a:pPr lvl="1"/>
            <a:r>
              <a:rPr lang="en-US" dirty="0" smtClean="0"/>
              <a:t>ISO TC37 has inspired functional extensions</a:t>
            </a:r>
          </a:p>
          <a:p>
            <a:r>
              <a:rPr lang="en-US" dirty="0" smtClean="0"/>
              <a:t>Always good </a:t>
            </a:r>
            <a:r>
              <a:rPr lang="en-US" dirty="0"/>
              <a:t>discussion </a:t>
            </a:r>
            <a:r>
              <a:rPr lang="en-US" dirty="0" smtClean="0"/>
              <a:t>under </a:t>
            </a:r>
            <a:r>
              <a:rPr lang="en-US" dirty="0"/>
              <a:t>the supervision of ISO </a:t>
            </a:r>
            <a:r>
              <a:rPr lang="en-US" dirty="0" smtClean="0"/>
              <a:t>TC37 at the plenaries and beyond</a:t>
            </a:r>
          </a:p>
          <a:p>
            <a:r>
              <a:rPr lang="en-US" dirty="0" smtClean="0"/>
              <a:t>As yet no standardized DCs</a:t>
            </a:r>
          </a:p>
          <a:p>
            <a:r>
              <a:rPr lang="en-US" dirty="0" smtClean="0"/>
              <a:t>All ISO inspired </a:t>
            </a:r>
            <a:r>
              <a:rPr lang="en-US" dirty="0" err="1" smtClean="0"/>
              <a:t>ISOcat</a:t>
            </a:r>
            <a:r>
              <a:rPr lang="en-US" dirty="0" smtClean="0"/>
              <a:t> processes seem stuck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TLA perception </a:t>
            </a:r>
            <a:r>
              <a:rPr lang="en-US" dirty="0" err="1" smtClean="0"/>
              <a:t>wrt</a:t>
            </a:r>
            <a:r>
              <a:rPr lang="en-US" dirty="0" smtClean="0"/>
              <a:t>. </a:t>
            </a:r>
            <a:r>
              <a:rPr lang="en-US" dirty="0" err="1" smtClean="0"/>
              <a:t>ISOcat</a:t>
            </a:r>
            <a:r>
              <a:rPr lang="en-US" dirty="0" smtClean="0"/>
              <a:t>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</a:t>
            </a:r>
            <a:r>
              <a:rPr lang="en-US" dirty="0" smtClean="0"/>
              <a:t>ctual </a:t>
            </a:r>
            <a:r>
              <a:rPr lang="en-US" dirty="0"/>
              <a:t>use of the ISO-DCR by the user community is below our expectations. </a:t>
            </a:r>
            <a:endParaRPr lang="en-US" dirty="0" smtClean="0"/>
          </a:p>
          <a:p>
            <a:r>
              <a:rPr lang="en-US" dirty="0" smtClean="0"/>
              <a:t>Causative factors: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complex model of the </a:t>
            </a:r>
            <a:r>
              <a:rPr lang="en-US" dirty="0" smtClean="0"/>
              <a:t>DCR confuses </a:t>
            </a:r>
            <a:r>
              <a:rPr lang="en-US" dirty="0"/>
              <a:t>many users for whom a simple concept definition would be sufficient but are now confronted with a for </a:t>
            </a:r>
            <a:r>
              <a:rPr lang="en-US" dirty="0" smtClean="0"/>
              <a:t>them </a:t>
            </a:r>
            <a:r>
              <a:rPr lang="en-US" dirty="0"/>
              <a:t>confusing user </a:t>
            </a:r>
            <a:r>
              <a:rPr lang="en-US" dirty="0" smtClean="0"/>
              <a:t>interface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SO standardization </a:t>
            </a:r>
            <a:r>
              <a:rPr lang="en-US" dirty="0"/>
              <a:t>process that does not seem to fit the non-terminology linguistic </a:t>
            </a:r>
            <a:r>
              <a:rPr lang="en-US" dirty="0" smtClean="0"/>
              <a:t>community – not </a:t>
            </a:r>
            <a:r>
              <a:rPr lang="en-US" dirty="0"/>
              <a:t>a single </a:t>
            </a:r>
            <a:r>
              <a:rPr lang="en-US" dirty="0" smtClean="0"/>
              <a:t>DC </a:t>
            </a:r>
            <a:r>
              <a:rPr lang="en-US" dirty="0"/>
              <a:t>has been </a:t>
            </a:r>
            <a:r>
              <a:rPr lang="en-US" dirty="0" smtClean="0"/>
              <a:t>standardized</a:t>
            </a:r>
          </a:p>
          <a:p>
            <a:pPr lvl="1"/>
            <a:r>
              <a:rPr lang="en-US" dirty="0" smtClean="0"/>
              <a:t>Current </a:t>
            </a:r>
            <a:r>
              <a:rPr lang="en-US" dirty="0"/>
              <a:t>content of </a:t>
            </a:r>
            <a:r>
              <a:rPr lang="en-US" dirty="0" smtClean="0"/>
              <a:t>many DCs is of </a:t>
            </a:r>
            <a:r>
              <a:rPr lang="en-US" dirty="0"/>
              <a:t>low quality and does not inspire </a:t>
            </a:r>
            <a:r>
              <a:rPr lang="en-US" dirty="0" smtClean="0"/>
              <a:t>participation 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is especially in research infrastructure projects as CLARIN, where resource providers have been 'forced' to use the ISO-DCR that we noticed the before mentioned </a:t>
            </a:r>
            <a:r>
              <a:rPr lang="en-US" dirty="0" smtClean="0"/>
              <a:t>factors </a:t>
            </a:r>
          </a:p>
          <a:p>
            <a:r>
              <a:rPr lang="en-US" dirty="0"/>
              <a:t>Actual use of the ISO-DCR by the user community is below our </a:t>
            </a:r>
            <a:r>
              <a:rPr lang="en-US" dirty="0" smtClean="0"/>
              <a:t>expectations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 smtClean="0"/>
              <a:t>11 </a:t>
            </a:r>
            <a:r>
              <a:rPr lang="nl-NL" dirty="0" err="1" smtClean="0"/>
              <a:t>June</a:t>
            </a:r>
            <a:r>
              <a:rPr lang="nl-NL" dirty="0" smtClean="0"/>
              <a:t>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ISO TC 37 plenary - DCR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3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Although </a:t>
            </a:r>
            <a:r>
              <a:rPr lang="en-US" dirty="0"/>
              <a:t>we are positive about the contribution that the work on the ISO-DCR has given to  the discussion and concept development on the need for semantic interoperability, we feel that we should also consider alternatives.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this we plan to </a:t>
            </a:r>
            <a:r>
              <a:rPr lang="en-US" dirty="0" err="1"/>
              <a:t>organise</a:t>
            </a:r>
            <a:r>
              <a:rPr lang="en-US" dirty="0"/>
              <a:t> a conference in Q4 2013 where alternative solutions for  semantic interoperability can be compared and discussed and we will of course invite interested people from the </a:t>
            </a:r>
            <a:r>
              <a:rPr lang="en-US" dirty="0" smtClean="0"/>
              <a:t>TC 37 </a:t>
            </a:r>
            <a:r>
              <a:rPr lang="en-US" dirty="0"/>
              <a:t>community to </a:t>
            </a:r>
            <a:r>
              <a:rPr lang="en-US" dirty="0" smtClean="0"/>
              <a:t>participate.</a:t>
            </a:r>
          </a:p>
          <a:p>
            <a:r>
              <a:rPr lang="en-US" dirty="0" smtClean="0"/>
              <a:t>The outcome of such discussions may lead to MPI-PL changing its use and support for the current form of the ISO-DCR. Of course MPI-PL will assist any other party that is prepared to take over the running and maintenance of the ISO-DCR in its current form and become registration authority in our </a:t>
            </a:r>
            <a:r>
              <a:rPr lang="en-US" dirty="0"/>
              <a:t>place. </a:t>
            </a:r>
            <a:r>
              <a:rPr lang="en-US" dirty="0" smtClean="0"/>
              <a:t>In </a:t>
            </a:r>
            <a:r>
              <a:rPr lang="en-US" dirty="0"/>
              <a:t>any case the </a:t>
            </a:r>
            <a:r>
              <a:rPr lang="en-US" dirty="0" smtClean="0"/>
              <a:t>MPI</a:t>
            </a:r>
            <a:r>
              <a:rPr lang="en-US" dirty="0"/>
              <a:t>-PL will </a:t>
            </a:r>
            <a:r>
              <a:rPr lang="en-US" dirty="0" smtClean="0"/>
              <a:t>honor </a:t>
            </a:r>
            <a:r>
              <a:rPr lang="en-US" dirty="0"/>
              <a:t>its commitments regarding the persistency of DCs.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11 June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ISO TC 37 plenary - DCR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0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TLA Semantic Registry Requirements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8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smtClean="0"/>
              <a:t>TLA want </a:t>
            </a:r>
            <a:r>
              <a:rPr lang="en-US" dirty="0" smtClean="0"/>
              <a:t>for a SR?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056"/>
            <a:ext cx="8229600" cy="4525963"/>
          </a:xfrm>
        </p:spPr>
        <p:txBody>
          <a:bodyPr/>
          <a:lstStyle/>
          <a:p>
            <a:r>
              <a:rPr lang="en-US" sz="2000" dirty="0" smtClean="0"/>
              <a:t>A Semantic Registry that we can use with our current and future projects to:</a:t>
            </a:r>
          </a:p>
          <a:p>
            <a:pPr lvl="1"/>
            <a:r>
              <a:rPr lang="en-US" sz="1800" dirty="0" smtClean="0"/>
              <a:t>makes semantics explicit: documentation</a:t>
            </a:r>
          </a:p>
          <a:p>
            <a:pPr lvl="1"/>
            <a:r>
              <a:rPr lang="en-US" sz="1800" dirty="0" smtClean="0"/>
              <a:t>support </a:t>
            </a:r>
            <a:r>
              <a:rPr lang="en-US" sz="1800" dirty="0"/>
              <a:t>semantic </a:t>
            </a:r>
            <a:r>
              <a:rPr lang="en-US" sz="1800" dirty="0" smtClean="0"/>
              <a:t>interoperability: functionality</a:t>
            </a:r>
          </a:p>
          <a:p>
            <a:r>
              <a:rPr lang="en-US" sz="2000" dirty="0" smtClean="0"/>
              <a:t>Has some persistency (longer than a project’s lifetime)</a:t>
            </a:r>
          </a:p>
          <a:p>
            <a:r>
              <a:rPr lang="en-US" sz="2000" dirty="0" smtClean="0"/>
              <a:t>Supports community processes</a:t>
            </a:r>
          </a:p>
          <a:p>
            <a:pPr lvl="1"/>
            <a:r>
              <a:rPr lang="en-US" sz="1800" dirty="0" smtClean="0"/>
              <a:t>Community coordination, recommendation etc.</a:t>
            </a:r>
          </a:p>
          <a:p>
            <a:r>
              <a:rPr lang="en-US" sz="2000" dirty="0" smtClean="0"/>
              <a:t>Visible content can be controlled</a:t>
            </a:r>
          </a:p>
          <a:p>
            <a:r>
              <a:rPr lang="en-US" sz="2000" dirty="0" smtClean="0"/>
              <a:t>The whole package </a:t>
            </a:r>
            <a:r>
              <a:rPr lang="en-US" sz="2000" dirty="0" err="1" smtClean="0"/>
              <a:t>GUI+content</a:t>
            </a:r>
            <a:r>
              <a:rPr lang="en-US" sz="2000" dirty="0" smtClean="0"/>
              <a:t> is sufficiently attractive to convince people to use it</a:t>
            </a:r>
          </a:p>
          <a:p>
            <a:r>
              <a:rPr lang="en-US" sz="2000" dirty="0" smtClean="0"/>
              <a:t>Can be used by adjacent communities from SSH</a:t>
            </a:r>
          </a:p>
          <a:p>
            <a:r>
              <a:rPr lang="en-US" sz="2000" dirty="0"/>
              <a:t>Can be maintained at acceptable costs</a:t>
            </a:r>
          </a:p>
          <a:p>
            <a:pPr lvl="1"/>
            <a:r>
              <a:rPr lang="en-US" sz="1800" dirty="0"/>
              <a:t>Share with other communities</a:t>
            </a:r>
          </a:p>
          <a:p>
            <a:pPr lvl="1"/>
            <a:r>
              <a:rPr lang="en-US" sz="1800" dirty="0"/>
              <a:t>Use ready available software (as a basis)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355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TLA -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7034"/>
            <a:ext cx="8229600" cy="4525963"/>
          </a:xfrm>
        </p:spPr>
        <p:txBody>
          <a:bodyPr/>
          <a:lstStyle/>
          <a:p>
            <a:r>
              <a:rPr lang="en-US" sz="2000" dirty="0" smtClean="0"/>
              <a:t>CLARIN + associated: Joint domain of LR and LT</a:t>
            </a:r>
          </a:p>
          <a:p>
            <a:pPr lvl="1"/>
            <a:r>
              <a:rPr lang="en-US" sz="1800" dirty="0" err="1" smtClean="0"/>
              <a:t>ISOcat</a:t>
            </a:r>
            <a:r>
              <a:rPr lang="en-US" sz="1800" dirty="0" smtClean="0"/>
              <a:t> + </a:t>
            </a:r>
            <a:r>
              <a:rPr lang="en-US" sz="1800" dirty="0" err="1" smtClean="0"/>
              <a:t>RELcat</a:t>
            </a:r>
            <a:r>
              <a:rPr lang="en-US" sz="1800" dirty="0" smtClean="0"/>
              <a:t>: </a:t>
            </a:r>
          </a:p>
          <a:p>
            <a:pPr lvl="1"/>
            <a:r>
              <a:rPr lang="en-US" sz="1800" dirty="0" err="1"/>
              <a:t>Tagset</a:t>
            </a:r>
            <a:r>
              <a:rPr lang="en-US" sz="1800" dirty="0"/>
              <a:t> interoperability</a:t>
            </a:r>
          </a:p>
          <a:p>
            <a:pPr lvl="1"/>
            <a:r>
              <a:rPr lang="en-US" sz="1800" dirty="0" smtClean="0"/>
              <a:t>Architecture </a:t>
            </a:r>
            <a:r>
              <a:rPr lang="en-US" sz="1800" dirty="0" smtClean="0"/>
              <a:t>needs: PID + term + </a:t>
            </a:r>
            <a:r>
              <a:rPr lang="en-US" sz="1800" dirty="0" smtClean="0"/>
              <a:t>description+ </a:t>
            </a:r>
            <a:r>
              <a:rPr lang="en-US" sz="1800" dirty="0" smtClean="0"/>
              <a:t>examples + </a:t>
            </a:r>
            <a:r>
              <a:rPr lang="en-US" sz="1800" dirty="0" smtClean="0"/>
              <a:t>API + relations + </a:t>
            </a:r>
            <a:r>
              <a:rPr lang="en-US" sz="1800" i="1" dirty="0" smtClean="0"/>
              <a:t>coordination</a:t>
            </a:r>
          </a:p>
          <a:p>
            <a:r>
              <a:rPr lang="en-US" sz="2000" dirty="0" smtClean="0"/>
              <a:t>DASISH </a:t>
            </a:r>
            <a:r>
              <a:rPr lang="en-US" sz="2000" dirty="0" smtClean="0"/>
              <a:t>Social Sciences &amp; Humanities common services</a:t>
            </a:r>
          </a:p>
          <a:p>
            <a:pPr lvl="1"/>
            <a:r>
              <a:rPr lang="en-US" sz="1800" dirty="0" smtClean="0"/>
              <a:t>Metadata interoperability needs: PID + term + </a:t>
            </a:r>
            <a:r>
              <a:rPr lang="en-US" sz="1800" dirty="0"/>
              <a:t>description. </a:t>
            </a:r>
            <a:r>
              <a:rPr lang="en-US" sz="1800" dirty="0" smtClean="0"/>
              <a:t>Use handcrafted </a:t>
            </a:r>
            <a:r>
              <a:rPr lang="en-US" sz="1800" dirty="0" smtClean="0"/>
              <a:t>equivalences based on schema inspection and docs</a:t>
            </a:r>
          </a:p>
          <a:p>
            <a:pPr lvl="1"/>
            <a:r>
              <a:rPr lang="en-US" sz="1800" dirty="0" smtClean="0"/>
              <a:t>Tools &amp; Services registry</a:t>
            </a:r>
            <a:endParaRPr lang="en-US" sz="1800" dirty="0" smtClean="0"/>
          </a:p>
          <a:p>
            <a:r>
              <a:rPr lang="en-US" sz="2000" dirty="0" smtClean="0"/>
              <a:t>EUDAT general Data Management Services</a:t>
            </a:r>
          </a:p>
          <a:p>
            <a:pPr lvl="1"/>
            <a:r>
              <a:rPr lang="en-US" sz="1800" dirty="0"/>
              <a:t>Metadata interoperability needs: PID + term + description</a:t>
            </a:r>
            <a:r>
              <a:rPr lang="en-US" sz="1800" dirty="0" smtClean="0"/>
              <a:t>. </a:t>
            </a:r>
            <a:r>
              <a:rPr lang="en-US" sz="1800" dirty="0"/>
              <a:t>Use handcrafted equivalences based on schema inspection and docs</a:t>
            </a:r>
          </a:p>
          <a:p>
            <a:pPr lvl="1"/>
            <a:r>
              <a:rPr lang="en-US" sz="1800" dirty="0" smtClean="0"/>
              <a:t>Semantic services: still in planning stage</a:t>
            </a:r>
            <a:endParaRPr lang="en-US" sz="1800" dirty="0"/>
          </a:p>
          <a:p>
            <a:r>
              <a:rPr lang="en-US" sz="2000" dirty="0" smtClean="0"/>
              <a:t>RDA: Research Data Alliance, </a:t>
            </a:r>
            <a:r>
              <a:rPr lang="en-US" sz="2000" dirty="0" smtClean="0"/>
              <a:t>for now just talking</a:t>
            </a:r>
            <a:endParaRPr lang="en-US" sz="2000" dirty="0" smtClean="0"/>
          </a:p>
          <a:p>
            <a:pPr lvl="1"/>
            <a:r>
              <a:rPr lang="en-US" sz="1800" dirty="0" smtClean="0"/>
              <a:t>Data Type Registry </a:t>
            </a:r>
            <a:r>
              <a:rPr lang="en-US" sz="1800" dirty="0" smtClean="0"/>
              <a:t>WG has implementation that can </a:t>
            </a:r>
            <a:r>
              <a:rPr lang="en-US" sz="1800" dirty="0" smtClean="0"/>
              <a:t>use a SR: PID </a:t>
            </a:r>
            <a:r>
              <a:rPr lang="en-US" sz="1800" dirty="0" smtClean="0"/>
              <a:t>+ term + </a:t>
            </a:r>
            <a:r>
              <a:rPr lang="en-US" sz="1800" dirty="0" smtClean="0"/>
              <a:t>description</a:t>
            </a:r>
            <a:endParaRPr lang="en-US" sz="18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43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(very (too?)) simple model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75428" y="2677412"/>
            <a:ext cx="914400" cy="5492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PID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26563" y="2677412"/>
            <a:ext cx="914400" cy="5492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Term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4731" y="2677412"/>
            <a:ext cx="1045205" cy="5492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Description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74732" y="3439889"/>
            <a:ext cx="1045204" cy="5492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Description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08497" y="2677412"/>
            <a:ext cx="914400" cy="5492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Examples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95207" y="4591865"/>
            <a:ext cx="914400" cy="5492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Key/value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2137" y="5141077"/>
            <a:ext cx="3855525" cy="155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r>
              <a:rPr lang="en-US" sz="1600" dirty="0" smtClean="0">
                <a:latin typeface="Trebuchet MS"/>
                <a:cs typeface="Trebuchet MS"/>
              </a:rPr>
              <a:t>For grouping concepts</a:t>
            </a:r>
          </a:p>
          <a:p>
            <a:r>
              <a:rPr lang="en-US" sz="1600" dirty="0" smtClean="0">
                <a:latin typeface="Trebuchet MS"/>
                <a:cs typeface="Trebuchet MS"/>
              </a:rPr>
              <a:t>e.g. taxonomies</a:t>
            </a:r>
          </a:p>
          <a:p>
            <a:r>
              <a:rPr lang="en-US" sz="1600" dirty="0">
                <a:latin typeface="Trebuchet MS"/>
                <a:cs typeface="Trebuchet MS"/>
              </a:rPr>
              <a:t>a</a:t>
            </a:r>
            <a:r>
              <a:rPr lang="en-US" sz="1600" dirty="0" smtClean="0">
                <a:latin typeface="Trebuchet MS"/>
                <a:cs typeface="Trebuchet MS"/>
              </a:rPr>
              <a:t>nd community specific purposes</a:t>
            </a:r>
          </a:p>
          <a:p>
            <a:r>
              <a:rPr lang="en-US" sz="1600" dirty="0">
                <a:latin typeface="Trebuchet MS"/>
                <a:cs typeface="Trebuchet MS"/>
              </a:rPr>
              <a:t>a</a:t>
            </a:r>
            <a:r>
              <a:rPr lang="en-US" sz="1600" dirty="0" smtClean="0">
                <a:latin typeface="Trebuchet MS"/>
                <a:cs typeface="Trebuchet MS"/>
              </a:rPr>
              <a:t> set of key/value pairs is very powerful</a:t>
            </a:r>
          </a:p>
          <a:p>
            <a:r>
              <a:rPr lang="en-US" sz="1600" dirty="0" smtClean="0">
                <a:latin typeface="Trebuchet MS"/>
                <a:cs typeface="Trebuchet MS"/>
              </a:rPr>
              <a:t>(Can support limited relations and typing </a:t>
            </a:r>
          </a:p>
          <a:p>
            <a:r>
              <a:rPr lang="en-US" sz="1600" dirty="0" smtClean="0">
                <a:latin typeface="Trebuchet MS"/>
                <a:cs typeface="Trebuchet MS"/>
              </a:rPr>
              <a:t>when you need that)</a:t>
            </a:r>
          </a:p>
        </p:txBody>
      </p:sp>
      <p:cxnSp>
        <p:nvCxnSpPr>
          <p:cNvPr id="12" name="Straight Connector 11"/>
          <p:cNvCxnSpPr>
            <a:stCxn id="9" idx="3"/>
            <a:endCxn id="10" idx="1"/>
          </p:cNvCxnSpPr>
          <p:nvPr/>
        </p:nvCxnSpPr>
        <p:spPr>
          <a:xfrm>
            <a:off x="3709607" y="4866471"/>
            <a:ext cx="992530" cy="1050829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3"/>
            <a:endCxn id="5" idx="1"/>
          </p:cNvCxnSpPr>
          <p:nvPr/>
        </p:nvCxnSpPr>
        <p:spPr>
          <a:xfrm>
            <a:off x="1989828" y="2952018"/>
            <a:ext cx="736735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3"/>
            <a:endCxn id="6" idx="1"/>
          </p:cNvCxnSpPr>
          <p:nvPr/>
        </p:nvCxnSpPr>
        <p:spPr>
          <a:xfrm>
            <a:off x="3640963" y="2952018"/>
            <a:ext cx="63376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  <a:endCxn id="8" idx="1"/>
          </p:cNvCxnSpPr>
          <p:nvPr/>
        </p:nvCxnSpPr>
        <p:spPr>
          <a:xfrm>
            <a:off x="5319936" y="2952018"/>
            <a:ext cx="388561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2"/>
            <a:endCxn id="7" idx="0"/>
          </p:cNvCxnSpPr>
          <p:nvPr/>
        </p:nvCxnSpPr>
        <p:spPr>
          <a:xfrm>
            <a:off x="4797334" y="3226624"/>
            <a:ext cx="0" cy="213265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4" idx="2"/>
            <a:endCxn id="9" idx="1"/>
          </p:cNvCxnSpPr>
          <p:nvPr/>
        </p:nvCxnSpPr>
        <p:spPr>
          <a:xfrm rot="16200000" flipH="1">
            <a:off x="1343994" y="3415257"/>
            <a:ext cx="1639847" cy="1262579"/>
          </a:xfrm>
          <a:prstGeom prst="bentConnector2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738001" y="1403224"/>
            <a:ext cx="2593373" cy="5492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Principals and privileges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7" name="Elbow Connector 26"/>
          <p:cNvCxnSpPr>
            <a:stCxn id="4" idx="0"/>
            <a:endCxn id="26" idx="1"/>
          </p:cNvCxnSpPr>
          <p:nvPr/>
        </p:nvCxnSpPr>
        <p:spPr>
          <a:xfrm rot="5400000" flipH="1" flipV="1">
            <a:off x="1635523" y="1574935"/>
            <a:ext cx="999582" cy="1205373"/>
          </a:xfrm>
          <a:prstGeom prst="bentConnector2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09325" y="2357036"/>
            <a:ext cx="6612739" cy="1979452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09325" y="4481101"/>
            <a:ext cx="3515973" cy="1979452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09325" y="1235728"/>
            <a:ext cx="6612739" cy="926795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947607" y="4744265"/>
            <a:ext cx="914400" cy="5492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Key/value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68653" y="1395913"/>
            <a:ext cx="126992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>
                <a:latin typeface="Trebuchet MS"/>
                <a:cs typeface="Trebuchet MS"/>
              </a:rPr>
              <a:t>Manage access and </a:t>
            </a:r>
          </a:p>
          <a:p>
            <a:r>
              <a:rPr lang="en-US" sz="1600" dirty="0" smtClean="0">
                <a:latin typeface="Trebuchet MS"/>
                <a:cs typeface="Trebuchet MS"/>
              </a:rPr>
              <a:t>collaboration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7668" y="5708089"/>
            <a:ext cx="126992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>
                <a:latin typeface="Trebuchet MS"/>
                <a:cs typeface="Trebuchet MS"/>
              </a:rPr>
              <a:t>Organize the </a:t>
            </a:r>
          </a:p>
          <a:p>
            <a:r>
              <a:rPr lang="en-US" sz="1600" dirty="0" smtClean="0">
                <a:latin typeface="Trebuchet MS"/>
                <a:cs typeface="Trebuchet MS"/>
              </a:rPr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49986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currently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360"/>
            <a:ext cx="8146226" cy="519630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ISOcat</a:t>
            </a:r>
            <a:r>
              <a:rPr lang="en-US" sz="2000" dirty="0" smtClean="0"/>
              <a:t> works, but not very well so.	</a:t>
            </a:r>
          </a:p>
          <a:p>
            <a:r>
              <a:rPr lang="en-US" sz="2000" dirty="0" smtClean="0"/>
              <a:t>Content Quality is not always very good and people are reluctant to add. </a:t>
            </a:r>
          </a:p>
          <a:p>
            <a:pPr lvl="1"/>
            <a:r>
              <a:rPr lang="en-US" sz="1800" dirty="0" smtClean="0"/>
              <a:t>Partly by historic reasons (SYNTAX)</a:t>
            </a:r>
          </a:p>
          <a:p>
            <a:pPr lvl="1"/>
            <a:r>
              <a:rPr lang="en-US" sz="1800" dirty="0" smtClean="0"/>
              <a:t>Frequent errors made by contributors: complex model</a:t>
            </a:r>
          </a:p>
          <a:p>
            <a:pPr lvl="1"/>
            <a:r>
              <a:rPr lang="en-US" sz="1800" dirty="0" smtClean="0"/>
              <a:t>Proliferation of DCs</a:t>
            </a:r>
          </a:p>
          <a:p>
            <a:pPr lvl="2"/>
            <a:r>
              <a:rPr lang="en-US" sz="1600" dirty="0" smtClean="0"/>
              <a:t>Not able to find useful existing definitions</a:t>
            </a:r>
          </a:p>
          <a:p>
            <a:pPr lvl="2"/>
            <a:r>
              <a:rPr lang="en-US" sz="1600" dirty="0" smtClean="0"/>
              <a:t>Insufficient coordination</a:t>
            </a:r>
          </a:p>
          <a:p>
            <a:r>
              <a:rPr lang="en-US" sz="2000" dirty="0" smtClean="0"/>
              <a:t>GUI too complex and slow caused partly by complex model</a:t>
            </a:r>
            <a:endParaRPr lang="en-US" sz="1800" dirty="0" smtClean="0"/>
          </a:p>
          <a:p>
            <a:r>
              <a:rPr lang="en-US" sz="2000" dirty="0" smtClean="0"/>
              <a:t>Standardization process did not work</a:t>
            </a:r>
          </a:p>
          <a:p>
            <a:pPr lvl="1"/>
            <a:r>
              <a:rPr lang="en-US" sz="2000" dirty="0" smtClean="0"/>
              <a:t>Required modifications to support community coordination</a:t>
            </a:r>
          </a:p>
          <a:p>
            <a:r>
              <a:rPr lang="en-US" sz="2000" dirty="0" smtClean="0"/>
              <a:t>Difficult to convince our own community, certainly difficult to convince colleagues from other disciplines</a:t>
            </a:r>
          </a:p>
          <a:p>
            <a:r>
              <a:rPr lang="en-US" sz="2000" dirty="0" smtClean="0"/>
              <a:t>Expensive in maintenance both software and coordination</a:t>
            </a:r>
          </a:p>
          <a:p>
            <a:r>
              <a:rPr lang="en-US" sz="2000" dirty="0" smtClean="0"/>
              <a:t>We spent much time implementing unused functionality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5840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TLA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910250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900" dirty="0" err="1" smtClean="0"/>
              <a:t>ISOcat</a:t>
            </a:r>
            <a:r>
              <a:rPr lang="en-US" sz="2900" dirty="0" smtClean="0"/>
              <a:t> </a:t>
            </a:r>
            <a:r>
              <a:rPr lang="en-US" sz="2900" dirty="0" smtClean="0"/>
              <a:t>stays as it is. </a:t>
            </a:r>
          </a:p>
          <a:p>
            <a:pPr lvl="1"/>
            <a:r>
              <a:rPr lang="en-US" sz="2900" dirty="0" smtClean="0"/>
              <a:t>MPI stays </a:t>
            </a:r>
            <a:r>
              <a:rPr lang="en-US" sz="2900" dirty="0" smtClean="0"/>
              <a:t>RA and responsible for development </a:t>
            </a:r>
          </a:p>
          <a:p>
            <a:pPr lvl="1"/>
            <a:r>
              <a:rPr lang="en-US" sz="2900" dirty="0" smtClean="0"/>
              <a:t>ISO link is maintained</a:t>
            </a:r>
          </a:p>
          <a:p>
            <a:pPr lvl="1"/>
            <a:r>
              <a:rPr lang="en-US" sz="2900" dirty="0"/>
              <a:t>TLA: costs are high, little synergy with other </a:t>
            </a:r>
            <a:r>
              <a:rPr lang="en-US" sz="2900" dirty="0" smtClean="0"/>
              <a:t>projects</a:t>
            </a:r>
            <a:endParaRPr lang="en-US" sz="29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900" dirty="0" smtClean="0"/>
              <a:t>TLA stops as RA</a:t>
            </a:r>
            <a:endParaRPr lang="en-US" sz="2900" dirty="0" smtClean="0"/>
          </a:p>
          <a:p>
            <a:pPr lvl="1"/>
            <a:r>
              <a:rPr lang="en-US" sz="2900" dirty="0" smtClean="0"/>
              <a:t>Less costs</a:t>
            </a:r>
          </a:p>
          <a:p>
            <a:pPr lvl="1"/>
            <a:r>
              <a:rPr lang="en-US" sz="2900" dirty="0"/>
              <a:t>ISO link is maintained</a:t>
            </a:r>
          </a:p>
          <a:p>
            <a:pPr lvl="1"/>
            <a:r>
              <a:rPr lang="en-US" sz="2900" dirty="0" smtClean="0"/>
              <a:t>find </a:t>
            </a:r>
            <a:r>
              <a:rPr lang="en-US" sz="2900" dirty="0" smtClean="0"/>
              <a:t>suitable </a:t>
            </a:r>
            <a:r>
              <a:rPr lang="en-US" sz="2900" dirty="0" smtClean="0"/>
              <a:t>partner as RA</a:t>
            </a:r>
          </a:p>
          <a:p>
            <a:pPr lvl="1"/>
            <a:r>
              <a:rPr lang="en-US" sz="2900" dirty="0" smtClean="0"/>
              <a:t>TLA: develops/uses LW SR</a:t>
            </a:r>
            <a:endParaRPr lang="en-US" sz="29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900" dirty="0" smtClean="0"/>
              <a:t>Adapt </a:t>
            </a:r>
            <a:r>
              <a:rPr lang="en-US" sz="2900" dirty="0" err="1" smtClean="0"/>
              <a:t>ISOcat</a:t>
            </a:r>
            <a:r>
              <a:rPr lang="en-US" sz="2900" dirty="0" smtClean="0"/>
              <a:t>, leaner model, no </a:t>
            </a:r>
            <a:r>
              <a:rPr lang="en-US" sz="2900" dirty="0" err="1" smtClean="0"/>
              <a:t>stdz</a:t>
            </a:r>
            <a:r>
              <a:rPr lang="en-US" sz="2900" dirty="0" smtClean="0"/>
              <a:t>. </a:t>
            </a:r>
            <a:r>
              <a:rPr lang="en-US" sz="2900" dirty="0" smtClean="0"/>
              <a:t>workflow</a:t>
            </a:r>
          </a:p>
          <a:p>
            <a:pPr lvl="1"/>
            <a:r>
              <a:rPr lang="en-US" sz="2900" dirty="0" smtClean="0"/>
              <a:t>Costs for keeping static image of current DCs </a:t>
            </a:r>
          </a:p>
          <a:p>
            <a:pPr lvl="1"/>
            <a:r>
              <a:rPr lang="en-US" sz="2900" dirty="0" smtClean="0"/>
              <a:t>Possibly more synergy, more agile</a:t>
            </a:r>
          </a:p>
          <a:p>
            <a:pPr lvl="1"/>
            <a:r>
              <a:rPr lang="en-US" sz="2900" dirty="0" smtClean="0"/>
              <a:t>Move functions (typing) to </a:t>
            </a:r>
            <a:r>
              <a:rPr lang="en-US" sz="2900" dirty="0" err="1" smtClean="0"/>
              <a:t>RelCat</a:t>
            </a:r>
            <a:endParaRPr lang="en-US" sz="2900" dirty="0" smtClean="0"/>
          </a:p>
          <a:p>
            <a:pPr lvl="1"/>
            <a:r>
              <a:rPr lang="en-US" sz="2900" dirty="0" smtClean="0"/>
              <a:t>More easy maintenance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900" dirty="0" smtClean="0"/>
              <a:t>Hybrid model: light-weight/open SR and </a:t>
            </a:r>
            <a:r>
              <a:rPr lang="en-US" sz="2900" dirty="0" err="1" smtClean="0"/>
              <a:t>ISOcat</a:t>
            </a:r>
            <a:r>
              <a:rPr lang="en-US" sz="2900" dirty="0" smtClean="0"/>
              <a:t> (closed SR)</a:t>
            </a:r>
          </a:p>
          <a:p>
            <a:pPr lvl="1"/>
            <a:r>
              <a:rPr lang="en-US" sz="2900" dirty="0" smtClean="0"/>
              <a:t>Cost do not diminish</a:t>
            </a:r>
          </a:p>
          <a:p>
            <a:pPr lvl="1"/>
            <a:r>
              <a:rPr lang="en-US" sz="2900" dirty="0" smtClean="0"/>
              <a:t>Better management for communities</a:t>
            </a:r>
          </a:p>
          <a:p>
            <a:pPr lvl="1"/>
            <a:r>
              <a:rPr lang="en-US" sz="2900" dirty="0"/>
              <a:t>ISO link is maintained</a:t>
            </a:r>
          </a:p>
          <a:p>
            <a:pPr marL="457200" lvl="1" indent="0">
              <a:buNone/>
            </a:pPr>
            <a:endParaRPr lang="en-US" sz="2900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smtClean="0"/>
              <a:t>E.     New </a:t>
            </a:r>
            <a:r>
              <a:rPr lang="en-US" sz="1400" dirty="0"/>
              <a:t>Semantic registry lightweight SR</a:t>
            </a:r>
          </a:p>
          <a:p>
            <a:pPr lvl="1"/>
            <a:r>
              <a:rPr lang="en-US" sz="1400" dirty="0"/>
              <a:t>Costs for keeping static image of current DCs </a:t>
            </a:r>
          </a:p>
          <a:p>
            <a:pPr lvl="1"/>
            <a:r>
              <a:rPr lang="en-US" sz="1400" dirty="0"/>
              <a:t>Possibly existing product (SKOS based, Media </a:t>
            </a:r>
            <a:r>
              <a:rPr lang="en-US" sz="1400" dirty="0" smtClean="0"/>
              <a:t>Wiki, …)</a:t>
            </a:r>
            <a:r>
              <a:rPr lang="en-US" sz="1400" dirty="0"/>
              <a:t>, no maintenance</a:t>
            </a:r>
          </a:p>
          <a:p>
            <a:pPr lvl="1"/>
            <a:r>
              <a:rPr lang="en-US" sz="1400" dirty="0"/>
              <a:t>Possibly more synergy, shared development</a:t>
            </a:r>
          </a:p>
          <a:p>
            <a:pPr lvl="1"/>
            <a:r>
              <a:rPr lang="en-US" sz="1400" dirty="0" smtClean="0"/>
              <a:t>ISO link severed, </a:t>
            </a:r>
            <a:r>
              <a:rPr lang="en-US" sz="1400" dirty="0"/>
              <a:t>more </a:t>
            </a:r>
            <a:r>
              <a:rPr lang="en-US" sz="1400" dirty="0" smtClean="0"/>
              <a:t>agile</a:t>
            </a:r>
          </a:p>
          <a:p>
            <a:pPr marL="457200" lvl="1" indent="0">
              <a:buNone/>
            </a:pPr>
            <a:endParaRPr lang="en-US" sz="1400" dirty="0" smtClean="0"/>
          </a:p>
          <a:p>
            <a:pPr marL="57150" indent="0">
              <a:buNone/>
            </a:pPr>
            <a:r>
              <a:rPr lang="en-US" sz="1800" dirty="0" smtClean="0"/>
              <a:t>F.  </a:t>
            </a:r>
            <a:r>
              <a:rPr lang="en-US" sz="1400" dirty="0" smtClean="0"/>
              <a:t>(</a:t>
            </a:r>
            <a:r>
              <a:rPr lang="en-US" sz="1400" dirty="0" err="1"/>
              <a:t>Mis</a:t>
            </a:r>
            <a:r>
              <a:rPr lang="en-US" sz="1400" dirty="0"/>
              <a:t>)use existing CMS as DRUPAL, PLONE</a:t>
            </a:r>
          </a:p>
          <a:p>
            <a:pPr lvl="1"/>
            <a:r>
              <a:rPr lang="en-US" sz="1400" dirty="0"/>
              <a:t>Costs for keeping static image of current DCs </a:t>
            </a:r>
          </a:p>
          <a:p>
            <a:pPr lvl="1"/>
            <a:r>
              <a:rPr lang="en-US" sz="1400" dirty="0" smtClean="0"/>
              <a:t>Process </a:t>
            </a:r>
            <a:r>
              <a:rPr lang="en-US" sz="1400" dirty="0"/>
              <a:t>functions taken care of</a:t>
            </a:r>
          </a:p>
          <a:p>
            <a:pPr lvl="1"/>
            <a:r>
              <a:rPr lang="en-US" sz="1400" dirty="0" smtClean="0"/>
              <a:t>But </a:t>
            </a:r>
            <a:r>
              <a:rPr lang="en-US" sz="1400" dirty="0"/>
              <a:t>data-entry, forms have to be programmed</a:t>
            </a:r>
          </a:p>
          <a:p>
            <a:pPr lvl="1"/>
            <a:r>
              <a:rPr lang="en-US" sz="1400" dirty="0"/>
              <a:t>PIDs?</a:t>
            </a:r>
          </a:p>
          <a:p>
            <a:pPr lvl="1"/>
            <a:r>
              <a:rPr lang="en-US" sz="1400" dirty="0"/>
              <a:t>Little </a:t>
            </a:r>
            <a:r>
              <a:rPr lang="en-US" sz="1400" dirty="0" smtClean="0"/>
              <a:t>maintenance</a:t>
            </a:r>
          </a:p>
          <a:p>
            <a:pPr lvl="1"/>
            <a:r>
              <a:rPr lang="en-US" sz="1400" dirty="0"/>
              <a:t>ISO link severed, more agile</a:t>
            </a:r>
          </a:p>
          <a:p>
            <a:pPr lvl="1"/>
            <a:endParaRPr lang="en-US" sz="14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63573" y="45768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1600" dirty="0" smtClean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6686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/ Benefits (TLA centric)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164515"/>
              </p:ext>
            </p:extLst>
          </p:nvPr>
        </p:nvGraphicFramePr>
        <p:xfrm>
          <a:off x="331782" y="1600200"/>
          <a:ext cx="8355020" cy="3398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938"/>
                <a:gridCol w="1104351"/>
                <a:gridCol w="1005475"/>
                <a:gridCol w="826210"/>
                <a:gridCol w="1408923"/>
                <a:gridCol w="1695802"/>
                <a:gridCol w="75832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Maint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Initial costs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CLARIN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Synergy other</a:t>
                      </a:r>
                      <a:r>
                        <a:rPr lang="en-US" sz="1400" baseline="0" dirty="0" smtClean="0"/>
                        <a:t> projects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ISO compatibility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Keep </a:t>
                      </a:r>
                      <a:r>
                        <a:rPr lang="en-US" sz="1400" dirty="0" err="1" smtClean="0"/>
                        <a:t>ISOcat</a:t>
                      </a:r>
                      <a:r>
                        <a:rPr lang="en-US" sz="1400" baseline="0" dirty="0" smtClean="0"/>
                        <a:t> as it 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400" dirty="0" err="1" smtClean="0"/>
                        <a:t>ISOcat</a:t>
                      </a:r>
                      <a:r>
                        <a:rPr lang="en-US" sz="1400" dirty="0" smtClean="0"/>
                        <a:t> -&gt; other RA</a:t>
                      </a:r>
                    </a:p>
                    <a:p>
                      <a:pPr marL="0" indent="0">
                        <a:buFont typeface="Arial"/>
                        <a:buNone/>
                      </a:pPr>
                      <a:r>
                        <a:rPr lang="en-US" sz="1400" dirty="0" smtClean="0"/>
                        <a:t>TLA new LW Reg.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Leaner </a:t>
                      </a:r>
                      <a:r>
                        <a:rPr lang="en-US" sz="1400" dirty="0" err="1" smtClean="0"/>
                        <a:t>ISOcat</a:t>
                      </a:r>
                      <a:r>
                        <a:rPr lang="en-US" sz="1400" dirty="0" smtClean="0"/>
                        <a:t> model</a:t>
                      </a:r>
                      <a:r>
                        <a:rPr lang="en-US" sz="1400" baseline="0" dirty="0" smtClean="0"/>
                        <a:t> w</a:t>
                      </a:r>
                      <a:r>
                        <a:rPr lang="en-US" sz="1400" dirty="0" smtClean="0"/>
                        <a:t>ithout ISO </a:t>
                      </a:r>
                      <a:r>
                        <a:rPr lang="en-US" sz="1400" dirty="0" err="1" smtClean="0"/>
                        <a:t>stdz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 </a:t>
                      </a:r>
                    </a:p>
                    <a:p>
                      <a:r>
                        <a:rPr lang="en-US" sz="1400" dirty="0" smtClean="0"/>
                        <a:t>(ISO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requirements?)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Hybrid</a:t>
                      </a:r>
                    </a:p>
                    <a:p>
                      <a:r>
                        <a:rPr lang="en-US" sz="1400" dirty="0" err="1" smtClean="0"/>
                        <a:t>ISOcat</a:t>
                      </a:r>
                      <a:r>
                        <a:rPr lang="en-US" sz="1400" baseline="0" dirty="0" smtClean="0"/>
                        <a:t>  + LW Reg.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----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New LW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Reg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Use existing CMS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++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1781" y="1407356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1600" dirty="0" smtClean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9726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LARI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algn="ctr">
          <a:defRPr sz="1600" dirty="0" smtClean="0">
            <a:latin typeface="Trebuchet MS"/>
            <a:cs typeface="Trebuchet M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CLARIN2.thmx</Template>
  <TotalTime>7041</TotalTime>
  <Words>1151</Words>
  <Application>Microsoft Macintosh PowerPoint</Application>
  <PresentationFormat>On-screen Show (4:3)</PresentationFormat>
  <Paragraphs>192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CLARIN2</vt:lpstr>
      <vt:lpstr>TLA/MPI requirements for a  Semantic Registry</vt:lpstr>
      <vt:lpstr>Agenda</vt:lpstr>
      <vt:lpstr>ISOcat History &amp; TLA</vt:lpstr>
      <vt:lpstr>Status</vt:lpstr>
      <vt:lpstr>TLA perception wrt. ISOcat issues</vt:lpstr>
      <vt:lpstr>ISOcat Future</vt:lpstr>
      <vt:lpstr>TLA Semantic Registry Requirements</vt:lpstr>
      <vt:lpstr>What does TLA want for a SR?</vt:lpstr>
      <vt:lpstr>TLA - projects</vt:lpstr>
      <vt:lpstr>A (very (too?)) simple model</vt:lpstr>
      <vt:lpstr>What do we currently have?</vt:lpstr>
      <vt:lpstr>TLA Strategies</vt:lpstr>
      <vt:lpstr>Cost / Benefits (TLA centric)</vt:lpstr>
    </vt:vector>
  </TitlesOfParts>
  <Company>MPI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ISOcat</dc:title>
  <dc:creator>Daan Broeder</dc:creator>
  <cp:lastModifiedBy>Daan Broeder</cp:lastModifiedBy>
  <cp:revision>49</cp:revision>
  <dcterms:created xsi:type="dcterms:W3CDTF">2013-12-06T10:51:48Z</dcterms:created>
  <dcterms:modified xsi:type="dcterms:W3CDTF">2013-12-11T08:15:45Z</dcterms:modified>
</cp:coreProperties>
</file>