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33"/>
  </p:notesMasterIdLst>
  <p:handoutMasterIdLst>
    <p:handoutMasterId r:id="rId34"/>
  </p:handoutMasterIdLst>
  <p:sldIdLst>
    <p:sldId id="261" r:id="rId2"/>
    <p:sldId id="291" r:id="rId3"/>
    <p:sldId id="262" r:id="rId4"/>
    <p:sldId id="263" r:id="rId5"/>
    <p:sldId id="264" r:id="rId6"/>
    <p:sldId id="265" r:id="rId7"/>
    <p:sldId id="266" r:id="rId8"/>
    <p:sldId id="267" r:id="rId9"/>
    <p:sldId id="268" r:id="rId10"/>
    <p:sldId id="273" r:id="rId11"/>
    <p:sldId id="270" r:id="rId12"/>
    <p:sldId id="271" r:id="rId13"/>
    <p:sldId id="272" r:id="rId14"/>
    <p:sldId id="269" r:id="rId15"/>
    <p:sldId id="274" r:id="rId16"/>
    <p:sldId id="275" r:id="rId17"/>
    <p:sldId id="276" r:id="rId18"/>
    <p:sldId id="277" r:id="rId19"/>
    <p:sldId id="278" r:id="rId20"/>
    <p:sldId id="290" r:id="rId21"/>
    <p:sldId id="279" r:id="rId22"/>
    <p:sldId id="282" r:id="rId23"/>
    <p:sldId id="289" r:id="rId24"/>
    <p:sldId id="280" r:id="rId25"/>
    <p:sldId id="281" r:id="rId26"/>
    <p:sldId id="283" r:id="rId27"/>
    <p:sldId id="284" r:id="rId28"/>
    <p:sldId id="285" r:id="rId29"/>
    <p:sldId id="286" r:id="rId30"/>
    <p:sldId id="288" r:id="rId31"/>
    <p:sldId id="287" r:id="rId32"/>
  </p:sldIdLst>
  <p:sldSz cx="9144000" cy="6858000" type="screen4x3"/>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37">
          <p15:clr>
            <a:srgbClr val="A4A3A4"/>
          </p15:clr>
        </p15:guide>
        <p15:guide id="2" pos="29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E9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28" autoAdjust="0"/>
    <p:restoredTop sz="87253" autoAdjust="0"/>
  </p:normalViewPr>
  <p:slideViewPr>
    <p:cSldViewPr>
      <p:cViewPr varScale="1">
        <p:scale>
          <a:sx n="65" d="100"/>
          <a:sy n="65" d="100"/>
        </p:scale>
        <p:origin x="1506"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3" d="100"/>
          <a:sy n="73" d="100"/>
        </p:scale>
        <p:origin x="1890" y="54"/>
      </p:cViewPr>
      <p:guideLst>
        <p:guide orient="horz" pos="2237"/>
        <p:guide pos="295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68761" cy="354938"/>
          </a:xfrm>
          <a:prstGeom prst="rect">
            <a:avLst/>
          </a:prstGeom>
        </p:spPr>
        <p:txBody>
          <a:bodyPr vert="horz" lIns="93113" tIns="46557" rIns="93113" bIns="46557" rtlCol="0"/>
          <a:lstStyle>
            <a:lvl1pPr algn="l">
              <a:defRPr sz="1200"/>
            </a:lvl1pPr>
          </a:lstStyle>
          <a:p>
            <a:r>
              <a:rPr lang="en-US" dirty="0" smtClean="0"/>
              <a:t>2011 Brandeis TC37/SC4</a:t>
            </a:r>
            <a:endParaRPr lang="en-US" dirty="0"/>
          </a:p>
        </p:txBody>
      </p:sp>
      <p:sp>
        <p:nvSpPr>
          <p:cNvPr id="3" name="Date Placeholder 2"/>
          <p:cNvSpPr>
            <a:spLocks noGrp="1"/>
          </p:cNvSpPr>
          <p:nvPr>
            <p:ph type="dt" sz="quarter" idx="1"/>
          </p:nvPr>
        </p:nvSpPr>
        <p:spPr>
          <a:xfrm>
            <a:off x="5317610" y="2"/>
            <a:ext cx="4068761" cy="354938"/>
          </a:xfrm>
          <a:prstGeom prst="rect">
            <a:avLst/>
          </a:prstGeom>
        </p:spPr>
        <p:txBody>
          <a:bodyPr vert="horz" lIns="93113" tIns="46557" rIns="93113" bIns="46557" rtlCol="0"/>
          <a:lstStyle>
            <a:lvl1pPr algn="r">
              <a:defRPr sz="1200"/>
            </a:lvl1pPr>
          </a:lstStyle>
          <a:p>
            <a:fld id="{5DF18AC0-4483-4BBC-AA1A-2634B4AFCDFE}" type="datetimeFigureOut">
              <a:rPr lang="en-US" smtClean="0"/>
              <a:pPr/>
              <a:t>12/9/2013</a:t>
            </a:fld>
            <a:endParaRPr lang="en-US"/>
          </a:p>
        </p:txBody>
      </p:sp>
      <p:sp>
        <p:nvSpPr>
          <p:cNvPr id="4" name="Footer Placeholder 3"/>
          <p:cNvSpPr>
            <a:spLocks noGrp="1"/>
          </p:cNvSpPr>
          <p:nvPr>
            <p:ph type="ftr" sz="quarter" idx="2"/>
          </p:nvPr>
        </p:nvSpPr>
        <p:spPr>
          <a:xfrm>
            <a:off x="0" y="6746300"/>
            <a:ext cx="4068761" cy="354937"/>
          </a:xfrm>
          <a:prstGeom prst="rect">
            <a:avLst/>
          </a:prstGeom>
        </p:spPr>
        <p:txBody>
          <a:bodyPr vert="horz" lIns="93113" tIns="46557" rIns="93113" bIns="46557" rtlCol="0" anchor="b"/>
          <a:lstStyle>
            <a:lvl1pPr algn="l">
              <a:defRPr sz="1200"/>
            </a:lvl1pPr>
          </a:lstStyle>
          <a:p>
            <a:r>
              <a:rPr lang="en-US" smtClean="0"/>
              <a:t>2011</a:t>
            </a:r>
            <a:endParaRPr lang="en-US"/>
          </a:p>
        </p:txBody>
      </p:sp>
      <p:sp>
        <p:nvSpPr>
          <p:cNvPr id="5" name="Slide Number Placeholder 4"/>
          <p:cNvSpPr>
            <a:spLocks noGrp="1"/>
          </p:cNvSpPr>
          <p:nvPr>
            <p:ph type="sldNum" sz="quarter" idx="3"/>
          </p:nvPr>
        </p:nvSpPr>
        <p:spPr>
          <a:xfrm>
            <a:off x="5317610" y="6746300"/>
            <a:ext cx="4068761" cy="354937"/>
          </a:xfrm>
          <a:prstGeom prst="rect">
            <a:avLst/>
          </a:prstGeom>
        </p:spPr>
        <p:txBody>
          <a:bodyPr vert="horz" lIns="93113" tIns="46557" rIns="93113" bIns="46557" rtlCol="0" anchor="b"/>
          <a:lstStyle>
            <a:lvl1pPr algn="r">
              <a:defRPr sz="1200"/>
            </a:lvl1pPr>
          </a:lstStyle>
          <a:p>
            <a:fld id="{BEA9999A-E95F-4651-A350-5F016C2273B2}" type="slidenum">
              <a:rPr lang="en-US" smtClean="0"/>
              <a:pPr/>
              <a:t>‹#›</a:t>
            </a:fld>
            <a:endParaRPr lang="en-US"/>
          </a:p>
        </p:txBody>
      </p:sp>
    </p:spTree>
    <p:extLst>
      <p:ext uri="{BB962C8B-B14F-4D97-AF65-F5344CB8AC3E}">
        <p14:creationId xmlns:p14="http://schemas.microsoft.com/office/powerpoint/2010/main" val="9397351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68340" cy="355124"/>
          </a:xfrm>
          <a:prstGeom prst="rect">
            <a:avLst/>
          </a:prstGeom>
        </p:spPr>
        <p:txBody>
          <a:bodyPr vert="horz" lIns="93113" tIns="46557" rIns="93113" bIns="46557" rtlCol="0"/>
          <a:lstStyle>
            <a:lvl1pPr algn="l">
              <a:defRPr sz="1200"/>
            </a:lvl1pPr>
          </a:lstStyle>
          <a:p>
            <a:endParaRPr lang="en-US"/>
          </a:p>
        </p:txBody>
      </p:sp>
      <p:sp>
        <p:nvSpPr>
          <p:cNvPr id="3" name="Date Placeholder 2"/>
          <p:cNvSpPr>
            <a:spLocks noGrp="1"/>
          </p:cNvSpPr>
          <p:nvPr>
            <p:ph type="dt" idx="1"/>
          </p:nvPr>
        </p:nvSpPr>
        <p:spPr>
          <a:xfrm>
            <a:off x="5317964" y="0"/>
            <a:ext cx="4068340" cy="355124"/>
          </a:xfrm>
          <a:prstGeom prst="rect">
            <a:avLst/>
          </a:prstGeom>
        </p:spPr>
        <p:txBody>
          <a:bodyPr vert="horz" lIns="93113" tIns="46557" rIns="93113" bIns="46557" rtlCol="0"/>
          <a:lstStyle>
            <a:lvl1pPr algn="r">
              <a:defRPr sz="1200"/>
            </a:lvl1pPr>
          </a:lstStyle>
          <a:p>
            <a:fld id="{7D99933A-BBE2-4834-9A96-F0E242CD359F}" type="datetimeFigureOut">
              <a:rPr lang="en-US" smtClean="0"/>
              <a:pPr/>
              <a:t>12/9/2013</a:t>
            </a:fld>
            <a:endParaRPr lang="en-US"/>
          </a:p>
        </p:txBody>
      </p:sp>
      <p:sp>
        <p:nvSpPr>
          <p:cNvPr id="4" name="Slide Image Placeholder 3"/>
          <p:cNvSpPr>
            <a:spLocks noGrp="1" noRot="1" noChangeAspect="1"/>
          </p:cNvSpPr>
          <p:nvPr>
            <p:ph type="sldImg" idx="2"/>
          </p:nvPr>
        </p:nvSpPr>
        <p:spPr>
          <a:xfrm>
            <a:off x="2919413" y="533400"/>
            <a:ext cx="3549650" cy="2662238"/>
          </a:xfrm>
          <a:prstGeom prst="rect">
            <a:avLst/>
          </a:prstGeom>
          <a:noFill/>
          <a:ln w="12700">
            <a:solidFill>
              <a:prstClr val="black"/>
            </a:solidFill>
          </a:ln>
        </p:spPr>
        <p:txBody>
          <a:bodyPr vert="horz" lIns="93113" tIns="46557" rIns="93113" bIns="46557" rtlCol="0" anchor="ctr"/>
          <a:lstStyle/>
          <a:p>
            <a:endParaRPr lang="en-US"/>
          </a:p>
        </p:txBody>
      </p:sp>
      <p:sp>
        <p:nvSpPr>
          <p:cNvPr id="5" name="Notes Placeholder 4"/>
          <p:cNvSpPr>
            <a:spLocks noGrp="1"/>
          </p:cNvSpPr>
          <p:nvPr>
            <p:ph type="body" sz="quarter" idx="3"/>
          </p:nvPr>
        </p:nvSpPr>
        <p:spPr>
          <a:xfrm>
            <a:off x="938848" y="3373675"/>
            <a:ext cx="7510780" cy="3196114"/>
          </a:xfrm>
          <a:prstGeom prst="rect">
            <a:avLst/>
          </a:prstGeom>
        </p:spPr>
        <p:txBody>
          <a:bodyPr vert="horz" lIns="93113" tIns="46557" rIns="93113" bIns="4655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6746119"/>
            <a:ext cx="4068340" cy="355124"/>
          </a:xfrm>
          <a:prstGeom prst="rect">
            <a:avLst/>
          </a:prstGeom>
        </p:spPr>
        <p:txBody>
          <a:bodyPr vert="horz" lIns="93113" tIns="46557" rIns="93113" bIns="46557" rtlCol="0" anchor="b"/>
          <a:lstStyle>
            <a:lvl1pPr algn="l">
              <a:defRPr sz="1200"/>
            </a:lvl1pPr>
          </a:lstStyle>
          <a:p>
            <a:endParaRPr lang="en-US"/>
          </a:p>
        </p:txBody>
      </p:sp>
      <p:sp>
        <p:nvSpPr>
          <p:cNvPr id="7" name="Slide Number Placeholder 6"/>
          <p:cNvSpPr>
            <a:spLocks noGrp="1"/>
          </p:cNvSpPr>
          <p:nvPr>
            <p:ph type="sldNum" sz="quarter" idx="5"/>
          </p:nvPr>
        </p:nvSpPr>
        <p:spPr>
          <a:xfrm>
            <a:off x="5317964" y="6746119"/>
            <a:ext cx="4068340" cy="355124"/>
          </a:xfrm>
          <a:prstGeom prst="rect">
            <a:avLst/>
          </a:prstGeom>
        </p:spPr>
        <p:txBody>
          <a:bodyPr vert="horz" lIns="93113" tIns="46557" rIns="93113" bIns="46557" rtlCol="0" anchor="b"/>
          <a:lstStyle>
            <a:lvl1pPr algn="r">
              <a:defRPr sz="1200"/>
            </a:lvl1pPr>
          </a:lstStyle>
          <a:p>
            <a:fld id="{218DED13-7922-40EC-A2F5-339C222C40B1}" type="slidenum">
              <a:rPr lang="en-US" smtClean="0"/>
              <a:pPr/>
              <a:t>‹#›</a:t>
            </a:fld>
            <a:endParaRPr lang="en-US"/>
          </a:p>
        </p:txBody>
      </p:sp>
    </p:spTree>
    <p:extLst>
      <p:ext uri="{BB962C8B-B14F-4D97-AF65-F5344CB8AC3E}">
        <p14:creationId xmlns:p14="http://schemas.microsoft.com/office/powerpoint/2010/main" val="1650473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9413" y="533400"/>
            <a:ext cx="3549650" cy="2662238"/>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1</a:t>
            </a:fld>
            <a:endParaRPr lang="en-US"/>
          </a:p>
        </p:txBody>
      </p:sp>
    </p:spTree>
    <p:extLst>
      <p:ext uri="{BB962C8B-B14F-4D97-AF65-F5344CB8AC3E}">
        <p14:creationId xmlns:p14="http://schemas.microsoft.com/office/powerpoint/2010/main" val="3966458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ISOcat is the result of a long evolution within TC 37 to create a </a:t>
            </a:r>
            <a:r>
              <a:rPr lang="en-US" dirty="0" err="1" smtClean="0"/>
              <a:t>MetaData</a:t>
            </a:r>
            <a:r>
              <a:rPr lang="en-US" dirty="0" smtClean="0"/>
              <a:t> Registry (MDR) in the spirit of ISO/IEC 11179.  It was not intended as a concept database nor as a terminological database. At the time that the first MDR was created in TC 37, ISO TC 37 terminology was housed in two standards, ISO 1087 parts 1 and 2, with 2 devoted to the standardization of terminology used primarily in the standards of TC 37, SC 3 (full name). ISO 1087 was not designed to reflect actual data element names and concepts (commonly referred to in TC37 as Data Categories) used in terminological resources or in terminology concept systems or other ontological resources.</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3</a:t>
            </a:fld>
            <a:endParaRPr lang="en-US"/>
          </a:p>
        </p:txBody>
      </p:sp>
    </p:spTree>
    <p:extLst>
      <p:ext uri="{BB962C8B-B14F-4D97-AF65-F5344CB8AC3E}">
        <p14:creationId xmlns:p14="http://schemas.microsoft.com/office/powerpoint/2010/main" val="3688565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ISOcat is the result of a long evolution within TC 37 to create a </a:t>
            </a:r>
            <a:r>
              <a:rPr lang="en-US" dirty="0" err="1" smtClean="0"/>
              <a:t>MetatData</a:t>
            </a:r>
            <a:r>
              <a:rPr lang="en-US" dirty="0" smtClean="0"/>
              <a:t> Registry (MDR) in the spirit of ISO/IEC 11179.  It was not intended as a concept database nor as a terminological database. At the time that the first MDR was created in TC 37, ISO TC 37 terminology was housed in two standards, ISO 1087 parts 1 and 2, with 2 devoted to the standardization of terminology used primarily in the standards of TC 37, SC 3 (full name). ISO 1087 was not designed to reflect actual data element names and concepts (commonly referred to in TC37 as Data Categories) used in terminological resources or in terminology concept systems or other ontological resources.</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4</a:t>
            </a:fld>
            <a:endParaRPr lang="en-US"/>
          </a:p>
        </p:txBody>
      </p:sp>
    </p:spTree>
    <p:extLst>
      <p:ext uri="{BB962C8B-B14F-4D97-AF65-F5344CB8AC3E}">
        <p14:creationId xmlns:p14="http://schemas.microsoft.com/office/powerpoint/2010/main" val="4087826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Working in conjunction with ISO/IEC JTC 1/SC 32, TC 37 SC 3 and later SC 4 began work to standardize the data categories used in terminology resources based on a growing need for unambiguous, highly efficient interchange of terminological data in localization environments. This work paralleled the elaboration of ISO 16642, a high level </a:t>
            </a:r>
            <a:r>
              <a:rPr lang="en-US" sz="1200" kern="1200" dirty="0" err="1" smtClean="0">
                <a:solidFill>
                  <a:schemeClr val="tx1"/>
                </a:solidFill>
                <a:effectLst/>
                <a:latin typeface="+mn-lt"/>
                <a:ea typeface="+mn-ea"/>
                <a:cs typeface="+mn-cs"/>
              </a:rPr>
              <a:t>metamodel</a:t>
            </a:r>
            <a:r>
              <a:rPr lang="en-US" sz="1200" kern="1200" dirty="0" smtClean="0">
                <a:solidFill>
                  <a:schemeClr val="tx1"/>
                </a:solidFill>
                <a:effectLst/>
                <a:latin typeface="+mn-lt"/>
                <a:ea typeface="+mn-ea"/>
                <a:cs typeface="+mn-cs"/>
              </a:rPr>
              <a:t> for concept-oriented terminology databases, ISO 12620, which was originally a paper list of data category specifications, and ISO 30042, which specifies the </a:t>
            </a:r>
            <a:r>
              <a:rPr lang="en-US" sz="1200" kern="1200" dirty="0" err="1" smtClean="0">
                <a:solidFill>
                  <a:schemeClr val="tx1"/>
                </a:solidFill>
                <a:effectLst/>
                <a:latin typeface="+mn-lt"/>
                <a:ea typeface="+mn-ea"/>
                <a:cs typeface="+mn-cs"/>
              </a:rPr>
              <a:t>TermBase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eXchange</a:t>
            </a:r>
            <a:r>
              <a:rPr lang="en-US" sz="1200" kern="1200" dirty="0" smtClean="0">
                <a:solidFill>
                  <a:schemeClr val="tx1"/>
                </a:solidFill>
                <a:effectLst/>
                <a:latin typeface="+mn-lt"/>
                <a:ea typeface="+mn-ea"/>
                <a:cs typeface="+mn-cs"/>
              </a:rPr>
              <a:t> format TBX for data collections that conform to the 16642 standard.</a:t>
            </a: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5</a:t>
            </a:fld>
            <a:endParaRPr lang="en-US"/>
          </a:p>
        </p:txBody>
      </p:sp>
    </p:spTree>
    <p:extLst>
      <p:ext uri="{BB962C8B-B14F-4D97-AF65-F5344CB8AC3E}">
        <p14:creationId xmlns:p14="http://schemas.microsoft.com/office/powerpoint/2010/main" val="3139915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Initial work on creating an electronic representation of the data categories began in the so-called </a:t>
            </a:r>
            <a:r>
              <a:rPr lang="en-US" sz="1200" kern="1200" dirty="0" err="1" smtClean="0">
                <a:solidFill>
                  <a:schemeClr val="tx1"/>
                </a:solidFill>
                <a:effectLst/>
                <a:latin typeface="+mn-lt"/>
                <a:ea typeface="+mn-ea"/>
                <a:cs typeface="+mn-cs"/>
              </a:rPr>
              <a:t>SALTproject</a:t>
            </a:r>
            <a:r>
              <a:rPr lang="en-US" sz="1200" kern="1200" dirty="0" smtClean="0">
                <a:solidFill>
                  <a:schemeClr val="tx1"/>
                </a:solidFill>
                <a:effectLst/>
                <a:latin typeface="+mn-lt"/>
                <a:ea typeface="+mn-ea"/>
                <a:cs typeface="+mn-cs"/>
              </a:rPr>
              <a:t>, which produced a representation that was later manifested as a system called SYNTAX. (a weird misnomer considering that it is much more a semantic resource than a syntactical one). Under the CLARIN project, the SYNTAX model segued into a  more complex, indeed an unfortunately complex, Metadata Registry. At this point, the design was influenced not only by ISO 11179, but also by a dictum from ISO Central Secretariat to enable the extraction of metadata definitions into a broadly conceived concept data base, then planned for implementation by the ISO Central Secretariat. This process involved the introduction into the ISOcat environment of a complex (and since proven to be unworkable) two-stage balloting procedure that mirrored the procedures used in customary ISO balloting for paper standards. in the meantime since the revised standard appeared in 2009 the notion of a central ISO concept database has been essentially abandoned and ISO shows no interest in the </a:t>
            </a:r>
            <a:r>
              <a:rPr lang="en-US" sz="1200" kern="1200" dirty="0" err="1" smtClean="0">
                <a:solidFill>
                  <a:schemeClr val="tx1"/>
                </a:solidFill>
                <a:effectLst/>
                <a:latin typeface="+mn-lt"/>
                <a:ea typeface="+mn-ea"/>
                <a:cs typeface="+mn-cs"/>
              </a:rPr>
              <a:t>proceures</a:t>
            </a:r>
            <a:r>
              <a:rPr lang="en-US" sz="1200" kern="1200" dirty="0" smtClean="0">
                <a:solidFill>
                  <a:schemeClr val="tx1"/>
                </a:solidFill>
                <a:effectLst/>
                <a:latin typeface="+mn-lt"/>
                <a:ea typeface="+mn-ea"/>
                <a:cs typeface="+mn-cs"/>
              </a:rPr>
              <a:t> followed in TC 37 to standardize or simply to recommend data categories.</a:t>
            </a:r>
            <a:br>
              <a:rPr lang="en-US" sz="120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8</a:t>
            </a:fld>
            <a:endParaRPr lang="en-US"/>
          </a:p>
        </p:txBody>
      </p:sp>
    </p:spTree>
    <p:extLst>
      <p:ext uri="{BB962C8B-B14F-4D97-AF65-F5344CB8AC3E}">
        <p14:creationId xmlns:p14="http://schemas.microsoft.com/office/powerpoint/2010/main" val="1922176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Hence the core functionalities of the DCR (disregarding aspects that we wish to dispense with) include:</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1) Rigorous definition of core classes (identified in our literature as complex data categories)</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2) Specification of itemized value domains where relevant</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3) The ability to group, regroup and subset critical data category selections</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4) The ability to output this information in readily processable form, as </a:t>
            </a:r>
            <a:r>
              <a:rPr lang="en-US" sz="1200" kern="1200" dirty="0" err="1" smtClean="0">
                <a:solidFill>
                  <a:schemeClr val="tx1"/>
                </a:solidFill>
                <a:effectLst/>
                <a:latin typeface="+mn-lt"/>
                <a:ea typeface="+mn-ea"/>
                <a:cs typeface="+mn-cs"/>
              </a:rPr>
              <a:t>evdenced</a:t>
            </a:r>
            <a:r>
              <a:rPr lang="en-US" sz="1200" kern="1200" dirty="0" smtClean="0">
                <a:solidFill>
                  <a:schemeClr val="tx1"/>
                </a:solidFill>
                <a:effectLst/>
                <a:latin typeface="+mn-lt"/>
                <a:ea typeface="+mn-ea"/>
                <a:cs typeface="+mn-cs"/>
              </a:rPr>
              <a:t> by</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1) HTML representations that lend themselves to publication for human reading and analysis</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2) </a:t>
            </a:r>
            <a:r>
              <a:rPr lang="en-US" sz="1200" kern="1200" dirty="0" err="1" smtClean="0">
                <a:solidFill>
                  <a:schemeClr val="tx1"/>
                </a:solidFill>
                <a:effectLst/>
                <a:latin typeface="+mn-lt"/>
                <a:ea typeface="+mn-ea"/>
                <a:cs typeface="+mn-cs"/>
              </a:rPr>
              <a:t>rdf</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rng</a:t>
            </a:r>
            <a:r>
              <a:rPr lang="en-US" sz="1200" kern="1200" dirty="0" smtClean="0">
                <a:solidFill>
                  <a:schemeClr val="tx1"/>
                </a:solidFill>
                <a:effectLst/>
                <a:latin typeface="+mn-lt"/>
                <a:ea typeface="+mn-ea"/>
                <a:cs typeface="+mn-cs"/>
              </a:rPr>
              <a:t>, and other serializations that lend themselves to integration into various data management environments, specifically designed to support data interchange and integration in a variety of environments, but with regard to TC 37, for the purpose of supporting the design and maintenance of terminology resources</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9</a:t>
            </a:fld>
            <a:endParaRPr lang="en-US"/>
          </a:p>
        </p:txBody>
      </p:sp>
    </p:spTree>
    <p:extLst>
      <p:ext uri="{BB962C8B-B14F-4D97-AF65-F5344CB8AC3E}">
        <p14:creationId xmlns:p14="http://schemas.microsoft.com/office/powerpoint/2010/main" val="24194615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3726E9D-7D90-4E7A-893B-2F25F9A7CE51}" type="datetimeFigureOut">
              <a:rPr lang="en-US" smtClean="0"/>
              <a:pPr/>
              <a:t>12/9/2013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pic>
        <p:nvPicPr>
          <p:cNvPr id="20" name="Picture 19" descr="CatAlone.jpg"/>
          <p:cNvPicPr>
            <a:picLocks noChangeAspect="1"/>
          </p:cNvPicPr>
          <p:nvPr userDrawn="1"/>
        </p:nvPicPr>
        <p:blipFill>
          <a:blip r:embed="rId2" cstate="print">
            <a:clrChange>
              <a:clrFrom>
                <a:srgbClr val="FFFFFF"/>
              </a:clrFrom>
              <a:clrTo>
                <a:srgbClr val="FFFFFF">
                  <a:alpha val="0"/>
                </a:srgbClr>
              </a:clrTo>
            </a:clrChange>
          </a:blip>
          <a:stretch>
            <a:fillRect/>
          </a:stretch>
        </p:blipFill>
        <p:spPr>
          <a:xfrm>
            <a:off x="4267200" y="2343150"/>
            <a:ext cx="417384" cy="22860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3726E9D-7D90-4E7A-893B-2F25F9A7CE51}"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1"/>
            <a:ext cx="6480175"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3726E9D-7D90-4E7A-893B-2F25F9A7CE51}" type="datetimeFigureOut">
              <a:rPr lang="en-US" smtClean="0"/>
              <a:pPr/>
              <a:t>12/9/2013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pic>
        <p:nvPicPr>
          <p:cNvPr id="7" name="Picture 6"/>
          <p:cNvPicPr>
            <a:picLocks noChangeAspect="1"/>
          </p:cNvPicPr>
          <p:nvPr userDrawn="1"/>
        </p:nvPicPr>
        <p:blipFill>
          <a:blip r:embed="rId2"/>
          <a:stretch>
            <a:fillRect/>
          </a:stretch>
        </p:blipFill>
        <p:spPr>
          <a:xfrm>
            <a:off x="4302198" y="2319498"/>
            <a:ext cx="414564" cy="225572"/>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93726E9D-7D90-4E7A-893B-2F25F9A7CE51}" type="datetimeFigureOut">
              <a:rPr lang="en-US" smtClean="0"/>
              <a:pPr/>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4343400" y="1040175"/>
            <a:ext cx="457200" cy="441325"/>
          </a:xfrm>
          <a:prstGeom prst="rect">
            <a:avLst/>
          </a:prstGeom>
        </p:spPr>
        <p:txBody>
          <a:bodyPr/>
          <a:lstStyle/>
          <a:p>
            <a:fld id="{5392B564-F49F-43C2-BEDA-77B9AAB5B68A}" type="slidenum">
              <a:rPr lang="en-US" smtClean="0"/>
              <a:pPr/>
              <a:t>‹#›</a:t>
            </a:fld>
            <a:endParaRPr lang="en-US" dirty="0"/>
          </a:p>
        </p:txBody>
      </p:sp>
      <p:sp>
        <p:nvSpPr>
          <p:cNvPr id="8" name="Straight Connector 7"/>
          <p:cNvSpPr>
            <a:spLocks noChangeShapeType="1"/>
          </p:cNvSpPr>
          <p:nvPr/>
        </p:nvSpPr>
        <p:spPr bwMode="auto">
          <a:xfrm flipV="1">
            <a:off x="4563081" y="1575653"/>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3" y="1524001"/>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1"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3726E9D-7D90-4E7A-893B-2F25F9A7CE51}" type="datetimeFigureOut">
              <a:rPr lang="en-US" smtClean="0"/>
              <a:pPr/>
              <a:t>12/9/2013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4"/>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7"/>
            <a:ext cx="457200" cy="441325"/>
          </a:xfrm>
          <a:prstGeom prst="rect">
            <a:avLst/>
          </a:prstGeom>
        </p:spPr>
        <p:txBody>
          <a:bodyPr/>
          <a:lstStyle>
            <a:lvl1pPr algn="ctr">
              <a:defRPr/>
            </a:lvl1pPr>
          </a:lstStyle>
          <a:p>
            <a:fld id="{5392B564-F49F-43C2-BEDA-77B9AAB5B68A}"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3726E9D-7D90-4E7A-893B-2F25F9A7CE51}" type="datetimeFigureOut">
              <a:rPr lang="en-US" smtClean="0"/>
              <a:pPr/>
              <a:t>12/9/2013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1"/>
            <a:ext cx="457200" cy="441325"/>
          </a:xfrm>
          <a:prstGeom prst="rect">
            <a:avLst/>
          </a:prstGeom>
        </p:spPr>
        <p:txBody>
          <a:bodyPr/>
          <a:lstStyle/>
          <a:p>
            <a:fld id="{5392B564-F49F-43C2-BEDA-77B9AAB5B68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3726E9D-7D90-4E7A-893B-2F25F9A7CE51}" type="datetimeFigureOut">
              <a:rPr lang="en-US" smtClean="0"/>
              <a:pPr/>
              <a:t>12/9/2013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a:prstGeom prst="rect">
            <a:avLst/>
          </a:prstGeom>
        </p:spPr>
        <p:txBody>
          <a:bodyPr/>
          <a:lstStyle>
            <a:lvl1pPr>
              <a:defRPr>
                <a:solidFill>
                  <a:srgbClr val="FFFFFF"/>
                </a:solidFill>
              </a:defRPr>
            </a:lvl1pPr>
          </a:lstStyle>
          <a:p>
            <a:fld id="{5392B564-F49F-43C2-BEDA-77B9AAB5B68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1"/>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9"/>
            <a:ext cx="457200" cy="441325"/>
          </a:xfrm>
          <a:prstGeom prst="rect">
            <a:avLst/>
          </a:prstGeom>
        </p:spPr>
        <p:txBody>
          <a:bodyPr/>
          <a:lstStyle>
            <a:lvl1pPr>
              <a:defRPr>
                <a:solidFill>
                  <a:schemeClr val="accent3">
                    <a:shade val="75000"/>
                  </a:schemeClr>
                </a:solidFill>
              </a:defRPr>
            </a:lvl1pPr>
          </a:lstStyle>
          <a:p>
            <a:fld id="{5392B564-F49F-43C2-BEDA-77B9AAB5B68A}" type="slidenum">
              <a:rPr lang="en-US" smtClean="0"/>
              <a:pPr/>
              <a:t>‹#›</a:t>
            </a:fld>
            <a:endParaRPr lang="en-US"/>
          </a:p>
        </p:txBody>
      </p:sp>
      <p:sp>
        <p:nvSpPr>
          <p:cNvPr id="21" name="Rectangle 20"/>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3726E9D-7D90-4E7A-893B-2F25F9A7CE51}" type="datetimeFigureOut">
              <a:rPr lang="en-US" smtClean="0"/>
              <a:pPr/>
              <a:t>12/9/2013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9"/>
            <a:ext cx="457200" cy="441325"/>
          </a:xfrm>
          <a:prstGeom prst="rect">
            <a:avLst/>
          </a:prstGeom>
        </p:spPr>
        <p:txBody>
          <a:bodyPr/>
          <a:lstStyle/>
          <a:p>
            <a:fld id="{5392B564-F49F-43C2-BEDA-77B9AAB5B68A}"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93726E9D-7D90-4E7A-893B-2F25F9A7CE51}" type="datetimeFigureOut">
              <a:rPr lang="en-US" smtClean="0"/>
              <a:pPr/>
              <a:t>12/9/2013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726E9D-7D90-4E7A-893B-2F25F9A7CE51}"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43400" y="1040175"/>
            <a:ext cx="457200" cy="441325"/>
          </a:xfrm>
          <a:prstGeom prst="rect">
            <a:avLst/>
          </a:prstGeom>
        </p:spPr>
        <p:txBody>
          <a:bodyPr/>
          <a:lstStyle/>
          <a:p>
            <a:fld id="{5392B564-F49F-43C2-BEDA-77B9AAB5B68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2"/>
            <a:ext cx="457200" cy="441325"/>
          </a:xfrm>
          <a:prstGeom prst="rect">
            <a:avLst/>
          </a:prstGeom>
        </p:spPr>
        <p:txBody>
          <a:bodyPr/>
          <a:lstStyle/>
          <a:p>
            <a:fld id="{5392B564-F49F-43C2-BEDA-77B9AAB5B68A}"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726E9D-7D90-4E7A-893B-2F25F9A7CE51}"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2"/>
            <a:ext cx="1447800" cy="5851525"/>
          </a:xfrm>
        </p:spPr>
        <p:txBody>
          <a:bodyPr vert="eaVert"/>
          <a:lstStyle/>
          <a:p>
            <a:r>
              <a:rPr kumimoji="0" lang="en-US" smtClean="0"/>
              <a:t>Click to edit Master title style</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1"/>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3726E9D-7D90-4E7A-893B-2F25F9A7CE51}" type="datetimeFigureOut">
              <a:rPr lang="en-US" smtClean="0"/>
              <a:pPr/>
              <a:t>12/9/2013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pic>
        <p:nvPicPr>
          <p:cNvPr id="21" name="Picture 20" descr="CatAlone.jpg"/>
          <p:cNvPicPr>
            <a:picLocks noChangeAspect="1"/>
          </p:cNvPicPr>
          <p:nvPr/>
        </p:nvPicPr>
        <p:blipFill>
          <a:blip r:embed="rId13" cstate="print">
            <a:clrChange>
              <a:clrFrom>
                <a:srgbClr val="FFFFFF"/>
              </a:clrFrom>
              <a:clrTo>
                <a:srgbClr val="FFFFFF">
                  <a:alpha val="0"/>
                </a:srgbClr>
              </a:clrTo>
            </a:clrChange>
          </a:blip>
          <a:stretch>
            <a:fillRect/>
          </a:stretch>
        </p:blipFill>
        <p:spPr>
          <a:xfrm>
            <a:off x="4267200" y="1143000"/>
            <a:ext cx="417384" cy="228600"/>
          </a:xfrm>
          <a:prstGeom prst="rect">
            <a:avLst/>
          </a:prstGeom>
        </p:spPr>
      </p:pic>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iming>
    <p:tnLst>
      <p:par>
        <p:cTn id="1" dur="indefinite" restart="never" nodeType="tmRoot"/>
      </p:par>
    </p:tnLst>
  </p:timing>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iso.i-term.dk/login.php%20TC37/TC3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isocat.org/datcat/DC-245"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22400" y="2857500"/>
            <a:ext cx="6400800" cy="1752600"/>
          </a:xfrm>
        </p:spPr>
        <p:txBody>
          <a:bodyPr/>
          <a:lstStyle/>
          <a:p>
            <a:r>
              <a:rPr lang="en-US" dirty="0" smtClean="0"/>
              <a:t>ISO TC 37/CLARIN Semantic Data Registry Workshop</a:t>
            </a:r>
          </a:p>
          <a:p>
            <a:endParaRPr lang="en-US" dirty="0" smtClean="0"/>
          </a:p>
          <a:p>
            <a:r>
              <a:rPr lang="en-US" dirty="0" smtClean="0"/>
              <a:t>Utrecht, December 9 2013</a:t>
            </a:r>
          </a:p>
          <a:p>
            <a:endParaRPr lang="en-US" dirty="0"/>
          </a:p>
        </p:txBody>
      </p:sp>
      <p:sp>
        <p:nvSpPr>
          <p:cNvPr id="2" name="Title 1"/>
          <p:cNvSpPr>
            <a:spLocks noGrp="1"/>
          </p:cNvSpPr>
          <p:nvPr>
            <p:ph type="ctrTitle"/>
          </p:nvPr>
        </p:nvSpPr>
        <p:spPr>
          <a:xfrm>
            <a:off x="689708" y="914400"/>
            <a:ext cx="7772400" cy="762000"/>
          </a:xfrm>
        </p:spPr>
        <p:txBody>
          <a:bodyPr/>
          <a:lstStyle/>
          <a:p>
            <a:r>
              <a:rPr lang="en-US" dirty="0" smtClean="0"/>
              <a:t>ISOcat: Metadata Registry</a:t>
            </a:r>
            <a:endParaRPr lang="en-US" dirty="0"/>
          </a:p>
        </p:txBody>
      </p:sp>
      <p:pic>
        <p:nvPicPr>
          <p:cNvPr id="4" name="Picture 3" descr="NewISOcat.jpg"/>
          <p:cNvPicPr>
            <a:picLocks noChangeAspect="1"/>
          </p:cNvPicPr>
          <p:nvPr/>
        </p:nvPicPr>
        <p:blipFill>
          <a:blip r:embed="rId3" cstate="print">
            <a:clrChange>
              <a:clrFrom>
                <a:srgbClr val="FFFFFF"/>
              </a:clrFrom>
              <a:clrTo>
                <a:srgbClr val="FFFFFF">
                  <a:alpha val="0"/>
                </a:srgbClr>
              </a:clrTo>
            </a:clrChange>
          </a:blip>
          <a:stretch>
            <a:fillRect/>
          </a:stretch>
        </p:blipFill>
        <p:spPr>
          <a:xfrm>
            <a:off x="2743200" y="4267200"/>
            <a:ext cx="3451795" cy="1209675"/>
          </a:xfrm>
          <a:prstGeom prst="rect">
            <a:avLst/>
          </a:prstGeom>
        </p:spPr>
      </p:pic>
      <p:sp>
        <p:nvSpPr>
          <p:cNvPr id="6" name="Subtitle 2"/>
          <p:cNvSpPr txBox="1">
            <a:spLocks/>
          </p:cNvSpPr>
          <p:nvPr/>
        </p:nvSpPr>
        <p:spPr>
          <a:xfrm>
            <a:off x="1016000" y="5600700"/>
            <a:ext cx="7416800" cy="723900"/>
          </a:xfrm>
          <a:prstGeom prst="rect">
            <a:avLst/>
          </a:prstGeom>
        </p:spPr>
        <p:txBody>
          <a:bodyPr vert="horz">
            <a:normAutofit/>
          </a:bodyPr>
          <a:lstStyle/>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en-US" sz="1200" b="1" i="0" u="none" strike="noStrike" kern="1200" cap="all" spc="250" normalizeH="0" baseline="0" noProof="0" dirty="0" smtClean="0">
              <a:ln>
                <a:noFill/>
              </a:ln>
              <a:solidFill>
                <a:schemeClr val="tx2"/>
              </a:solidFill>
              <a:effectLst/>
              <a:uLnTx/>
              <a:uFillTx/>
              <a:latin typeface="+mn-lt"/>
              <a:ea typeface="+mn-ea"/>
              <a:cs typeface="+mn-cs"/>
            </a:endParaRPr>
          </a:p>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kumimoji="0" lang="en-US" sz="1200" b="1" i="0" u="none" strike="noStrike" kern="1200" cap="all" spc="250" normalizeH="0" baseline="0" noProof="0" dirty="0" smtClean="0">
                <a:ln>
                  <a:noFill/>
                </a:ln>
                <a:solidFill>
                  <a:schemeClr val="tx2"/>
                </a:solidFill>
                <a:effectLst/>
                <a:uLnTx/>
                <a:uFillTx/>
                <a:latin typeface="+mn-lt"/>
                <a:ea typeface="+mn-ea"/>
                <a:cs typeface="+mn-cs"/>
              </a:rPr>
              <a:t>Sue Ellen Wright</a:t>
            </a:r>
          </a:p>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sz="1200" b="1" cap="all" spc="250" dirty="0" smtClean="0">
                <a:solidFill>
                  <a:schemeClr val="tx2"/>
                </a:solidFill>
              </a:rPr>
              <a:t>December 2013</a:t>
            </a:r>
            <a:endParaRPr kumimoji="0" lang="en-US" sz="1200" b="1" i="0" u="none" strike="noStrike" kern="1200" cap="all" spc="250" normalizeH="0" baseline="0" noProof="0" dirty="0">
              <a:ln>
                <a:noFill/>
              </a:ln>
              <a:solidFill>
                <a:schemeClr val="tx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 Communities of Practice</a:t>
            </a:r>
            <a:endParaRPr lang="en-US" dirty="0"/>
          </a:p>
        </p:txBody>
      </p:sp>
      <p:sp>
        <p:nvSpPr>
          <p:cNvPr id="3" name="Content Placeholder 2"/>
          <p:cNvSpPr>
            <a:spLocks noGrp="1"/>
          </p:cNvSpPr>
          <p:nvPr>
            <p:ph sz="quarter" idx="1"/>
          </p:nvPr>
        </p:nvSpPr>
        <p:spPr/>
        <p:txBody>
          <a:bodyPr/>
          <a:lstStyle/>
          <a:p>
            <a:r>
              <a:rPr lang="en-US" dirty="0" smtClean="0"/>
              <a:t>Object-oriented terminology</a:t>
            </a:r>
          </a:p>
          <a:p>
            <a:pPr lvl="1"/>
            <a:r>
              <a:rPr lang="en-US" dirty="0" smtClean="0"/>
              <a:t>Thesauri and controlled language, library community</a:t>
            </a:r>
          </a:p>
          <a:p>
            <a:pPr lvl="1"/>
            <a:r>
              <a:rPr lang="en-US" dirty="0" smtClean="0"/>
              <a:t>Retrieval of objects and information</a:t>
            </a:r>
          </a:p>
          <a:p>
            <a:r>
              <a:rPr lang="en-US" dirty="0" smtClean="0"/>
              <a:t>Discourse-oriented terminology</a:t>
            </a:r>
          </a:p>
          <a:p>
            <a:pPr lvl="1"/>
            <a:r>
              <a:rPr lang="en-US" dirty="0" smtClean="0"/>
              <a:t>Text &amp; discourse production</a:t>
            </a:r>
          </a:p>
          <a:p>
            <a:pPr lvl="1"/>
            <a:r>
              <a:rPr lang="en-US" dirty="0" smtClean="0"/>
              <a:t>Semantic modeling of concept relations</a:t>
            </a:r>
          </a:p>
          <a:p>
            <a:r>
              <a:rPr lang="en-US" dirty="0" smtClean="0"/>
              <a:t>Metadata-oriented terminology</a:t>
            </a:r>
          </a:p>
          <a:p>
            <a:pPr lvl="1"/>
            <a:r>
              <a:rPr lang="en-US" dirty="0" smtClean="0"/>
              <a:t>Definition of metadata</a:t>
            </a:r>
          </a:p>
          <a:p>
            <a:pPr lvl="1"/>
            <a:r>
              <a:rPr lang="en-US" dirty="0" smtClean="0"/>
              <a:t>Semantic registries for facilitation of </a:t>
            </a:r>
            <a:r>
              <a:rPr lang="en-US" dirty="0" err="1" smtClean="0"/>
              <a:t>ineroperability</a:t>
            </a:r>
            <a:endParaRPr lang="en-US" dirty="0" smtClean="0"/>
          </a:p>
        </p:txBody>
      </p:sp>
    </p:spTree>
    <p:extLst>
      <p:ext uri="{BB962C8B-B14F-4D97-AF65-F5344CB8AC3E}">
        <p14:creationId xmlns:p14="http://schemas.microsoft.com/office/powerpoint/2010/main" val="1575181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ISOcat History as a Metadata Registry</a:t>
            </a:r>
            <a:endParaRPr lang="en-US" dirty="0"/>
          </a:p>
        </p:txBody>
      </p:sp>
      <p:sp>
        <p:nvSpPr>
          <p:cNvPr id="3" name="Content Placeholder 2"/>
          <p:cNvSpPr>
            <a:spLocks noGrp="1"/>
          </p:cNvSpPr>
          <p:nvPr>
            <p:ph sz="quarter" idx="1"/>
          </p:nvPr>
        </p:nvSpPr>
        <p:spPr>
          <a:xfrm>
            <a:off x="263652" y="1676400"/>
            <a:ext cx="8503920" cy="4572000"/>
          </a:xfrm>
        </p:spPr>
        <p:txBody>
          <a:bodyPr>
            <a:normAutofit fontScale="92500"/>
          </a:bodyPr>
          <a:lstStyle/>
          <a:p>
            <a:r>
              <a:rPr lang="en-US" dirty="0" smtClean="0"/>
              <a:t>Long evolution within ISO TC 37, Terminology and other language and content resources</a:t>
            </a:r>
          </a:p>
          <a:p>
            <a:r>
              <a:rPr lang="en-US" dirty="0" smtClean="0">
                <a:solidFill>
                  <a:srgbClr val="FF0000"/>
                </a:solidFill>
              </a:rPr>
              <a:t>Metadata </a:t>
            </a:r>
            <a:r>
              <a:rPr lang="en-US" dirty="0">
                <a:solidFill>
                  <a:srgbClr val="FF0000"/>
                </a:solidFill>
              </a:rPr>
              <a:t>Registry (MDR) in the spirit of ISO/IEC </a:t>
            </a:r>
            <a:r>
              <a:rPr lang="en-US" dirty="0" smtClean="0">
                <a:solidFill>
                  <a:srgbClr val="FF0000"/>
                </a:solidFill>
              </a:rPr>
              <a:t>11179</a:t>
            </a:r>
          </a:p>
          <a:p>
            <a:r>
              <a:rPr lang="en-US" dirty="0" smtClean="0">
                <a:solidFill>
                  <a:srgbClr val="FF0000"/>
                </a:solidFill>
              </a:rPr>
              <a:t>Not intended </a:t>
            </a:r>
            <a:r>
              <a:rPr lang="en-US" dirty="0">
                <a:solidFill>
                  <a:srgbClr val="FF0000"/>
                </a:solidFill>
              </a:rPr>
              <a:t>as a concept database nor as a </a:t>
            </a:r>
            <a:r>
              <a:rPr lang="en-US" dirty="0" smtClean="0">
                <a:solidFill>
                  <a:srgbClr val="FF0000"/>
                </a:solidFill>
              </a:rPr>
              <a:t>terminology database</a:t>
            </a:r>
          </a:p>
          <a:p>
            <a:r>
              <a:rPr lang="en-US" dirty="0" smtClean="0"/>
              <a:t>ISO </a:t>
            </a:r>
            <a:r>
              <a:rPr lang="en-US" dirty="0"/>
              <a:t>1087 </a:t>
            </a:r>
            <a:r>
              <a:rPr lang="en-US" dirty="0" smtClean="0"/>
              <a:t>not </a:t>
            </a:r>
            <a:r>
              <a:rPr lang="en-US" dirty="0"/>
              <a:t>designed to reflect actual data element names and concepts (commonly referred to in TC37 as Data Categories) used in terminological resources or in terminology concept systems or other ontological resources.</a:t>
            </a:r>
            <a:br>
              <a:rPr lang="en-US" dirty="0"/>
            </a:br>
            <a:endParaRPr lang="en-US" dirty="0"/>
          </a:p>
        </p:txBody>
      </p:sp>
    </p:spTree>
    <p:extLst>
      <p:ext uri="{BB962C8B-B14F-4D97-AF65-F5344CB8AC3E}">
        <p14:creationId xmlns:p14="http://schemas.microsoft.com/office/powerpoint/2010/main" val="1394716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 TC 37 Terminology Standards</a:t>
            </a:r>
            <a:endParaRPr lang="en-US" dirty="0"/>
          </a:p>
        </p:txBody>
      </p:sp>
      <p:sp>
        <p:nvSpPr>
          <p:cNvPr id="3" name="Content Placeholder 2"/>
          <p:cNvSpPr>
            <a:spLocks noGrp="1"/>
          </p:cNvSpPr>
          <p:nvPr>
            <p:ph sz="quarter" idx="1"/>
          </p:nvPr>
        </p:nvSpPr>
        <p:spPr>
          <a:xfrm>
            <a:off x="301752" y="1527048"/>
            <a:ext cx="8503920" cy="4949952"/>
          </a:xfrm>
        </p:spPr>
        <p:txBody>
          <a:bodyPr>
            <a:normAutofit fontScale="85000" lnSpcReduction="20000"/>
          </a:bodyPr>
          <a:lstStyle/>
          <a:p>
            <a:r>
              <a:rPr lang="en-US" dirty="0" smtClean="0"/>
              <a:t>ISO </a:t>
            </a:r>
            <a:r>
              <a:rPr lang="en-US" dirty="0"/>
              <a:t>TC 37 terminology </a:t>
            </a:r>
            <a:r>
              <a:rPr lang="en-US" dirty="0" smtClean="0"/>
              <a:t>originally was </a:t>
            </a:r>
            <a:r>
              <a:rPr lang="en-US" dirty="0"/>
              <a:t>housed in </a:t>
            </a:r>
            <a:r>
              <a:rPr lang="en-US" dirty="0" smtClean="0"/>
              <a:t>two paper </a:t>
            </a:r>
            <a:r>
              <a:rPr lang="en-US" dirty="0"/>
              <a:t>standards, ISO 1087 parts 1 and </a:t>
            </a:r>
            <a:r>
              <a:rPr lang="en-US" dirty="0" smtClean="0"/>
              <a:t>2</a:t>
            </a:r>
          </a:p>
          <a:p>
            <a:r>
              <a:rPr lang="en-US" dirty="0" smtClean="0"/>
              <a:t>Devoted </a:t>
            </a:r>
            <a:r>
              <a:rPr lang="en-US" dirty="0"/>
              <a:t>to </a:t>
            </a:r>
            <a:r>
              <a:rPr lang="en-US" dirty="0" smtClean="0"/>
              <a:t>discourse oriented terminology </a:t>
            </a:r>
            <a:r>
              <a:rPr lang="en-US" dirty="0"/>
              <a:t>used primarily in the standards of </a:t>
            </a:r>
            <a:r>
              <a:rPr lang="en-US" dirty="0" smtClean="0"/>
              <a:t>ISO TC </a:t>
            </a:r>
            <a:r>
              <a:rPr lang="en-US" dirty="0"/>
              <a:t>37, SC </a:t>
            </a:r>
            <a:r>
              <a:rPr lang="en-US" dirty="0" smtClean="0"/>
              <a:t>3, </a:t>
            </a:r>
            <a:r>
              <a:rPr lang="en-US" dirty="0"/>
              <a:t> </a:t>
            </a:r>
            <a:r>
              <a:rPr lang="en-US" i="1" dirty="0"/>
              <a:t>Systems to manage terminology, knowledge and </a:t>
            </a:r>
            <a:r>
              <a:rPr lang="en-US" i="1" dirty="0" smtClean="0"/>
              <a:t>content</a:t>
            </a:r>
          </a:p>
          <a:p>
            <a:r>
              <a:rPr lang="en-US" dirty="0" smtClean="0">
                <a:solidFill>
                  <a:srgbClr val="FF0000"/>
                </a:solidFill>
              </a:rPr>
              <a:t>Terms currently housed in the </a:t>
            </a:r>
            <a:r>
              <a:rPr lang="en-US" i="1" dirty="0" err="1" smtClean="0">
                <a:solidFill>
                  <a:srgbClr val="FF0000"/>
                </a:solidFill>
              </a:rPr>
              <a:t>iTerm</a:t>
            </a:r>
            <a:r>
              <a:rPr lang="en-US" dirty="0" smtClean="0">
                <a:solidFill>
                  <a:srgbClr val="FF0000"/>
                </a:solidFill>
              </a:rPr>
              <a:t> resource </a:t>
            </a:r>
            <a:br>
              <a:rPr lang="en-US" dirty="0" smtClean="0">
                <a:solidFill>
                  <a:srgbClr val="FF0000"/>
                </a:solidFill>
              </a:rPr>
            </a:br>
            <a:r>
              <a:rPr lang="en-US" dirty="0" smtClean="0">
                <a:solidFill>
                  <a:srgbClr val="FF0000"/>
                </a:solidFill>
                <a:hlinkClick r:id="rId3"/>
              </a:rPr>
              <a:t>http</a:t>
            </a:r>
            <a:r>
              <a:rPr lang="en-US" dirty="0">
                <a:solidFill>
                  <a:srgbClr val="FF0000"/>
                </a:solidFill>
                <a:hlinkClick r:id="rId3"/>
              </a:rPr>
              <a:t>://</a:t>
            </a:r>
            <a:r>
              <a:rPr lang="en-US" dirty="0" smtClean="0">
                <a:solidFill>
                  <a:srgbClr val="FF0000"/>
                </a:solidFill>
                <a:hlinkClick r:id="rId3"/>
              </a:rPr>
              <a:t>iso.i-term.dk/login.php </a:t>
            </a:r>
            <a:r>
              <a:rPr lang="en-US" dirty="0" smtClean="0">
                <a:solidFill>
                  <a:srgbClr val="FF0000"/>
                </a:solidFill>
                <a:hlinkClick r:id="rId3"/>
              </a:rPr>
              <a:t>TC37/TC37</a:t>
            </a:r>
            <a:endParaRPr lang="en-US" dirty="0" smtClean="0">
              <a:solidFill>
                <a:srgbClr val="FF0000"/>
              </a:solidFill>
            </a:endParaRPr>
          </a:p>
          <a:p>
            <a:r>
              <a:rPr lang="en-US" dirty="0" smtClean="0">
                <a:solidFill>
                  <a:srgbClr val="FF0000"/>
                </a:solidFill>
              </a:rPr>
              <a:t>Not compatible for linked data – no PIDs, not exportable in any formalism</a:t>
            </a:r>
            <a:endParaRPr lang="en-US" dirty="0" smtClean="0">
              <a:solidFill>
                <a:srgbClr val="FF0000"/>
              </a:solidFill>
            </a:endParaRPr>
          </a:p>
          <a:p>
            <a:r>
              <a:rPr lang="en-US" dirty="0" smtClean="0"/>
              <a:t> ISO </a:t>
            </a:r>
            <a:r>
              <a:rPr lang="en-US" dirty="0"/>
              <a:t>1087 </a:t>
            </a:r>
            <a:r>
              <a:rPr lang="en-US" dirty="0" smtClean="0"/>
              <a:t>terms not necessarily designed </a:t>
            </a:r>
            <a:r>
              <a:rPr lang="en-US" dirty="0"/>
              <a:t>to reflect actual data element names and concepts (commonly referred to in TC37 as Data Categories) used </a:t>
            </a:r>
            <a:r>
              <a:rPr lang="en-US" dirty="0" smtClean="0"/>
              <a:t>in modeling terminological or ontological data</a:t>
            </a:r>
          </a:p>
          <a:p>
            <a:r>
              <a:rPr lang="en-US" dirty="0" smtClean="0"/>
              <a:t>Overlaps </a:t>
            </a:r>
            <a:r>
              <a:rPr lang="en-US" dirty="0" smtClean="0"/>
              <a:t>in usage </a:t>
            </a:r>
            <a:r>
              <a:rPr lang="en-US" dirty="0" smtClean="0"/>
              <a:t>between terminology and data modeling represent serendipitous convergence; common usage, but not necessary </a:t>
            </a:r>
            <a:r>
              <a:rPr lang="en-US" dirty="0" smtClean="0"/>
              <a:t>identical</a:t>
            </a:r>
            <a:endParaRPr lang="en-US" dirty="0"/>
          </a:p>
        </p:txBody>
      </p:sp>
    </p:spTree>
    <p:extLst>
      <p:ext uri="{BB962C8B-B14F-4D97-AF65-F5344CB8AC3E}">
        <p14:creationId xmlns:p14="http://schemas.microsoft.com/office/powerpoint/2010/main" val="15863798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Development</a:t>
            </a:r>
            <a:endParaRPr lang="en-US" dirty="0"/>
          </a:p>
        </p:txBody>
      </p:sp>
      <p:sp>
        <p:nvSpPr>
          <p:cNvPr id="3" name="Content Placeholder 2"/>
          <p:cNvSpPr>
            <a:spLocks noGrp="1"/>
          </p:cNvSpPr>
          <p:nvPr>
            <p:ph sz="quarter" idx="1"/>
          </p:nvPr>
        </p:nvSpPr>
        <p:spPr/>
        <p:txBody>
          <a:bodyPr>
            <a:normAutofit fontScale="92500" lnSpcReduction="10000"/>
          </a:bodyPr>
          <a:lstStyle/>
          <a:p>
            <a:r>
              <a:rPr lang="en-US" sz="2800" dirty="0" smtClean="0"/>
              <a:t>Collaboration with ISO/IEC </a:t>
            </a:r>
            <a:r>
              <a:rPr lang="en-US" sz="2800" dirty="0"/>
              <a:t>JTC 1/SC 32, </a:t>
            </a:r>
            <a:r>
              <a:rPr lang="en-US" sz="2800" dirty="0" smtClean="0"/>
              <a:t>Metadata</a:t>
            </a:r>
          </a:p>
          <a:p>
            <a:r>
              <a:rPr lang="en-US" sz="2800" dirty="0" smtClean="0"/>
              <a:t>Standardization </a:t>
            </a:r>
            <a:r>
              <a:rPr lang="en-US" sz="2800" dirty="0" smtClean="0"/>
              <a:t>of the </a:t>
            </a:r>
            <a:r>
              <a:rPr lang="en-US" sz="2800" dirty="0"/>
              <a:t>data categories used in terminology </a:t>
            </a:r>
            <a:r>
              <a:rPr lang="en-US" sz="2800" dirty="0" smtClean="0"/>
              <a:t>and other language resources</a:t>
            </a:r>
          </a:p>
          <a:p>
            <a:r>
              <a:rPr lang="en-US" sz="2800" dirty="0" smtClean="0"/>
              <a:t>Growing and urgent industry demands for  unambiguous</a:t>
            </a:r>
            <a:r>
              <a:rPr lang="en-US" sz="2800" dirty="0"/>
              <a:t>, highly efficient interchange of terminological data in localization </a:t>
            </a:r>
            <a:r>
              <a:rPr lang="en-US" sz="2800" dirty="0" smtClean="0"/>
              <a:t>environments</a:t>
            </a:r>
          </a:p>
          <a:p>
            <a:r>
              <a:rPr lang="en-US" sz="2800" dirty="0" smtClean="0"/>
              <a:t>Standards:</a:t>
            </a:r>
          </a:p>
          <a:p>
            <a:pPr lvl="1"/>
            <a:r>
              <a:rPr lang="en-US" sz="2300" dirty="0" smtClean="0"/>
              <a:t>ISO </a:t>
            </a:r>
            <a:r>
              <a:rPr lang="en-US" sz="2300" dirty="0"/>
              <a:t>16642, a high level </a:t>
            </a:r>
            <a:r>
              <a:rPr lang="en-US" sz="2300" dirty="0" err="1"/>
              <a:t>metamodel</a:t>
            </a:r>
            <a:r>
              <a:rPr lang="en-US" sz="2300" dirty="0"/>
              <a:t> for concept-oriented terminology </a:t>
            </a:r>
            <a:r>
              <a:rPr lang="en-US" sz="2300" dirty="0" smtClean="0"/>
              <a:t>databases</a:t>
            </a:r>
          </a:p>
          <a:p>
            <a:pPr lvl="1"/>
            <a:r>
              <a:rPr lang="en-US" sz="2300" dirty="0" smtClean="0"/>
              <a:t>ISO </a:t>
            </a:r>
            <a:r>
              <a:rPr lang="en-US" sz="2300" dirty="0"/>
              <a:t>12620, </a:t>
            </a:r>
            <a:r>
              <a:rPr lang="en-US" sz="2300" dirty="0" smtClean="0"/>
              <a:t>original paper </a:t>
            </a:r>
            <a:r>
              <a:rPr lang="en-US" sz="2300" dirty="0"/>
              <a:t>list of data category </a:t>
            </a:r>
            <a:r>
              <a:rPr lang="en-US" sz="2300" dirty="0" smtClean="0"/>
              <a:t>specifications</a:t>
            </a:r>
          </a:p>
          <a:p>
            <a:pPr lvl="1"/>
            <a:r>
              <a:rPr lang="en-US" sz="2300" dirty="0" smtClean="0"/>
              <a:t>ISO </a:t>
            </a:r>
            <a:r>
              <a:rPr lang="en-US" sz="2300" dirty="0"/>
              <a:t>30042, </a:t>
            </a:r>
            <a:r>
              <a:rPr lang="en-US" sz="2300" dirty="0" err="1" smtClean="0"/>
              <a:t>TermBase</a:t>
            </a:r>
            <a:r>
              <a:rPr lang="en-US" sz="2300" dirty="0" smtClean="0"/>
              <a:t> </a:t>
            </a:r>
            <a:r>
              <a:rPr lang="en-US" sz="2300" dirty="0" err="1"/>
              <a:t>eXchange</a:t>
            </a:r>
            <a:r>
              <a:rPr lang="en-US" sz="2300" dirty="0"/>
              <a:t> format TBX for data collections that conform to the 16642 standard.</a:t>
            </a:r>
            <a:endParaRPr lang="en-US" dirty="0"/>
          </a:p>
          <a:p>
            <a:endParaRPr lang="en-US" dirty="0"/>
          </a:p>
        </p:txBody>
      </p:sp>
    </p:spTree>
    <p:extLst>
      <p:ext uri="{BB962C8B-B14F-4D97-AF65-F5344CB8AC3E}">
        <p14:creationId xmlns:p14="http://schemas.microsoft.com/office/powerpoint/2010/main" val="534547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ISO/IEC 11179 Family of Standards</a:t>
            </a:r>
            <a:endParaRPr lang="en-US" dirty="0"/>
          </a:p>
        </p:txBody>
      </p:sp>
      <p:sp>
        <p:nvSpPr>
          <p:cNvPr id="3" name="Content Placeholder 2"/>
          <p:cNvSpPr>
            <a:spLocks noGrp="1"/>
          </p:cNvSpPr>
          <p:nvPr>
            <p:ph sz="quarter" idx="1"/>
          </p:nvPr>
        </p:nvSpPr>
        <p:spPr/>
        <p:txBody>
          <a:bodyPr>
            <a:normAutofit fontScale="40000" lnSpcReduction="20000"/>
          </a:bodyPr>
          <a:lstStyle/>
          <a:p>
            <a:r>
              <a:rPr lang="en-US" sz="5800" dirty="0" smtClean="0"/>
              <a:t>Data modeling combines </a:t>
            </a:r>
            <a:r>
              <a:rPr lang="en-US" sz="5800" dirty="0"/>
              <a:t>a wide </a:t>
            </a:r>
            <a:r>
              <a:rPr lang="en-US" sz="5800" dirty="0" smtClean="0"/>
              <a:t>“concept” </a:t>
            </a:r>
            <a:r>
              <a:rPr lang="en-US" sz="5800" dirty="0"/>
              <a:t>with an </a:t>
            </a:r>
            <a:r>
              <a:rPr lang="en-US" sz="5800" dirty="0" smtClean="0"/>
              <a:t>“object class” </a:t>
            </a:r>
            <a:r>
              <a:rPr lang="en-US" sz="5800" dirty="0"/>
              <a:t>to form a more specific </a:t>
            </a:r>
            <a:r>
              <a:rPr lang="en-US" sz="5800" dirty="0" smtClean="0"/>
              <a:t>“data </a:t>
            </a:r>
            <a:r>
              <a:rPr lang="en-US" sz="5800" dirty="0"/>
              <a:t>element </a:t>
            </a:r>
            <a:r>
              <a:rPr lang="en-US" sz="5800" dirty="0" smtClean="0"/>
              <a:t>concept”. </a:t>
            </a:r>
          </a:p>
          <a:p>
            <a:r>
              <a:rPr lang="en-US" sz="5800" dirty="0" smtClean="0"/>
              <a:t>Example: </a:t>
            </a:r>
            <a:r>
              <a:rPr lang="en-US" sz="5800" dirty="0"/>
              <a:t>“grammatical gender</a:t>
            </a:r>
            <a:r>
              <a:rPr lang="en-US" sz="5800" dirty="0" smtClean="0"/>
              <a:t>” is defined by the broad concept “</a:t>
            </a:r>
            <a:r>
              <a:rPr lang="en-US" sz="5800" dirty="0"/>
              <a:t>grammatical </a:t>
            </a:r>
            <a:r>
              <a:rPr lang="en-US" sz="5800" dirty="0" smtClean="0"/>
              <a:t>category” combined with the limiting characteristic “grammatical </a:t>
            </a:r>
            <a:r>
              <a:rPr lang="en-US" sz="5800" dirty="0"/>
              <a:t>relationships between words in </a:t>
            </a:r>
            <a:r>
              <a:rPr lang="en-US" sz="5800" dirty="0" smtClean="0"/>
              <a:t>sentences” to </a:t>
            </a:r>
            <a:r>
              <a:rPr lang="en-US" sz="5800" dirty="0" smtClean="0"/>
              <a:t>define the </a:t>
            </a:r>
            <a:r>
              <a:rPr lang="en-US" sz="5800" dirty="0" smtClean="0"/>
              <a:t>data element concept.</a:t>
            </a:r>
          </a:p>
          <a:p>
            <a:r>
              <a:rPr lang="en-US" sz="5800" dirty="0" smtClean="0">
                <a:solidFill>
                  <a:srgbClr val="FF0000"/>
                </a:solidFill>
              </a:rPr>
              <a:t>The specification of this DC includes its </a:t>
            </a:r>
            <a:r>
              <a:rPr lang="en-US" sz="5800" dirty="0" smtClean="0">
                <a:solidFill>
                  <a:srgbClr val="FF0000"/>
                </a:solidFill>
              </a:rPr>
              <a:t>definition</a:t>
            </a:r>
            <a:r>
              <a:rPr lang="en-US" sz="5800" dirty="0" smtClean="0">
                <a:solidFill>
                  <a:srgbClr val="FF0000"/>
                </a:solidFill>
              </a:rPr>
              <a:t>, its datatype, and, in the case of a DC for which there exists a constrained set of </a:t>
            </a:r>
            <a:r>
              <a:rPr lang="en-US" sz="5800" dirty="0" smtClean="0">
                <a:solidFill>
                  <a:srgbClr val="FF0000"/>
                </a:solidFill>
              </a:rPr>
              <a:t>values, its </a:t>
            </a:r>
            <a:r>
              <a:rPr lang="en-US" sz="5800" dirty="0" smtClean="0">
                <a:solidFill>
                  <a:srgbClr val="FF0000"/>
                </a:solidFill>
              </a:rPr>
              <a:t>conceptual domain in the form of a set of permissible instances.</a:t>
            </a:r>
          </a:p>
          <a:p>
            <a:r>
              <a:rPr lang="en-US" sz="5800" dirty="0" smtClean="0">
                <a:solidFill>
                  <a:srgbClr val="FF0000"/>
                </a:solidFill>
              </a:rPr>
              <a:t>In the DCR as realized object classes are treated as </a:t>
            </a:r>
            <a:r>
              <a:rPr lang="en-US" sz="5800" i="1" dirty="0" smtClean="0">
                <a:solidFill>
                  <a:srgbClr val="FF0000"/>
                </a:solidFill>
              </a:rPr>
              <a:t>complex data categories</a:t>
            </a:r>
            <a:r>
              <a:rPr lang="en-US" sz="5800" dirty="0" smtClean="0">
                <a:solidFill>
                  <a:srgbClr val="FF0000"/>
                </a:solidFill>
              </a:rPr>
              <a:t> and permissible instances are treated as </a:t>
            </a:r>
            <a:r>
              <a:rPr lang="en-US" sz="5800" i="1" dirty="0" smtClean="0">
                <a:solidFill>
                  <a:srgbClr val="FF0000"/>
                </a:solidFill>
              </a:rPr>
              <a:t>simple data categories</a:t>
            </a:r>
            <a:r>
              <a:rPr lang="en-US" sz="5800" i="1" dirty="0" smtClean="0"/>
              <a:t>.</a:t>
            </a:r>
          </a:p>
          <a:p>
            <a:r>
              <a:rPr lang="en-US" sz="5800" i="1" dirty="0" smtClean="0">
                <a:solidFill>
                  <a:srgbClr val="FF0000"/>
                </a:solidFill>
              </a:rPr>
              <a:t>Not just semantics – closely application oriented</a:t>
            </a:r>
            <a:r>
              <a:rPr lang="en-US" sz="5800" dirty="0"/>
              <a:t/>
            </a:r>
            <a:br>
              <a:rPr lang="en-US" sz="5800" dirty="0"/>
            </a:br>
            <a:r>
              <a:rPr lang="en-US" dirty="0"/>
              <a:t/>
            </a:r>
            <a:br>
              <a:rPr lang="en-US" dirty="0"/>
            </a:br>
            <a:endParaRPr lang="en-US" dirty="0"/>
          </a:p>
        </p:txBody>
      </p:sp>
    </p:spTree>
    <p:extLst>
      <p:ext uri="{BB962C8B-B14F-4D97-AF65-F5344CB8AC3E}">
        <p14:creationId xmlns:p14="http://schemas.microsoft.com/office/powerpoint/2010/main" val="1705843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 12620:1999 &amp; Core 11179 Attributes</a:t>
            </a:r>
            <a:endParaRPr lang="en-US" dirty="0"/>
          </a:p>
        </p:txBody>
      </p:sp>
      <p:pic>
        <p:nvPicPr>
          <p:cNvPr id="4" name="Picture 3"/>
          <p:cNvPicPr>
            <a:picLocks noChangeAspect="1"/>
          </p:cNvPicPr>
          <p:nvPr/>
        </p:nvPicPr>
        <p:blipFill rotWithShape="1">
          <a:blip r:embed="rId2"/>
          <a:srcRect l="21888" t="23958" r="21888" b="32292"/>
          <a:stretch/>
        </p:blipFill>
        <p:spPr>
          <a:xfrm>
            <a:off x="499219" y="1828800"/>
            <a:ext cx="8139466" cy="3561017"/>
          </a:xfrm>
          <a:prstGeom prst="rect">
            <a:avLst/>
          </a:prstGeom>
        </p:spPr>
      </p:pic>
      <p:sp>
        <p:nvSpPr>
          <p:cNvPr id="5" name="TextBox 4"/>
          <p:cNvSpPr txBox="1"/>
          <p:nvPr/>
        </p:nvSpPr>
        <p:spPr>
          <a:xfrm>
            <a:off x="518496" y="1412576"/>
            <a:ext cx="2143536" cy="369332"/>
          </a:xfrm>
          <a:prstGeom prst="rect">
            <a:avLst/>
          </a:prstGeom>
          <a:noFill/>
        </p:spPr>
        <p:txBody>
          <a:bodyPr wrap="none" rtlCol="0">
            <a:spAutoFit/>
          </a:bodyPr>
          <a:lstStyle/>
          <a:p>
            <a:r>
              <a:rPr lang="en-US" dirty="0" smtClean="0">
                <a:solidFill>
                  <a:srgbClr val="FF0000"/>
                </a:solidFill>
              </a:rPr>
              <a:t>PID (old 12620 ID)</a:t>
            </a:r>
            <a:endParaRPr lang="en-US" dirty="0">
              <a:solidFill>
                <a:srgbClr val="FF0000"/>
              </a:solidFill>
            </a:endParaRPr>
          </a:p>
        </p:txBody>
      </p:sp>
      <p:sp>
        <p:nvSpPr>
          <p:cNvPr id="7" name="TextBox 6"/>
          <p:cNvSpPr txBox="1"/>
          <p:nvPr/>
        </p:nvSpPr>
        <p:spPr>
          <a:xfrm>
            <a:off x="2721971" y="1693140"/>
            <a:ext cx="5041765" cy="369332"/>
          </a:xfrm>
          <a:prstGeom prst="rect">
            <a:avLst/>
          </a:prstGeom>
          <a:solidFill>
            <a:schemeClr val="bg1"/>
          </a:solidFill>
        </p:spPr>
        <p:txBody>
          <a:bodyPr wrap="none" rtlCol="0">
            <a:spAutoFit/>
          </a:bodyPr>
          <a:lstStyle/>
          <a:p>
            <a:r>
              <a:rPr lang="en-US" dirty="0" smtClean="0">
                <a:solidFill>
                  <a:srgbClr val="FF0000"/>
                </a:solidFill>
              </a:rPr>
              <a:t>DC name / identifier </a:t>
            </a:r>
            <a:r>
              <a:rPr lang="en-US" dirty="0" smtClean="0">
                <a:solidFill>
                  <a:srgbClr val="FF0000"/>
                </a:solidFill>
              </a:rPr>
              <a:t>(e.g., </a:t>
            </a:r>
            <a:r>
              <a:rPr lang="en-US" dirty="0" err="1" smtClean="0">
                <a:solidFill>
                  <a:srgbClr val="FF0000"/>
                </a:solidFill>
              </a:rPr>
              <a:t>grammaticalGender</a:t>
            </a:r>
            <a:r>
              <a:rPr lang="en-US" dirty="0" smtClean="0">
                <a:solidFill>
                  <a:srgbClr val="FF0000"/>
                </a:solidFill>
              </a:rPr>
              <a:t>)</a:t>
            </a:r>
            <a:endParaRPr lang="en-US" dirty="0">
              <a:solidFill>
                <a:srgbClr val="FF0000"/>
              </a:solidFill>
            </a:endParaRPr>
          </a:p>
        </p:txBody>
      </p:sp>
      <p:sp>
        <p:nvSpPr>
          <p:cNvPr id="8" name="TextBox 7"/>
          <p:cNvSpPr txBox="1"/>
          <p:nvPr/>
        </p:nvSpPr>
        <p:spPr>
          <a:xfrm>
            <a:off x="2068230" y="2401631"/>
            <a:ext cx="1601721" cy="369332"/>
          </a:xfrm>
          <a:prstGeom prst="rect">
            <a:avLst/>
          </a:prstGeom>
          <a:noFill/>
        </p:spPr>
        <p:txBody>
          <a:bodyPr wrap="none" rtlCol="0">
            <a:spAutoFit/>
          </a:bodyPr>
          <a:lstStyle/>
          <a:p>
            <a:r>
              <a:rPr lang="en-US" dirty="0" smtClean="0">
                <a:solidFill>
                  <a:srgbClr val="FF0000"/>
                </a:solidFill>
              </a:rPr>
              <a:t>DC Definition</a:t>
            </a:r>
            <a:endParaRPr lang="en-US" dirty="0">
              <a:solidFill>
                <a:srgbClr val="FF0000"/>
              </a:solidFill>
            </a:endParaRPr>
          </a:p>
        </p:txBody>
      </p:sp>
      <p:sp>
        <p:nvSpPr>
          <p:cNvPr id="9" name="TextBox 8"/>
          <p:cNvSpPr txBox="1"/>
          <p:nvPr/>
        </p:nvSpPr>
        <p:spPr>
          <a:xfrm>
            <a:off x="2662032" y="2906669"/>
            <a:ext cx="678391" cy="369332"/>
          </a:xfrm>
          <a:prstGeom prst="rect">
            <a:avLst/>
          </a:prstGeom>
          <a:noFill/>
        </p:spPr>
        <p:txBody>
          <a:bodyPr wrap="none" rtlCol="0">
            <a:spAutoFit/>
          </a:bodyPr>
          <a:lstStyle/>
          <a:p>
            <a:r>
              <a:rPr lang="en-US" dirty="0" smtClean="0">
                <a:solidFill>
                  <a:srgbClr val="FF0000"/>
                </a:solidFill>
              </a:rPr>
              <a:t>Note</a:t>
            </a:r>
            <a:endParaRPr lang="en-US" dirty="0">
              <a:solidFill>
                <a:srgbClr val="FF0000"/>
              </a:solidFill>
            </a:endParaRPr>
          </a:p>
        </p:txBody>
      </p:sp>
      <p:sp>
        <p:nvSpPr>
          <p:cNvPr id="10" name="TextBox 9"/>
          <p:cNvSpPr txBox="1"/>
          <p:nvPr/>
        </p:nvSpPr>
        <p:spPr>
          <a:xfrm>
            <a:off x="7086600" y="3239976"/>
            <a:ext cx="1082348" cy="369332"/>
          </a:xfrm>
          <a:prstGeom prst="rect">
            <a:avLst/>
          </a:prstGeom>
          <a:solidFill>
            <a:schemeClr val="bg1"/>
          </a:solidFill>
        </p:spPr>
        <p:txBody>
          <a:bodyPr wrap="none" rtlCol="0">
            <a:spAutoFit/>
          </a:bodyPr>
          <a:lstStyle/>
          <a:p>
            <a:r>
              <a:rPr lang="en-US" dirty="0" smtClean="0">
                <a:solidFill>
                  <a:srgbClr val="FF0000"/>
                </a:solidFill>
              </a:rPr>
              <a:t>Example</a:t>
            </a:r>
            <a:endParaRPr lang="en-US" dirty="0">
              <a:solidFill>
                <a:srgbClr val="FF0000"/>
              </a:solidFill>
            </a:endParaRPr>
          </a:p>
        </p:txBody>
      </p:sp>
      <p:sp>
        <p:nvSpPr>
          <p:cNvPr id="11" name="TextBox 10"/>
          <p:cNvSpPr txBox="1"/>
          <p:nvPr/>
        </p:nvSpPr>
        <p:spPr>
          <a:xfrm>
            <a:off x="2425416" y="4267200"/>
            <a:ext cx="5634876" cy="646331"/>
          </a:xfrm>
          <a:prstGeom prst="rect">
            <a:avLst/>
          </a:prstGeom>
          <a:noFill/>
        </p:spPr>
        <p:txBody>
          <a:bodyPr wrap="none" rtlCol="0">
            <a:spAutoFit/>
          </a:bodyPr>
          <a:lstStyle/>
          <a:p>
            <a:r>
              <a:rPr lang="en-US" dirty="0" smtClean="0">
                <a:solidFill>
                  <a:srgbClr val="FF0000"/>
                </a:solidFill>
              </a:rPr>
              <a:t>List of permissible instances in the case of closed DCs</a:t>
            </a:r>
          </a:p>
          <a:p>
            <a:r>
              <a:rPr lang="en-US" dirty="0" smtClean="0">
                <a:solidFill>
                  <a:srgbClr val="FF0000"/>
                </a:solidFill>
              </a:rPr>
              <a:t>(Values themselves defined as </a:t>
            </a:r>
            <a:r>
              <a:rPr lang="en-US" i="1" dirty="0" smtClean="0">
                <a:solidFill>
                  <a:srgbClr val="FF0000"/>
                </a:solidFill>
              </a:rPr>
              <a:t>simple</a:t>
            </a:r>
            <a:r>
              <a:rPr lang="en-US" dirty="0" smtClean="0">
                <a:solidFill>
                  <a:srgbClr val="FF0000"/>
                </a:solidFill>
              </a:rPr>
              <a:t> DCs)</a:t>
            </a:r>
            <a:endParaRPr lang="en-US" dirty="0">
              <a:solidFill>
                <a:srgbClr val="FF0000"/>
              </a:solidFill>
            </a:endParaRPr>
          </a:p>
        </p:txBody>
      </p:sp>
      <p:sp>
        <p:nvSpPr>
          <p:cNvPr id="12" name="TextBox 11"/>
          <p:cNvSpPr txBox="1"/>
          <p:nvPr/>
        </p:nvSpPr>
        <p:spPr>
          <a:xfrm>
            <a:off x="1590264" y="5678377"/>
            <a:ext cx="4746812" cy="369332"/>
          </a:xfrm>
          <a:prstGeom prst="rect">
            <a:avLst/>
          </a:prstGeom>
          <a:noFill/>
        </p:spPr>
        <p:txBody>
          <a:bodyPr wrap="none" rtlCol="0">
            <a:spAutoFit/>
          </a:bodyPr>
          <a:lstStyle/>
          <a:p>
            <a:r>
              <a:rPr lang="en-US" dirty="0" smtClean="0">
                <a:solidFill>
                  <a:srgbClr val="FF0000"/>
                </a:solidFill>
              </a:rPr>
              <a:t>(Schemas use the camel case identifier form)</a:t>
            </a:r>
            <a:endParaRPr lang="en-US" dirty="0">
              <a:solidFill>
                <a:srgbClr val="FF0000"/>
              </a:solidFill>
            </a:endParaRPr>
          </a:p>
        </p:txBody>
      </p:sp>
    </p:spTree>
    <p:extLst>
      <p:ext uri="{BB962C8B-B14F-4D97-AF65-F5344CB8AC3E}">
        <p14:creationId xmlns:p14="http://schemas.microsoft.com/office/powerpoint/2010/main" val="37598386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SYNTAX to ISOcat</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The LIRICS-related SALT project produced </a:t>
            </a:r>
            <a:r>
              <a:rPr lang="en-US" dirty="0"/>
              <a:t>S</a:t>
            </a:r>
            <a:r>
              <a:rPr lang="en-US" dirty="0" smtClean="0"/>
              <a:t>YNTAX</a:t>
            </a:r>
            <a:r>
              <a:rPr lang="en-US" dirty="0" smtClean="0"/>
              <a:t>, a precursor Meta Data Registry strictly for ISO 12620 data.</a:t>
            </a:r>
          </a:p>
          <a:p>
            <a:r>
              <a:rPr lang="en-US" dirty="0" smtClean="0"/>
              <a:t>The CLARIN-based ISOcat project expanded to include a wider range of language resources:</a:t>
            </a:r>
          </a:p>
          <a:p>
            <a:pPr lvl="1"/>
            <a:r>
              <a:rPr lang="en-US" dirty="0" smtClean="0"/>
              <a:t>Influenced by </a:t>
            </a:r>
            <a:r>
              <a:rPr lang="en-US" dirty="0"/>
              <a:t>a dictum from ISO Central Secretariat to enable the extraction of metadata definitions into a broadly conceived concept data base, then planned for implementation by the ISO Central </a:t>
            </a:r>
            <a:r>
              <a:rPr lang="en-US" dirty="0" smtClean="0"/>
              <a:t>Secretariat</a:t>
            </a:r>
          </a:p>
          <a:p>
            <a:pPr lvl="1"/>
            <a:r>
              <a:rPr lang="en-US" dirty="0" smtClean="0"/>
              <a:t>Supported by (since </a:t>
            </a:r>
            <a:r>
              <a:rPr lang="en-US" dirty="0"/>
              <a:t>proven to be unworkable) two-stage balloting procedure that mirrored the procedures used in customary ISO balloting for paper </a:t>
            </a:r>
            <a:r>
              <a:rPr lang="en-US" dirty="0" smtClean="0"/>
              <a:t>standards</a:t>
            </a:r>
          </a:p>
          <a:p>
            <a:pPr lvl="1"/>
            <a:r>
              <a:rPr lang="en-US" dirty="0" smtClean="0"/>
              <a:t>Centered on the ISO 11179 approach to the creation of a Metadata Registry </a:t>
            </a:r>
            <a:r>
              <a:rPr lang="en-US" dirty="0"/>
              <a:t/>
            </a:r>
            <a:br>
              <a:rPr lang="en-US" dirty="0"/>
            </a:br>
            <a:endParaRPr lang="en-US" dirty="0"/>
          </a:p>
        </p:txBody>
      </p:sp>
    </p:spTree>
    <p:extLst>
      <p:ext uri="{BB962C8B-B14F-4D97-AF65-F5344CB8AC3E}">
        <p14:creationId xmlns:p14="http://schemas.microsoft.com/office/powerpoint/2010/main" val="2110202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11179 Functionalities in ISOcat</a:t>
            </a:r>
            <a:endParaRPr lang="en-US" dirty="0"/>
          </a:p>
        </p:txBody>
      </p:sp>
      <p:sp>
        <p:nvSpPr>
          <p:cNvPr id="3" name="Content Placeholder 2"/>
          <p:cNvSpPr>
            <a:spLocks noGrp="1"/>
          </p:cNvSpPr>
          <p:nvPr>
            <p:ph sz="quarter" idx="1"/>
          </p:nvPr>
        </p:nvSpPr>
        <p:spPr>
          <a:xfrm>
            <a:off x="332232" y="1447800"/>
            <a:ext cx="8503920" cy="5029200"/>
          </a:xfrm>
        </p:spPr>
        <p:txBody>
          <a:bodyPr>
            <a:noAutofit/>
          </a:bodyPr>
          <a:lstStyle/>
          <a:p>
            <a:r>
              <a:rPr lang="en-US" dirty="0"/>
              <a:t>Rigorous definition of core classes (identified in our literature as complex data categories</a:t>
            </a:r>
            <a:r>
              <a:rPr lang="en-US" dirty="0" smtClean="0"/>
              <a:t>)</a:t>
            </a:r>
          </a:p>
          <a:p>
            <a:r>
              <a:rPr lang="en-US" dirty="0"/>
              <a:t>Specification of itemized value domains where </a:t>
            </a:r>
            <a:r>
              <a:rPr lang="en-US" dirty="0" smtClean="0"/>
              <a:t>relevant (complex closed DCs)</a:t>
            </a:r>
          </a:p>
          <a:p>
            <a:r>
              <a:rPr lang="en-US" dirty="0" smtClean="0"/>
              <a:t>Data element name agnostic (i.e., specification of synonyms and multilingual equivalent names)</a:t>
            </a:r>
          </a:p>
          <a:p>
            <a:r>
              <a:rPr lang="en-US" dirty="0"/>
              <a:t>The ability to group, regroup and subset critical data category </a:t>
            </a:r>
            <a:r>
              <a:rPr lang="en-US" dirty="0" smtClean="0"/>
              <a:t>selections</a:t>
            </a:r>
          </a:p>
          <a:p>
            <a:r>
              <a:rPr lang="en-US" dirty="0" smtClean="0"/>
              <a:t>Ability to </a:t>
            </a:r>
            <a:r>
              <a:rPr lang="en-US" dirty="0"/>
              <a:t>output </a:t>
            </a:r>
            <a:r>
              <a:rPr lang="en-US" dirty="0" smtClean="0"/>
              <a:t>data specifications  in </a:t>
            </a:r>
            <a:r>
              <a:rPr lang="en-US" dirty="0"/>
              <a:t>readily </a:t>
            </a:r>
            <a:r>
              <a:rPr lang="en-US" dirty="0" smtClean="0"/>
              <a:t>readable (HTML) and processable form (</a:t>
            </a:r>
            <a:r>
              <a:rPr lang="en-US" dirty="0" err="1" smtClean="0"/>
              <a:t>rdf</a:t>
            </a:r>
            <a:r>
              <a:rPr lang="en-US" dirty="0" smtClean="0"/>
              <a:t>, </a:t>
            </a:r>
            <a:r>
              <a:rPr lang="en-US" dirty="0" err="1" smtClean="0"/>
              <a:t>rng</a:t>
            </a:r>
            <a:r>
              <a:rPr lang="en-US" dirty="0" smtClean="0"/>
              <a:t>, </a:t>
            </a:r>
            <a:r>
              <a:rPr lang="en-US" dirty="0" err="1" smtClean="0"/>
              <a:t>wsd</a:t>
            </a:r>
            <a:r>
              <a:rPr lang="en-US" dirty="0" smtClean="0"/>
              <a:t>, etc.</a:t>
            </a: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2173016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smtClean="0"/>
              <a:t>Data Category Specifications</a:t>
            </a:r>
            <a:endParaRPr lang="en-US" dirty="0"/>
          </a:p>
        </p:txBody>
      </p:sp>
      <p:sp>
        <p:nvSpPr>
          <p:cNvPr id="4" name="Title 3"/>
          <p:cNvSpPr>
            <a:spLocks noGrp="1"/>
          </p:cNvSpPr>
          <p:nvPr>
            <p:ph type="title"/>
          </p:nvPr>
        </p:nvSpPr>
        <p:spPr/>
        <p:txBody>
          <a:bodyPr/>
          <a:lstStyle/>
          <a:p>
            <a:r>
              <a:rPr lang="en-US" dirty="0" smtClean="0"/>
              <a:t>The DCR Entry</a:t>
            </a:r>
            <a:endParaRPr lang="en-US" dirty="0"/>
          </a:p>
        </p:txBody>
      </p:sp>
    </p:spTree>
    <p:extLst>
      <p:ext uri="{BB962C8B-B14F-4D97-AF65-F5344CB8AC3E}">
        <p14:creationId xmlns:p14="http://schemas.microsoft.com/office/powerpoint/2010/main" val="33471062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ISOcat DC Specification – Header </a:t>
            </a:r>
            <a:endParaRPr lang="en-US" dirty="0"/>
          </a:p>
        </p:txBody>
      </p:sp>
      <p:sp>
        <p:nvSpPr>
          <p:cNvPr id="5" name="Content Placeholder 4"/>
          <p:cNvSpPr>
            <a:spLocks noGrp="1"/>
          </p:cNvSpPr>
          <p:nvPr>
            <p:ph sz="quarter" idx="1"/>
          </p:nvPr>
        </p:nvSpPr>
        <p:spPr/>
        <p:txBody>
          <a:bodyPr/>
          <a:lstStyle/>
          <a:p>
            <a:r>
              <a:rPr lang="en-US" dirty="0" smtClean="0"/>
              <a:t>Header info: Key &amp; PID; Type; Owner; Scope</a:t>
            </a:r>
          </a:p>
          <a:p>
            <a:r>
              <a:rPr lang="en-US" dirty="0" smtClean="0"/>
              <a:t>Critical feature: PID universally resolvable through </a:t>
            </a:r>
            <a:r>
              <a:rPr lang="en-US" dirty="0" err="1" smtClean="0"/>
              <a:t>RESTful</a:t>
            </a:r>
            <a:r>
              <a:rPr lang="en-US" dirty="0" smtClean="0"/>
              <a:t> interface</a:t>
            </a:r>
          </a:p>
        </p:txBody>
      </p:sp>
      <p:pic>
        <p:nvPicPr>
          <p:cNvPr id="4" name="Picture 3"/>
          <p:cNvPicPr>
            <a:picLocks noChangeAspect="1"/>
          </p:cNvPicPr>
          <p:nvPr/>
        </p:nvPicPr>
        <p:blipFill rotWithShape="1">
          <a:blip r:embed="rId2"/>
          <a:srcRect l="586" t="14584" r="1025" b="26042"/>
          <a:stretch/>
        </p:blipFill>
        <p:spPr>
          <a:xfrm>
            <a:off x="414046" y="3124200"/>
            <a:ext cx="8309811" cy="2819400"/>
          </a:xfrm>
          <a:prstGeom prst="rect">
            <a:avLst/>
          </a:prstGeom>
        </p:spPr>
      </p:pic>
    </p:spTree>
    <p:extLst>
      <p:ext uri="{BB962C8B-B14F-4D97-AF65-F5344CB8AC3E}">
        <p14:creationId xmlns:p14="http://schemas.microsoft.com/office/powerpoint/2010/main" val="36122744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PID Resolution</a:t>
            </a:r>
            <a:endParaRPr lang="en-US" dirty="0"/>
          </a:p>
        </p:txBody>
      </p:sp>
      <p:sp>
        <p:nvSpPr>
          <p:cNvPr id="3" name="Content Placeholder 2"/>
          <p:cNvSpPr>
            <a:spLocks noGrp="1"/>
          </p:cNvSpPr>
          <p:nvPr>
            <p:ph sz="quarter" idx="1"/>
          </p:nvPr>
        </p:nvSpPr>
        <p:spPr/>
        <p:txBody>
          <a:bodyPr/>
          <a:lstStyle/>
          <a:p>
            <a:r>
              <a:rPr lang="en-US" dirty="0">
                <a:hlinkClick r:id="rId2"/>
              </a:rPr>
              <a:t>http://</a:t>
            </a:r>
            <a:r>
              <a:rPr lang="en-US" dirty="0" smtClean="0">
                <a:hlinkClick r:id="rId2"/>
              </a:rPr>
              <a:t>www.isocat.org/datcat/DC-245</a:t>
            </a:r>
            <a:endParaRPr lang="en-US" dirty="0" smtClean="0"/>
          </a:p>
          <a:p>
            <a:r>
              <a:rPr lang="en-US" dirty="0" smtClean="0"/>
              <a:t>Yields: </a:t>
            </a:r>
          </a:p>
          <a:p>
            <a:r>
              <a:rPr lang="en-US" dirty="0" smtClean="0"/>
              <a:t>Designed to serve as reference from other resources on the web</a:t>
            </a:r>
          </a:p>
          <a:p>
            <a:r>
              <a:rPr lang="en-US" dirty="0" smtClean="0"/>
              <a:t>Capable of supporting external relation registries or other ontological resources that might in future replace DCR-related functionalities</a:t>
            </a:r>
            <a:endParaRPr lang="en-US" dirty="0"/>
          </a:p>
        </p:txBody>
      </p:sp>
    </p:spTree>
    <p:extLst>
      <p:ext uri="{BB962C8B-B14F-4D97-AF65-F5344CB8AC3E}">
        <p14:creationId xmlns:p14="http://schemas.microsoft.com/office/powerpoint/2010/main" val="18104629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PID Resolution</a:t>
            </a:r>
            <a:endParaRPr lang="en-US" dirty="0"/>
          </a:p>
        </p:txBody>
      </p:sp>
      <p:pic>
        <p:nvPicPr>
          <p:cNvPr id="5" name="Picture 4"/>
          <p:cNvPicPr>
            <a:picLocks noChangeAspect="1"/>
          </p:cNvPicPr>
          <p:nvPr/>
        </p:nvPicPr>
        <p:blipFill>
          <a:blip r:embed="rId2"/>
          <a:stretch>
            <a:fillRect/>
          </a:stretch>
        </p:blipFill>
        <p:spPr>
          <a:xfrm>
            <a:off x="410750" y="1524000"/>
            <a:ext cx="8425402" cy="4737003"/>
          </a:xfrm>
          <a:prstGeom prst="rect">
            <a:avLst/>
          </a:prstGeom>
        </p:spPr>
      </p:pic>
    </p:spTree>
    <p:extLst>
      <p:ext uri="{BB962C8B-B14F-4D97-AF65-F5344CB8AC3E}">
        <p14:creationId xmlns:p14="http://schemas.microsoft.com/office/powerpoint/2010/main" val="23868128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ISOcat DC Administrative Information</a:t>
            </a:r>
            <a:endParaRPr lang="en-US" dirty="0"/>
          </a:p>
        </p:txBody>
      </p:sp>
      <p:sp>
        <p:nvSpPr>
          <p:cNvPr id="5" name="Content Placeholder 4"/>
          <p:cNvSpPr>
            <a:spLocks noGrp="1"/>
          </p:cNvSpPr>
          <p:nvPr>
            <p:ph sz="quarter" idx="1"/>
          </p:nvPr>
        </p:nvSpPr>
        <p:spPr/>
        <p:txBody>
          <a:bodyPr/>
          <a:lstStyle/>
          <a:p>
            <a:r>
              <a:rPr lang="en-US" dirty="0" smtClean="0"/>
              <a:t>Administrative section</a:t>
            </a:r>
          </a:p>
          <a:p>
            <a:r>
              <a:rPr lang="en-US" dirty="0" smtClean="0"/>
              <a:t>Contains quite a bit of redundant or unnecessary information</a:t>
            </a:r>
          </a:p>
          <a:p>
            <a:r>
              <a:rPr lang="en-US" dirty="0" smtClean="0"/>
              <a:t>Could be reduced or parts hidden</a:t>
            </a:r>
          </a:p>
        </p:txBody>
      </p:sp>
      <p:pic>
        <p:nvPicPr>
          <p:cNvPr id="4" name="Picture 3"/>
          <p:cNvPicPr>
            <a:picLocks noChangeAspect="1"/>
          </p:cNvPicPr>
          <p:nvPr/>
        </p:nvPicPr>
        <p:blipFill rotWithShape="1">
          <a:blip r:embed="rId2"/>
          <a:srcRect l="587" t="35445" r="-341" b="26042"/>
          <a:stretch/>
        </p:blipFill>
        <p:spPr>
          <a:xfrm>
            <a:off x="410998" y="3813048"/>
            <a:ext cx="8425154" cy="1828800"/>
          </a:xfrm>
          <a:prstGeom prst="rect">
            <a:avLst/>
          </a:prstGeom>
        </p:spPr>
      </p:pic>
    </p:spTree>
    <p:extLst>
      <p:ext uri="{BB962C8B-B14F-4D97-AF65-F5344CB8AC3E}">
        <p14:creationId xmlns:p14="http://schemas.microsoft.com/office/powerpoint/2010/main" val="10706299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ISOcat DC </a:t>
            </a:r>
            <a:r>
              <a:rPr lang="en-US" dirty="0" smtClean="0"/>
              <a:t>Description Section</a:t>
            </a:r>
            <a:endParaRPr lang="en-US" dirty="0"/>
          </a:p>
        </p:txBody>
      </p:sp>
      <p:sp>
        <p:nvSpPr>
          <p:cNvPr id="3" name="Content Placeholder 2"/>
          <p:cNvSpPr>
            <a:spLocks noGrp="1"/>
          </p:cNvSpPr>
          <p:nvPr>
            <p:ph sz="quarter" idx="1"/>
          </p:nvPr>
        </p:nvSpPr>
        <p:spPr>
          <a:xfrm>
            <a:off x="301752" y="1527048"/>
            <a:ext cx="8503920" cy="2130552"/>
          </a:xfrm>
        </p:spPr>
        <p:txBody>
          <a:bodyPr>
            <a:normAutofit fontScale="92500" lnSpcReduction="10000"/>
          </a:bodyPr>
          <a:lstStyle/>
          <a:p>
            <a:r>
              <a:rPr lang="en-US" dirty="0" smtClean="0"/>
              <a:t>Data element name /English language name</a:t>
            </a:r>
          </a:p>
          <a:p>
            <a:r>
              <a:rPr lang="en-US" dirty="0" smtClean="0"/>
              <a:t>Data element </a:t>
            </a:r>
            <a:r>
              <a:rPr lang="en-US" dirty="0" smtClean="0"/>
              <a:t>definition (one and only one)</a:t>
            </a:r>
            <a:endParaRPr lang="en-US" dirty="0" smtClean="0"/>
          </a:p>
          <a:p>
            <a:r>
              <a:rPr lang="en-US" dirty="0" smtClean="0"/>
              <a:t>Examples, explanations, notes, sources</a:t>
            </a:r>
          </a:p>
          <a:p>
            <a:r>
              <a:rPr lang="en-US" dirty="0" smtClean="0"/>
              <a:t>Repeatable by language</a:t>
            </a:r>
          </a:p>
          <a:p>
            <a:r>
              <a:rPr lang="en-US" dirty="0" smtClean="0"/>
              <a:t>Note: can become much more complex than shown here</a:t>
            </a:r>
          </a:p>
        </p:txBody>
      </p:sp>
      <p:pic>
        <p:nvPicPr>
          <p:cNvPr id="4" name="Picture 3"/>
          <p:cNvPicPr>
            <a:picLocks noChangeAspect="1"/>
          </p:cNvPicPr>
          <p:nvPr/>
        </p:nvPicPr>
        <p:blipFill rotWithShape="1">
          <a:blip r:embed="rId2"/>
          <a:srcRect l="-1" t="33333" r="-951" b="22916"/>
          <a:stretch/>
        </p:blipFill>
        <p:spPr>
          <a:xfrm>
            <a:off x="301752" y="3810000"/>
            <a:ext cx="8534400" cy="2079448"/>
          </a:xfrm>
          <a:prstGeom prst="rect">
            <a:avLst/>
          </a:prstGeom>
        </p:spPr>
      </p:pic>
    </p:spTree>
    <p:extLst>
      <p:ext uri="{BB962C8B-B14F-4D97-AF65-F5344CB8AC3E}">
        <p14:creationId xmlns:p14="http://schemas.microsoft.com/office/powerpoint/2010/main" val="38695613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domain, Linguistic Section</a:t>
            </a:r>
            <a:endParaRPr lang="en-US" dirty="0"/>
          </a:p>
        </p:txBody>
      </p:sp>
      <p:sp>
        <p:nvSpPr>
          <p:cNvPr id="3" name="Content Placeholder 2"/>
          <p:cNvSpPr>
            <a:spLocks noGrp="1"/>
          </p:cNvSpPr>
          <p:nvPr>
            <p:ph sz="quarter" idx="1"/>
          </p:nvPr>
        </p:nvSpPr>
        <p:spPr>
          <a:xfrm>
            <a:off x="301752" y="1527048"/>
            <a:ext cx="8503920" cy="1063752"/>
          </a:xfrm>
        </p:spPr>
        <p:txBody>
          <a:bodyPr/>
          <a:lstStyle/>
          <a:p>
            <a:r>
              <a:rPr lang="en-US" dirty="0" smtClean="0"/>
              <a:t>Conceptual Domain (Links to permissible instances)</a:t>
            </a:r>
          </a:p>
          <a:p>
            <a:r>
              <a:rPr lang="en-US" dirty="0" smtClean="0"/>
              <a:t>Language-specific constraints</a:t>
            </a:r>
            <a:endParaRPr lang="en-US" dirty="0"/>
          </a:p>
        </p:txBody>
      </p:sp>
      <p:pic>
        <p:nvPicPr>
          <p:cNvPr id="4" name="Picture 3"/>
          <p:cNvPicPr>
            <a:picLocks noChangeAspect="1"/>
          </p:cNvPicPr>
          <p:nvPr/>
        </p:nvPicPr>
        <p:blipFill rotWithShape="1">
          <a:blip r:embed="rId2"/>
          <a:srcRect l="1390" t="38541" r="36530" b="11458"/>
          <a:stretch/>
        </p:blipFill>
        <p:spPr>
          <a:xfrm>
            <a:off x="515112" y="2743200"/>
            <a:ext cx="8077200" cy="3657600"/>
          </a:xfrm>
          <a:prstGeom prst="rect">
            <a:avLst/>
          </a:prstGeom>
        </p:spPr>
      </p:pic>
    </p:spTree>
    <p:extLst>
      <p:ext uri="{BB962C8B-B14F-4D97-AF65-F5344CB8AC3E}">
        <p14:creationId xmlns:p14="http://schemas.microsoft.com/office/powerpoint/2010/main" val="36712002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Link to a Simple DC in the Conceptual Domain</a:t>
            </a:r>
            <a:endParaRPr lang="en-US" dirty="0"/>
          </a:p>
        </p:txBody>
      </p:sp>
      <p:sp>
        <p:nvSpPr>
          <p:cNvPr id="3" name="Content Placeholder 2"/>
          <p:cNvSpPr>
            <a:spLocks noGrp="1"/>
          </p:cNvSpPr>
          <p:nvPr>
            <p:ph sz="quarter" idx="1"/>
          </p:nvPr>
        </p:nvSpPr>
        <p:spPr/>
        <p:txBody>
          <a:bodyPr>
            <a:normAutofit/>
          </a:bodyPr>
          <a:lstStyle/>
          <a:p>
            <a:r>
              <a:rPr lang="en-US" dirty="0" smtClean="0"/>
              <a:t>Click individual item to display its DC spec</a:t>
            </a:r>
          </a:p>
          <a:p>
            <a:r>
              <a:rPr lang="en-US" dirty="0" smtClean="0"/>
              <a:t>Note: linked items are simple DCs</a:t>
            </a:r>
            <a:endParaRPr lang="en-US" dirty="0"/>
          </a:p>
        </p:txBody>
      </p:sp>
      <p:pic>
        <p:nvPicPr>
          <p:cNvPr id="4" name="Picture 3"/>
          <p:cNvPicPr>
            <a:picLocks noChangeAspect="1"/>
          </p:cNvPicPr>
          <p:nvPr/>
        </p:nvPicPr>
        <p:blipFill rotWithShape="1">
          <a:blip r:embed="rId2"/>
          <a:srcRect t="14584" r="37116" b="10417"/>
          <a:stretch/>
        </p:blipFill>
        <p:spPr>
          <a:xfrm>
            <a:off x="591889" y="1502612"/>
            <a:ext cx="7954126" cy="5333617"/>
          </a:xfrm>
          <a:prstGeom prst="rect">
            <a:avLst/>
          </a:prstGeom>
        </p:spPr>
      </p:pic>
    </p:spTree>
    <p:extLst>
      <p:ext uri="{BB962C8B-B14F-4D97-AF65-F5344CB8AC3E}">
        <p14:creationId xmlns:p14="http://schemas.microsoft.com/office/powerpoint/2010/main" val="240771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Conceptual Domains</a:t>
            </a:r>
            <a:endParaRPr lang="en-US" dirty="0"/>
          </a:p>
        </p:txBody>
      </p:sp>
      <p:sp>
        <p:nvSpPr>
          <p:cNvPr id="3" name="Content Placeholder 2"/>
          <p:cNvSpPr>
            <a:spLocks noGrp="1"/>
          </p:cNvSpPr>
          <p:nvPr>
            <p:ph sz="quarter" idx="1"/>
          </p:nvPr>
        </p:nvSpPr>
        <p:spPr>
          <a:xfrm>
            <a:off x="271272" y="1359932"/>
            <a:ext cx="8503920" cy="758952"/>
          </a:xfrm>
        </p:spPr>
        <p:txBody>
          <a:bodyPr/>
          <a:lstStyle/>
          <a:p>
            <a:r>
              <a:rPr lang="en-US" dirty="0" smtClean="0"/>
              <a:t>Part of speech – Morphosyntax</a:t>
            </a:r>
          </a:p>
        </p:txBody>
      </p:sp>
      <p:pic>
        <p:nvPicPr>
          <p:cNvPr id="4" name="Picture 3"/>
          <p:cNvPicPr>
            <a:picLocks noChangeAspect="1"/>
          </p:cNvPicPr>
          <p:nvPr/>
        </p:nvPicPr>
        <p:blipFill rotWithShape="1">
          <a:blip r:embed="rId2"/>
          <a:srcRect l="585" t="15625" r="33821" b="12499"/>
          <a:stretch/>
        </p:blipFill>
        <p:spPr>
          <a:xfrm>
            <a:off x="271272" y="1739408"/>
            <a:ext cx="8534400" cy="5257800"/>
          </a:xfrm>
          <a:prstGeom prst="rect">
            <a:avLst/>
          </a:prstGeom>
        </p:spPr>
      </p:pic>
      <p:sp>
        <p:nvSpPr>
          <p:cNvPr id="5" name="TextBox 4"/>
          <p:cNvSpPr txBox="1"/>
          <p:nvPr/>
        </p:nvSpPr>
        <p:spPr>
          <a:xfrm>
            <a:off x="5943600" y="6248400"/>
            <a:ext cx="2375971" cy="369332"/>
          </a:xfrm>
          <a:prstGeom prst="rect">
            <a:avLst/>
          </a:prstGeom>
          <a:noFill/>
        </p:spPr>
        <p:txBody>
          <a:bodyPr wrap="none" rtlCol="0">
            <a:spAutoFit/>
          </a:bodyPr>
          <a:lstStyle/>
          <a:p>
            <a:r>
              <a:rPr lang="en-US" b="1" dirty="0" smtClean="0">
                <a:solidFill>
                  <a:srgbClr val="FF0000"/>
                </a:solidFill>
              </a:rPr>
              <a:t>To be continued …</a:t>
            </a:r>
            <a:endParaRPr lang="en-US" b="1" dirty="0">
              <a:solidFill>
                <a:srgbClr val="FF0000"/>
              </a:solidFill>
            </a:endParaRPr>
          </a:p>
        </p:txBody>
      </p:sp>
    </p:spTree>
    <p:extLst>
      <p:ext uri="{BB962C8B-B14F-4D97-AF65-F5344CB8AC3E}">
        <p14:creationId xmlns:p14="http://schemas.microsoft.com/office/powerpoint/2010/main" val="165069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Conceptual Domains</a:t>
            </a:r>
          </a:p>
        </p:txBody>
      </p:sp>
      <p:sp>
        <p:nvSpPr>
          <p:cNvPr id="4" name="Content Placeholder 2"/>
          <p:cNvSpPr>
            <a:spLocks noGrp="1"/>
          </p:cNvSpPr>
          <p:nvPr>
            <p:ph sz="quarter" idx="1"/>
          </p:nvPr>
        </p:nvSpPr>
        <p:spPr>
          <a:xfrm>
            <a:off x="301752" y="1527048"/>
            <a:ext cx="8503920" cy="606552"/>
          </a:xfrm>
        </p:spPr>
        <p:txBody>
          <a:bodyPr/>
          <a:lstStyle/>
          <a:p>
            <a:r>
              <a:rPr lang="en-US" dirty="0" smtClean="0"/>
              <a:t>Part of speech – Terminology</a:t>
            </a:r>
          </a:p>
        </p:txBody>
      </p:sp>
      <p:pic>
        <p:nvPicPr>
          <p:cNvPr id="5" name="Picture 4"/>
          <p:cNvPicPr>
            <a:picLocks noChangeAspect="1"/>
          </p:cNvPicPr>
          <p:nvPr/>
        </p:nvPicPr>
        <p:blipFill rotWithShape="1">
          <a:blip r:embed="rId2"/>
          <a:srcRect l="806" t="58333" r="36530" b="18750"/>
          <a:stretch/>
        </p:blipFill>
        <p:spPr>
          <a:xfrm>
            <a:off x="492252" y="2514600"/>
            <a:ext cx="8153400" cy="1676400"/>
          </a:xfrm>
          <a:prstGeom prst="rect">
            <a:avLst/>
          </a:prstGeom>
        </p:spPr>
      </p:pic>
    </p:spTree>
    <p:extLst>
      <p:ext uri="{BB962C8B-B14F-4D97-AF65-F5344CB8AC3E}">
        <p14:creationId xmlns:p14="http://schemas.microsoft.com/office/powerpoint/2010/main" val="184121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smtClean="0"/>
              <a:t>Declaring domain &amp; application-specific subsets</a:t>
            </a:r>
            <a:endParaRPr lang="en-US" dirty="0"/>
          </a:p>
        </p:txBody>
      </p:sp>
      <p:sp>
        <p:nvSpPr>
          <p:cNvPr id="4" name="Title 3"/>
          <p:cNvSpPr>
            <a:spLocks noGrp="1"/>
          </p:cNvSpPr>
          <p:nvPr>
            <p:ph type="title"/>
          </p:nvPr>
        </p:nvSpPr>
        <p:spPr/>
        <p:txBody>
          <a:bodyPr/>
          <a:lstStyle/>
          <a:p>
            <a:r>
              <a:rPr lang="en-US" dirty="0" smtClean="0"/>
              <a:t>Data Category Selections</a:t>
            </a:r>
            <a:endParaRPr lang="en-US" dirty="0"/>
          </a:p>
        </p:txBody>
      </p:sp>
    </p:spTree>
    <p:extLst>
      <p:ext uri="{BB962C8B-B14F-4D97-AF65-F5344CB8AC3E}">
        <p14:creationId xmlns:p14="http://schemas.microsoft.com/office/powerpoint/2010/main" val="41472930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649" y="221170"/>
            <a:ext cx="8534400" cy="758952"/>
          </a:xfrm>
        </p:spPr>
        <p:txBody>
          <a:bodyPr/>
          <a:lstStyle/>
          <a:p>
            <a:r>
              <a:rPr lang="en-US" dirty="0" smtClean="0"/>
              <a:t>User Access &amp; Data Category Selections</a:t>
            </a:r>
            <a:endParaRPr lang="en-US" dirty="0"/>
          </a:p>
        </p:txBody>
      </p:sp>
      <p:pic>
        <p:nvPicPr>
          <p:cNvPr id="4" name="Picture 3"/>
          <p:cNvPicPr>
            <a:picLocks noChangeAspect="1"/>
          </p:cNvPicPr>
          <p:nvPr/>
        </p:nvPicPr>
        <p:blipFill>
          <a:blip r:embed="rId2"/>
          <a:stretch>
            <a:fillRect/>
          </a:stretch>
        </p:blipFill>
        <p:spPr>
          <a:xfrm>
            <a:off x="0" y="10886"/>
            <a:ext cx="9122455" cy="6847114"/>
          </a:xfrm>
          <a:prstGeom prst="rect">
            <a:avLst/>
          </a:prstGeom>
        </p:spPr>
      </p:pic>
      <p:sp>
        <p:nvSpPr>
          <p:cNvPr id="6" name="TextBox 5"/>
          <p:cNvSpPr txBox="1"/>
          <p:nvPr/>
        </p:nvSpPr>
        <p:spPr>
          <a:xfrm>
            <a:off x="533400" y="1600200"/>
            <a:ext cx="1814920" cy="369332"/>
          </a:xfrm>
          <a:prstGeom prst="rect">
            <a:avLst/>
          </a:prstGeom>
          <a:solidFill>
            <a:schemeClr val="bg1"/>
          </a:solidFill>
        </p:spPr>
        <p:txBody>
          <a:bodyPr wrap="none" rtlCol="0">
            <a:spAutoFit/>
          </a:bodyPr>
          <a:lstStyle/>
          <a:p>
            <a:r>
              <a:rPr lang="en-US" b="1" dirty="0" smtClean="0">
                <a:solidFill>
                  <a:srgbClr val="FF0000"/>
                </a:solidFill>
              </a:rPr>
              <a:t>DC Selections</a:t>
            </a:r>
            <a:endParaRPr lang="en-US" b="1" dirty="0">
              <a:solidFill>
                <a:srgbClr val="FF0000"/>
              </a:solidFill>
            </a:endParaRPr>
          </a:p>
        </p:txBody>
      </p:sp>
      <p:sp>
        <p:nvSpPr>
          <p:cNvPr id="8" name="TextBox 7"/>
          <p:cNvSpPr txBox="1"/>
          <p:nvPr/>
        </p:nvSpPr>
        <p:spPr>
          <a:xfrm>
            <a:off x="6340317" y="2151582"/>
            <a:ext cx="1741182" cy="369332"/>
          </a:xfrm>
          <a:prstGeom prst="rect">
            <a:avLst/>
          </a:prstGeom>
          <a:solidFill>
            <a:schemeClr val="bg1"/>
          </a:solidFill>
        </p:spPr>
        <p:txBody>
          <a:bodyPr wrap="none" rtlCol="0">
            <a:spAutoFit/>
          </a:bodyPr>
          <a:lstStyle/>
          <a:p>
            <a:r>
              <a:rPr lang="en-US" b="1" dirty="0" smtClean="0">
                <a:solidFill>
                  <a:srgbClr val="FF0000"/>
                </a:solidFill>
              </a:rPr>
              <a:t>Selected DCS</a:t>
            </a:r>
            <a:endParaRPr lang="en-US" b="1" dirty="0">
              <a:solidFill>
                <a:srgbClr val="FF0000"/>
              </a:solidFill>
            </a:endParaRPr>
          </a:p>
        </p:txBody>
      </p:sp>
      <p:sp>
        <p:nvSpPr>
          <p:cNvPr id="9" name="TextBox 8"/>
          <p:cNvSpPr txBox="1"/>
          <p:nvPr/>
        </p:nvSpPr>
        <p:spPr>
          <a:xfrm>
            <a:off x="6489396" y="4322475"/>
            <a:ext cx="1592103" cy="369332"/>
          </a:xfrm>
          <a:prstGeom prst="rect">
            <a:avLst/>
          </a:prstGeom>
          <a:solidFill>
            <a:schemeClr val="bg1"/>
          </a:solidFill>
        </p:spPr>
        <p:txBody>
          <a:bodyPr wrap="none" rtlCol="0">
            <a:spAutoFit/>
          </a:bodyPr>
          <a:lstStyle/>
          <a:p>
            <a:r>
              <a:rPr lang="en-US" b="1" dirty="0" smtClean="0">
                <a:solidFill>
                  <a:srgbClr val="FF0000"/>
                </a:solidFill>
              </a:rPr>
              <a:t>Selected DC</a:t>
            </a:r>
            <a:endParaRPr lang="en-US" b="1" dirty="0">
              <a:solidFill>
                <a:srgbClr val="FF0000"/>
              </a:solidFill>
            </a:endParaRPr>
          </a:p>
        </p:txBody>
      </p:sp>
      <p:sp>
        <p:nvSpPr>
          <p:cNvPr id="10" name="TextBox 9"/>
          <p:cNvSpPr txBox="1"/>
          <p:nvPr/>
        </p:nvSpPr>
        <p:spPr>
          <a:xfrm>
            <a:off x="6334874" y="5483890"/>
            <a:ext cx="2416046" cy="646331"/>
          </a:xfrm>
          <a:prstGeom prst="rect">
            <a:avLst/>
          </a:prstGeom>
          <a:solidFill>
            <a:schemeClr val="bg1"/>
          </a:solidFill>
        </p:spPr>
        <p:txBody>
          <a:bodyPr wrap="none" rtlCol="0">
            <a:spAutoFit/>
          </a:bodyPr>
          <a:lstStyle/>
          <a:p>
            <a:r>
              <a:rPr lang="en-US" b="1" dirty="0" smtClean="0">
                <a:solidFill>
                  <a:srgbClr val="FF0000"/>
                </a:solidFill>
              </a:rPr>
              <a:t>User’s “Basket”</a:t>
            </a:r>
          </a:p>
          <a:p>
            <a:r>
              <a:rPr lang="en-US" b="1" dirty="0" smtClean="0">
                <a:solidFill>
                  <a:srgbClr val="FF0000"/>
                </a:solidFill>
              </a:rPr>
              <a:t>Potential New DCS</a:t>
            </a:r>
            <a:endParaRPr lang="en-US" b="1" dirty="0">
              <a:solidFill>
                <a:srgbClr val="FF0000"/>
              </a:solidFill>
            </a:endParaRPr>
          </a:p>
        </p:txBody>
      </p:sp>
    </p:spTree>
    <p:extLst>
      <p:ext uri="{BB962C8B-B14F-4D97-AF65-F5344CB8AC3E}">
        <p14:creationId xmlns:p14="http://schemas.microsoft.com/office/powerpoint/2010/main" val="130698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Private Workspace</a:t>
            </a:r>
            <a:endParaRPr lang="en-US" dirty="0"/>
          </a:p>
        </p:txBody>
      </p:sp>
      <p:sp>
        <p:nvSpPr>
          <p:cNvPr id="3" name="Content Placeholder 2"/>
          <p:cNvSpPr>
            <a:spLocks noGrp="1"/>
          </p:cNvSpPr>
          <p:nvPr>
            <p:ph sz="quarter" idx="1"/>
          </p:nvPr>
        </p:nvSpPr>
        <p:spPr>
          <a:xfrm>
            <a:off x="301752" y="1527048"/>
            <a:ext cx="8503920" cy="1597152"/>
          </a:xfrm>
        </p:spPr>
        <p:txBody>
          <a:bodyPr>
            <a:normAutofit fontScale="92500" lnSpcReduction="10000"/>
          </a:bodyPr>
          <a:lstStyle/>
          <a:p>
            <a:r>
              <a:rPr lang="en-US" dirty="0" smtClean="0"/>
              <a:t>Registered users can create their own DCSs either by creating new entries or collecting existing DCs into their own new DCSs. DCs are infinitely reusable  and referenceable.</a:t>
            </a:r>
            <a:endParaRPr lang="en-US" dirty="0"/>
          </a:p>
        </p:txBody>
      </p:sp>
      <p:pic>
        <p:nvPicPr>
          <p:cNvPr id="4" name="Picture 3"/>
          <p:cNvPicPr>
            <a:picLocks noChangeAspect="1"/>
          </p:cNvPicPr>
          <p:nvPr/>
        </p:nvPicPr>
        <p:blipFill rotWithShape="1">
          <a:blip r:embed="rId2"/>
          <a:srcRect t="10416" b="41667"/>
          <a:stretch/>
        </p:blipFill>
        <p:spPr>
          <a:xfrm>
            <a:off x="586663" y="3276600"/>
            <a:ext cx="8202680" cy="2209800"/>
          </a:xfrm>
          <a:prstGeom prst="rect">
            <a:avLst/>
          </a:prstGeom>
        </p:spPr>
      </p:pic>
    </p:spTree>
    <p:extLst>
      <p:ext uri="{BB962C8B-B14F-4D97-AF65-F5344CB8AC3E}">
        <p14:creationId xmlns:p14="http://schemas.microsoft.com/office/powerpoint/2010/main" val="5350158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Public</a:t>
            </a:r>
            <a:endParaRPr lang="en-US" dirty="0"/>
          </a:p>
        </p:txBody>
      </p:sp>
      <p:sp>
        <p:nvSpPr>
          <p:cNvPr id="3" name="Content Placeholder 2"/>
          <p:cNvSpPr>
            <a:spLocks noGrp="1"/>
          </p:cNvSpPr>
          <p:nvPr>
            <p:ph sz="quarter" idx="1"/>
          </p:nvPr>
        </p:nvSpPr>
        <p:spPr>
          <a:xfrm>
            <a:off x="301752" y="1527048"/>
            <a:ext cx="8503920" cy="987552"/>
          </a:xfrm>
        </p:spPr>
        <p:txBody>
          <a:bodyPr>
            <a:normAutofit/>
          </a:bodyPr>
          <a:lstStyle/>
          <a:p>
            <a:r>
              <a:rPr lang="en-US" dirty="0" smtClean="0"/>
              <a:t>Owners can declare a DCS (or a DC) public or share with a selected group</a:t>
            </a:r>
            <a:endParaRPr lang="en-US" dirty="0"/>
          </a:p>
        </p:txBody>
      </p:sp>
      <p:pic>
        <p:nvPicPr>
          <p:cNvPr id="4" name="Picture 3"/>
          <p:cNvPicPr>
            <a:picLocks noChangeAspect="1"/>
          </p:cNvPicPr>
          <p:nvPr/>
        </p:nvPicPr>
        <p:blipFill rotWithShape="1">
          <a:blip r:embed="rId2"/>
          <a:srcRect l="25990" t="14584" r="14860" b="62500"/>
          <a:stretch/>
        </p:blipFill>
        <p:spPr>
          <a:xfrm>
            <a:off x="591312" y="2743200"/>
            <a:ext cx="7696200" cy="1676400"/>
          </a:xfrm>
          <a:prstGeom prst="rect">
            <a:avLst/>
          </a:prstGeom>
        </p:spPr>
      </p:pic>
      <p:pic>
        <p:nvPicPr>
          <p:cNvPr id="5" name="Picture 4"/>
          <p:cNvPicPr>
            <a:picLocks noChangeAspect="1"/>
          </p:cNvPicPr>
          <p:nvPr/>
        </p:nvPicPr>
        <p:blipFill rotWithShape="1">
          <a:blip r:embed="rId3"/>
          <a:srcRect l="35359" t="31250" r="35359" b="25000"/>
          <a:stretch/>
        </p:blipFill>
        <p:spPr>
          <a:xfrm>
            <a:off x="4800600" y="3657600"/>
            <a:ext cx="3810000" cy="3200400"/>
          </a:xfrm>
          <a:prstGeom prst="rect">
            <a:avLst/>
          </a:prstGeom>
        </p:spPr>
      </p:pic>
    </p:spTree>
    <p:extLst>
      <p:ext uri="{BB962C8B-B14F-4D97-AF65-F5344CB8AC3E}">
        <p14:creationId xmlns:p14="http://schemas.microsoft.com/office/powerpoint/2010/main" val="9844419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Create/Edit Modes</a:t>
            </a:r>
            <a:endParaRPr lang="en-US" dirty="0"/>
          </a:p>
        </p:txBody>
      </p:sp>
      <p:sp>
        <p:nvSpPr>
          <p:cNvPr id="4" name="Content Placeholder 4"/>
          <p:cNvSpPr>
            <a:spLocks noGrp="1"/>
          </p:cNvSpPr>
          <p:nvPr>
            <p:ph sz="quarter" idx="1"/>
          </p:nvPr>
        </p:nvSpPr>
        <p:spPr>
          <a:xfrm>
            <a:off x="301752" y="1527048"/>
            <a:ext cx="8503920" cy="1063752"/>
          </a:xfrm>
        </p:spPr>
        <p:txBody>
          <a:bodyPr>
            <a:normAutofit fontScale="92500"/>
          </a:bodyPr>
          <a:lstStyle/>
          <a:p>
            <a:r>
              <a:rPr lang="en-US" dirty="0" smtClean="0"/>
              <a:t>Owners or authorized registered members of a sharing group can edit existing entries or create new ones</a:t>
            </a:r>
            <a:endParaRPr lang="en-US" dirty="0"/>
          </a:p>
        </p:txBody>
      </p:sp>
      <p:pic>
        <p:nvPicPr>
          <p:cNvPr id="5" name="Picture 4"/>
          <p:cNvPicPr>
            <a:picLocks noChangeAspect="1"/>
          </p:cNvPicPr>
          <p:nvPr/>
        </p:nvPicPr>
        <p:blipFill rotWithShape="1">
          <a:blip r:embed="rId2"/>
          <a:srcRect l="807" t="13925" r="1801" b="22815"/>
          <a:stretch/>
        </p:blipFill>
        <p:spPr>
          <a:xfrm>
            <a:off x="589788" y="2895600"/>
            <a:ext cx="7927848" cy="2913245"/>
          </a:xfrm>
          <a:prstGeom prst="rect">
            <a:avLst/>
          </a:prstGeom>
        </p:spPr>
      </p:pic>
    </p:spTree>
    <p:extLst>
      <p:ext uri="{BB962C8B-B14F-4D97-AF65-F5344CB8AC3E}">
        <p14:creationId xmlns:p14="http://schemas.microsoft.com/office/powerpoint/2010/main" val="4536600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Check</a:t>
            </a:r>
            <a:endParaRPr lang="en-US" dirty="0"/>
          </a:p>
        </p:txBody>
      </p:sp>
      <p:sp>
        <p:nvSpPr>
          <p:cNvPr id="3" name="Content Placeholder 2"/>
          <p:cNvSpPr>
            <a:spLocks noGrp="1"/>
          </p:cNvSpPr>
          <p:nvPr>
            <p:ph sz="quarter" idx="1"/>
          </p:nvPr>
        </p:nvSpPr>
        <p:spPr>
          <a:xfrm>
            <a:off x="301752" y="1527048"/>
            <a:ext cx="8503920" cy="1208314"/>
          </a:xfrm>
        </p:spPr>
        <p:txBody>
          <a:bodyPr>
            <a:normAutofit fontScale="92500" lnSpcReduction="10000"/>
          </a:bodyPr>
          <a:lstStyle/>
          <a:p>
            <a:r>
              <a:rPr lang="en-US" dirty="0" smtClean="0"/>
              <a:t>Specs that violate rules for proper form or incompleteness trigger QA warnings that can be resolved by correcting the entries.</a:t>
            </a:r>
            <a:endParaRPr lang="en-US" dirty="0"/>
          </a:p>
        </p:txBody>
      </p:sp>
      <p:pic>
        <p:nvPicPr>
          <p:cNvPr id="5" name="Picture 4"/>
          <p:cNvPicPr>
            <a:picLocks noChangeAspect="1"/>
          </p:cNvPicPr>
          <p:nvPr/>
        </p:nvPicPr>
        <p:blipFill rotWithShape="1">
          <a:blip r:embed="rId2"/>
          <a:srcRect t="15625" r="58785" b="62500"/>
          <a:stretch/>
        </p:blipFill>
        <p:spPr>
          <a:xfrm>
            <a:off x="318081" y="2735362"/>
            <a:ext cx="5362575" cy="1600200"/>
          </a:xfrm>
          <a:prstGeom prst="rect">
            <a:avLst/>
          </a:prstGeom>
        </p:spPr>
      </p:pic>
      <p:pic>
        <p:nvPicPr>
          <p:cNvPr id="6" name="Picture 5"/>
          <p:cNvPicPr>
            <a:picLocks noChangeAspect="1"/>
          </p:cNvPicPr>
          <p:nvPr/>
        </p:nvPicPr>
        <p:blipFill rotWithShape="1">
          <a:blip r:embed="rId3"/>
          <a:srcRect t="14584" r="57028" b="64583"/>
          <a:stretch/>
        </p:blipFill>
        <p:spPr>
          <a:xfrm>
            <a:off x="3304168" y="3938234"/>
            <a:ext cx="5591175" cy="1524000"/>
          </a:xfrm>
          <a:prstGeom prst="rect">
            <a:avLst/>
          </a:prstGeom>
        </p:spPr>
      </p:pic>
      <p:pic>
        <p:nvPicPr>
          <p:cNvPr id="4" name="Picture 3"/>
          <p:cNvPicPr>
            <a:picLocks noChangeAspect="1"/>
          </p:cNvPicPr>
          <p:nvPr/>
        </p:nvPicPr>
        <p:blipFill rotWithShape="1">
          <a:blip r:embed="rId4"/>
          <a:srcRect t="76042" r="54099" b="9375"/>
          <a:stretch/>
        </p:blipFill>
        <p:spPr>
          <a:xfrm>
            <a:off x="318081" y="5337048"/>
            <a:ext cx="5972175" cy="1066800"/>
          </a:xfrm>
          <a:prstGeom prst="rect">
            <a:avLst/>
          </a:prstGeom>
        </p:spPr>
      </p:pic>
    </p:spTree>
    <p:extLst>
      <p:ext uri="{BB962C8B-B14F-4D97-AF65-F5344CB8AC3E}">
        <p14:creationId xmlns:p14="http://schemas.microsoft.com/office/powerpoint/2010/main" val="16365511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Sharing</a:t>
            </a:r>
            <a:endParaRPr lang="en-US" dirty="0"/>
          </a:p>
        </p:txBody>
      </p:sp>
      <p:sp>
        <p:nvSpPr>
          <p:cNvPr id="3" name="Content Placeholder 2"/>
          <p:cNvSpPr>
            <a:spLocks noGrp="1"/>
          </p:cNvSpPr>
          <p:nvPr>
            <p:ph sz="quarter" idx="1"/>
          </p:nvPr>
        </p:nvSpPr>
        <p:spPr>
          <a:xfrm>
            <a:off x="301752" y="1527048"/>
            <a:ext cx="8503920" cy="1139952"/>
          </a:xfrm>
        </p:spPr>
        <p:txBody>
          <a:bodyPr>
            <a:normAutofit/>
          </a:bodyPr>
          <a:lstStyle/>
          <a:p>
            <a:r>
              <a:rPr lang="en-US" dirty="0" smtClean="0"/>
              <a:t>Sharing groups show up in one’s private pane in the interface</a:t>
            </a:r>
            <a:endParaRPr lang="en-US" dirty="0"/>
          </a:p>
        </p:txBody>
      </p:sp>
      <p:pic>
        <p:nvPicPr>
          <p:cNvPr id="4" name="Picture 3"/>
          <p:cNvPicPr>
            <a:picLocks noChangeAspect="1"/>
          </p:cNvPicPr>
          <p:nvPr/>
        </p:nvPicPr>
        <p:blipFill rotWithShape="1">
          <a:blip r:embed="rId2"/>
          <a:srcRect l="805" t="37500" r="78111" b="32292"/>
          <a:stretch/>
        </p:blipFill>
        <p:spPr>
          <a:xfrm>
            <a:off x="1825752" y="3581400"/>
            <a:ext cx="2743200" cy="2209800"/>
          </a:xfrm>
          <a:prstGeom prst="rect">
            <a:avLst/>
          </a:prstGeom>
        </p:spPr>
      </p:pic>
    </p:spTree>
    <p:extLst>
      <p:ext uri="{BB962C8B-B14F-4D97-AF65-F5344CB8AC3E}">
        <p14:creationId xmlns:p14="http://schemas.microsoft.com/office/powerpoint/2010/main" val="39517989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Sharing</a:t>
            </a:r>
            <a:endParaRPr lang="en-US" dirty="0"/>
          </a:p>
        </p:txBody>
      </p:sp>
      <p:sp>
        <p:nvSpPr>
          <p:cNvPr id="3" name="Content Placeholder 2"/>
          <p:cNvSpPr>
            <a:spLocks noGrp="1"/>
          </p:cNvSpPr>
          <p:nvPr>
            <p:ph sz="quarter" idx="1"/>
          </p:nvPr>
        </p:nvSpPr>
        <p:spPr>
          <a:xfrm>
            <a:off x="301752" y="1527048"/>
            <a:ext cx="8503920" cy="682752"/>
          </a:xfrm>
        </p:spPr>
        <p:txBody>
          <a:bodyPr/>
          <a:lstStyle/>
          <a:p>
            <a:r>
              <a:rPr lang="en-US" dirty="0" smtClean="0"/>
              <a:t>Shared selection</a:t>
            </a:r>
            <a:endParaRPr lang="en-US" dirty="0"/>
          </a:p>
        </p:txBody>
      </p:sp>
      <p:pic>
        <p:nvPicPr>
          <p:cNvPr id="4" name="Picture 3"/>
          <p:cNvPicPr>
            <a:picLocks noChangeAspect="1"/>
          </p:cNvPicPr>
          <p:nvPr/>
        </p:nvPicPr>
        <p:blipFill rotWithShape="1">
          <a:blip r:embed="rId2"/>
          <a:srcRect l="-1" t="10416" r="-732" b="36458"/>
          <a:stretch/>
        </p:blipFill>
        <p:spPr>
          <a:xfrm>
            <a:off x="457199" y="2590800"/>
            <a:ext cx="8480611" cy="2514600"/>
          </a:xfrm>
          <a:prstGeom prst="rect">
            <a:avLst/>
          </a:prstGeom>
        </p:spPr>
      </p:pic>
    </p:spTree>
    <p:extLst>
      <p:ext uri="{BB962C8B-B14F-4D97-AF65-F5344CB8AC3E}">
        <p14:creationId xmlns:p14="http://schemas.microsoft.com/office/powerpoint/2010/main" val="27776768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Recommended DCs </a:t>
            </a:r>
            <a:endParaRPr lang="en-US" dirty="0"/>
          </a:p>
        </p:txBody>
      </p:sp>
      <p:sp>
        <p:nvSpPr>
          <p:cNvPr id="5" name="Content Placeholder 4"/>
          <p:cNvSpPr>
            <a:spLocks noGrp="1"/>
          </p:cNvSpPr>
          <p:nvPr>
            <p:ph sz="quarter" idx="1"/>
          </p:nvPr>
        </p:nvSpPr>
        <p:spPr>
          <a:xfrm>
            <a:off x="301752" y="1527048"/>
            <a:ext cx="8503920" cy="2435352"/>
          </a:xfrm>
        </p:spPr>
        <p:txBody>
          <a:bodyPr>
            <a:normAutofit/>
          </a:bodyPr>
          <a:lstStyle/>
          <a:p>
            <a:r>
              <a:rPr lang="en-US" dirty="0" smtClean="0"/>
              <a:t>Moving away from the standardization concept, groups can less formally identify DCs as recommended for a certain context.</a:t>
            </a:r>
          </a:p>
          <a:p>
            <a:r>
              <a:rPr lang="en-US" dirty="0" smtClean="0"/>
              <a:t>DCSs can then be standardized in relevant ISO standards.</a:t>
            </a:r>
          </a:p>
          <a:p>
            <a:endParaRPr lang="en-US" dirty="0"/>
          </a:p>
        </p:txBody>
      </p:sp>
      <p:pic>
        <p:nvPicPr>
          <p:cNvPr id="6" name="Picture 5"/>
          <p:cNvPicPr>
            <a:picLocks noChangeAspect="1"/>
          </p:cNvPicPr>
          <p:nvPr/>
        </p:nvPicPr>
        <p:blipFill rotWithShape="1">
          <a:blip r:embed="rId2"/>
          <a:srcRect t="15625" r="58784" b="63542"/>
          <a:stretch/>
        </p:blipFill>
        <p:spPr>
          <a:xfrm>
            <a:off x="1202102" y="4191000"/>
            <a:ext cx="6703219" cy="1905000"/>
          </a:xfrm>
          <a:prstGeom prst="rect">
            <a:avLst/>
          </a:prstGeom>
        </p:spPr>
      </p:pic>
    </p:spTree>
    <p:extLst>
      <p:ext uri="{BB962C8B-B14F-4D97-AF65-F5344CB8AC3E}">
        <p14:creationId xmlns:p14="http://schemas.microsoft.com/office/powerpoint/2010/main" val="23367409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Standardized DCSs</a:t>
            </a:r>
            <a:endParaRPr lang="en-US" dirty="0"/>
          </a:p>
        </p:txBody>
      </p:sp>
      <p:sp>
        <p:nvSpPr>
          <p:cNvPr id="3" name="Content Placeholder 2"/>
          <p:cNvSpPr>
            <a:spLocks noGrp="1"/>
          </p:cNvSpPr>
          <p:nvPr>
            <p:ph sz="quarter" idx="1"/>
          </p:nvPr>
        </p:nvSpPr>
        <p:spPr>
          <a:xfrm>
            <a:off x="301752" y="1527048"/>
            <a:ext cx="8503920" cy="2587752"/>
          </a:xfrm>
        </p:spPr>
        <p:txBody>
          <a:bodyPr>
            <a:normAutofit/>
          </a:bodyPr>
          <a:lstStyle/>
          <a:p>
            <a:r>
              <a:rPr lang="en-US" dirty="0" smtClean="0"/>
              <a:t>Standardization is more readily realized by listing the DCS in the relevant ISO standard and instantiating the DCS list in the DCR.</a:t>
            </a:r>
          </a:p>
          <a:p>
            <a:r>
              <a:rPr lang="en-US" b="1" dirty="0" smtClean="0"/>
              <a:t>ISO</a:t>
            </a:r>
            <a:r>
              <a:rPr lang="en-US" dirty="0"/>
              <a:t> 24611:2012. Language resource management </a:t>
            </a:r>
            <a:r>
              <a:rPr lang="en-US" dirty="0" smtClean="0"/>
              <a:t>–  </a:t>
            </a:r>
            <a:r>
              <a:rPr lang="en-US" dirty="0" err="1"/>
              <a:t>Morpho</a:t>
            </a:r>
            <a:r>
              <a:rPr lang="en-US" dirty="0"/>
              <a:t>-syntactic annotation framework (</a:t>
            </a:r>
            <a:r>
              <a:rPr lang="en-US" b="1" dirty="0" smtClean="0"/>
              <a:t>MAF</a:t>
            </a:r>
            <a:r>
              <a:rPr lang="en-US" dirty="0" smtClean="0"/>
              <a:t>)</a:t>
            </a:r>
            <a:endParaRPr lang="en-US" dirty="0"/>
          </a:p>
        </p:txBody>
      </p:sp>
      <p:pic>
        <p:nvPicPr>
          <p:cNvPr id="4" name="Picture 3"/>
          <p:cNvPicPr>
            <a:picLocks noChangeAspect="1"/>
          </p:cNvPicPr>
          <p:nvPr/>
        </p:nvPicPr>
        <p:blipFill>
          <a:blip r:embed="rId2"/>
          <a:stretch>
            <a:fillRect/>
          </a:stretch>
        </p:blipFill>
        <p:spPr>
          <a:xfrm>
            <a:off x="419961" y="1510719"/>
            <a:ext cx="8267502" cy="4648200"/>
          </a:xfrm>
          <a:prstGeom prst="rect">
            <a:avLst/>
          </a:prstGeom>
        </p:spPr>
      </p:pic>
    </p:spTree>
    <p:extLst>
      <p:ext uri="{BB962C8B-B14F-4D97-AF65-F5344CB8AC3E}">
        <p14:creationId xmlns:p14="http://schemas.microsoft.com/office/powerpoint/2010/main" val="3728295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Outputs</a:t>
            </a:r>
            <a:endParaRPr lang="en-US" dirty="0"/>
          </a:p>
        </p:txBody>
      </p:sp>
      <p:sp>
        <p:nvSpPr>
          <p:cNvPr id="3" name="Content Placeholder 2"/>
          <p:cNvSpPr>
            <a:spLocks noGrp="1"/>
          </p:cNvSpPr>
          <p:nvPr>
            <p:ph sz="quarter" idx="1"/>
          </p:nvPr>
        </p:nvSpPr>
        <p:spPr>
          <a:xfrm>
            <a:off x="301752" y="1527048"/>
            <a:ext cx="8503920" cy="606552"/>
          </a:xfrm>
        </p:spPr>
        <p:txBody>
          <a:bodyPr/>
          <a:lstStyle/>
          <a:p>
            <a:r>
              <a:rPr lang="en-US" dirty="0" smtClean="0"/>
              <a:t>Human-readable HTML representation</a:t>
            </a:r>
            <a:endParaRPr lang="en-US" dirty="0"/>
          </a:p>
        </p:txBody>
      </p:sp>
      <p:pic>
        <p:nvPicPr>
          <p:cNvPr id="4" name="Picture 3"/>
          <p:cNvPicPr>
            <a:picLocks noChangeAspect="1"/>
          </p:cNvPicPr>
          <p:nvPr/>
        </p:nvPicPr>
        <p:blipFill rotWithShape="1">
          <a:blip r:embed="rId2"/>
          <a:srcRect l="24817" t="6250" r="5491" b="8334"/>
          <a:stretch/>
        </p:blipFill>
        <p:spPr>
          <a:xfrm>
            <a:off x="301752" y="448953"/>
            <a:ext cx="8503920" cy="5859843"/>
          </a:xfrm>
          <a:prstGeom prst="rect">
            <a:avLst/>
          </a:prstGeom>
        </p:spPr>
      </p:pic>
    </p:spTree>
    <p:extLst>
      <p:ext uri="{BB962C8B-B14F-4D97-AF65-F5344CB8AC3E}">
        <p14:creationId xmlns:p14="http://schemas.microsoft.com/office/powerpoint/2010/main" val="103601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Outputs</a:t>
            </a:r>
            <a:endParaRPr lang="en-US" dirty="0"/>
          </a:p>
        </p:txBody>
      </p:sp>
      <p:sp>
        <p:nvSpPr>
          <p:cNvPr id="3" name="Content Placeholder 2"/>
          <p:cNvSpPr>
            <a:spLocks noGrp="1"/>
          </p:cNvSpPr>
          <p:nvPr>
            <p:ph sz="quarter" idx="1"/>
          </p:nvPr>
        </p:nvSpPr>
        <p:spPr>
          <a:xfrm>
            <a:off x="301752" y="1527048"/>
            <a:ext cx="8503920" cy="606552"/>
          </a:xfrm>
        </p:spPr>
        <p:txBody>
          <a:bodyPr/>
          <a:lstStyle/>
          <a:p>
            <a:r>
              <a:rPr lang="en-US" dirty="0" smtClean="0"/>
              <a:t>Processable data outputs</a:t>
            </a:r>
            <a:endParaRPr lang="en-US" dirty="0"/>
          </a:p>
        </p:txBody>
      </p:sp>
      <p:pic>
        <p:nvPicPr>
          <p:cNvPr id="4" name="Picture 3"/>
          <p:cNvPicPr>
            <a:picLocks noChangeAspect="1"/>
          </p:cNvPicPr>
          <p:nvPr/>
        </p:nvPicPr>
        <p:blipFill>
          <a:blip r:embed="rId2"/>
          <a:stretch>
            <a:fillRect/>
          </a:stretch>
        </p:blipFill>
        <p:spPr>
          <a:xfrm>
            <a:off x="457200" y="2133600"/>
            <a:ext cx="8378952" cy="4710861"/>
          </a:xfrm>
          <a:prstGeom prst="rect">
            <a:avLst/>
          </a:prstGeom>
        </p:spPr>
      </p:pic>
    </p:spTree>
    <p:extLst>
      <p:ext uri="{BB962C8B-B14F-4D97-AF65-F5344CB8AC3E}">
        <p14:creationId xmlns:p14="http://schemas.microsoft.com/office/powerpoint/2010/main" val="28483285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SOcatTemplate_SEW">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ISOcatTemplate_SEW</Template>
  <TotalTime>5059</TotalTime>
  <Words>1262</Words>
  <Application>Microsoft Office PowerPoint</Application>
  <PresentationFormat>On-screen Show (4:3)</PresentationFormat>
  <Paragraphs>137</Paragraphs>
  <Slides>31</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Calibri</vt:lpstr>
      <vt:lpstr>Georgia</vt:lpstr>
      <vt:lpstr>Wingdings</vt:lpstr>
      <vt:lpstr>Wingdings 2</vt:lpstr>
      <vt:lpstr>ISOcatTemplate_SEW</vt:lpstr>
      <vt:lpstr>ISOcat: Metadata Registry</vt:lpstr>
      <vt:lpstr>Terminology Communities of Practice</vt:lpstr>
      <vt:lpstr>ISOcat History as a Metadata Registry</vt:lpstr>
      <vt:lpstr>ISO TC 37 Terminology Standards</vt:lpstr>
      <vt:lpstr>Early Development</vt:lpstr>
      <vt:lpstr>ISO/IEC 11179 Family of Standards</vt:lpstr>
      <vt:lpstr>ISO 12620:1999 &amp; Core 11179 Attributes</vt:lpstr>
      <vt:lpstr>SYNTAX to ISOcat</vt:lpstr>
      <vt:lpstr>Core 11179 Functionalities in ISOcat</vt:lpstr>
      <vt:lpstr>The DCR Entry</vt:lpstr>
      <vt:lpstr>ISOcat DC Specification – Header </vt:lpstr>
      <vt:lpstr>PID Resolution</vt:lpstr>
      <vt:lpstr>PID Resolution</vt:lpstr>
      <vt:lpstr>ISOcat DC Administrative Information</vt:lpstr>
      <vt:lpstr>ISOcat DC Description Section</vt:lpstr>
      <vt:lpstr>Conceptual domain, Linguistic Section</vt:lpstr>
      <vt:lpstr>Link to a Simple DC in the Conceptual Domain</vt:lpstr>
      <vt:lpstr>Multiple Conceptual Domains</vt:lpstr>
      <vt:lpstr>Multiple Conceptual Domains</vt:lpstr>
      <vt:lpstr>Data Category Selections</vt:lpstr>
      <vt:lpstr>User Access &amp; Data Category Selections</vt:lpstr>
      <vt:lpstr>Private Workspace</vt:lpstr>
      <vt:lpstr>Going Public</vt:lpstr>
      <vt:lpstr>Create/Edit Modes</vt:lpstr>
      <vt:lpstr>Quality Check</vt:lpstr>
      <vt:lpstr>Sharing</vt:lpstr>
      <vt:lpstr>Sharing</vt:lpstr>
      <vt:lpstr>Recommended DCs </vt:lpstr>
      <vt:lpstr>Standardized DCSs</vt:lpstr>
      <vt:lpstr>Data Outputs</vt:lpstr>
      <vt:lpstr>Data Outputs</vt:lpstr>
    </vt:vector>
  </TitlesOfParts>
  <Company>Sony Electronics,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Containers and Data  Category Types</dc:title>
  <dc:creator>sellenwright</dc:creator>
  <cp:lastModifiedBy>Sue Ellen Wright</cp:lastModifiedBy>
  <cp:revision>40</cp:revision>
  <cp:lastPrinted>2012-10-21T01:24:05Z</cp:lastPrinted>
  <dcterms:created xsi:type="dcterms:W3CDTF">2011-04-12T13:13:48Z</dcterms:created>
  <dcterms:modified xsi:type="dcterms:W3CDTF">2013-12-09T13:38:15Z</dcterms:modified>
</cp:coreProperties>
</file>