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73" r:id="rId2"/>
    <p:sldMasterId id="2147483685" r:id="rId3"/>
    <p:sldMasterId id="2147483697" r:id="rId4"/>
    <p:sldMasterId id="2147483709" r:id="rId5"/>
    <p:sldMasterId id="2147483748" r:id="rId6"/>
  </p:sldMasterIdLst>
  <p:notesMasterIdLst>
    <p:notesMasterId r:id="rId48"/>
  </p:notesMasterIdLst>
  <p:handoutMasterIdLst>
    <p:handoutMasterId r:id="rId49"/>
  </p:handoutMasterIdLst>
  <p:sldIdLst>
    <p:sldId id="256" r:id="rId7"/>
    <p:sldId id="367" r:id="rId8"/>
    <p:sldId id="362" r:id="rId9"/>
    <p:sldId id="378" r:id="rId10"/>
    <p:sldId id="379" r:id="rId11"/>
    <p:sldId id="380" r:id="rId12"/>
    <p:sldId id="355" r:id="rId13"/>
    <p:sldId id="356" r:id="rId14"/>
    <p:sldId id="337" r:id="rId15"/>
    <p:sldId id="364" r:id="rId16"/>
    <p:sldId id="360" r:id="rId17"/>
    <p:sldId id="361" r:id="rId18"/>
    <p:sldId id="353" r:id="rId19"/>
    <p:sldId id="354" r:id="rId20"/>
    <p:sldId id="363" r:id="rId21"/>
    <p:sldId id="350" r:id="rId22"/>
    <p:sldId id="351" r:id="rId23"/>
    <p:sldId id="382" r:id="rId24"/>
    <p:sldId id="331" r:id="rId25"/>
    <p:sldId id="352" r:id="rId26"/>
    <p:sldId id="365" r:id="rId27"/>
    <p:sldId id="381" r:id="rId28"/>
    <p:sldId id="374" r:id="rId29"/>
    <p:sldId id="375" r:id="rId30"/>
    <p:sldId id="376" r:id="rId31"/>
    <p:sldId id="377" r:id="rId32"/>
    <p:sldId id="278" r:id="rId33"/>
    <p:sldId id="303" r:id="rId34"/>
    <p:sldId id="312" r:id="rId35"/>
    <p:sldId id="329" r:id="rId36"/>
    <p:sldId id="321" r:id="rId37"/>
    <p:sldId id="289" r:id="rId38"/>
    <p:sldId id="288" r:id="rId39"/>
    <p:sldId id="287" r:id="rId40"/>
    <p:sldId id="295" r:id="rId41"/>
    <p:sldId id="286" r:id="rId42"/>
    <p:sldId id="369" r:id="rId43"/>
    <p:sldId id="370" r:id="rId44"/>
    <p:sldId id="371" r:id="rId45"/>
    <p:sldId id="372" r:id="rId46"/>
    <p:sldId id="368" r:id="rId47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55" autoAdjust="0"/>
    <p:restoredTop sz="94611" autoAdjust="0"/>
  </p:normalViewPr>
  <p:slideViewPr>
    <p:cSldViewPr>
      <p:cViewPr varScale="1">
        <p:scale>
          <a:sx n="135" d="100"/>
          <a:sy n="135" d="100"/>
        </p:scale>
        <p:origin x="-912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14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92" d="100"/>
          <a:sy n="92" d="100"/>
        </p:scale>
        <p:origin x="-378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2A24C6-B9F2-41C0-A3F6-3FF5F87F58A3}" type="datetimeFigureOut">
              <a:rPr lang="nl-NL" smtClean="0"/>
              <a:t>9-12-2013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B9301-A9A2-4BC5-8B5E-A318C5DF2CF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0284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10D2D-561A-4885-A882-38D6F91E06FF}" type="datetimeFigureOut">
              <a:rPr lang="nl-NL" smtClean="0"/>
              <a:t>9-12-2013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8F1B8F-FA02-45B5-8E1D-FC0D902FCE2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84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EC168E-505C-43DF-823A-DCCA6C5E4B3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1" charset="-128"/>
              </a:defRPr>
            </a:lvl9pPr>
          </a:lstStyle>
          <a:p>
            <a:fld id="{017CDBCD-28B2-44EA-8ACA-DDEC6AAB69EB}" type="slidenum">
              <a:rPr lang="en-US" sz="1200" smtClean="0">
                <a:solidFill>
                  <a:prstClr val="black"/>
                </a:solidFill>
              </a:rPr>
              <a:pPr/>
              <a:t>27</a:t>
            </a:fld>
            <a:endParaRPr lang="en-US" sz="1200" dirty="0" smtClean="0">
              <a:solidFill>
                <a:prstClr val="black"/>
              </a:solidFill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3.0/nl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3.0/nl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3.0/nl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3.0/nl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mirrors.creativecommons.org/presskit/buttons/88x31/png/by-nc-sa.eu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516563"/>
            <a:ext cx="100012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358775"/>
            <a:ext cx="7629525" cy="1079500"/>
          </a:xfrm>
        </p:spPr>
        <p:txBody>
          <a:bodyPr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om het opmaakprofiel te bewerken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628775"/>
            <a:ext cx="7629525" cy="1800225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om het opmaakprofiel van de modelondertitel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31519672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SWCS 2013: From Ontology to Wiki</a:t>
            </a:r>
            <a:endParaRPr lang="nl-NL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99733-2D56-413C-B920-5F3BA72E3382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7740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SWCS 2013: From Ontology to Wiki</a:t>
            </a:r>
            <a:endParaRPr lang="nl-NL" dirty="0" smtClean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90A84-7EF0-45C6-80C8-2394FF239ADA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90658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SWCS 2013: From Ontology to Wiki</a:t>
            </a:r>
            <a:endParaRPr lang="nl-NL" dirty="0" smtClean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90A84-7EF0-45C6-80C8-2394FF239ADA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39107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SWCS 2013: From Ontology to Wiki</a:t>
            </a:r>
            <a:endParaRPr lang="nl-NL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62FB6-B0DF-4330-84D4-17725179DDBE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27597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600200"/>
            <a:ext cx="3441700" cy="3844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9750" y="1600200"/>
            <a:ext cx="3441700" cy="3844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SWCS 2013: From Ontology to Wiki</a:t>
            </a:r>
            <a:endParaRPr lang="nl-NL" dirty="0" smtClean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9C3EA-8456-463E-941E-697E5F3070D5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42528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SWCS 2013: From Ontology to Wiki</a:t>
            </a:r>
            <a:endParaRPr lang="nl-NL" dirty="0" smtClean="0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CDE19-6639-4D3D-B338-D5A32980C8D0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79722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SWCS 2013: From Ontology to Wiki</a:t>
            </a:r>
            <a:endParaRPr lang="nl-NL" dirty="0" smtClean="0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1C707-62E4-4B66-9FE8-922FCA13917B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8800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SWCS 2013: From Ontology to Wiki</a:t>
            </a:r>
            <a:endParaRPr lang="nl-NL" dirty="0" smtClean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EABA5-E98B-45BD-A080-ADD337096CA4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3226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SWCS 2013: From Ontology to Wiki</a:t>
            </a:r>
            <a:endParaRPr lang="nl-NL" dirty="0" smtClean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F85714-6AD8-4087-ACFA-634C8A66E77A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1656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SWCS 2013: From Ontology to Wiki</a:t>
            </a:r>
            <a:endParaRPr lang="nl-NL" dirty="0" smtClean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7AAD7-3E08-428E-8071-C7FED04ACD53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69978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32500" y="274638"/>
            <a:ext cx="1758950" cy="51704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0" y="274638"/>
            <a:ext cx="5124450" cy="51704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Pagina </a:t>
            </a:r>
            <a:fld id="{25160943-A54A-4549-B09C-6AA5AD4C63E3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7144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9C387-1FE3-49A7-AD81-017A94F976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8465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BF9AF-F6BC-401C-8551-EDE1519C41C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930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BF581-04D0-42D4-ACA4-2AD21799B6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1759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BAB41-E2C4-4B58-94AB-E376AE0BF3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823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E69FC-E1D2-40D2-8EA1-4CF6E2A6EE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103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3D695-A36C-4818-AA92-B2478003BE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0045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5E59E-ACAC-43B5-AD39-ADDD4380DA8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1135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5EC60C-803C-4680-ABF1-56F2A71BBA0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5992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9FD0B-0F94-4CC6-971E-601EC70917C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005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135ED-9C37-4596-B2BC-778E362DBD0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6358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92D4A-9ACD-4B1C-8578-2FD9CC5E06B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7745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mirrors.creativecommons.org/presskit/buttons/88x31/png/by-nc-sa.eu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750"/>
            <a:ext cx="100012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358775"/>
            <a:ext cx="7629525" cy="1079500"/>
          </a:xfrm>
        </p:spPr>
        <p:txBody>
          <a:bodyPr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om het opmaakprofiel te bewerken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628775"/>
            <a:ext cx="7629525" cy="1800225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om het opmaakprofiel van de modelondertitel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514365232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dirty="0">
                <a:solidFill>
                  <a:srgbClr val="000000"/>
                </a:solidFill>
              </a:rPr>
              <a:t>Pagina </a:t>
            </a:r>
            <a:fld id="{2C4AD00B-6E94-4A6B-8CB6-1B2EF000953F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5084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dirty="0">
                <a:solidFill>
                  <a:srgbClr val="000000"/>
                </a:solidFill>
              </a:rPr>
              <a:t>Pagina </a:t>
            </a:r>
            <a:fld id="{60CBA01E-33AA-4ABE-9037-0BF361DB8AC0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8883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600200"/>
            <a:ext cx="3441700" cy="3844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9750" y="1600200"/>
            <a:ext cx="3441700" cy="3844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dirty="0">
                <a:solidFill>
                  <a:srgbClr val="000000"/>
                </a:solidFill>
              </a:rPr>
              <a:t>Pagina </a:t>
            </a:r>
            <a:fld id="{58673C7B-5773-4D1A-9276-0C1C0CAD475A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986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dirty="0">
                <a:solidFill>
                  <a:srgbClr val="000000"/>
                </a:solidFill>
              </a:rPr>
              <a:t>Pagina </a:t>
            </a:r>
            <a:fld id="{8821E791-42DD-47E4-9CF0-A5202854D598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27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dirty="0">
                <a:solidFill>
                  <a:srgbClr val="000000"/>
                </a:solidFill>
              </a:rPr>
              <a:t>Pagina </a:t>
            </a:r>
            <a:fld id="{D056164A-8D13-4F8D-A3B1-050DEB03799E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7965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dirty="0">
                <a:solidFill>
                  <a:srgbClr val="000000"/>
                </a:solidFill>
              </a:rPr>
              <a:t>Pagina </a:t>
            </a:r>
            <a:fld id="{2E980F51-1E42-48EC-908A-124F53AF4158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4346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>
          <a:xfrm>
            <a:off x="2123728" y="6696075"/>
            <a:ext cx="4608513" cy="16192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010400" y="6696075"/>
            <a:ext cx="2133600" cy="161925"/>
          </a:xfrm>
          <a:ln/>
        </p:spPr>
        <p:txBody>
          <a:bodyPr/>
          <a:lstStyle>
            <a:lvl1pPr>
              <a:defRPr/>
            </a:lvl1pPr>
          </a:lstStyle>
          <a:p>
            <a:pPr algn="r">
              <a:defRPr/>
            </a:pPr>
            <a:r>
              <a:rPr lang="nl-NL" dirty="0" smtClean="0">
                <a:solidFill>
                  <a:srgbClr val="000000"/>
                </a:solidFill>
              </a:rPr>
              <a:t>Pagina </a:t>
            </a:r>
            <a:fld id="{2E980F51-1E42-48EC-908A-124F53AF4158}" type="slidenum">
              <a:rPr lang="nl-NL" smtClean="0">
                <a:solidFill>
                  <a:srgbClr val="000000"/>
                </a:solidFill>
              </a:rPr>
              <a:pPr algn="r">
                <a:defRPr/>
              </a:pPr>
              <a:t>‹#›</a:t>
            </a:fld>
            <a:endParaRPr 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0830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dirty="0">
                <a:solidFill>
                  <a:srgbClr val="000000"/>
                </a:solidFill>
              </a:rPr>
              <a:t>Pagina </a:t>
            </a:r>
            <a:fld id="{D01F96E8-FBE9-4519-95F6-FBF6C12137BD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9907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dirty="0">
                <a:solidFill>
                  <a:srgbClr val="000000"/>
                </a:solidFill>
              </a:rPr>
              <a:t>Pagina </a:t>
            </a:r>
            <a:fld id="{AF7E9E0D-0498-434C-9772-A398F1CBD16A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9225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dirty="0">
                <a:solidFill>
                  <a:srgbClr val="000000"/>
                </a:solidFill>
              </a:rPr>
              <a:t>Pagina </a:t>
            </a:r>
            <a:fld id="{8B3555B5-0E0C-418A-AE59-16BB533EE99D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1434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32500" y="274638"/>
            <a:ext cx="1758950" cy="51704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0" y="274638"/>
            <a:ext cx="5124450" cy="51704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dirty="0">
                <a:solidFill>
                  <a:srgbClr val="000000"/>
                </a:solidFill>
              </a:rPr>
              <a:t>Pagina </a:t>
            </a:r>
            <a:fld id="{9567BFAD-2153-4897-B4BE-CE0E48E7A25C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8430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9C387-1FE3-49A7-AD81-017A94F976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0065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BF9AF-F6BC-401C-8551-EDE1519C41C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2308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BF581-04D0-42D4-ACA4-2AD21799B6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0697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BAB41-E2C4-4B58-94AB-E376AE0BF3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0228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E69FC-E1D2-40D2-8EA1-4CF6E2A6EE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2623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3D695-A36C-4818-AA92-B2478003BE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2185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5E59E-ACAC-43B5-AD39-ADDD4380DA8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7168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5EC60C-803C-4680-ABF1-56F2A71BBA0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8970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9FD0B-0F94-4CC6-971E-601EC70917C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2196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135ED-9C37-4596-B2BC-778E362DBD0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1499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92D4A-9ACD-4B1C-8578-2FD9CC5E06B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6628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mirrors.creativecommons.org/presskit/buttons/88x31/png/by-nc-sa.eu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516563"/>
            <a:ext cx="100012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358775"/>
            <a:ext cx="7629525" cy="1079500"/>
          </a:xfrm>
        </p:spPr>
        <p:txBody>
          <a:bodyPr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om het opmaakprofiel te bewerken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628775"/>
            <a:ext cx="7629525" cy="1800225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om het opmaakprofiel van de modelondertitel te bewerken</a:t>
            </a:r>
          </a:p>
        </p:txBody>
      </p:sp>
    </p:spTree>
    <p:extLst>
      <p:ext uri="{BB962C8B-B14F-4D97-AF65-F5344CB8AC3E}">
        <p14:creationId xmlns:p14="http://schemas.microsoft.com/office/powerpoint/2010/main" val="500069026"/>
      </p:ext>
    </p:extLst>
  </p:cSld>
  <p:clrMapOvr>
    <a:masterClrMapping/>
  </p:clrMapOvr>
  <p:hf hd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0780ACB6-67E9-4BEB-A45A-3D8F131BC5E4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8334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DB328EE0-DD63-4E93-AA18-710D71A53341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3291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600200"/>
            <a:ext cx="3441700" cy="3844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9750" y="1600200"/>
            <a:ext cx="3441700" cy="3844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9FBD88B9-E66F-4D1B-A90D-7F2443E3DB6B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212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1B70E902-396F-404E-9855-9660158FFEFB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611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025277D3-F844-4FE4-9F44-3F9EB0B5751A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1345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A016A728-19A1-473B-8E8F-F323F922FAAF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5346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76416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7BCA2BFB-024C-469D-B69A-B0822B76D432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9023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47A0C663-4A8C-4406-8C29-E63EF74823F7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3582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6A60E715-6B30-4848-B01C-C7D3493BCB7C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5460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32500" y="274638"/>
            <a:ext cx="1758950" cy="51704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0" y="274638"/>
            <a:ext cx="5124450" cy="51704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78E73890-BEC1-4A03-8131-6D28C8BDC751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5851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mirrors.creativecommons.org/presskit/buttons/88x31/png/by-nc-sa.eu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750"/>
            <a:ext cx="100012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358775"/>
            <a:ext cx="7629525" cy="1079500"/>
          </a:xfrm>
        </p:spPr>
        <p:txBody>
          <a:bodyPr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om het opmaakprofiel te bewerken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628775"/>
            <a:ext cx="7629525" cy="1800225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om het opmaakprofiel van de modelondertitel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580374430"/>
      </p:ext>
    </p:extLst>
  </p:cSld>
  <p:clrMapOvr>
    <a:masterClrMapping/>
  </p:clrMapOvr>
  <p:hf hd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2C4AD00B-6E94-4A6B-8CB6-1B2EF000953F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54393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60CBA01E-33AA-4ABE-9037-0BF361DB8AC0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612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600200"/>
            <a:ext cx="3441700" cy="3844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9750" y="1600200"/>
            <a:ext cx="3441700" cy="3844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58673C7B-5773-4D1A-9276-0C1C0CAD475A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0137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8821E791-42DD-47E4-9CF0-A5202854D598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752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D056164A-8D13-4F8D-A3B1-050DEB03799E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68529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2E980F51-1E42-48EC-908A-124F53AF4158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1165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D01F96E8-FBE9-4519-95F6-FBF6C12137BD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0613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AF7E9E0D-0498-434C-9772-A398F1CBD16A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8617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8B3555B5-0E0C-418A-AE59-16BB533EE99D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78990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32500" y="274638"/>
            <a:ext cx="1758950" cy="51704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0" y="274638"/>
            <a:ext cx="5124450" cy="51704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9567BFAD-2153-4897-B4BE-CE0E48E7A25C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404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creativecommons.org/licenses/by-nc-sa/3.0/nl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hyperlink" Target="http://creativecommons.org/licenses/by-nc-sa/3.0/nl/" TargetMode="Externa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hyperlink" Target="http://creativecommons.org/licenses/by-nc-sa/3.0/nl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74638"/>
            <a:ext cx="7035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600200"/>
            <a:ext cx="7035800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7234" y="6671187"/>
            <a:ext cx="7069532" cy="188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000" i="1" smtClean="0"/>
            </a:lvl1pPr>
          </a:lstStyle>
          <a:p>
            <a:pPr>
              <a:defRPr/>
            </a:pPr>
            <a:r>
              <a:rPr lang="en-US" dirty="0" smtClean="0"/>
              <a:t>SWCS 2013: From Ontology to Wiki</a:t>
            </a:r>
            <a:endParaRPr lang="nl-NL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0392" y="6683887"/>
            <a:ext cx="1043608" cy="17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>
              <a:defRPr/>
            </a:pPr>
            <a:fld id="{91A2BA1F-F034-493E-829A-B3967C4D7F2C}" type="slidenum">
              <a:rPr lang="nl-NL" smtClean="0"/>
              <a:pPr>
                <a:defRPr/>
              </a:pPr>
              <a:t>‹#›</a:t>
            </a:fld>
            <a:endParaRPr lang="nl-NL" dirty="0"/>
          </a:p>
        </p:txBody>
      </p:sp>
      <p:pic>
        <p:nvPicPr>
          <p:cNvPr id="1030" name="Picture 7" descr="http://mirrors.creativecommons.org/presskit/buttons/88x31/png/by-nc-sa.eu.png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5" y="6496562"/>
            <a:ext cx="100012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6" r:id="rId3"/>
    <p:sldLayoutId id="2147483735" r:id="rId4"/>
    <p:sldLayoutId id="2147483663" r:id="rId5"/>
    <p:sldLayoutId id="2147483664" r:id="rId6"/>
    <p:sldLayoutId id="2147483665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58775" indent="-358775" algn="l" rtl="0" eaLnBrk="0" fontAlgn="base" hangingPunct="0">
        <a:spcBef>
          <a:spcPct val="5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19138" indent="-358775" algn="l" rtl="0" eaLnBrk="0" fontAlgn="base" hangingPunct="0">
        <a:spcBef>
          <a:spcPct val="5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079500" indent="-358775" algn="l" rtl="0" eaLnBrk="0" fontAlgn="base" hangingPunct="0">
        <a:spcBef>
          <a:spcPct val="5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439863" indent="-358775" algn="l" rtl="0" eaLnBrk="0" fontAlgn="base" hangingPunct="0">
        <a:spcBef>
          <a:spcPct val="5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17986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2558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7130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1702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6274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Titelstijl van model bewerken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AA35D424-EFEC-4D71-BD3D-9F8C9E60F8D3}" type="slidenum">
              <a:rPr lang="en-US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334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74638"/>
            <a:ext cx="7035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600200"/>
            <a:ext cx="7035800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55650" y="6083300"/>
            <a:ext cx="460851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5650" y="6245225"/>
            <a:ext cx="21336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r>
              <a:rPr lang="nl-NL" dirty="0">
                <a:solidFill>
                  <a:srgbClr val="000000"/>
                </a:solidFill>
              </a:rPr>
              <a:t>Pagina </a:t>
            </a:r>
            <a:fld id="{34C71B7F-98BB-45EF-86A7-FBF53C6AD6F6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 dirty="0">
              <a:solidFill>
                <a:srgbClr val="000000"/>
              </a:solidFill>
            </a:endParaRPr>
          </a:p>
        </p:txBody>
      </p:sp>
      <p:pic>
        <p:nvPicPr>
          <p:cNvPr id="1030" name="Picture 7" descr="http://mirrors.creativecommons.org/presskit/buttons/88x31/png/by-nc-sa.eu.png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750"/>
            <a:ext cx="100012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3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734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58775" indent="-358775" algn="l" rtl="0" eaLnBrk="0" fontAlgn="base" hangingPunct="0">
        <a:spcBef>
          <a:spcPct val="5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19138" indent="-358775" algn="l" rtl="0" eaLnBrk="0" fontAlgn="base" hangingPunct="0">
        <a:spcBef>
          <a:spcPct val="5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079500" indent="-358775" algn="l" rtl="0" eaLnBrk="0" fontAlgn="base" hangingPunct="0">
        <a:spcBef>
          <a:spcPct val="5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439863" indent="-358775" algn="l" rtl="0" eaLnBrk="0" fontAlgn="base" hangingPunct="0">
        <a:spcBef>
          <a:spcPct val="5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17986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2558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7130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1702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6274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Titelstijl van model bewerken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AA35D424-EFEC-4D71-BD3D-9F8C9E60F8D3}" type="slidenum">
              <a:rPr lang="en-US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92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74638"/>
            <a:ext cx="7035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600200"/>
            <a:ext cx="7035800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55650" y="6083300"/>
            <a:ext cx="460851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5650" y="6245225"/>
            <a:ext cx="21336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Arial" charset="0"/>
              </a:defRPr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5128685E-1687-4E50-8B86-846DFF28E3A9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7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58775" indent="-358775" algn="l" rtl="0" eaLnBrk="0" fontAlgn="base" hangingPunct="0">
        <a:spcBef>
          <a:spcPct val="5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19138" indent="-358775" algn="l" rtl="0" eaLnBrk="0" fontAlgn="base" hangingPunct="0">
        <a:spcBef>
          <a:spcPct val="5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079500" indent="-358775" algn="l" rtl="0" eaLnBrk="0" fontAlgn="base" hangingPunct="0">
        <a:spcBef>
          <a:spcPct val="5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439863" indent="-358775" algn="l" rtl="0" eaLnBrk="0" fontAlgn="base" hangingPunct="0">
        <a:spcBef>
          <a:spcPct val="5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17986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2558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7130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1702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6274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74638"/>
            <a:ext cx="7035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600200"/>
            <a:ext cx="7035800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55650" y="6083300"/>
            <a:ext cx="460851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5650" y="6245225"/>
            <a:ext cx="21336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r>
              <a:rPr lang="nl-NL">
                <a:solidFill>
                  <a:srgbClr val="000000"/>
                </a:solidFill>
              </a:rPr>
              <a:t>Pagina </a:t>
            </a:r>
            <a:fld id="{34C71B7F-98BB-45EF-86A7-FBF53C6AD6F6}" type="slidenum">
              <a:rPr lang="nl-N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000000"/>
              </a:solidFill>
            </a:endParaRPr>
          </a:p>
        </p:txBody>
      </p:sp>
      <p:pic>
        <p:nvPicPr>
          <p:cNvPr id="1030" name="Picture 7" descr="http://mirrors.creativecommons.org/presskit/buttons/88x31/png/by-nc-sa.eu.png">
            <a:hlinkClick r:id="rId14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750"/>
            <a:ext cx="100012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58775" indent="-358775" algn="l" rtl="0" eaLnBrk="0" fontAlgn="base" hangingPunct="0">
        <a:spcBef>
          <a:spcPct val="5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19138" indent="-358775" algn="l" rtl="0" eaLnBrk="0" fontAlgn="base" hangingPunct="0">
        <a:spcBef>
          <a:spcPct val="5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079500" indent="-358775" algn="l" rtl="0" eaLnBrk="0" fontAlgn="base" hangingPunct="0">
        <a:spcBef>
          <a:spcPct val="5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439863" indent="-358775" algn="l" rtl="0" eaLnBrk="0" fontAlgn="base" hangingPunct="0">
        <a:spcBef>
          <a:spcPct val="5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17986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2558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7130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1702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627438" indent="-358775" algn="l" rtl="0" eaLnBrk="0" fontAlgn="base" hangingPunct="0">
        <a:spcBef>
          <a:spcPct val="5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Open_University_(Netherlands)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6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620688"/>
            <a:ext cx="7629525" cy="1079500"/>
          </a:xfrm>
        </p:spPr>
        <p:txBody>
          <a:bodyPr/>
          <a:lstStyle/>
          <a:p>
            <a:r>
              <a:rPr lang="en-US" dirty="0" smtClean="0"/>
              <a:t>Semantic MediaWiki and Semantic Forms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sz="2400" dirty="0" smtClean="0"/>
          </a:p>
          <a:p>
            <a:r>
              <a:rPr lang="en-US" sz="2400" dirty="0" smtClean="0"/>
              <a:t>Lloyd Rutledge</a:t>
            </a:r>
          </a:p>
          <a:p>
            <a:r>
              <a:rPr lang="en-US" sz="2400" i="1" dirty="0" smtClean="0"/>
              <a:t>Semantic Registries Workshop, December 9</a:t>
            </a:r>
            <a:r>
              <a:rPr lang="en-US" sz="2400" i="1" baseline="30000" dirty="0" smtClean="0"/>
              <a:t>th</a:t>
            </a:r>
            <a:r>
              <a:rPr lang="en-US" sz="2400" i="1" dirty="0" smtClean="0"/>
              <a:t>, 2013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645333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http://www.slideshare.net/Lloyd.Rutledge/semantic-wikis-semantic-registries-workshop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from the organizers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In </a:t>
            </a:r>
            <a:r>
              <a:rPr lang="en-US" sz="2400" dirty="0"/>
              <a:t>your community, how is the support for a semantic registry?</a:t>
            </a:r>
          </a:p>
          <a:p>
            <a:r>
              <a:rPr lang="en-US" sz="2400" dirty="0" smtClean="0"/>
              <a:t>How </a:t>
            </a:r>
            <a:r>
              <a:rPr lang="en-US" sz="2400" dirty="0"/>
              <a:t>open is the registry, who can add or modify things, are the semantics stable?</a:t>
            </a:r>
          </a:p>
          <a:p>
            <a:r>
              <a:rPr lang="en-US" sz="2400" dirty="0" smtClean="0"/>
              <a:t>Does </a:t>
            </a:r>
            <a:r>
              <a:rPr lang="en-US" sz="2400" dirty="0"/>
              <a:t>the data model of the registry match your needs (information entry, relationships, granularity, possible inconsistency, …)</a:t>
            </a:r>
          </a:p>
          <a:p>
            <a:r>
              <a:rPr lang="en-US" sz="2400" dirty="0" smtClean="0"/>
              <a:t>How </a:t>
            </a:r>
            <a:r>
              <a:rPr lang="en-US" sz="2400" dirty="0"/>
              <a:t>is the sustainability of the registry: financially, </a:t>
            </a:r>
            <a:r>
              <a:rPr lang="en-US" sz="2400" dirty="0" err="1"/>
              <a:t>organisational</a:t>
            </a:r>
            <a:r>
              <a:rPr lang="en-US" sz="2400" dirty="0"/>
              <a:t>, … ?</a:t>
            </a:r>
            <a:endParaRPr lang="nl-NL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8B99733-2D56-413C-B920-5F3BA72E3382}" type="slidenum">
              <a:rPr lang="nl-NL" smtClean="0"/>
              <a:pPr>
                <a:defRPr/>
              </a:pPr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47441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i="1" dirty="0"/>
              <a:t>In your community, how is the support for a semantic registry?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650" y="1844824"/>
            <a:ext cx="7035800" cy="3600301"/>
          </a:xfrm>
        </p:spPr>
        <p:txBody>
          <a:bodyPr/>
          <a:lstStyle/>
          <a:p>
            <a:r>
              <a:rPr lang="en-US" sz="2400" dirty="0" smtClean="0"/>
              <a:t>Semantic MediaWiki and Semantic Forms are themselves technologies for setting up semantic registries</a:t>
            </a:r>
          </a:p>
          <a:p>
            <a:r>
              <a:rPr lang="en-US" sz="2400" dirty="0" smtClean="0"/>
              <a:t>They support their communities well</a:t>
            </a:r>
          </a:p>
          <a:p>
            <a:pPr lvl="1"/>
            <a:r>
              <a:rPr lang="en-US" sz="2000" dirty="0" smtClean="0"/>
              <a:t>Easy set up and maintenance</a:t>
            </a:r>
          </a:p>
          <a:p>
            <a:pPr lvl="1"/>
            <a:r>
              <a:rPr lang="en-US" sz="2000" dirty="0" smtClean="0"/>
              <a:t>Easily distributed maintenance, authoring and access</a:t>
            </a:r>
          </a:p>
          <a:p>
            <a:pPr lvl="1"/>
            <a:r>
              <a:rPr lang="en-US" sz="2000" dirty="0" smtClean="0"/>
              <a:t>Quick setup of Semantic Web endpoint</a:t>
            </a:r>
          </a:p>
          <a:p>
            <a:r>
              <a:rPr lang="en-US" sz="2400" dirty="0" smtClean="0"/>
              <a:t>Wikipedia as semantic registry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8B99733-2D56-413C-B920-5F3BA72E3382}" type="slidenum">
              <a:rPr lang="nl-NL" smtClean="0"/>
              <a:pPr>
                <a:defRPr/>
              </a:pPr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69716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450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6"/>
          <p:cNvSpPr txBox="1">
            <a:spLocks/>
          </p:cNvSpPr>
          <p:nvPr/>
        </p:nvSpPr>
        <p:spPr>
          <a:xfrm>
            <a:off x="251520" y="2636912"/>
            <a:ext cx="8640960" cy="1583506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Online, sharable,</a:t>
            </a:r>
            <a:r>
              <a:rPr kumimoji="0" lang="en-US" sz="3200" b="0" i="1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universal</a:t>
            </a:r>
          </a:p>
          <a:p>
            <a:pPr marL="342900" lvl="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sz="3200" i="1" kern="0" dirty="0" smtClean="0">
                <a:solidFill>
                  <a:srgbClr val="C00000"/>
                </a:solidFill>
                <a:latin typeface="Comic Sans MS" pitchFamily="66" charset="0"/>
              </a:rPr>
              <a:t>Specializes </a:t>
            </a:r>
            <a:r>
              <a:rPr lang="en-US" sz="3200" i="1" kern="0" dirty="0">
                <a:solidFill>
                  <a:srgbClr val="C00000"/>
                </a:solidFill>
                <a:latin typeface="Comic Sans MS" pitchFamily="66" charset="0"/>
              </a:rPr>
              <a:t>in </a:t>
            </a:r>
            <a:r>
              <a:rPr lang="en-US" sz="3200" i="1" kern="0" dirty="0" smtClean="0">
                <a:solidFill>
                  <a:srgbClr val="C00000"/>
                </a:solidFill>
                <a:latin typeface="Comic Sans MS" pitchFamily="66" charset="0"/>
              </a:rPr>
              <a:t>distance collaboration</a:t>
            </a:r>
          </a:p>
          <a:p>
            <a:pPr marL="342900" lvl="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sz="3200" i="1" kern="0" dirty="0" smtClean="0">
                <a:solidFill>
                  <a:srgbClr val="C00000"/>
                </a:solidFill>
                <a:latin typeface="Comic Sans MS" pitchFamily="66" charset="0"/>
              </a:rPr>
              <a:t>Well-supported, has extension framework</a:t>
            </a:r>
            <a:endParaRPr lang="en-US" sz="3200" i="1" kern="0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98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2986088"/>
            <a:ext cx="5976937" cy="382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4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08050"/>
            <a:ext cx="5867400" cy="375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611188" y="188913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3200" b="1" kern="0" dirty="0" smtClean="0">
                <a:solidFill>
                  <a:srgbClr val="F40921"/>
                </a:solidFill>
                <a:latin typeface="+mj-lt"/>
                <a:ea typeface="+mj-ea"/>
                <a:cs typeface="+mj-cs"/>
              </a:rPr>
              <a:t>Wikipedia infobox: open data editing</a:t>
            </a:r>
            <a:endParaRPr lang="en-US" sz="32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8484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468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6"/>
          <p:cNvSpPr txBox="1">
            <a:spLocks/>
          </p:cNvSpPr>
          <p:nvPr/>
        </p:nvSpPr>
        <p:spPr>
          <a:xfrm>
            <a:off x="251520" y="2636912"/>
            <a:ext cx="8640960" cy="1583506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Online, sharable,</a:t>
            </a:r>
            <a:r>
              <a:rPr kumimoji="0" lang="en-US" sz="3200" b="0" i="1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universal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3200" i="1" kern="0" baseline="0" dirty="0" smtClean="0">
                <a:solidFill>
                  <a:srgbClr val="C00000"/>
                </a:solidFill>
                <a:latin typeface="Comic Sans MS" pitchFamily="66" charset="0"/>
                <a:ea typeface="+mn-ea"/>
              </a:rPr>
              <a:t>Specializes</a:t>
            </a:r>
            <a:r>
              <a:rPr lang="en-US" sz="3200" i="1" kern="0" dirty="0" smtClean="0">
                <a:solidFill>
                  <a:srgbClr val="C00000"/>
                </a:solidFill>
                <a:latin typeface="Comic Sans MS" pitchFamily="66" charset="0"/>
                <a:ea typeface="+mn-ea"/>
              </a:rPr>
              <a:t> in data retrieval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XSLT</a:t>
            </a:r>
            <a:r>
              <a:rPr kumimoji="0" lang="en-US" sz="3200" b="0" i="1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can tailor data report presentation</a:t>
            </a:r>
            <a:endParaRPr kumimoji="0" lang="en-US" sz="3200" b="0" i="1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25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926264"/>
            <a:ext cx="8928992" cy="5887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89250" y="162226"/>
            <a:ext cx="1963024" cy="1224136"/>
          </a:xfrm>
          <a:prstGeom prst="ellipse">
            <a:avLst/>
          </a:prstGeom>
          <a:solidFill>
            <a:srgbClr val="CCECFF"/>
          </a:solidFill>
          <a:ln w="95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dirty="0" smtClean="0">
                <a:solidFill>
                  <a:schemeClr val="tx1"/>
                </a:solidFill>
              </a:rPr>
              <a:t>Your</a:t>
            </a:r>
          </a:p>
          <a:p>
            <a:pPr algn="ctr"/>
            <a:r>
              <a:rPr lang="nl-NL" sz="3200" dirty="0" smtClean="0">
                <a:solidFill>
                  <a:schemeClr val="tx1"/>
                </a:solidFill>
              </a:rPr>
              <a:t>wiki</a:t>
            </a:r>
            <a:endParaRPr lang="nl-NL" sz="3200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2052274" y="818710"/>
            <a:ext cx="4895990" cy="1269401"/>
          </a:xfrm>
          <a:prstGeom prst="straightConnector1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headEnd type="triangle"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39552" y="1340768"/>
            <a:ext cx="144016" cy="1944216"/>
          </a:xfrm>
          <a:prstGeom prst="straightConnector1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headEnd type="triangle"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1259632" y="1340768"/>
            <a:ext cx="864096" cy="3456384"/>
          </a:xfrm>
          <a:prstGeom prst="straightConnector1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headEnd type="triangle"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1547664" y="1287110"/>
            <a:ext cx="2664296" cy="3924262"/>
          </a:xfrm>
          <a:prstGeom prst="straightConnector1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headEnd type="triangle"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971600" y="1386363"/>
            <a:ext cx="720080" cy="3986853"/>
          </a:xfrm>
          <a:prstGeom prst="straightConnector1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headEnd type="triangle"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1691680" y="1287110"/>
            <a:ext cx="2736304" cy="2357914"/>
          </a:xfrm>
          <a:prstGeom prst="straightConnector1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headEnd type="triangle"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979712" y="981075"/>
            <a:ext cx="5400600" cy="2214073"/>
          </a:xfrm>
          <a:prstGeom prst="straightConnector1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headEnd type="triangle"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1907704" y="1124744"/>
            <a:ext cx="4176464" cy="3240360"/>
          </a:xfrm>
          <a:prstGeom prst="straightConnector1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headEnd type="triangle"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3" idx="6"/>
          </p:cNvCxnSpPr>
          <p:nvPr/>
        </p:nvCxnSpPr>
        <p:spPr>
          <a:xfrm flipH="1" flipV="1">
            <a:off x="2052274" y="774294"/>
            <a:ext cx="2087678" cy="350450"/>
          </a:xfrm>
          <a:prstGeom prst="straightConnector1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headEnd type="triangle"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65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How open is the registry, who can add or modify things, are the semantics stable?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By default open</a:t>
            </a:r>
          </a:p>
          <a:p>
            <a:r>
              <a:rPr lang="en-US" sz="2000" dirty="0" smtClean="0"/>
              <a:t>Webmaster can modify read, create and edit permissions</a:t>
            </a:r>
          </a:p>
          <a:p>
            <a:pPr lvl="1"/>
            <a:r>
              <a:rPr lang="en-US" dirty="0" smtClean="0"/>
              <a:t>Based on user types</a:t>
            </a:r>
          </a:p>
          <a:p>
            <a:pPr lvl="1"/>
            <a:r>
              <a:rPr lang="en-US" dirty="0" smtClean="0"/>
              <a:t>For all pages (concepts, resources) equally</a:t>
            </a:r>
          </a:p>
          <a:p>
            <a:r>
              <a:rPr lang="en-US" sz="2000" dirty="0" smtClean="0"/>
              <a:t>Data entry forms can restrict modification or entry of data</a:t>
            </a:r>
          </a:p>
          <a:p>
            <a:r>
              <a:rPr lang="en-US" sz="2000" dirty="0" smtClean="0"/>
              <a:t>Stability</a:t>
            </a:r>
          </a:p>
          <a:p>
            <a:pPr lvl="1"/>
            <a:r>
              <a:rPr lang="en-US" dirty="0" smtClean="0"/>
              <a:t>Easy to change existing data (triples)</a:t>
            </a:r>
          </a:p>
          <a:p>
            <a:pPr lvl="1"/>
            <a:r>
              <a:rPr lang="en-US" dirty="0" smtClean="0"/>
              <a:t>Forms can help keep data conforming to ontologies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8B99733-2D56-413C-B920-5F3BA72E3382}" type="slidenum">
              <a:rPr lang="nl-NL" smtClean="0"/>
              <a:pPr>
                <a:defRPr/>
              </a:pPr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5064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3489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6"/>
          <p:cNvSpPr txBox="1">
            <a:spLocks/>
          </p:cNvSpPr>
          <p:nvPr/>
        </p:nvSpPr>
        <p:spPr>
          <a:xfrm>
            <a:off x="827584" y="1916832"/>
            <a:ext cx="7488832" cy="3816424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/>
          <a:lstStyle/>
          <a:p>
            <a:pPr marL="342900" lvl="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MediaWiki extension</a:t>
            </a:r>
            <a:endParaRPr lang="en-US" sz="3200" i="1" kern="0" dirty="0">
              <a:solidFill>
                <a:srgbClr val="C00000"/>
              </a:solidFill>
              <a:latin typeface="Comic Sans MS" pitchFamily="66" charset="0"/>
            </a:endParaRPr>
          </a:p>
          <a:p>
            <a:pPr marL="342900" lvl="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sz="3200" i="1" kern="0" dirty="0">
                <a:solidFill>
                  <a:srgbClr val="C00000"/>
                </a:solidFill>
                <a:latin typeface="Comic Sans MS" pitchFamily="66" charset="0"/>
              </a:rPr>
              <a:t>Well-supported, active </a:t>
            </a:r>
            <a:r>
              <a:rPr lang="en-US" sz="3200" i="1" kern="0" dirty="0" smtClean="0">
                <a:solidFill>
                  <a:srgbClr val="C00000"/>
                </a:solidFill>
                <a:latin typeface="Comic Sans MS" pitchFamily="66" charset="0"/>
              </a:rPr>
              <a:t>development</a:t>
            </a:r>
            <a:endParaRPr kumimoji="0" lang="en-US" sz="3200" b="0" i="1" u="none" strike="noStrike" kern="0" cap="none" spc="0" normalizeH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342900" lvl="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sz="3200" i="1" kern="0" dirty="0" smtClean="0">
                <a:solidFill>
                  <a:srgbClr val="C00000"/>
                </a:solidFill>
                <a:latin typeface="Comic Sans MS" pitchFamily="66" charset="0"/>
              </a:rPr>
              <a:t>Semantic Web</a:t>
            </a:r>
            <a:r>
              <a:rPr lang="en-US" sz="3200" i="1" kern="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3200" i="1" kern="0" dirty="0" smtClean="0">
                <a:solidFill>
                  <a:srgbClr val="C00000"/>
                </a:solidFill>
                <a:latin typeface="Comic Sans MS" pitchFamily="66" charset="0"/>
              </a:rPr>
              <a:t>(-</a:t>
            </a:r>
            <a:r>
              <a:rPr lang="en-US" sz="3200" i="1" kern="0" dirty="0" err="1" smtClean="0">
                <a:solidFill>
                  <a:srgbClr val="C00000"/>
                </a:solidFill>
                <a:latin typeface="Comic Sans MS" pitchFamily="66" charset="0"/>
              </a:rPr>
              <a:t>ish</a:t>
            </a:r>
            <a:r>
              <a:rPr lang="en-US" sz="3200" i="1" kern="0" dirty="0" smtClean="0">
                <a:solidFill>
                  <a:srgbClr val="C00000"/>
                </a:solidFill>
                <a:latin typeface="Comic Sans MS" pitchFamily="66" charset="0"/>
              </a:rPr>
              <a:t>, -partial)</a:t>
            </a:r>
          </a:p>
          <a:p>
            <a:pPr marL="800100" lvl="1" indent="-342900" eaLnBrk="1" hangingPunct="1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800" i="1" kern="0" dirty="0" smtClean="0">
                <a:solidFill>
                  <a:srgbClr val="C00000"/>
                </a:solidFill>
                <a:latin typeface="Comic Sans MS" pitchFamily="66" charset="0"/>
              </a:rPr>
              <a:t>Annotation syntax</a:t>
            </a:r>
          </a:p>
          <a:p>
            <a:pPr marL="800100" lvl="1" indent="-342900" eaLnBrk="1" hangingPunct="1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800" i="1" kern="0" dirty="0" smtClean="0">
                <a:solidFill>
                  <a:srgbClr val="C00000"/>
                </a:solidFill>
                <a:latin typeface="Comic Sans MS" pitchFamily="66" charset="0"/>
              </a:rPr>
              <a:t>Data queries and formatted reports</a:t>
            </a:r>
          </a:p>
          <a:p>
            <a:pPr marL="800100" lvl="1" indent="-342900" eaLnBrk="1" hangingPunct="1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800" i="1" kern="0" dirty="0" smtClean="0">
                <a:solidFill>
                  <a:srgbClr val="C00000"/>
                </a:solidFill>
                <a:latin typeface="Comic Sans MS" pitchFamily="66" charset="0"/>
              </a:rPr>
              <a:t>RDF export</a:t>
            </a:r>
          </a:p>
          <a:p>
            <a:pPr marL="800100" lvl="1" indent="-342900" eaLnBrk="1" hangingPunct="1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800" i="1" kern="0" dirty="0" smtClean="0">
                <a:solidFill>
                  <a:srgbClr val="C00000"/>
                </a:solidFill>
                <a:latin typeface="Comic Sans MS" pitchFamily="66" charset="0"/>
              </a:rPr>
              <a:t>Direct connection to online endpoint</a:t>
            </a:r>
            <a:endParaRPr lang="en-US" sz="2800" i="1" kern="0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30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019"/>
            <a:ext cx="9144000" cy="6556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19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56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6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2880320"/>
          </a:xfrm>
          <a:solidFill>
            <a:schemeClr val="bg1">
              <a:alpha val="74000"/>
            </a:schemeClr>
          </a:solidFill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sz="3600" i="1" dirty="0" smtClean="0">
                <a:solidFill>
                  <a:srgbClr val="C00000"/>
                </a:solidFill>
                <a:latin typeface="Comic Sans MS" pitchFamily="66" charset="0"/>
              </a:rPr>
              <a:t>Protégé-OWL</a:t>
            </a:r>
          </a:p>
          <a:p>
            <a:pPr eaLnBrk="1" hangingPunct="1"/>
            <a:r>
              <a:rPr lang="en-US" sz="3200" i="1" dirty="0" smtClean="0">
                <a:solidFill>
                  <a:srgbClr val="C00000"/>
                </a:solidFill>
                <a:latin typeface="Comic Sans MS" pitchFamily="66" charset="0"/>
              </a:rPr>
              <a:t>Many conforming Semantic Web functions</a:t>
            </a:r>
          </a:p>
          <a:p>
            <a:pPr eaLnBrk="1" hangingPunct="1"/>
            <a:r>
              <a:rPr lang="en-US" sz="3200" i="1" dirty="0" smtClean="0">
                <a:solidFill>
                  <a:srgbClr val="C00000"/>
                </a:solidFill>
                <a:latin typeface="Comic Sans MS" pitchFamily="66" charset="0"/>
              </a:rPr>
              <a:t>Well-known oft-used tool</a:t>
            </a:r>
          </a:p>
          <a:p>
            <a:pPr eaLnBrk="1" hangingPunct="1"/>
            <a:r>
              <a:rPr lang="en-US" sz="3200" i="1" dirty="0" smtClean="0">
                <a:solidFill>
                  <a:srgbClr val="C00000"/>
                </a:solidFill>
                <a:latin typeface="Comic Sans MS" pitchFamily="66" charset="0"/>
              </a:rPr>
              <a:t>Specializes in editing ontologies</a:t>
            </a:r>
          </a:p>
        </p:txBody>
      </p:sp>
    </p:spTree>
    <p:extLst>
      <p:ext uri="{BB962C8B-B14F-4D97-AF65-F5344CB8AC3E}">
        <p14:creationId xmlns:p14="http://schemas.microsoft.com/office/powerpoint/2010/main" val="156306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Does the data model of the registry match your </a:t>
            </a:r>
            <a:r>
              <a:rPr lang="en-US" i="1" dirty="0" smtClean="0"/>
              <a:t>needs?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650" y="1600200"/>
            <a:ext cx="7704782" cy="4709120"/>
          </a:xfrm>
        </p:spPr>
        <p:txBody>
          <a:bodyPr/>
          <a:lstStyle/>
          <a:p>
            <a:r>
              <a:rPr lang="en-US" sz="2400" i="1" dirty="0" smtClean="0"/>
              <a:t>Information entry?</a:t>
            </a:r>
          </a:p>
          <a:p>
            <a:pPr lvl="1"/>
            <a:r>
              <a:rPr lang="en-US" sz="2000" dirty="0" smtClean="0"/>
              <a:t>Forms makes entry easy. Wiki keeps pages maintainable</a:t>
            </a:r>
          </a:p>
          <a:p>
            <a:r>
              <a:rPr lang="en-US" sz="2400" i="1" dirty="0" smtClean="0"/>
              <a:t>Relationships?</a:t>
            </a:r>
          </a:p>
          <a:p>
            <a:pPr lvl="1"/>
            <a:r>
              <a:rPr lang="en-US" sz="2000" dirty="0" smtClean="0"/>
              <a:t>Form field autocompletion</a:t>
            </a:r>
          </a:p>
          <a:p>
            <a:pPr lvl="1"/>
            <a:r>
              <a:rPr lang="en-US" sz="2000" dirty="0" smtClean="0"/>
              <a:t>Infobox-like displays</a:t>
            </a:r>
          </a:p>
          <a:p>
            <a:r>
              <a:rPr lang="en-US" sz="2400" i="1" dirty="0" smtClean="0"/>
              <a:t>Granularity?</a:t>
            </a:r>
          </a:p>
          <a:p>
            <a:pPr lvl="1"/>
            <a:r>
              <a:rPr lang="en-US" sz="2000" dirty="0" smtClean="0"/>
              <a:t>Wiki imposes a page unit to data and concepts</a:t>
            </a:r>
          </a:p>
          <a:p>
            <a:r>
              <a:rPr lang="en-US" sz="2400" i="1" dirty="0"/>
              <a:t>P</a:t>
            </a:r>
            <a:r>
              <a:rPr lang="en-US" sz="2400" i="1" dirty="0" smtClean="0"/>
              <a:t>ossible inconsistency?</a:t>
            </a:r>
          </a:p>
          <a:p>
            <a:pPr lvl="1"/>
            <a:r>
              <a:rPr lang="en-US" sz="2000" dirty="0" smtClean="0"/>
              <a:t>Not at purely semantic level</a:t>
            </a:r>
          </a:p>
          <a:p>
            <a:pPr lvl="1"/>
            <a:r>
              <a:rPr lang="en-US" sz="2000" dirty="0" smtClean="0"/>
              <a:t>Interface restrictions can help</a:t>
            </a:r>
            <a:endParaRPr lang="nl-NL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8B99733-2D56-413C-B920-5F3BA72E3382}" type="slidenum">
              <a:rPr lang="nl-NL" smtClean="0"/>
              <a:pPr>
                <a:defRPr/>
              </a:pPr>
              <a:t>15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5064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323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6"/>
          <p:cNvSpPr txBox="1">
            <a:spLocks/>
          </p:cNvSpPr>
          <p:nvPr/>
        </p:nvSpPr>
        <p:spPr>
          <a:xfrm>
            <a:off x="252340" y="1736812"/>
            <a:ext cx="8640960" cy="3384376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800" i="1" kern="0" dirty="0" smtClean="0">
                <a:solidFill>
                  <a:srgbClr val="C00000"/>
                </a:solidFill>
                <a:latin typeface="Comic Sans MS" pitchFamily="66" charset="0"/>
              </a:rPr>
              <a:t>Semantic MediaWiki extension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800" i="1" kern="0" dirty="0" smtClean="0">
                <a:solidFill>
                  <a:srgbClr val="C00000"/>
                </a:solidFill>
                <a:latin typeface="Comic Sans MS" pitchFamily="66" charset="0"/>
              </a:rPr>
              <a:t>Infobox-like templates for data browsing</a:t>
            </a:r>
            <a:endParaRPr kumimoji="0" lang="en-US" sz="2800" b="0" i="1" u="none" strike="noStrike" kern="0" cap="none" spc="0" normalizeH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lvl="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sz="2800" i="1" kern="0" dirty="0" smtClean="0">
                <a:solidFill>
                  <a:srgbClr val="C00000"/>
                </a:solidFill>
                <a:latin typeface="Comic Sans MS" pitchFamily="66" charset="0"/>
              </a:rPr>
              <a:t>Forms for data entry</a:t>
            </a:r>
          </a:p>
          <a:p>
            <a:pPr marL="342900" lvl="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sz="2800" i="1" kern="0" dirty="0" smtClean="0">
                <a:solidFill>
                  <a:srgbClr val="C00000"/>
                </a:solidFill>
                <a:latin typeface="Comic Sans MS" pitchFamily="66" charset="0"/>
              </a:rPr>
              <a:t>Primitives for building ontology-based interface</a:t>
            </a:r>
          </a:p>
          <a:p>
            <a:pPr marL="342900" lvl="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sz="2800" i="1" kern="0" dirty="0" smtClean="0">
                <a:solidFill>
                  <a:srgbClr val="C00000"/>
                </a:solidFill>
                <a:latin typeface="Comic Sans MS" pitchFamily="66" charset="0"/>
              </a:rPr>
              <a:t>Interface assistance and constraints help maintain ontological </a:t>
            </a:r>
            <a:r>
              <a:rPr lang="en-US" sz="2800" i="1" kern="0" dirty="0" smtClean="0">
                <a:solidFill>
                  <a:srgbClr val="C00000"/>
                </a:solidFill>
                <a:latin typeface="Comic Sans MS" pitchFamily="66" charset="0"/>
              </a:rPr>
              <a:t>consistency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i="1" kern="0" dirty="0" smtClean="0">
                <a:solidFill>
                  <a:srgbClr val="C00000"/>
                </a:solidFill>
                <a:latin typeface="Comic Sans MS" pitchFamily="66" charset="0"/>
              </a:rPr>
              <a:t>Such as autocompletion</a:t>
            </a:r>
            <a:endParaRPr lang="en-US" sz="2400" i="1" kern="0" dirty="0" smtClean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58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01C707-62E4-4B66-9FE8-922FCA13917B}" type="slidenum">
              <a:rPr lang="nl-NL" smtClean="0"/>
              <a:pPr>
                <a:defRPr/>
              </a:pPr>
              <a:t>18</a:t>
            </a:fld>
            <a:endParaRPr lang="nl-N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" y="0"/>
            <a:ext cx="914868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53558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11" y="0"/>
            <a:ext cx="9197131" cy="645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97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11" y="0"/>
            <a:ext cx="9197131" cy="645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6"/>
          <p:cNvSpPr txBox="1">
            <a:spLocks/>
          </p:cNvSpPr>
          <p:nvPr/>
        </p:nvSpPr>
        <p:spPr>
          <a:xfrm>
            <a:off x="1390034" y="1772816"/>
            <a:ext cx="6984776" cy="3744416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/>
          <a:lstStyle>
            <a:lvl1pPr marL="358775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079500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439863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17986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2558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7130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1702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6274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buNone/>
            </a:pPr>
            <a:r>
              <a:rPr lang="en-US" sz="2800" i="1" kern="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OWL Wiki Forms (OWF)</a:t>
            </a:r>
          </a:p>
          <a:p>
            <a:pPr eaLnBrk="1" hangingPunct="1"/>
            <a:r>
              <a:rPr lang="en-US" sz="2400" i="1" kern="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Input: Semantic Web ontology (data model)</a:t>
            </a:r>
          </a:p>
          <a:p>
            <a:pPr eaLnBrk="1" hangingPunct="1"/>
            <a:r>
              <a:rPr lang="en-US" sz="2400" i="1" kern="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Output: Semantic wiki with form-based input</a:t>
            </a:r>
          </a:p>
          <a:p>
            <a:pPr eaLnBrk="1" hangingPunct="1"/>
            <a:r>
              <a:rPr lang="en-US" sz="2400" i="1" kern="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Academic results</a:t>
            </a:r>
            <a:endParaRPr lang="en-US" sz="1600" i="1" kern="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lvl="1" eaLnBrk="1" hangingPunct="1"/>
            <a:r>
              <a:rPr lang="en-US" i="1" kern="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Mapping of abstract data modeling to interface</a:t>
            </a:r>
          </a:p>
          <a:p>
            <a:pPr eaLnBrk="1" hangingPunct="1"/>
            <a:r>
              <a:rPr lang="en-US" sz="2400" i="1" kern="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Practical results</a:t>
            </a:r>
          </a:p>
          <a:p>
            <a:pPr lvl="1" eaLnBrk="1" hangingPunct="1"/>
            <a:r>
              <a:rPr lang="en-US" i="1" kern="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Efficient quick setup of wiki interface for entering data for a given ontology</a:t>
            </a:r>
          </a:p>
        </p:txBody>
      </p:sp>
    </p:spTree>
    <p:extLst>
      <p:ext uri="{BB962C8B-B14F-4D97-AF65-F5344CB8AC3E}">
        <p14:creationId xmlns:p14="http://schemas.microsoft.com/office/powerpoint/2010/main" val="391948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How is the sustainability of the </a:t>
            </a:r>
            <a:r>
              <a:rPr lang="en-US" i="1" dirty="0" smtClean="0"/>
              <a:t>registry?</a:t>
            </a:r>
            <a:br>
              <a:rPr lang="en-US" i="1" dirty="0" smtClean="0"/>
            </a:br>
            <a:r>
              <a:rPr lang="en-US" i="1" dirty="0" smtClean="0"/>
              <a:t>(MediaWiki and Semantic MediaWiki)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Financially</a:t>
            </a:r>
          </a:p>
          <a:p>
            <a:pPr lvl="1"/>
            <a:r>
              <a:rPr lang="en-US" dirty="0" smtClean="0"/>
              <a:t>Open source</a:t>
            </a:r>
          </a:p>
          <a:p>
            <a:pPr lvl="1"/>
            <a:r>
              <a:rPr lang="en-US" dirty="0" smtClean="0"/>
              <a:t>Primarily academic project</a:t>
            </a:r>
          </a:p>
          <a:p>
            <a:pPr lvl="1"/>
            <a:r>
              <a:rPr lang="en-US" dirty="0" smtClean="0"/>
              <a:t>Much code offered as student projects</a:t>
            </a:r>
          </a:p>
          <a:p>
            <a:pPr lvl="1"/>
            <a:r>
              <a:rPr lang="en-US" dirty="0" smtClean="0"/>
              <a:t>Minority but substantial industrial involvement</a:t>
            </a:r>
          </a:p>
          <a:p>
            <a:r>
              <a:rPr lang="en-US" sz="2400" dirty="0" err="1" smtClean="0"/>
              <a:t>Organisational</a:t>
            </a:r>
            <a:endParaRPr lang="en-US" sz="2400" dirty="0" smtClean="0"/>
          </a:p>
          <a:p>
            <a:pPr lvl="1"/>
            <a:r>
              <a:rPr lang="en-US" sz="2000" dirty="0" smtClean="0"/>
              <a:t>Ditto</a:t>
            </a:r>
            <a:endParaRPr lang="en-US" sz="2000" dirty="0"/>
          </a:p>
          <a:p>
            <a:r>
              <a:rPr lang="en-US" sz="2400" dirty="0" smtClean="0"/>
              <a:t>Is stable, mature and widely used with diverse community of user and developers</a:t>
            </a:r>
            <a:endParaRPr lang="nl-NL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8B99733-2D56-413C-B920-5F3BA72E3382}" type="slidenum">
              <a:rPr lang="nl-NL" smtClean="0"/>
              <a:pPr>
                <a:defRPr/>
              </a:pPr>
              <a:t>21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5064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8790A84-7EF0-45C6-80C8-2394FF239ADA}" type="slidenum">
              <a:rPr lang="nl-NL" smtClean="0"/>
              <a:pPr>
                <a:defRPr/>
              </a:pPr>
              <a:t>22</a:t>
            </a:fld>
            <a:endParaRPr lang="nl-NL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8566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01C707-62E4-4B66-9FE8-922FCA13917B}" type="slidenum">
              <a:rPr lang="nl-NL" smtClean="0"/>
              <a:pPr>
                <a:defRPr/>
              </a:pPr>
              <a:t>23</a:t>
            </a:fld>
            <a:endParaRPr lang="nl-NL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1" y="0"/>
            <a:ext cx="9033179" cy="65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10019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01C707-62E4-4B66-9FE8-922FCA13917B}" type="slidenum">
              <a:rPr lang="nl-NL" smtClean="0"/>
              <a:pPr>
                <a:defRPr/>
              </a:pPr>
              <a:t>24</a:t>
            </a:fld>
            <a:endParaRPr lang="nl-N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8" y="0"/>
            <a:ext cx="8996105" cy="652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0340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01C707-62E4-4B66-9FE8-922FCA13917B}" type="slidenum">
              <a:rPr lang="nl-NL" smtClean="0"/>
              <a:pPr>
                <a:defRPr/>
              </a:pPr>
              <a:t>25</a:t>
            </a:fld>
            <a:endParaRPr lang="nl-N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2" y="0"/>
            <a:ext cx="9036496" cy="6554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3667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01C707-62E4-4B66-9FE8-922FCA13917B}" type="slidenum">
              <a:rPr lang="nl-NL" smtClean="0"/>
              <a:pPr>
                <a:defRPr/>
              </a:pPr>
              <a:t>26</a:t>
            </a:fld>
            <a:endParaRPr lang="nl-N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042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323528" y="1556792"/>
            <a:ext cx="5544616" cy="288032"/>
          </a:xfrm>
          <a:prstGeom prst="roundRect">
            <a:avLst/>
          </a:prstGeom>
          <a:solidFill>
            <a:srgbClr val="FFFF00">
              <a:alpha val="25000"/>
            </a:srgbClr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nl-NL" sz="2400">
              <a:ea typeface="ヒラギノ角ゴ Pro W3" pitchFamily="1" charset="-128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183704" y="692696"/>
            <a:ext cx="4968552" cy="216024"/>
          </a:xfrm>
          <a:prstGeom prst="roundRect">
            <a:avLst/>
          </a:prstGeom>
          <a:solidFill>
            <a:srgbClr val="FFFF00">
              <a:alpha val="25000"/>
            </a:srgbClr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nl-NL" sz="2400">
              <a:ea typeface="ヒラギノ角ゴ Pro W3" pitchFamily="1" charset="-128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345890" y="3501008"/>
            <a:ext cx="4234324" cy="216024"/>
          </a:xfrm>
          <a:prstGeom prst="roundRect">
            <a:avLst/>
          </a:prstGeom>
          <a:solidFill>
            <a:srgbClr val="FFFF00">
              <a:alpha val="25000"/>
            </a:srgbClr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nl-NL" sz="2400">
              <a:ea typeface="ヒラギノ角ゴ Pro W3" pitchFamily="1" charset="-128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323528" y="5013176"/>
            <a:ext cx="4392488" cy="216024"/>
          </a:xfrm>
          <a:prstGeom prst="roundRect">
            <a:avLst/>
          </a:prstGeom>
          <a:solidFill>
            <a:srgbClr val="FFFF00">
              <a:alpha val="25000"/>
            </a:srgbClr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nl-NL" sz="2400"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7789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924" y="112"/>
            <a:ext cx="5940152" cy="6857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180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260648"/>
            <a:ext cx="7035800" cy="1143000"/>
          </a:xfrm>
        </p:spPr>
        <p:txBody>
          <a:bodyPr/>
          <a:lstStyle/>
          <a:p>
            <a:r>
              <a:rPr lang="en-US" dirty="0" smtClean="0"/>
              <a:t>Fresnel: RDF interface in RDF</a:t>
            </a:r>
            <a:endParaRPr lang="nl-NL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5650" y="1268760"/>
            <a:ext cx="7035800" cy="4176365"/>
          </a:xfrm>
        </p:spPr>
        <p:txBody>
          <a:bodyPr/>
          <a:lstStyle/>
          <a:p>
            <a:r>
              <a:rPr lang="en-US" dirty="0" smtClean="0"/>
              <a:t>Specifies how RDF is display</a:t>
            </a:r>
          </a:p>
          <a:p>
            <a:r>
              <a:rPr lang="en-US" dirty="0" smtClean="0"/>
              <a:t>Separates style from content: like CSS for XML</a:t>
            </a:r>
          </a:p>
          <a:p>
            <a:r>
              <a:rPr lang="en-US" dirty="0" smtClean="0"/>
              <a:t>Also in RDF</a:t>
            </a:r>
          </a:p>
          <a:p>
            <a:r>
              <a:rPr lang="en-US" dirty="0" smtClean="0"/>
              <a:t>Supported by multiple semantic browsers such as </a:t>
            </a:r>
            <a:r>
              <a:rPr lang="en-US" dirty="0" err="1" smtClean="0"/>
              <a:t>Longwell</a:t>
            </a:r>
            <a:endParaRPr lang="nl-NL" dirty="0"/>
          </a:p>
        </p:txBody>
      </p:sp>
      <p:pic>
        <p:nvPicPr>
          <p:cNvPr id="10242" name="Picture 2" descr="http://upload.wikimedia.org/wikipedia/commons/thumb/e/e8/Fresnel_lens.svg/200px-Fresnel_lens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84109"/>
            <a:ext cx="2409056" cy="360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136719" y="0"/>
            <a:ext cx="20072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800" dirty="0"/>
              <a:t>http://en.wikipedia.org/wiki/Fresnel_lens</a:t>
            </a:r>
          </a:p>
        </p:txBody>
      </p:sp>
      <p:pic>
        <p:nvPicPr>
          <p:cNvPr id="10244" name="Picture 4" descr="Fresnel concep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02040"/>
            <a:ext cx="529590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899592" y="5532789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sz="800" dirty="0" smtClean="0"/>
              <a:t>http</a:t>
            </a:r>
            <a:r>
              <a:rPr lang="nl-NL" sz="800" dirty="0"/>
              <a:t>://www.w3.org/2005/04/fresnel-info/manual/</a:t>
            </a:r>
          </a:p>
        </p:txBody>
      </p:sp>
    </p:spTree>
    <p:extLst>
      <p:ext uri="{BB962C8B-B14F-4D97-AF65-F5344CB8AC3E}">
        <p14:creationId xmlns:p14="http://schemas.microsoft.com/office/powerpoint/2010/main" val="414473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dig.csail.mit.edu/2006/Talks/0724-fresnel/befo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" y="0"/>
            <a:ext cx="6849343" cy="405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dig.csail.mit.edu/2006/Talks/0724-fresnel/aft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594" y="3313129"/>
            <a:ext cx="7046317" cy="353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66435" y="1094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nl-NL" sz="800" i="1" dirty="0"/>
              <a:t>http://dig.csail.mit.edu/2006/Talks/0724-fresnel/#%2814%29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0651" y="326380"/>
            <a:ext cx="42514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Domain-independent default for browser (</a:t>
            </a:r>
            <a:r>
              <a:rPr lang="en-US" sz="1400" dirty="0" err="1" smtClean="0"/>
              <a:t>Longwell</a:t>
            </a:r>
            <a:r>
              <a:rPr lang="en-US" sz="1400" dirty="0" smtClean="0"/>
              <a:t>)</a:t>
            </a:r>
            <a:endParaRPr lang="nl-NL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319983" y="3004249"/>
            <a:ext cx="2621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With (handmade) Fresnel style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265129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790A84-7EF0-45C6-80C8-2394FF239ADA}" type="slidenum">
              <a:rPr lang="nl-NL" smtClean="0"/>
              <a:pPr>
                <a:defRPr/>
              </a:pPr>
              <a:t>30</a:t>
            </a:fld>
            <a:endParaRPr lang="nl-NL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" y="169118"/>
            <a:ext cx="9058275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424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7" y="980728"/>
            <a:ext cx="8718727" cy="553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274638"/>
            <a:ext cx="7035800" cy="490066"/>
          </a:xfrm>
        </p:spPr>
        <p:txBody>
          <a:bodyPr/>
          <a:lstStyle/>
          <a:p>
            <a:r>
              <a:rPr lang="en-US" dirty="0" smtClean="0"/>
              <a:t>OWL Wiki Forms (OWF) architecture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3121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Generated default Fresnel code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0000" indent="-457200">
              <a:spcBef>
                <a:spcPts val="0"/>
              </a:spcBef>
              <a:buNone/>
            </a:pP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:defaultLenshttpxmlnscomfoaf01Person</a:t>
            </a:r>
          </a:p>
          <a:p>
            <a:pPr marL="360000" indent="-457200">
              <a:spcBef>
                <a:spcPts val="0"/>
              </a:spcBef>
              <a:buNone/>
            </a:pP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rdf:type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                        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fresnel:Lens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 ;</a:t>
            </a:r>
          </a:p>
          <a:p>
            <a:pPr marL="360000" indent="-457200">
              <a:spcBef>
                <a:spcPts val="0"/>
              </a:spcBef>
              <a:buNone/>
            </a:pP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fresnel:classLensDomain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foaf:Person  ;</a:t>
            </a:r>
          </a:p>
          <a:p>
            <a:pPr marL="360000" indent="-457200">
              <a:spcBef>
                <a:spcPts val="0"/>
              </a:spcBef>
              <a:buNone/>
            </a:pP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fresnel:showProperties</a:t>
            </a:r>
          </a:p>
          <a:p>
            <a:pPr marL="360000" indent="-457200">
              <a:spcBef>
                <a:spcPts val="0"/>
              </a:spcBef>
              <a:buNone/>
            </a:pPr>
            <a:r>
              <a:rPr lang="nl-NL" sz="2000" dirty="0">
                <a:latin typeface="Lucida Sans Unicode" pitchFamily="34" charset="0"/>
                <a:cs typeface="Lucida Sans Unicode" pitchFamily="34" charset="0"/>
              </a:rPr>
              <a:t>	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foaf:currentProject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foaf:familyName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foaf:family_name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foaf:firstName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foaf:geekcode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foaf:img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foaf:knows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foaf:lastName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foaf:myersBriggs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foaf:pastProject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foaf:plan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foaf:publications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foaf:schoolHomepage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foaf:surname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foaf:workInfoHomepage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sz="2000" dirty="0" err="1" smtClean="0">
                <a:latin typeface="Lucida Sans Unicode" pitchFamily="34" charset="0"/>
                <a:cs typeface="Lucida Sans Unicode" pitchFamily="34" charset="0"/>
              </a:rPr>
              <a:t>foaf:workplaceHomepage</a:t>
            </a:r>
            <a:r>
              <a:rPr lang="nl-NL" sz="2000" dirty="0" smtClean="0">
                <a:latin typeface="Lucida Sans Unicode" pitchFamily="34" charset="0"/>
                <a:cs typeface="Lucida Sans Unicode" pitchFamily="34" charset="0"/>
              </a:rPr>
              <a:t> .</a:t>
            </a:r>
            <a:endParaRPr lang="nl-NL" sz="2000" dirty="0">
              <a:latin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01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ile:OWFfor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6" y="994035"/>
            <a:ext cx="9126794" cy="586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274638"/>
            <a:ext cx="7035800" cy="719397"/>
          </a:xfrm>
        </p:spPr>
        <p:txBody>
          <a:bodyPr/>
          <a:lstStyle/>
          <a:p>
            <a:r>
              <a:rPr lang="en-US" dirty="0" smtClean="0"/>
              <a:t>Range-based autocompletion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2630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Default view</a:t>
            </a:r>
            <a:endParaRPr lang="nl-NL" dirty="0"/>
          </a:p>
        </p:txBody>
      </p:sp>
      <p:pic>
        <p:nvPicPr>
          <p:cNvPr id="23554" name="Picture 2" descr="File:OWFibo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1" y="980728"/>
            <a:ext cx="694996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 txBox="1">
            <a:spLocks/>
          </p:cNvSpPr>
          <p:nvPr/>
        </p:nvSpPr>
        <p:spPr>
          <a:xfrm>
            <a:off x="683568" y="4149080"/>
            <a:ext cx="8280920" cy="2188741"/>
          </a:xfrm>
          <a:prstGeom prst="rect">
            <a:avLst/>
          </a:prstGeom>
        </p:spPr>
        <p:txBody>
          <a:bodyPr/>
          <a:lstStyle>
            <a:lvl1pPr marL="358775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079500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439863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17986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2558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7130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1702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6274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360000" indent="-457200">
              <a:spcBef>
                <a:spcPts val="0"/>
              </a:spcBef>
              <a:buFontTx/>
              <a:buNone/>
            </a:pPr>
            <a:r>
              <a:rPr lang="nl-NL" sz="2000" kern="0" dirty="0" smtClean="0">
                <a:latin typeface="Lucida Sans Unicode" pitchFamily="34" charset="0"/>
                <a:cs typeface="Lucida Sans Unicode" pitchFamily="34" charset="0"/>
              </a:rPr>
              <a:t>{{Informbox Person</a:t>
            </a:r>
          </a:p>
          <a:p>
            <a:pPr marL="360000" indent="-457200">
              <a:spcBef>
                <a:spcPts val="0"/>
              </a:spcBef>
              <a:buFontTx/>
              <a:buNone/>
            </a:pPr>
            <a:r>
              <a:rPr lang="en-US" sz="2000" kern="0" dirty="0" smtClean="0">
                <a:latin typeface="Lucida Sans Unicode" pitchFamily="34" charset="0"/>
                <a:cs typeface="Lucida Sans Unicode" pitchFamily="34" charset="0"/>
              </a:rPr>
              <a:t>|</a:t>
            </a:r>
            <a:r>
              <a:rPr lang="en-US" sz="2000" kern="0" dirty="0" err="1" smtClean="0">
                <a:latin typeface="Lucida Sans Unicode" pitchFamily="34" charset="0"/>
                <a:cs typeface="Lucida Sans Unicode" pitchFamily="34" charset="0"/>
              </a:rPr>
              <a:t>familyName</a:t>
            </a:r>
            <a:r>
              <a:rPr lang="en-US" sz="2000" kern="0" dirty="0" smtClean="0">
                <a:latin typeface="Lucida Sans Unicode" pitchFamily="34" charset="0"/>
                <a:cs typeface="Lucida Sans Unicode" pitchFamily="34" charset="0"/>
              </a:rPr>
              <a:t>=Berners-Lee</a:t>
            </a:r>
          </a:p>
          <a:p>
            <a:pPr marL="360000" indent="-457200">
              <a:spcBef>
                <a:spcPts val="0"/>
              </a:spcBef>
              <a:buFontTx/>
              <a:buNone/>
            </a:pPr>
            <a:r>
              <a:rPr lang="en-US" sz="2000" kern="0" dirty="0" smtClean="0">
                <a:latin typeface="Lucida Sans Unicode" pitchFamily="34" charset="0"/>
                <a:cs typeface="Lucida Sans Unicode" pitchFamily="34" charset="0"/>
              </a:rPr>
              <a:t>|</a:t>
            </a:r>
            <a:r>
              <a:rPr lang="en-US" sz="2000" kern="0" dirty="0" err="1" smtClean="0">
                <a:latin typeface="Lucida Sans Unicode" pitchFamily="34" charset="0"/>
                <a:cs typeface="Lucida Sans Unicode" pitchFamily="34" charset="0"/>
              </a:rPr>
              <a:t>firstName</a:t>
            </a:r>
            <a:r>
              <a:rPr lang="en-US" sz="2000" kern="0" dirty="0" smtClean="0">
                <a:latin typeface="Lucida Sans Unicode" pitchFamily="34" charset="0"/>
                <a:cs typeface="Lucida Sans Unicode" pitchFamily="34" charset="0"/>
              </a:rPr>
              <a:t>=Tim</a:t>
            </a:r>
          </a:p>
          <a:p>
            <a:pPr marL="360000" indent="-457200">
              <a:spcBef>
                <a:spcPts val="0"/>
              </a:spcBef>
              <a:buFontTx/>
              <a:buNone/>
            </a:pPr>
            <a:r>
              <a:rPr lang="en-US" sz="2000" kern="0" dirty="0" smtClean="0">
                <a:latin typeface="Lucida Sans Unicode" pitchFamily="34" charset="0"/>
                <a:cs typeface="Lucida Sans Unicode" pitchFamily="34" charset="0"/>
              </a:rPr>
              <a:t>|</a:t>
            </a:r>
            <a:r>
              <a:rPr lang="en-US" sz="2000" kern="0" dirty="0" err="1" smtClean="0">
                <a:latin typeface="Lucida Sans Unicode" pitchFamily="34" charset="0"/>
                <a:cs typeface="Lucida Sans Unicode" pitchFamily="34" charset="0"/>
              </a:rPr>
              <a:t>img</a:t>
            </a:r>
            <a:r>
              <a:rPr lang="en-US" sz="2000" kern="0" dirty="0" smtClean="0">
                <a:latin typeface="Lucida Sans Unicode" pitchFamily="34" charset="0"/>
                <a:cs typeface="Lucida Sans Unicode" pitchFamily="34" charset="0"/>
              </a:rPr>
              <a:t>=http://upload.wikimedia.org/wikipedia/commons/8/83/</a:t>
            </a:r>
            <a:br>
              <a:rPr lang="en-US" sz="2000" kern="0" dirty="0" smtClean="0">
                <a:latin typeface="Lucida Sans Unicode" pitchFamily="34" charset="0"/>
                <a:cs typeface="Lucida Sans Unicode" pitchFamily="34" charset="0"/>
              </a:rPr>
            </a:br>
            <a:r>
              <a:rPr lang="en-US" sz="2000" kern="0" dirty="0" smtClean="0">
                <a:latin typeface="Lucida Sans Unicode" pitchFamily="34" charset="0"/>
                <a:cs typeface="Lucida Sans Unicode" pitchFamily="34" charset="0"/>
              </a:rPr>
              <a:t>     Tim_Berners-Lee-Knight-crop.jpg</a:t>
            </a:r>
          </a:p>
          <a:p>
            <a:pPr marL="360000" indent="-457200">
              <a:spcBef>
                <a:spcPts val="0"/>
              </a:spcBef>
              <a:buFontTx/>
              <a:buNone/>
            </a:pPr>
            <a:r>
              <a:rPr lang="en-US" sz="2000" kern="0" dirty="0" smtClean="0">
                <a:latin typeface="Lucida Sans Unicode" pitchFamily="34" charset="0"/>
                <a:cs typeface="Lucida Sans Unicode" pitchFamily="34" charset="0"/>
              </a:rPr>
              <a:t>|knows=Conway Berners-Lee, Mary Lee Woods</a:t>
            </a:r>
          </a:p>
          <a:p>
            <a:pPr marL="360000" indent="-457200">
              <a:spcBef>
                <a:spcPts val="0"/>
              </a:spcBef>
              <a:buFontTx/>
              <a:buNone/>
            </a:pPr>
            <a:r>
              <a:rPr lang="en-US" sz="2000" kern="0" dirty="0" smtClean="0">
                <a:latin typeface="Lucida Sans Unicode" pitchFamily="34" charset="0"/>
                <a:cs typeface="Lucida Sans Unicode" pitchFamily="34" charset="0"/>
              </a:rPr>
              <a:t>}}</a:t>
            </a:r>
            <a:endParaRPr lang="nl-NL" sz="2000" kern="0" dirty="0">
              <a:latin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16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55650" y="274638"/>
            <a:ext cx="7920806" cy="1143000"/>
          </a:xfrm>
        </p:spPr>
        <p:txBody>
          <a:bodyPr/>
          <a:lstStyle/>
          <a:p>
            <a:r>
              <a:rPr lang="en-US" dirty="0" smtClean="0"/>
              <a:t>Cascade Fresnel to hide undesired properties </a:t>
            </a:r>
            <a:endParaRPr lang="nl-NL" dirty="0"/>
          </a:p>
        </p:txBody>
      </p:sp>
      <p:pic>
        <p:nvPicPr>
          <p:cNvPr id="24578" name="Picture 2" descr="File:OWFhi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16" y="2965922"/>
            <a:ext cx="7620000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3"/>
          <p:cNvSpPr txBox="1">
            <a:spLocks/>
          </p:cNvSpPr>
          <p:nvPr/>
        </p:nvSpPr>
        <p:spPr>
          <a:xfrm>
            <a:off x="395536" y="1268760"/>
            <a:ext cx="8475960" cy="1440160"/>
          </a:xfrm>
          <a:prstGeom prst="rect">
            <a:avLst/>
          </a:prstGeom>
        </p:spPr>
        <p:txBody>
          <a:bodyPr/>
          <a:lstStyle>
            <a:lvl1pPr marL="358775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079500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439863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17986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2558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7130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1702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627438" indent="-358775" algn="l" rtl="0" eaLnBrk="0" fontAlgn="base" hangingPunct="0">
              <a:spcBef>
                <a:spcPct val="5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360000" indent="-457200">
              <a:spcBef>
                <a:spcPts val="0"/>
              </a:spcBef>
              <a:buFontTx/>
              <a:buNone/>
            </a:pPr>
            <a:r>
              <a:rPr lang="nl-NL" kern="0" dirty="0" smtClean="0">
                <a:latin typeface="Lucida Sans Unicode" pitchFamily="34" charset="0"/>
                <a:cs typeface="Lucida Sans Unicode" pitchFamily="34" charset="0"/>
              </a:rPr>
              <a:t>:defaultLenshttpxmlnscomfoaf01Person </a:t>
            </a:r>
            <a:r>
              <a:rPr lang="nl-NL" i="1" kern="0" dirty="0" smtClean="0">
                <a:latin typeface="Lucida Sans Unicode" pitchFamily="34" charset="0"/>
                <a:cs typeface="Lucida Sans Unicode" pitchFamily="34" charset="0"/>
              </a:rPr>
              <a:t>fresnel:</a:t>
            </a:r>
            <a:r>
              <a:rPr lang="nl-NL" b="1" i="1" kern="0" dirty="0" smtClean="0">
                <a:latin typeface="Lucida Sans Unicode" pitchFamily="34" charset="0"/>
                <a:cs typeface="Lucida Sans Unicode" pitchFamily="34" charset="0"/>
              </a:rPr>
              <a:t>hide</a:t>
            </a:r>
            <a:r>
              <a:rPr lang="nl-NL" i="1" kern="0" dirty="0" smtClean="0">
                <a:latin typeface="Lucida Sans Unicode" pitchFamily="34" charset="0"/>
                <a:cs typeface="Lucida Sans Unicode" pitchFamily="34" charset="0"/>
              </a:rPr>
              <a:t>Properties </a:t>
            </a:r>
            <a:r>
              <a:rPr lang="nl-NL" kern="0" dirty="0" err="1" smtClean="0">
                <a:latin typeface="Lucida Sans Unicode" pitchFamily="34" charset="0"/>
                <a:cs typeface="Lucida Sans Unicode" pitchFamily="34" charset="0"/>
              </a:rPr>
              <a:t>foaf:currentProject</a:t>
            </a:r>
            <a:r>
              <a:rPr lang="nl-NL" kern="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kern="0" dirty="0" err="1" smtClean="0">
                <a:latin typeface="Lucida Sans Unicode" pitchFamily="34" charset="0"/>
                <a:cs typeface="Lucida Sans Unicode" pitchFamily="34" charset="0"/>
              </a:rPr>
              <a:t>foaf:family_name</a:t>
            </a:r>
            <a:r>
              <a:rPr lang="nl-NL" kern="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kern="0" dirty="0" err="1" smtClean="0">
                <a:latin typeface="Lucida Sans Unicode" pitchFamily="34" charset="0"/>
                <a:cs typeface="Lucida Sans Unicode" pitchFamily="34" charset="0"/>
              </a:rPr>
              <a:t>foaf:geekcode</a:t>
            </a:r>
            <a:r>
              <a:rPr lang="nl-NL" kern="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kern="0" dirty="0" err="1" smtClean="0">
                <a:latin typeface="Lucida Sans Unicode" pitchFamily="34" charset="0"/>
                <a:cs typeface="Lucida Sans Unicode" pitchFamily="34" charset="0"/>
              </a:rPr>
              <a:t>foaf:lastName</a:t>
            </a:r>
            <a:r>
              <a:rPr lang="nl-NL" kern="0" dirty="0" smtClean="0">
                <a:latin typeface="Lucida Sans Unicode" pitchFamily="34" charset="0"/>
                <a:cs typeface="Lucida Sans Unicode" pitchFamily="34" charset="0"/>
              </a:rPr>
              <a:t> ,  </a:t>
            </a:r>
            <a:r>
              <a:rPr lang="nl-NL" kern="0" dirty="0" err="1" smtClean="0">
                <a:latin typeface="Lucida Sans Unicode" pitchFamily="34" charset="0"/>
                <a:cs typeface="Lucida Sans Unicode" pitchFamily="34" charset="0"/>
              </a:rPr>
              <a:t>foaf:myersBriggs</a:t>
            </a:r>
            <a:r>
              <a:rPr lang="nl-NL" kern="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kern="0" dirty="0" err="1" smtClean="0">
                <a:latin typeface="Lucida Sans Unicode" pitchFamily="34" charset="0"/>
                <a:cs typeface="Lucida Sans Unicode" pitchFamily="34" charset="0"/>
              </a:rPr>
              <a:t>foaf:pastProject</a:t>
            </a:r>
            <a:r>
              <a:rPr lang="nl-NL" kern="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kern="0" dirty="0" err="1" smtClean="0">
                <a:latin typeface="Lucida Sans Unicode" pitchFamily="34" charset="0"/>
                <a:cs typeface="Lucida Sans Unicode" pitchFamily="34" charset="0"/>
              </a:rPr>
              <a:t>foaf:plan</a:t>
            </a:r>
            <a:r>
              <a:rPr lang="nl-NL" kern="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kern="0" dirty="0" err="1" smtClean="0">
                <a:latin typeface="Lucida Sans Unicode" pitchFamily="34" charset="0"/>
                <a:cs typeface="Lucida Sans Unicode" pitchFamily="34" charset="0"/>
              </a:rPr>
              <a:t>foaf:publications</a:t>
            </a:r>
            <a:r>
              <a:rPr lang="nl-NL" kern="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kern="0" dirty="0" err="1" smtClean="0">
                <a:latin typeface="Lucida Sans Unicode" pitchFamily="34" charset="0"/>
                <a:cs typeface="Lucida Sans Unicode" pitchFamily="34" charset="0"/>
              </a:rPr>
              <a:t>foaf:schoolHomepage</a:t>
            </a:r>
            <a:r>
              <a:rPr lang="nl-NL" kern="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kern="0" dirty="0" err="1" smtClean="0">
                <a:latin typeface="Lucida Sans Unicode" pitchFamily="34" charset="0"/>
                <a:cs typeface="Lucida Sans Unicode" pitchFamily="34" charset="0"/>
              </a:rPr>
              <a:t>foaf:surname</a:t>
            </a:r>
            <a:r>
              <a:rPr lang="nl-NL" kern="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kern="0" dirty="0" err="1" smtClean="0">
                <a:latin typeface="Lucida Sans Unicode" pitchFamily="34" charset="0"/>
                <a:cs typeface="Lucida Sans Unicode" pitchFamily="34" charset="0"/>
              </a:rPr>
              <a:t>foaf:workInfoHomepage</a:t>
            </a:r>
            <a:r>
              <a:rPr lang="nl-NL" kern="0" dirty="0" smtClean="0">
                <a:latin typeface="Lucida Sans Unicode" pitchFamily="34" charset="0"/>
                <a:cs typeface="Lucida Sans Unicode" pitchFamily="34" charset="0"/>
              </a:rPr>
              <a:t> , </a:t>
            </a:r>
            <a:r>
              <a:rPr lang="nl-NL" kern="0" dirty="0" err="1" smtClean="0">
                <a:latin typeface="Lucida Sans Unicode" pitchFamily="34" charset="0"/>
                <a:cs typeface="Lucida Sans Unicode" pitchFamily="34" charset="0"/>
              </a:rPr>
              <a:t>foaf:workplaceHomepage</a:t>
            </a:r>
            <a:r>
              <a:rPr lang="nl-NL" kern="0" dirty="0" smtClean="0">
                <a:latin typeface="Lucida Sans Unicode" pitchFamily="34" charset="0"/>
                <a:cs typeface="Lucida Sans Unicode" pitchFamily="34" charset="0"/>
              </a:rPr>
              <a:t> .</a:t>
            </a:r>
            <a:endParaRPr lang="nl-NL" kern="0" dirty="0">
              <a:latin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34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is.cs.ou.nl/OWF/images/2/2f/OWFva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2" y="249617"/>
            <a:ext cx="6364063" cy="6537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65717" y="2348880"/>
            <a:ext cx="2808311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:</a:t>
            </a:r>
            <a:r>
              <a:rPr kumimoji="0" lang="nl-NL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imgFormat</a:t>
            </a:r>
            <a:r>
              <a:rPr kumimoji="0" lang="nl-N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sz="1400" dirty="0">
                <a:latin typeface="Arial Unicode MS" pitchFamily="34" charset="-128"/>
              </a:rPr>
              <a:t> </a:t>
            </a:r>
            <a:r>
              <a:rPr lang="nl-NL" sz="1400" dirty="0" smtClean="0">
                <a:latin typeface="Arial Unicode MS" pitchFamily="34" charset="-128"/>
              </a:rPr>
              <a:t> </a:t>
            </a:r>
            <a:r>
              <a:rPr kumimoji="0" lang="nl-NL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rdf:type</a:t>
            </a:r>
            <a:r>
              <a:rPr kumimoji="0" lang="nl-N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 </a:t>
            </a:r>
            <a:r>
              <a:rPr kumimoji="0" lang="nl-NL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fresnel:Format</a:t>
            </a:r>
            <a:r>
              <a:rPr kumimoji="0" lang="nl-N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</a:rPr>
              <a:t> </a:t>
            </a:r>
            <a:r>
              <a:rPr kumimoji="0" lang="nl-N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;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sz="1400" dirty="0">
                <a:latin typeface="Arial Unicode MS" pitchFamily="34" charset="-128"/>
              </a:rPr>
              <a:t> </a:t>
            </a:r>
            <a:r>
              <a:rPr lang="nl-NL" sz="1400" dirty="0" smtClean="0">
                <a:latin typeface="Arial Unicode MS" pitchFamily="34" charset="-128"/>
              </a:rPr>
              <a:t> </a:t>
            </a:r>
            <a:r>
              <a:rPr kumimoji="0" lang="nl-NL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fresnel:value</a:t>
            </a:r>
            <a:r>
              <a:rPr kumimoji="0" lang="nl-N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 </a:t>
            </a:r>
            <a:r>
              <a:rPr kumimoji="0" lang="nl-NL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fresnel:image</a:t>
            </a:r>
            <a:r>
              <a:rPr kumimoji="0" lang="nl-N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 </a:t>
            </a:r>
            <a:r>
              <a:rPr kumimoji="0" lang="nl-N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</a:rPr>
              <a:t> </a:t>
            </a:r>
            <a:r>
              <a:rPr kumimoji="0" lang="nl-N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sz="1400" dirty="0">
                <a:latin typeface="Arial Unicode MS" pitchFamily="34" charset="-128"/>
              </a:rPr>
              <a:t> </a:t>
            </a:r>
            <a:r>
              <a:rPr lang="nl-NL" sz="1400" dirty="0" smtClean="0">
                <a:latin typeface="Arial Unicode MS" pitchFamily="34" charset="-128"/>
              </a:rPr>
              <a:t> </a:t>
            </a:r>
            <a:r>
              <a:rPr kumimoji="0" lang="nl-NL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fresnel:propertyFormatDomain</a:t>
            </a:r>
            <a:endParaRPr lang="nl-NL" sz="1400" dirty="0">
              <a:latin typeface="Arial Unicode MS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    </a:t>
            </a:r>
            <a:r>
              <a:rPr kumimoji="0" lang="nl-NL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foaf:img</a:t>
            </a:r>
            <a:r>
              <a:rPr kumimoji="0" lang="nl-N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 .</a:t>
            </a:r>
            <a:r>
              <a:rPr kumimoji="0" lang="nl-N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740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>
                <a:solidFill>
                  <a:srgbClr val="000000"/>
                </a:solidFill>
              </a:rPr>
              <a:t>Pagina </a:t>
            </a:r>
            <a:fld id="{2E980F51-1E42-48EC-908A-124F53AF4158}" type="slidenum">
              <a:rPr lang="nl-NL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 rot="16200000">
            <a:off x="-2201279" y="2713447"/>
            <a:ext cx="6192614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kern="0" dirty="0" smtClean="0">
                <a:solidFill>
                  <a:srgbClr val="CD0921"/>
                </a:solidFill>
              </a:rPr>
              <a:t>OWL Wiki Forms:</a:t>
            </a:r>
            <a:r>
              <a:rPr lang="en-US" kern="0" dirty="0">
                <a:solidFill>
                  <a:srgbClr val="CD0921"/>
                </a:solidFill>
              </a:rPr>
              <a:t> </a:t>
            </a:r>
            <a:r>
              <a:rPr lang="en-US" kern="0" dirty="0" smtClean="0">
                <a:solidFill>
                  <a:srgbClr val="CD0921"/>
                </a:solidFill>
              </a:rPr>
              <a:t>Feature table</a:t>
            </a:r>
            <a:endParaRPr lang="nl-NL" kern="0" dirty="0">
              <a:solidFill>
                <a:srgbClr val="CD0921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400" y="0"/>
            <a:ext cx="4821201" cy="6858000"/>
          </a:xfrm>
          <a:prstGeom prst="rect">
            <a:avLst/>
          </a:prstGeom>
          <a:solidFill>
            <a:schemeClr val="bg1"/>
          </a:solidFill>
          <a:extLst/>
        </p:spPr>
      </p:pic>
    </p:spTree>
    <p:extLst>
      <p:ext uri="{BB962C8B-B14F-4D97-AF65-F5344CB8AC3E}">
        <p14:creationId xmlns:p14="http://schemas.microsoft.com/office/powerpoint/2010/main" val="25141106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>
                <a:solidFill>
                  <a:srgbClr val="000000"/>
                </a:solidFill>
              </a:rPr>
              <a:t>Pagina </a:t>
            </a:r>
            <a:fld id="{2E980F51-1E42-48EC-908A-124F53AF4158}" type="slidenum">
              <a:rPr lang="nl-NL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755650" y="274638"/>
            <a:ext cx="7920806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 smtClean="0">
                <a:solidFill>
                  <a:srgbClr val="CD0921"/>
                </a:solidFill>
              </a:rPr>
              <a:t>OWL Wiki Forms: Web foundation</a:t>
            </a:r>
            <a:endParaRPr lang="nl-NL" kern="0" dirty="0">
              <a:solidFill>
                <a:srgbClr val="CD0921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93" y="1412870"/>
            <a:ext cx="9156986" cy="4032260"/>
          </a:xfrm>
          <a:prstGeom prst="rect">
            <a:avLst/>
          </a:prstGeom>
          <a:solidFill>
            <a:schemeClr val="bg1"/>
          </a:solidFill>
          <a:extLst/>
        </p:spPr>
      </p:pic>
    </p:spTree>
    <p:extLst>
      <p:ext uri="{BB962C8B-B14F-4D97-AF65-F5344CB8AC3E}">
        <p14:creationId xmlns:p14="http://schemas.microsoft.com/office/powerpoint/2010/main" val="12037381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>
                <a:solidFill>
                  <a:srgbClr val="000000"/>
                </a:solidFill>
              </a:rPr>
              <a:t>Pagina </a:t>
            </a:r>
            <a:fld id="{2E980F51-1E42-48EC-908A-124F53AF4158}" type="slidenum">
              <a:rPr lang="nl-NL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nl-NL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" y="876233"/>
            <a:ext cx="9094123" cy="5649111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755650" y="274638"/>
            <a:ext cx="7920806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 smtClean="0">
                <a:solidFill>
                  <a:srgbClr val="CD0921"/>
                </a:solidFill>
              </a:rPr>
              <a:t>OWL Wiki Forms: RDF &amp; RDFS</a:t>
            </a:r>
            <a:endParaRPr lang="nl-NL" kern="0" dirty="0">
              <a:solidFill>
                <a:srgbClr val="CD09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3387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>
                <a:solidFill>
                  <a:srgbClr val="000000"/>
                </a:solidFill>
              </a:rPr>
              <a:t>Pagina </a:t>
            </a:r>
            <a:fld id="{2E980F51-1E42-48EC-908A-124F53AF4158}" type="slidenum">
              <a:rPr lang="nl-NL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755650" y="274638"/>
            <a:ext cx="7920806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 smtClean="0">
                <a:solidFill>
                  <a:srgbClr val="CD0921"/>
                </a:solidFill>
              </a:rPr>
              <a:t>OWL Wiki Forms: OWL</a:t>
            </a:r>
            <a:endParaRPr lang="nl-NL" kern="0" dirty="0">
              <a:solidFill>
                <a:srgbClr val="CD0921"/>
              </a:solidFill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99"/>
            <a:ext cx="9144000" cy="48958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val="10760784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650" y="1600200"/>
            <a:ext cx="7035800" cy="4781128"/>
          </a:xfrm>
        </p:spPr>
        <p:txBody>
          <a:bodyPr/>
          <a:lstStyle/>
          <a:p>
            <a:r>
              <a:rPr lang="en-US" sz="2000" dirty="0" smtClean="0"/>
              <a:t>Semantic MediaWiki</a:t>
            </a:r>
          </a:p>
          <a:p>
            <a:pPr lvl="1"/>
            <a:r>
              <a:rPr lang="en-US" dirty="0" smtClean="0"/>
              <a:t>Puts data processing in Wikipedia-like wiki</a:t>
            </a:r>
          </a:p>
          <a:p>
            <a:pPr lvl="1"/>
            <a:r>
              <a:rPr lang="en-US" dirty="0" smtClean="0"/>
              <a:t>Export to Semantic Web</a:t>
            </a:r>
          </a:p>
          <a:p>
            <a:pPr lvl="1"/>
            <a:r>
              <a:rPr lang="en-US" dirty="0" smtClean="0"/>
              <a:t>Mature, stable, very widely-used</a:t>
            </a:r>
          </a:p>
          <a:p>
            <a:r>
              <a:rPr lang="en-US" sz="2000" dirty="0" smtClean="0"/>
              <a:t>Semantic Forms</a:t>
            </a:r>
          </a:p>
          <a:p>
            <a:pPr lvl="1"/>
            <a:r>
              <a:rPr lang="en-US" dirty="0" smtClean="0"/>
              <a:t>Semantic MediaWiki extension</a:t>
            </a:r>
          </a:p>
          <a:p>
            <a:pPr lvl="1"/>
            <a:r>
              <a:rPr lang="en-US" dirty="0" smtClean="0"/>
              <a:t>Assisted form-based data input</a:t>
            </a:r>
          </a:p>
          <a:p>
            <a:pPr lvl="1"/>
            <a:r>
              <a:rPr lang="en-US" dirty="0"/>
              <a:t>Mature, stable, </a:t>
            </a:r>
            <a:r>
              <a:rPr lang="en-US" dirty="0" smtClean="0"/>
              <a:t>pretty widely-used</a:t>
            </a:r>
          </a:p>
          <a:p>
            <a:r>
              <a:rPr lang="en-US" sz="2000" dirty="0" smtClean="0"/>
              <a:t>OWL Wiki Forms</a:t>
            </a:r>
          </a:p>
          <a:p>
            <a:pPr lvl="1"/>
            <a:r>
              <a:rPr lang="en-US" dirty="0" smtClean="0"/>
              <a:t>New research tool</a:t>
            </a:r>
          </a:p>
          <a:p>
            <a:pPr lvl="1"/>
            <a:r>
              <a:rPr lang="en-US" dirty="0" smtClean="0"/>
              <a:t>Explores tightening Semantic Forms link</a:t>
            </a:r>
            <a:br>
              <a:rPr lang="en-US" dirty="0" smtClean="0"/>
            </a:br>
            <a:r>
              <a:rPr lang="en-US" dirty="0" smtClean="0"/>
              <a:t>with underlying Semantic Web ontologies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8B99733-2D56-413C-B920-5F3BA72E3382}" type="slidenum">
              <a:rPr lang="nl-NL" smtClean="0"/>
              <a:pPr>
                <a:defRPr/>
              </a:pPr>
              <a:t>41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4377331"/>
      </p:ext>
    </p:extLst>
  </p:cSld>
  <p:clrMapOvr>
    <a:masterClrMapping/>
  </p:clrMapOvr>
</p:sld>
</file>

<file path=ppt/theme/theme1.xml><?xml version="1.0" encoding="utf-8"?>
<a:theme xmlns:a="http://schemas.openxmlformats.org/drawingml/2006/main" name="OpenUniversiteit_CC">
  <a:themeElements>
    <a:clrScheme name="OpenUniversiteit_CC 1">
      <a:dk1>
        <a:srgbClr val="000000"/>
      </a:dk1>
      <a:lt1>
        <a:srgbClr val="FFFFFF"/>
      </a:lt1>
      <a:dk2>
        <a:srgbClr val="CD0921"/>
      </a:dk2>
      <a:lt2>
        <a:srgbClr val="808080"/>
      </a:lt2>
      <a:accent1>
        <a:srgbClr val="494949"/>
      </a:accent1>
      <a:accent2>
        <a:srgbClr val="F85266"/>
      </a:accent2>
      <a:accent3>
        <a:srgbClr val="FFFFFF"/>
      </a:accent3>
      <a:accent4>
        <a:srgbClr val="000000"/>
      </a:accent4>
      <a:accent5>
        <a:srgbClr val="B1B1B1"/>
      </a:accent5>
      <a:accent6>
        <a:srgbClr val="E1495C"/>
      </a:accent6>
      <a:hlink>
        <a:srgbClr val="999999"/>
      </a:hlink>
      <a:folHlink>
        <a:srgbClr val="840615"/>
      </a:folHlink>
    </a:clrScheme>
    <a:fontScheme name="OpenUniversiteit_C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penUniversiteit_CC 1">
        <a:dk1>
          <a:srgbClr val="000000"/>
        </a:dk1>
        <a:lt1>
          <a:srgbClr val="FFFFFF"/>
        </a:lt1>
        <a:dk2>
          <a:srgbClr val="CD0921"/>
        </a:dk2>
        <a:lt2>
          <a:srgbClr val="808080"/>
        </a:lt2>
        <a:accent1>
          <a:srgbClr val="494949"/>
        </a:accent1>
        <a:accent2>
          <a:srgbClr val="F85266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E1495C"/>
        </a:accent6>
        <a:hlink>
          <a:srgbClr val="999999"/>
        </a:hlink>
        <a:folHlink>
          <a:srgbClr val="84061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ege presentatie">
  <a:themeElements>
    <a:clrScheme name="Lege presentat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ge presentatie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penUniversiteit_CC">
  <a:themeElements>
    <a:clrScheme name="OpenUniversiteit_CC 1">
      <a:dk1>
        <a:srgbClr val="000000"/>
      </a:dk1>
      <a:lt1>
        <a:srgbClr val="FFFFFF"/>
      </a:lt1>
      <a:dk2>
        <a:srgbClr val="CD0921"/>
      </a:dk2>
      <a:lt2>
        <a:srgbClr val="808080"/>
      </a:lt2>
      <a:accent1>
        <a:srgbClr val="494949"/>
      </a:accent1>
      <a:accent2>
        <a:srgbClr val="F85266"/>
      </a:accent2>
      <a:accent3>
        <a:srgbClr val="FFFFFF"/>
      </a:accent3>
      <a:accent4>
        <a:srgbClr val="000000"/>
      </a:accent4>
      <a:accent5>
        <a:srgbClr val="B1B1B1"/>
      </a:accent5>
      <a:accent6>
        <a:srgbClr val="E1495C"/>
      </a:accent6>
      <a:hlink>
        <a:srgbClr val="999999"/>
      </a:hlink>
      <a:folHlink>
        <a:srgbClr val="840615"/>
      </a:folHlink>
    </a:clrScheme>
    <a:fontScheme name="OpenUniversiteit_C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penUniversiteit_CC 1">
        <a:dk1>
          <a:srgbClr val="000000"/>
        </a:dk1>
        <a:lt1>
          <a:srgbClr val="FFFFFF"/>
        </a:lt1>
        <a:dk2>
          <a:srgbClr val="CD0921"/>
        </a:dk2>
        <a:lt2>
          <a:srgbClr val="808080"/>
        </a:lt2>
        <a:accent1>
          <a:srgbClr val="494949"/>
        </a:accent1>
        <a:accent2>
          <a:srgbClr val="F85266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E1495C"/>
        </a:accent6>
        <a:hlink>
          <a:srgbClr val="999999"/>
        </a:hlink>
        <a:folHlink>
          <a:srgbClr val="84061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Lege presentatie">
  <a:themeElements>
    <a:clrScheme name="Lege presentat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ge presentatie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OpenUniversiteit_CC">
  <a:themeElements>
    <a:clrScheme name="OpenUniversiteit_CC 1">
      <a:dk1>
        <a:srgbClr val="000000"/>
      </a:dk1>
      <a:lt1>
        <a:srgbClr val="FFFFFF"/>
      </a:lt1>
      <a:dk2>
        <a:srgbClr val="CD0921"/>
      </a:dk2>
      <a:lt2>
        <a:srgbClr val="808080"/>
      </a:lt2>
      <a:accent1>
        <a:srgbClr val="494949"/>
      </a:accent1>
      <a:accent2>
        <a:srgbClr val="F85266"/>
      </a:accent2>
      <a:accent3>
        <a:srgbClr val="FFFFFF"/>
      </a:accent3>
      <a:accent4>
        <a:srgbClr val="000000"/>
      </a:accent4>
      <a:accent5>
        <a:srgbClr val="B1B1B1"/>
      </a:accent5>
      <a:accent6>
        <a:srgbClr val="E1495C"/>
      </a:accent6>
      <a:hlink>
        <a:srgbClr val="999999"/>
      </a:hlink>
      <a:folHlink>
        <a:srgbClr val="840615"/>
      </a:folHlink>
    </a:clrScheme>
    <a:fontScheme name="OpenUniversiteit_C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penUniversiteit_CC 1">
        <a:dk1>
          <a:srgbClr val="000000"/>
        </a:dk1>
        <a:lt1>
          <a:srgbClr val="FFFFFF"/>
        </a:lt1>
        <a:dk2>
          <a:srgbClr val="CD0921"/>
        </a:dk2>
        <a:lt2>
          <a:srgbClr val="808080"/>
        </a:lt2>
        <a:accent1>
          <a:srgbClr val="494949"/>
        </a:accent1>
        <a:accent2>
          <a:srgbClr val="F85266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E1495C"/>
        </a:accent6>
        <a:hlink>
          <a:srgbClr val="999999"/>
        </a:hlink>
        <a:folHlink>
          <a:srgbClr val="84061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OpenUniversiteit_CC">
  <a:themeElements>
    <a:clrScheme name="OpenUniversiteit_CC 1">
      <a:dk1>
        <a:srgbClr val="000000"/>
      </a:dk1>
      <a:lt1>
        <a:srgbClr val="FFFFFF"/>
      </a:lt1>
      <a:dk2>
        <a:srgbClr val="CD0921"/>
      </a:dk2>
      <a:lt2>
        <a:srgbClr val="808080"/>
      </a:lt2>
      <a:accent1>
        <a:srgbClr val="494949"/>
      </a:accent1>
      <a:accent2>
        <a:srgbClr val="F85266"/>
      </a:accent2>
      <a:accent3>
        <a:srgbClr val="FFFFFF"/>
      </a:accent3>
      <a:accent4>
        <a:srgbClr val="000000"/>
      </a:accent4>
      <a:accent5>
        <a:srgbClr val="B1B1B1"/>
      </a:accent5>
      <a:accent6>
        <a:srgbClr val="E1495C"/>
      </a:accent6>
      <a:hlink>
        <a:srgbClr val="999999"/>
      </a:hlink>
      <a:folHlink>
        <a:srgbClr val="840615"/>
      </a:folHlink>
    </a:clrScheme>
    <a:fontScheme name="OpenUniversiteit_C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penUniversiteit_CC 1">
        <a:dk1>
          <a:srgbClr val="000000"/>
        </a:dk1>
        <a:lt1>
          <a:srgbClr val="FFFFFF"/>
        </a:lt1>
        <a:dk2>
          <a:srgbClr val="CD0921"/>
        </a:dk2>
        <a:lt2>
          <a:srgbClr val="808080"/>
        </a:lt2>
        <a:accent1>
          <a:srgbClr val="494949"/>
        </a:accent1>
        <a:accent2>
          <a:srgbClr val="F85266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E1495C"/>
        </a:accent6>
        <a:hlink>
          <a:srgbClr val="999999"/>
        </a:hlink>
        <a:folHlink>
          <a:srgbClr val="84061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5838</TotalTime>
  <Words>676</Words>
  <Application>Microsoft Office PowerPoint</Application>
  <PresentationFormat>On-screen Show (4:3)</PresentationFormat>
  <Paragraphs>146</Paragraphs>
  <Slides>41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OpenUniversiteit_CC</vt:lpstr>
      <vt:lpstr>Lege presentatie</vt:lpstr>
      <vt:lpstr>1_OpenUniversiteit_CC</vt:lpstr>
      <vt:lpstr>1_Lege presentatie</vt:lpstr>
      <vt:lpstr>6_OpenUniversiteit_CC</vt:lpstr>
      <vt:lpstr>2_OpenUniversiteit_CC</vt:lpstr>
      <vt:lpstr>Semantic MediaWiki and Semantic Forms</vt:lpstr>
      <vt:lpstr>Questions from the organizers</vt:lpstr>
      <vt:lpstr>In your community, how is the support for a semantic registry?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open is the registry, who can add or modify things, are the semantics stable?</vt:lpstr>
      <vt:lpstr>PowerPoint Presentation</vt:lpstr>
      <vt:lpstr>PowerPoint Presentation</vt:lpstr>
      <vt:lpstr>PowerPoint Presentation</vt:lpstr>
      <vt:lpstr>PowerPoint Presentation</vt:lpstr>
      <vt:lpstr>Does the data model of the registry match your needs?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is the sustainability of the registry? (MediaWiki and Semantic MediaWiki)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Fresnel: RDF interface in RDF</vt:lpstr>
      <vt:lpstr>PowerPoint Presentation</vt:lpstr>
      <vt:lpstr>PowerPoint Presentation</vt:lpstr>
      <vt:lpstr>OWL Wiki Forms (OWF) architecture</vt:lpstr>
      <vt:lpstr>Generated default Fresnel code</vt:lpstr>
      <vt:lpstr>Range-based autocompletion</vt:lpstr>
      <vt:lpstr>Default view</vt:lpstr>
      <vt:lpstr>Cascade Fresnel to hide undesired properties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</vt:vector>
  </TitlesOfParts>
  <Company>Open Universiteit Nederland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Lex Bijlsma</dc:creator>
  <cp:lastModifiedBy>Lloyd</cp:lastModifiedBy>
  <cp:revision>177</cp:revision>
  <dcterms:created xsi:type="dcterms:W3CDTF">2012-10-18T07:21:41Z</dcterms:created>
  <dcterms:modified xsi:type="dcterms:W3CDTF">2013-12-09T13:46:52Z</dcterms:modified>
</cp:coreProperties>
</file>