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Default Extension="pdf" ContentType="application/pdf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468" r:id="rId2"/>
    <p:sldId id="469" r:id="rId3"/>
    <p:sldId id="458" r:id="rId4"/>
    <p:sldId id="421" r:id="rId5"/>
    <p:sldId id="470" r:id="rId6"/>
    <p:sldId id="471" r:id="rId7"/>
    <p:sldId id="472" r:id="rId8"/>
    <p:sldId id="473" r:id="rId9"/>
    <p:sldId id="474" r:id="rId10"/>
    <p:sldId id="475" r:id="rId11"/>
    <p:sldId id="476" r:id="rId12"/>
    <p:sldId id="477" r:id="rId13"/>
    <p:sldId id="478" r:id="rId14"/>
    <p:sldId id="479" r:id="rId15"/>
    <p:sldId id="480" r:id="rId16"/>
    <p:sldId id="481" r:id="rId17"/>
    <p:sldId id="485" r:id="rId18"/>
    <p:sldId id="487" r:id="rId19"/>
    <p:sldId id="489" r:id="rId20"/>
    <p:sldId id="490" r:id="rId21"/>
    <p:sldId id="491" r:id="rId22"/>
    <p:sldId id="486" r:id="rId23"/>
    <p:sldId id="432" r:id="rId24"/>
    <p:sldId id="428" r:id="rId25"/>
    <p:sldId id="429" r:id="rId26"/>
    <p:sldId id="462" r:id="rId27"/>
    <p:sldId id="463" r:id="rId28"/>
    <p:sldId id="484" r:id="rId29"/>
    <p:sldId id="41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/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9809" autoAdjust="0"/>
    <p:restoredTop sz="95280" autoAdjust="0"/>
  </p:normalViewPr>
  <p:slideViewPr>
    <p:cSldViewPr snapToGrid="0" snapToObjects="1">
      <p:cViewPr>
        <p:scale>
          <a:sx n="100" d="100"/>
          <a:sy n="100" d="100"/>
        </p:scale>
        <p:origin x="-408" y="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65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BD180-794B-BE48-8D59-27B4044DB9B3}" type="datetimeFigureOut">
              <a:rPr lang="en-US"/>
              <a:pPr/>
              <a:t>12/6/13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58E5B-368D-6744-8819-5685BB161067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9BC0D-F2D3-3440-A17A-9604202C51E3}" type="datetimeFigureOut">
              <a:rPr lang="en-US"/>
              <a:pPr/>
              <a:t>12/6/13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DC9C0-7D07-4544-B0F8-F902F9EF2411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1DA16-29F9-AE49-AD22-28625F43703B}" type="slidenum">
              <a:rPr lang="nl-NL">
                <a:latin typeface="Times New Roman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nl-NL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46FAAE-9AB2-7A4F-97B7-03FC258A3A20}" type="slidenum">
              <a:rPr lang="nl-NL">
                <a:latin typeface="Times New Roman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nl-NL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302516-76E1-5C48-881F-00A24B6E0033}" type="slidenum">
              <a:rPr lang="nl-NL">
                <a:latin typeface="Times New Roman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nl-NL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8D407C-AC03-E247-86CA-D54C77B4D560}" type="slidenum">
              <a:rPr lang="nl-NL">
                <a:latin typeface="Times New Roman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nl-NL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8D407C-AC03-E247-86CA-D54C77B4D560}" type="slidenum">
              <a:rPr lang="nl-NL">
                <a:latin typeface="Times New Roman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nl-NL">
              <a:latin typeface="Times New Roman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0E931-4F7A-164B-B621-9D34A2B54C84}" type="slidenum">
              <a:rPr lang="nl-NL"/>
              <a:pPr/>
              <a:t>10</a:t>
            </a:fld>
            <a:endParaRPr lang="nl-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Naar aanleiding van uitgebreide,</a:t>
            </a:r>
            <a:r>
              <a:rPr lang="en-US" baseline="0"/>
              <a:t> gezamenlijk geprioriteerde lijst van use cases</a:t>
            </a:r>
            <a:endParaRPr lang="en-US"/>
          </a:p>
          <a:p>
            <a:r>
              <a:rPr lang="en-US"/>
              <a:t>Lucene</a:t>
            </a:r>
            <a:r>
              <a:rPr lang="en-US" baseline="0"/>
              <a:t> Query Parser Syntax</a:t>
            </a:r>
          </a:p>
          <a:p>
            <a:r>
              <a:rPr lang="en-US" baseline="0"/>
              <a:t>Sommige endpoints: GET, PUT, POST, DELETE: lezen en schrijven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0E931-4F7A-164B-B621-9D34A2B54C84}" type="slidenum">
              <a:rPr lang="nl-NL"/>
              <a:pPr/>
              <a:t>11</a:t>
            </a:fld>
            <a:endParaRPr lang="nl-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0E931-4F7A-164B-B621-9D34A2B54C84}" type="slidenum">
              <a:rPr lang="nl-NL"/>
              <a:pPr/>
              <a:t>12</a:t>
            </a:fld>
            <a:endParaRPr lang="nl-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0E931-4F7A-164B-B621-9D34A2B54C84}" type="slidenum">
              <a:rPr lang="nl-NL"/>
              <a:pPr/>
              <a:t>13</a:t>
            </a:fld>
            <a:endParaRPr lang="nl-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0E931-4F7A-164B-B621-9D34A2B54C84}" type="slidenum">
              <a:rPr lang="nl-NL"/>
              <a:pPr/>
              <a:t>14</a:t>
            </a:fld>
            <a:endParaRPr lang="nl-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20E931-4F7A-164B-B621-9D34A2B54C84}" type="slidenum">
              <a:rPr lang="nl-NL"/>
              <a:pPr/>
              <a:t>15</a:t>
            </a:fld>
            <a:endParaRPr lang="nl-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74281-76A7-FC4D-9A72-57C7FFF1B122}" type="slidenum">
              <a:rPr lang="nl-NL"/>
              <a:pPr/>
              <a:t>16</a:t>
            </a:fld>
            <a:endParaRPr lang="nl-NL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Like: (collaborative)</a:t>
            </a:r>
            <a:r>
              <a:rPr lang="en-US" baseline="0"/>
              <a:t> management, openskos as topic map for collections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F7B1F0-E992-D34C-A08D-CF06DE5BB4F4}" type="slidenum">
              <a:rPr lang="nl-NL"/>
              <a:pPr/>
              <a:t>26</a:t>
            </a:fld>
            <a:endParaRPr lang="nl-NL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0A9A48-7E14-594F-BD2C-CB5BDA76C92A}" type="slidenum">
              <a:rPr lang="nl-NL"/>
              <a:pPr/>
              <a:t>27</a:t>
            </a:fld>
            <a:endParaRPr lang="nl-NL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Korte SKOS recapitulatie:</a:t>
            </a:r>
          </a:p>
          <a:p>
            <a:endParaRPr lang="en-US"/>
          </a:p>
          <a:p>
            <a:r>
              <a:rPr lang="en-US"/>
              <a:t>Links: termgebaseerd</a:t>
            </a:r>
          </a:p>
          <a:p>
            <a:r>
              <a:rPr lang="en-US"/>
              <a:t>Rechts: conceptgebaseerd (waarbij de termen labels zijn, gekoppeld aan concepten)</a:t>
            </a:r>
          </a:p>
          <a:p>
            <a:endParaRPr lang="en-US"/>
          </a:p>
          <a:p>
            <a:r>
              <a:rPr lang="en-US"/>
              <a:t>Term-&gt; prefLabel</a:t>
            </a:r>
          </a:p>
          <a:p>
            <a:r>
              <a:rPr lang="en-US"/>
              <a:t>Used for -&gt; altLabel</a:t>
            </a:r>
          </a:p>
          <a:p>
            <a:r>
              <a:rPr lang="en-US"/>
              <a:t>Broader, narrower term -&gt; broader, narrower concept</a:t>
            </a:r>
          </a:p>
          <a:p>
            <a:r>
              <a:rPr lang="en-US"/>
              <a:t>etc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DC9C0-7D07-4544-B0F8-F902F9EF2411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74281-76A7-FC4D-9A72-57C7FFF1B122}" type="slidenum">
              <a:rPr lang="nl-NL"/>
              <a:pPr/>
              <a:t>29</a:t>
            </a:fld>
            <a:endParaRPr lang="nl-NL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1Achtergron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Hennie.brugman@meertens.knaw.n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hyperlink" Target="https://openskos.meertens.knaw.nl/api/concept?id=http://openskos.meertens.knaw.nl/Organisations/78d67e6a-0a2a-4ba3-8757-146eaf7fed7d&amp;format=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hyperlink" Target="http://openskos.org/api/find-concepts?q=crisis&amp;format=rdf" TargetMode="External"/><Relationship Id="rId5" Type="http://schemas.openxmlformats.org/officeDocument/2006/relationships/hyperlink" Target="http://openskos.org/api/concept/a5994c9c-3368-9e52-494c-89b0fa8cd263.rdf" TargetMode="External"/><Relationship Id="rId6" Type="http://schemas.openxmlformats.org/officeDocument/2006/relationships/hyperlink" Target="http://openskos.org/api/find-concepts?q=crisis+collection:4&amp;format=json" TargetMode="External"/><Relationship Id="rId7" Type="http://schemas.openxmlformats.org/officeDocument/2006/relationships/hyperlink" Target="http://openskos.org/api/find-concepts?q=crisis+tenant:rkd&amp;format=json" TargetMode="External"/><Relationship Id="rId8" Type="http://schemas.openxmlformats.org/officeDocument/2006/relationships/hyperlink" Target="http://openskos.org/api/find-concepts?q=prefLabelText:rutte+collection:4+inScheme:http*Persoonsnamen&amp;format=json&amp;fl=prefLabel,scopeNote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skos.org/api/concept/a5994c9c-3368-9e52-494c-89b0fa8cd263.rdf" TargetMode="External"/><Relationship Id="rId4" Type="http://schemas.openxmlformats.org/officeDocument/2006/relationships/hyperlink" Target="http://openskos.org/api/autocomplete/politi?returnLabel=prefLabel" TargetMode="External"/><Relationship Id="rId5" Type="http://schemas.openxmlformats.org/officeDocument/2006/relationships/hyperlink" Target="http://openskos.org/api/autocomplete/speelf?returnLabel=prefLabe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openskos.org/api/concept/a5994c9c-3368-9e52-494c-89b0fa8cd263.rdf" TargetMode="External"/><Relationship Id="rId4" Type="http://schemas.openxmlformats.org/officeDocument/2006/relationships/hyperlink" Target="http://openskos.org/api/institutions" TargetMode="External"/><Relationship Id="rId5" Type="http://schemas.openxmlformats.org/officeDocument/2006/relationships/hyperlink" Target="http://openskos.org/api/institutions?format=html" TargetMode="External"/><Relationship Id="rId6" Type="http://schemas.openxmlformats.org/officeDocument/2006/relationships/hyperlink" Target="http://openskos.org/api/collections/beng:gtaa.html" TargetMode="External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OpenSKOS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68400" y="4457700"/>
            <a:ext cx="6667500" cy="1752600"/>
          </a:xfrm>
        </p:spPr>
        <p:txBody>
          <a:bodyPr/>
          <a:lstStyle/>
          <a:p>
            <a:r>
              <a:rPr lang="en-US" sz="2000"/>
              <a:t>Hennie Brugman</a:t>
            </a:r>
          </a:p>
          <a:p>
            <a:r>
              <a:rPr lang="en-US" sz="2000"/>
              <a:t>Meertens Institute, Amsterdam</a:t>
            </a:r>
          </a:p>
          <a:p>
            <a:r>
              <a:rPr lang="en-US" sz="2000">
                <a:hlinkClick r:id="rId2"/>
              </a:rPr>
              <a:t>Hennie.brugman@meertens.knaw.nl</a:t>
            </a:r>
            <a:endParaRPr lang="en-US" sz="2000"/>
          </a:p>
          <a:p>
            <a:endParaRPr lang="en-US" sz="2000"/>
          </a:p>
          <a:p>
            <a:r>
              <a:rPr lang="en-US" sz="2000"/>
              <a:t>Semantic Registry Workshop, Utrecht, December 9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OpenSKOS introduction and architecture</a:t>
            </a:r>
          </a:p>
          <a:p>
            <a:r>
              <a:rPr lang="en-US"/>
              <a:t>Screens and API</a:t>
            </a:r>
          </a:p>
          <a:p>
            <a:r>
              <a:rPr lang="en-US"/>
              <a:t>Status and availability</a:t>
            </a:r>
          </a:p>
          <a:p>
            <a:r>
              <a:rPr lang="en-US"/>
              <a:t>Positioning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6463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OpenSKOS =</a:t>
            </a:r>
          </a:p>
          <a:p>
            <a:pPr lvl="1"/>
            <a:r>
              <a:rPr lang="en-US"/>
              <a:t>SKOS </a:t>
            </a:r>
            <a:r>
              <a:rPr lang="en-US">
                <a:solidFill>
                  <a:srgbClr val="FF0000"/>
                </a:solidFill>
              </a:rPr>
              <a:t>format </a:t>
            </a:r>
            <a:r>
              <a:rPr lang="en-US"/>
              <a:t>+</a:t>
            </a:r>
          </a:p>
          <a:p>
            <a:pPr lvl="1"/>
            <a:r>
              <a:rPr lang="en-US"/>
              <a:t>Peer to peer </a:t>
            </a:r>
            <a:r>
              <a:rPr lang="en-US">
                <a:solidFill>
                  <a:srgbClr val="FF0000"/>
                </a:solidFill>
              </a:rPr>
              <a:t>architecture </a:t>
            </a:r>
            <a:r>
              <a:rPr lang="en-US"/>
              <a:t>+</a:t>
            </a:r>
          </a:p>
          <a:p>
            <a:pPr lvl="1"/>
            <a:r>
              <a:rPr lang="en-US"/>
              <a:t>RESTful </a:t>
            </a:r>
            <a:r>
              <a:rPr lang="en-US">
                <a:solidFill>
                  <a:srgbClr val="FF0000"/>
                </a:solidFill>
              </a:rPr>
              <a:t>API </a:t>
            </a:r>
            <a:r>
              <a:rPr lang="en-US"/>
              <a:t>+</a:t>
            </a:r>
          </a:p>
          <a:p>
            <a:pPr lvl="1"/>
            <a:r>
              <a:rPr lang="en-US"/>
              <a:t>Linked Data +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Publication </a:t>
            </a:r>
            <a:r>
              <a:rPr lang="en-US"/>
              <a:t>with upload and OAI-PMH +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Management </a:t>
            </a:r>
            <a:r>
              <a:rPr lang="en-US"/>
              <a:t>using Interactive Dashboard +</a:t>
            </a:r>
          </a:p>
          <a:p>
            <a:pPr lvl="1"/>
            <a:r>
              <a:rPr lang="en-US"/>
              <a:t>Support for </a:t>
            </a:r>
            <a:r>
              <a:rPr lang="en-US">
                <a:solidFill>
                  <a:srgbClr val="FF0000"/>
                </a:solidFill>
              </a:rPr>
              <a:t>alignment </a:t>
            </a:r>
            <a:r>
              <a:rPr lang="en-US"/>
              <a:t>+</a:t>
            </a:r>
          </a:p>
          <a:p>
            <a:pPr lvl="1"/>
            <a:r>
              <a:rPr lang="en-US"/>
              <a:t>Promotion of </a:t>
            </a:r>
            <a:r>
              <a:rPr lang="en-US">
                <a:solidFill>
                  <a:srgbClr val="FF0000"/>
                </a:solidFill>
              </a:rPr>
              <a:t>open database licenses</a:t>
            </a:r>
          </a:p>
          <a:p>
            <a:pPr lvl="1"/>
            <a:r>
              <a:rPr lang="en-US"/>
              <a:t>Vocabulary </a:t>
            </a:r>
            <a:r>
              <a:rPr lang="en-US">
                <a:solidFill>
                  <a:srgbClr val="FF0000"/>
                </a:solidFill>
              </a:rPr>
              <a:t>curation </a:t>
            </a:r>
            <a:r>
              <a:rPr lang="en-US"/>
              <a:t>with built-in Editor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4</a:t>
            </a:fld>
            <a:endParaRPr lang="en-US"/>
          </a:p>
        </p:txBody>
      </p:sp>
      <p:pic>
        <p:nvPicPr>
          <p:cNvPr id="6" name="Picture 5" descr="schema-uitwisseling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57164" y="1044383"/>
            <a:ext cx="7893893" cy="55782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9399" y="1044383"/>
            <a:ext cx="8071657" cy="10553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04111"/>
            <a:ext cx="4494456" cy="1754327"/>
          </a:xfrm>
          <a:prstGeom prst="rect">
            <a:avLst/>
          </a:prstGeom>
          <a:solidFill>
            <a:srgbClr val="3366FF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Each node implements:</a:t>
            </a:r>
          </a:p>
          <a:p>
            <a:pPr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 Upload module</a:t>
            </a:r>
          </a:p>
          <a:p>
            <a:pPr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 RESTful API (autocomplete, find, CRUD)</a:t>
            </a:r>
          </a:p>
          <a:p>
            <a:pPr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 Linked Data access</a:t>
            </a:r>
          </a:p>
          <a:p>
            <a:pPr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 OAI-PMH data provider and harvester</a:t>
            </a:r>
          </a:p>
          <a:p>
            <a:pPr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 Editor for management and curation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4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Suppose, I am looking for a thesaurus to describe windmills, or gestures, or linguistic categories, or …</a:t>
            </a:r>
          </a:p>
          <a:p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Then I can go to OpenSKOS where thesauri are made available</a:t>
            </a:r>
          </a:p>
          <a:p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798" y="1477963"/>
            <a:ext cx="774700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4"/>
          <p:cNvSpPr>
            <a:spLocks noGrp="1"/>
          </p:cNvSpPr>
          <p:nvPr>
            <p:ph idx="1"/>
          </p:nvPr>
        </p:nvSpPr>
        <p:spPr>
          <a:xfrm>
            <a:off x="685800" y="2514600"/>
            <a:ext cx="7543800" cy="35814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Then, I want to find information about the thesaurus and evaluate its contents online</a:t>
            </a: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FontTx/>
              <a:buChar char="-"/>
            </a:pP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FontTx/>
              <a:buNone/>
            </a:pPr>
            <a:endParaRPr lang="en-US">
              <a:ea typeface="ＭＳ Ｐゴシック" pitchFamily="-104" charset="-128"/>
              <a:cs typeface="ＭＳ Ｐゴシック" pitchFamily="-10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05904"/>
            <a:ext cx="9148763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CATCH-Plus_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33528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457200" y="2116670"/>
            <a:ext cx="7907867" cy="4009493"/>
          </a:xfrm>
        </p:spPr>
        <p:txBody>
          <a:bodyPr/>
          <a:lstStyle/>
          <a:p>
            <a:pPr>
              <a:buFontTx/>
              <a:buChar char="-"/>
            </a:pPr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Suppose, I want to construct and maintain my thesaurus online, possibly together with others</a:t>
            </a: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FontTx/>
              <a:buChar char="-"/>
            </a:pP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FontTx/>
              <a:buChar char="-"/>
            </a:pPr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Then I can  use the Editor that is built into OpenSKOS </a:t>
            </a:r>
            <a:r>
              <a:rPr lang="en-US" sz="2400">
                <a:latin typeface="Arial" pitchFamily="-104" charset="0"/>
                <a:ea typeface="Arial" pitchFamily="-104" charset="0"/>
                <a:cs typeface="Arial" pitchFamily="-104" charset="0"/>
              </a:rPr>
              <a:t>(by Netherlands Institute for Sound and Vision)</a:t>
            </a:r>
            <a:endParaRPr lang="en-US" sz="2400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None/>
            </a:pPr>
            <a:endParaRPr lang="en-US">
              <a:ea typeface="ＭＳ Ｐゴシック" pitchFamily="-104" charset="-128"/>
              <a:cs typeface="ＭＳ Ｐゴシック" pitchFamily="-10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32" y="91020"/>
            <a:ext cx="9020175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Suppose, I want to provide a thesaurus (update) to the world or to a partner institution who uses a commercial tool (e.g. Picturae’a Memorix) or a scientific one (CLARIN’s Arbil)</a:t>
            </a: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FontTx/>
              <a:buChar char="-"/>
            </a:pP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pPr>
              <a:buFontTx/>
              <a:buChar char="-"/>
            </a:pPr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Then I can easily upload with the OpenSKOS upload functionality</a:t>
            </a:r>
          </a:p>
          <a:p>
            <a:endParaRPr lang="en-US"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3797" name="TextBox 2"/>
          <p:cNvSpPr txBox="1">
            <a:spLocks noChangeArrowheads="1"/>
          </p:cNvSpPr>
          <p:nvPr/>
        </p:nvSpPr>
        <p:spPr bwMode="auto">
          <a:xfrm>
            <a:off x="2057400" y="27432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7" y="1693338"/>
            <a:ext cx="9158287" cy="451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5"/>
          <p:cNvSpPr>
            <a:spLocks noGrp="1"/>
          </p:cNvSpPr>
          <p:nvPr>
            <p:ph idx="1"/>
          </p:nvPr>
        </p:nvSpPr>
        <p:spPr>
          <a:xfrm>
            <a:off x="381000" y="1826369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>
                <a:latin typeface="Arial" pitchFamily="-104" charset="0"/>
                <a:ea typeface="Arial" pitchFamily="-104" charset="0"/>
                <a:cs typeface="Arial" pitchFamily="-104" charset="0"/>
              </a:rPr>
              <a:t>Suppose, I want to maintain an OpenSKOS node. Then I have interactive management functions available</a:t>
            </a:r>
            <a:endParaRPr lang="en-US">
              <a:latin typeface="Arial" pitchFamily="-104" charset="0"/>
              <a:ea typeface="Arial" pitchFamily="-104" charset="0"/>
              <a:cs typeface="Arial" pitchFamily="-104" charset="0"/>
            </a:endParaRPr>
          </a:p>
          <a:p>
            <a:endParaRPr lang="en-US"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3797" name="TextBox 2"/>
          <p:cNvSpPr txBox="1">
            <a:spLocks noChangeArrowheads="1"/>
          </p:cNvSpPr>
          <p:nvPr/>
        </p:nvSpPr>
        <p:spPr bwMode="auto">
          <a:xfrm>
            <a:off x="2057400" y="27432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3429000"/>
            <a:ext cx="9042400" cy="93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328" y="8458"/>
            <a:ext cx="4416732" cy="6815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600200"/>
            <a:ext cx="7772400" cy="1143000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rgbClr val="800000"/>
                </a:solidFill>
                <a:latin typeface="Arial" charset="0"/>
              </a:rPr>
              <a:t>RESTful API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2590800"/>
            <a:ext cx="7391400" cy="3505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Concept resolve API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Find API 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Autocomplete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CRUD </a:t>
            </a:r>
            <a:r>
              <a:rPr lang="en-US" sz="2000">
                <a:latin typeface="Arial" charset="0"/>
              </a:rPr>
              <a:t>(create, retrieve, update, delete)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Institutions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Collections</a:t>
            </a:r>
          </a:p>
          <a:p>
            <a:pPr>
              <a:lnSpc>
                <a:spcPct val="90000"/>
              </a:lnSpc>
            </a:pPr>
            <a:endParaRPr lang="en-US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pic>
        <p:nvPicPr>
          <p:cNvPr id="158723" name="Picture 3" descr="CATCH-Plus_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3352800" cy="1020763"/>
          </a:xfrm>
          <a:prstGeom prst="rect">
            <a:avLst/>
          </a:prstGeom>
          <a:noFill/>
        </p:spPr>
      </p:pic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5427133" y="334963"/>
            <a:ext cx="3259667" cy="1143000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rgbClr val="800000"/>
                </a:solidFill>
                <a:latin typeface="Arial" charset="0"/>
              </a:rPr>
              <a:t>API voorbeelden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845733"/>
            <a:ext cx="7391400" cy="42502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Concept resolve</a:t>
            </a:r>
          </a:p>
          <a:p>
            <a:pPr lvl="1">
              <a:lnSpc>
                <a:spcPct val="90000"/>
              </a:lnSpc>
              <a:buNone/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4"/>
              </a:rPr>
              <a:t>api/concept?id=http://openskos.meertens.knaw.nl/Organisations/78d67e6a-0a2a-4ba3-8757-146eaf7fed7d&amp;format=html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</a:rPr>
              <a:t>RDF, JSON or html</a:t>
            </a:r>
            <a:endParaRPr lang="en-US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67762" y="1941994"/>
            <a:ext cx="9773466" cy="20313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>
                <a:latin typeface="Courier"/>
                <a:cs typeface="Courier"/>
              </a:rPr>
              <a:t>&lt;rdf:RDF&gt;</a:t>
            </a:r>
          </a:p>
          <a:p>
            <a:r>
              <a:rPr lang="en-US" sz="1400">
                <a:latin typeface="Courier"/>
                <a:cs typeface="Courier"/>
              </a:rPr>
              <a:t>  &lt;rdf:Description rdf:about="http://openskos.meertens.knaw.nl/Organisations/3f..70"&gt;     </a:t>
            </a:r>
          </a:p>
          <a:p>
            <a:r>
              <a:rPr lang="en-US" sz="1400">
                <a:latin typeface="Courier"/>
                <a:cs typeface="Courier"/>
              </a:rPr>
              <a:t>    &lt;rdf:type rdf:resource="http://www.w3.org/2004/02/skos/core#Concept"/&gt;</a:t>
            </a:r>
          </a:p>
          <a:p>
            <a:r>
              <a:rPr lang="en-US" sz="1400">
                <a:latin typeface="Courier"/>
                <a:cs typeface="Courier"/>
              </a:rPr>
              <a:t>    &lt;skos:prefLabel xml:lang="en"&gt;UiL-OTS, Utrecht University&lt;/skos:prefLabel&gt;</a:t>
            </a:r>
          </a:p>
          <a:p>
            <a:r>
              <a:rPr lang="en-US" sz="1400">
                <a:latin typeface="Courier"/>
                <a:cs typeface="Courier"/>
              </a:rPr>
              <a:t>    &lt;skos:altLabel xml:lang="en"&gt;UiL-OTS, Utrecht University&lt;/skos:altLabel&gt;</a:t>
            </a:r>
          </a:p>
          <a:p>
            <a:r>
              <a:rPr lang="en-US" sz="1400">
                <a:latin typeface="Courier"/>
                <a:cs typeface="Courier"/>
              </a:rPr>
              <a:t>    &lt;skos:broader rdf:resource="http://openskos.meertens.knaw.nl/Organisations/78..7d"/</a:t>
            </a:r>
          </a:p>
          <a:p>
            <a:r>
              <a:rPr lang="en-US" sz="1400">
                <a:latin typeface="Courier"/>
                <a:cs typeface="Courier"/>
              </a:rPr>
              <a:t>    &lt;skos:inScheme rdf:resource="http://openskos.meertens.knaw.nl/Organisations"/&gt;</a:t>
            </a:r>
          </a:p>
          <a:p>
            <a:r>
              <a:rPr lang="en-US" sz="1400">
                <a:latin typeface="Courier"/>
                <a:cs typeface="Courier"/>
              </a:rPr>
              <a:t>  &lt;/rdf:Description&gt;</a:t>
            </a:r>
          </a:p>
          <a:p>
            <a:r>
              <a:rPr lang="en-US" sz="1400">
                <a:latin typeface="Courier"/>
                <a:cs typeface="Courier"/>
              </a:rPr>
              <a:t>&lt;/rdf:RDF&gt;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535" y="8153"/>
            <a:ext cx="9142422" cy="692497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>
                <a:latin typeface="Courier"/>
                <a:cs typeface="Courier"/>
              </a:rPr>
              <a:t>{</a:t>
            </a:r>
          </a:p>
          <a:p>
            <a:r>
              <a:rPr lang="en-US" sz="1200">
                <a:latin typeface="Courier"/>
                <a:cs typeface="Courier"/>
              </a:rPr>
              <a:t>    "tenant": "meertens",</a:t>
            </a:r>
          </a:p>
          <a:p>
            <a:r>
              <a:rPr lang="en-US" sz="1200">
                <a:latin typeface="Courier"/>
                <a:cs typeface="Courier"/>
              </a:rPr>
              <a:t>    "collection": 4,</a:t>
            </a:r>
          </a:p>
          <a:p>
            <a:r>
              <a:rPr lang="en-US" sz="1200">
                <a:latin typeface="Courier"/>
                <a:cs typeface="Courier"/>
              </a:rPr>
              <a:t>..</a:t>
            </a:r>
          </a:p>
          <a:p>
            <a:r>
              <a:rPr lang="en-US" sz="1200">
                <a:latin typeface="Courier"/>
                <a:cs typeface="Courier"/>
              </a:rPr>
              <a:t>    "uri": "http://openskos.meertens.knaw.nl/Organisations/3ffbdaf6-d07f-4f04-8ea9-aba0c2749670",</a:t>
            </a:r>
          </a:p>
          <a:p>
            <a:r>
              <a:rPr lang="en-US" sz="1200">
                <a:latin typeface="Courier"/>
                <a:cs typeface="Courier"/>
              </a:rPr>
              <a:t>    "uuid": "d921f9f9-f759-475a-cb9d-5f1dcfa00b49",</a:t>
            </a:r>
          </a:p>
          <a:p>
            <a:r>
              <a:rPr lang="en-US" sz="1200">
                <a:latin typeface="Courier"/>
                <a:cs typeface="Courier"/>
              </a:rPr>
              <a:t>    "class": "Concept",</a:t>
            </a:r>
          </a:p>
          <a:p>
            <a:r>
              <a:rPr lang="en-US" sz="1200">
                <a:latin typeface="Courier"/>
                <a:cs typeface="Courier"/>
              </a:rPr>
              <a:t>..</a:t>
            </a:r>
          </a:p>
          <a:p>
            <a:r>
              <a:rPr lang="en-US" sz="1200">
                <a:latin typeface="Courier"/>
                <a:cs typeface="Courier"/>
              </a:rPr>
              <a:t>    "prefLabel@en": [</a:t>
            </a:r>
          </a:p>
          <a:p>
            <a:r>
              <a:rPr lang="en-US" sz="1200">
                <a:latin typeface="Courier"/>
                <a:cs typeface="Courier"/>
              </a:rPr>
              <a:t>        "UiL-OTS, Utrecht University"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..</a:t>
            </a:r>
          </a:p>
          <a:p>
            <a:r>
              <a:rPr lang="en-US" sz="1200">
                <a:latin typeface="Courier"/>
                <a:cs typeface="Courier"/>
              </a:rPr>
              <a:t>    "LexicalLabels@en": [</a:t>
            </a:r>
          </a:p>
          <a:p>
            <a:r>
              <a:rPr lang="en-US" sz="1200">
                <a:latin typeface="Courier"/>
                <a:cs typeface="Courier"/>
              </a:rPr>
              <a:t>        "UiL-OTS, Utrecht University",</a:t>
            </a:r>
          </a:p>
          <a:p>
            <a:r>
              <a:rPr lang="en-US" sz="1200">
                <a:latin typeface="Courier"/>
                <a:cs typeface="Courier"/>
              </a:rPr>
              <a:t>        "UiL-OTS, Utrecht University"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    "altLabel@en": [</a:t>
            </a:r>
          </a:p>
          <a:p>
            <a:r>
              <a:rPr lang="en-US" sz="1200">
                <a:latin typeface="Courier"/>
                <a:cs typeface="Courier"/>
              </a:rPr>
              <a:t>        "UiL-OTS, Utrecht University"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..</a:t>
            </a:r>
          </a:p>
          <a:p>
            <a:r>
              <a:rPr lang="en-US" sz="1200">
                <a:latin typeface="Courier"/>
                <a:cs typeface="Courier"/>
              </a:rPr>
              <a:t>    "broader": [</a:t>
            </a:r>
          </a:p>
          <a:p>
            <a:r>
              <a:rPr lang="en-US" sz="1200">
                <a:latin typeface="Courier"/>
                <a:cs typeface="Courier"/>
              </a:rPr>
              <a:t>        "http://openskos.meertens.knaw.nl/Organisations/78d67e6a-0a2a-4ba3-8757-146eaf7fed7d"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    "SemanticRelations": [</a:t>
            </a:r>
          </a:p>
          <a:p>
            <a:r>
              <a:rPr lang="en-US" sz="1200">
                <a:latin typeface="Courier"/>
                <a:cs typeface="Courier"/>
              </a:rPr>
              <a:t>        "http://openskos.meertens.knaw.nl/Organisations/78d67e6a-0a2a-4ba3-8757-146eaf7fed7d"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    "inScheme": [</a:t>
            </a:r>
          </a:p>
          <a:p>
            <a:r>
              <a:rPr lang="en-US" sz="1200">
                <a:latin typeface="Courier"/>
                <a:cs typeface="Courier"/>
              </a:rPr>
              <a:t>        "http://openskos.meertens.knaw.nl/Organisations"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    "xmlns": [</a:t>
            </a:r>
          </a:p>
          <a:p>
            <a:r>
              <a:rPr lang="en-US" sz="1200">
                <a:latin typeface="Courier"/>
                <a:cs typeface="Courier"/>
              </a:rPr>
              <a:t>        "rdf",</a:t>
            </a:r>
          </a:p>
          <a:p>
            <a:r>
              <a:rPr lang="en-US" sz="1200">
                <a:latin typeface="Courier"/>
                <a:cs typeface="Courier"/>
              </a:rPr>
              <a:t>        "skos"</a:t>
            </a:r>
          </a:p>
          <a:p>
            <a:r>
              <a:rPr lang="en-US" sz="1200">
                <a:latin typeface="Courier"/>
                <a:cs typeface="Courier"/>
              </a:rPr>
              <a:t>    ],</a:t>
            </a:r>
          </a:p>
          <a:p>
            <a:r>
              <a:rPr lang="en-US" sz="1200">
                <a:latin typeface="Courier"/>
                <a:cs typeface="Courier"/>
              </a:rPr>
              <a:t>    "notation": [</a:t>
            </a:r>
          </a:p>
          <a:p>
            <a:r>
              <a:rPr lang="en-US" sz="1200">
                <a:latin typeface="Courier"/>
                <a:cs typeface="Courier"/>
              </a:rPr>
              <a:t>        "108950"</a:t>
            </a:r>
          </a:p>
          <a:p>
            <a:r>
              <a:rPr lang="en-US" sz="1200">
                <a:latin typeface="Courier"/>
                <a:cs typeface="Courier"/>
              </a:rPr>
              <a:t>    ]</a:t>
            </a:r>
          </a:p>
          <a:p>
            <a:r>
              <a:rPr lang="en-US" sz="1200">
                <a:latin typeface="Courier"/>
                <a:cs typeface="Courier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pic>
        <p:nvPicPr>
          <p:cNvPr id="158723" name="Picture 3" descr="CATCH-Plus_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3352800" cy="1020763"/>
          </a:xfrm>
          <a:prstGeom prst="rect">
            <a:avLst/>
          </a:prstGeom>
          <a:noFill/>
        </p:spPr>
      </p:pic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845733"/>
            <a:ext cx="7391400" cy="4250267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Find API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4"/>
              </a:rPr>
              <a:t>api/find-concepts?q=crisis&amp;format=rdf</a:t>
            </a:r>
            <a:endParaRPr lang="en-US" sz="2400">
              <a:latin typeface="Arial" charset="0"/>
              <a:hlinkClick r:id="rId5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  <a:hlinkClick r:id="rId5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6"/>
              </a:rPr>
              <a:t>api/find-concepts?q=crisis+collection:4&amp;format=json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7"/>
              </a:rPr>
              <a:t>api/find-concepts?q=crisis+tenant:rkd&amp;format=json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8"/>
              </a:rPr>
              <a:t>api/find-concepts?q=prefLabelText:rutte+collection:4+inScheme:http*Persoonsnamen&amp;format=json&amp;fl=prefLabel,scopeNote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-42325" y="4792"/>
            <a:ext cx="16314482" cy="87100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>
                <a:latin typeface="Courier"/>
                <a:cs typeface="Courier"/>
              </a:rPr>
              <a:t>{"response": {</a:t>
            </a:r>
          </a:p>
          <a:p>
            <a:pPr lvl="1"/>
            <a:r>
              <a:rPr lang="en-US" sz="1600">
                <a:latin typeface="Courier"/>
                <a:cs typeface="Courier"/>
              </a:rPr>
              <a:t>"numFound": 4,</a:t>
            </a:r>
          </a:p>
          <a:p>
            <a:pPr lvl="1"/>
            <a:r>
              <a:rPr lang="en-US" sz="1600">
                <a:latin typeface="Courier"/>
                <a:cs typeface="Courier"/>
              </a:rPr>
              <a:t>"start": 0,</a:t>
            </a:r>
          </a:p>
          <a:p>
            <a:pPr lvl="1"/>
            <a:r>
              <a:rPr lang="en-US" sz="1600">
                <a:latin typeface="Courier"/>
                <a:cs typeface="Courier"/>
              </a:rPr>
              <a:t>"docs": [</a:t>
            </a:r>
          </a:p>
          <a:p>
            <a:pPr lvl="2"/>
            <a:r>
              <a:rPr lang="en-US" sz="1600">
                <a:latin typeface="Courier"/>
                <a:cs typeface="Courier"/>
              </a:rPr>
              <a:t>…</a:t>
            </a:r>
          </a:p>
          <a:p>
            <a:pPr lvl="2"/>
            <a:r>
              <a:rPr lang="en-US" sz="1600">
                <a:latin typeface="Courier"/>
                <a:cs typeface="Courier"/>
              </a:rPr>
              <a:t>{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"scopeNote": [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"veldrijder"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],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"prefLabel": [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"Rutte, Marcel"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],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"xmlns": [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"rdf",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"skos",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"dcterms"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]</a:t>
            </a:r>
          </a:p>
          <a:p>
            <a:pPr lvl="2"/>
            <a:r>
              <a:rPr lang="en-US" sz="1600">
                <a:latin typeface="Courier"/>
                <a:cs typeface="Courier"/>
              </a:rPr>
              <a:t>},</a:t>
            </a:r>
          </a:p>
          <a:p>
            <a:pPr lvl="2"/>
            <a:r>
              <a:rPr lang="en-US" sz="1600">
                <a:latin typeface="Courier"/>
                <a:cs typeface="Courier"/>
              </a:rPr>
              <a:t>{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"scopeNote": [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"minister-president VVD, fractievoorzitter VVD Tweede Kamer, staatssecretaris OCW en Sociale Zaken, voorzitter JOVD"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],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"prefLabel": [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"Rutte, Mark"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],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"xmlns": [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"rdf",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"skos",</a:t>
            </a:r>
          </a:p>
          <a:p>
            <a:pPr lvl="4"/>
            <a:r>
              <a:rPr lang="en-US" sz="1600">
                <a:latin typeface="Courier"/>
                <a:cs typeface="Courier"/>
              </a:rPr>
              <a:t>"dcterms"</a:t>
            </a:r>
          </a:p>
          <a:p>
            <a:pPr lvl="3"/>
            <a:r>
              <a:rPr lang="en-US" sz="1600">
                <a:latin typeface="Courier"/>
                <a:cs typeface="Courier"/>
              </a:rPr>
              <a:t>]</a:t>
            </a:r>
          </a:p>
          <a:p>
            <a:pPr lvl="2"/>
            <a:r>
              <a:rPr lang="en-US" sz="1600">
                <a:latin typeface="Courier"/>
                <a:cs typeface="Courier"/>
              </a:rPr>
              <a:t>},</a:t>
            </a:r>
          </a:p>
          <a:p>
            <a:pPr lvl="2"/>
            <a:r>
              <a:rPr lang="en-US" sz="1600">
                <a:latin typeface="Courier"/>
                <a:cs typeface="Courier"/>
              </a:rPr>
              <a:t>…</a:t>
            </a:r>
          </a:p>
          <a:p>
            <a:pPr lvl="1"/>
            <a:r>
              <a:rPr lang="en-US" sz="1600">
                <a:latin typeface="Courier"/>
                <a:cs typeface="Courier"/>
              </a:rPr>
              <a:t>]</a:t>
            </a:r>
          </a:p>
          <a:p>
            <a:r>
              <a:rPr lang="en-US" sz="1600">
                <a:latin typeface="Courier"/>
                <a:cs typeface="Courier"/>
              </a:rPr>
              <a:t>}</a:t>
            </a:r>
          </a:p>
          <a:p>
            <a:r>
              <a:rPr lang="en-US" sz="1600">
                <a:latin typeface="Courier"/>
                <a:cs typeface="Courier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845733"/>
            <a:ext cx="7391400" cy="42502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Autocomplete API</a:t>
            </a: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  <a:hlinkClick r:id="rId3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4"/>
              </a:rPr>
              <a:t>api/autocomplete/politi?returnLabel=prefLabel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5"/>
              </a:rPr>
              <a:t>api/autocomplete/speelf?returnLabel=prefLabel</a:t>
            </a: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845733"/>
            <a:ext cx="7391400" cy="42502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Institutions, Collections API</a:t>
            </a: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  <a:hlinkClick r:id="rId3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</a:rPr>
              <a:t>in RDF: </a:t>
            </a:r>
            <a:r>
              <a:rPr lang="en-US" sz="2400">
                <a:latin typeface="Arial" charset="0"/>
                <a:hlinkClick r:id="rId4"/>
              </a:rPr>
              <a:t>/api/institutions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</a:rPr>
              <a:t>in HTML: </a:t>
            </a:r>
            <a:r>
              <a:rPr lang="en-US" sz="2400">
                <a:latin typeface="Arial" charset="0"/>
                <a:hlinkClick r:id="rId5"/>
              </a:rPr>
              <a:t>/api/institutions?format=html</a:t>
            </a: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hlinkClick r:id="rId6"/>
              </a:rPr>
              <a:t>/api/collections/beng:gtaa.html</a:t>
            </a: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9461" y="588963"/>
            <a:ext cx="4775200" cy="5359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1845733"/>
            <a:ext cx="5638800" cy="481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1346200" y="1695435"/>
            <a:ext cx="5240867" cy="810693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rgbClr val="800000"/>
                </a:solidFill>
                <a:latin typeface="Arial" charset="0"/>
              </a:rPr>
              <a:t>OAI-PMH examples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" y="2550574"/>
            <a:ext cx="81661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3824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612900"/>
            <a:ext cx="7391400" cy="4483100"/>
          </a:xfrm>
        </p:spPr>
        <p:txBody>
          <a:bodyPr>
            <a:normAutofit/>
          </a:bodyPr>
          <a:lstStyle/>
          <a:p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OpenSKOS instances</a:t>
            </a:r>
          </a:p>
          <a:p>
            <a:pPr lvl="1"/>
            <a:r>
              <a:rPr lang="en-GB" sz="2000">
                <a:latin typeface="Arial" charset="0"/>
                <a:ea typeface="Times New Roman" charset="0"/>
                <a:cs typeface="Times New Roman" charset="0"/>
              </a:rPr>
              <a:t>Instance(s) for internal use, publication and curation of GTAA thesaurus of Sound and Vision</a:t>
            </a:r>
          </a:p>
          <a:p>
            <a:pPr lvl="1"/>
            <a:r>
              <a:rPr lang="en-GB" sz="2000">
                <a:latin typeface="Arial" charset="0"/>
                <a:ea typeface="Times New Roman" charset="0"/>
                <a:cs typeface="Times New Roman" charset="0"/>
              </a:rPr>
              <a:t>Approx 8 instances for (international) customers of Picturae</a:t>
            </a:r>
          </a:p>
          <a:p>
            <a:pPr lvl="1"/>
            <a:r>
              <a:rPr lang="en-GB" sz="2000">
                <a:latin typeface="Arial" charset="0"/>
                <a:ea typeface="Times New Roman" charset="0"/>
                <a:cs typeface="Times New Roman" charset="0"/>
              </a:rPr>
              <a:t>Meertens instance for CLARIN-NL CLAVAS project</a:t>
            </a:r>
          </a:p>
          <a:p>
            <a:pPr lvl="1"/>
            <a:r>
              <a:rPr lang="en-GB" sz="2000">
                <a:latin typeface="Arial" charset="0"/>
                <a:ea typeface="Times New Roman" charset="0"/>
                <a:cs typeface="Times New Roman" charset="0"/>
              </a:rPr>
              <a:t>Experimental  instance at </a:t>
            </a:r>
            <a:r>
              <a:rPr lang="en-US" sz="2000">
                <a:latin typeface="Arial" charset="0"/>
                <a:ea typeface="Times New Roman" charset="0"/>
                <a:cs typeface="Times New Roman" charset="0"/>
              </a:rPr>
              <a:t>Institute for Corpus Linguistics and Text Technology, Vienna</a:t>
            </a:r>
          </a:p>
          <a:p>
            <a:pPr lvl="1"/>
            <a:r>
              <a:rPr lang="en-US" sz="2000">
                <a:latin typeface="Arial" charset="0"/>
                <a:ea typeface="Times New Roman" charset="0"/>
                <a:cs typeface="Times New Roman" charset="0"/>
              </a:rPr>
              <a:t>Cologne Center for eHumanities (thesaurus construction)</a:t>
            </a:r>
          </a:p>
          <a:p>
            <a:pPr lvl="1"/>
            <a:r>
              <a:rPr lang="en-US" sz="2000">
                <a:latin typeface="Arial" charset="0"/>
                <a:ea typeface="Times New Roman" charset="0"/>
                <a:cs typeface="Times New Roman" charset="0"/>
              </a:rPr>
              <a:t>Test installation at Europeana (1914-1918 project)</a:t>
            </a:r>
          </a:p>
          <a:p>
            <a:r>
              <a:rPr lang="en-US" sz="2400">
                <a:latin typeface="Arial" charset="0"/>
                <a:ea typeface="Times New Roman" charset="0"/>
                <a:cs typeface="Times New Roman" charset="0"/>
              </a:rPr>
              <a:t>Client tools: Memorix, Arbil (planned)</a:t>
            </a:r>
            <a:endParaRPr lang="en-US" sz="2400">
              <a:latin typeface="Arial" charset="0"/>
              <a:ea typeface="Times New Roman" charset="0"/>
              <a:cs typeface="Times New Roman" charset="0"/>
            </a:endParaRPr>
          </a:p>
          <a:p>
            <a:endParaRPr lang="en-GB" sz="2400">
              <a:latin typeface="Arial" charset="0"/>
              <a:ea typeface="Times New Roman" charset="0"/>
              <a:cs typeface="Times New Roman" charset="0"/>
            </a:endParaRPr>
          </a:p>
          <a:p>
            <a:pPr>
              <a:buNone/>
            </a:pPr>
            <a:endParaRPr lang="en-GB" sz="2000">
              <a:latin typeface="Arial" charset="0"/>
              <a:ea typeface="Times New Roman" charset="0"/>
              <a:cs typeface="Times New Roman" charset="0"/>
            </a:endParaRPr>
          </a:p>
          <a:p>
            <a:endParaRPr lang="en-GB">
              <a:latin typeface="Arial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16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2390"/>
            <a:ext cx="9144000" cy="6004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16966" y="304800"/>
            <a:ext cx="4072467" cy="1143000"/>
          </a:xfrm>
        </p:spPr>
        <p:txBody>
          <a:bodyPr/>
          <a:lstStyle/>
          <a:p>
            <a:r>
              <a:rPr lang="nl-NL" sz="3200">
                <a:solidFill>
                  <a:srgbClr val="800000"/>
                </a:solidFill>
                <a:latin typeface="Arial" charset="0"/>
              </a:rPr>
              <a:t>Availability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idx="1"/>
          </p:nvPr>
        </p:nvSpPr>
        <p:spPr>
          <a:xfrm>
            <a:off x="778933" y="1600200"/>
            <a:ext cx="7603067" cy="4495800"/>
          </a:xfrm>
        </p:spPr>
        <p:txBody>
          <a:bodyPr>
            <a:normAutofit fontScale="92500" lnSpcReduction="20000"/>
          </a:bodyPr>
          <a:lstStyle/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Source code available under Open Source licence (GitHub)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Open Database licences and Creative Commons recommended for content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Free use of services promoted</a:t>
            </a:r>
          </a:p>
          <a:p>
            <a:pPr lvl="1"/>
            <a:r>
              <a:rPr lang="en-GB">
                <a:latin typeface="Arial" charset="0"/>
                <a:ea typeface="Times New Roman" charset="0"/>
                <a:cs typeface="Times New Roman" charset="0"/>
              </a:rPr>
              <a:t>Except for curation and management functions</a:t>
            </a:r>
          </a:p>
          <a:p>
            <a:pPr lvl="1"/>
            <a:r>
              <a:rPr lang="en-GB">
                <a:latin typeface="Arial" charset="0"/>
                <a:ea typeface="Times New Roman" charset="0"/>
                <a:cs typeface="Times New Roman" charset="0"/>
              </a:rPr>
              <a:t>Everybody is free to run own OpenSKOS instance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CATCHPlus agreement: hosted for 10 years by Picturae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Positioning of OpenSKOS. Dimensions:</a:t>
            </a:r>
          </a:p>
          <a:p>
            <a:pPr lvl="1"/>
            <a:r>
              <a:rPr lang="en-US" i="1">
                <a:solidFill>
                  <a:srgbClr val="FF0000"/>
                </a:solidFill>
              </a:rPr>
              <a:t>Scope</a:t>
            </a:r>
            <a:r>
              <a:rPr lang="en-US"/>
              <a:t>: what types of data?</a:t>
            </a:r>
          </a:p>
          <a:p>
            <a:pPr lvl="1"/>
            <a:r>
              <a:rPr lang="en-US" i="1">
                <a:solidFill>
                  <a:srgbClr val="FF0000"/>
                </a:solidFill>
              </a:rPr>
              <a:t>Semantic accuracy</a:t>
            </a:r>
            <a:r>
              <a:rPr lang="en-US"/>
              <a:t>: how detailed?</a:t>
            </a:r>
          </a:p>
          <a:p>
            <a:pPr lvl="1"/>
            <a:endParaRPr lang="en-US"/>
          </a:p>
          <a:p>
            <a:pPr lvl="1"/>
            <a:r>
              <a:rPr lang="en-US"/>
              <a:t>Data model:</a:t>
            </a:r>
          </a:p>
          <a:p>
            <a:pPr lvl="2"/>
            <a:r>
              <a:rPr lang="en-US"/>
              <a:t>SKOS, by choice of design</a:t>
            </a:r>
          </a:p>
          <a:p>
            <a:pPr lvl="2"/>
            <a:r>
              <a:rPr lang="en-US"/>
              <a:t>Extra: Collections and Institutions for data management purposes</a:t>
            </a:r>
          </a:p>
          <a:p>
            <a:pPr lvl="1"/>
            <a:r>
              <a:rPr lang="en-US"/>
              <a:t>Loss of semantics versus interoperability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100"/>
            <a:ext cx="8229600" cy="4525963"/>
          </a:xfrm>
        </p:spPr>
        <p:txBody>
          <a:bodyPr/>
          <a:lstStyle/>
          <a:p>
            <a:pPr lvl="1"/>
            <a:r>
              <a:rPr lang="en-US"/>
              <a:t>Supported </a:t>
            </a:r>
            <a:r>
              <a:rPr lang="en-US" i="1">
                <a:solidFill>
                  <a:srgbClr val="FF0000"/>
                </a:solidFill>
              </a:rPr>
              <a:t>stakeholders </a:t>
            </a:r>
            <a:r>
              <a:rPr lang="en-US"/>
              <a:t>and </a:t>
            </a:r>
            <a:r>
              <a:rPr lang="en-US" i="1">
                <a:solidFill>
                  <a:srgbClr val="FF0000"/>
                </a:solidFill>
              </a:rPr>
              <a:t>use cases</a:t>
            </a:r>
          </a:p>
          <a:p>
            <a:pPr lvl="1"/>
            <a:endParaRPr lang="en-US"/>
          </a:p>
          <a:p>
            <a:pPr lvl="1"/>
            <a:r>
              <a:rPr lang="en-US"/>
              <a:t>Cultural Heritage and Digital Humanities</a:t>
            </a:r>
          </a:p>
          <a:p>
            <a:pPr lvl="2"/>
            <a:r>
              <a:rPr lang="en-US"/>
              <a:t>Both scientific and commercial usage</a:t>
            </a:r>
          </a:p>
          <a:p>
            <a:pPr lvl="1"/>
            <a:endParaRPr lang="en-US"/>
          </a:p>
          <a:p>
            <a:pPr lvl="1"/>
            <a:r>
              <a:rPr lang="en-US"/>
              <a:t>Primarily: tool support, vocabulary publication and exploitation, vocabulary creation and curation</a:t>
            </a:r>
          </a:p>
          <a:p>
            <a:pPr lvl="1"/>
            <a:r>
              <a:rPr lang="en-US"/>
              <a:t>Not primarily: (authoritative) registry, standardization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i="1">
                <a:solidFill>
                  <a:srgbClr val="FF0000"/>
                </a:solidFill>
              </a:rPr>
              <a:t>Openness </a:t>
            </a:r>
            <a:r>
              <a:rPr lang="en-US"/>
              <a:t>of content</a:t>
            </a:r>
          </a:p>
          <a:p>
            <a:pPr lvl="2"/>
            <a:r>
              <a:rPr lang="en-US"/>
              <a:t>Open data licences, free use of services, harvestable</a:t>
            </a:r>
          </a:p>
          <a:p>
            <a:pPr lvl="2"/>
            <a:endParaRPr lang="en-US"/>
          </a:p>
          <a:p>
            <a:pPr lvl="1"/>
            <a:r>
              <a:rPr lang="en-US"/>
              <a:t>(inter)</a:t>
            </a:r>
            <a:r>
              <a:rPr lang="en-US" i="1">
                <a:solidFill>
                  <a:srgbClr val="FF0000"/>
                </a:solidFill>
              </a:rPr>
              <a:t>linking </a:t>
            </a:r>
            <a:r>
              <a:rPr lang="en-US"/>
              <a:t>important and part of vocabularies</a:t>
            </a:r>
          </a:p>
          <a:p>
            <a:pPr lvl="2"/>
            <a:r>
              <a:rPr lang="en-US"/>
              <a:t>Linked data, semantic context</a:t>
            </a:r>
          </a:p>
          <a:p>
            <a:pPr lvl="2"/>
            <a:r>
              <a:rPr lang="en-US"/>
              <a:t>Concepts linked within and across concept schemes (vocabulary alignment)</a:t>
            </a:r>
          </a:p>
          <a:p>
            <a:pPr lvl="2"/>
            <a:r>
              <a:rPr lang="en-US"/>
              <a:t>Generalization and specialization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i="1">
                <a:solidFill>
                  <a:srgbClr val="FF0000"/>
                </a:solidFill>
              </a:rPr>
              <a:t>Access</a:t>
            </a:r>
          </a:p>
          <a:p>
            <a:pPr lvl="1"/>
            <a:r>
              <a:rPr lang="en-US"/>
              <a:t>Low threshold for input and output</a:t>
            </a:r>
          </a:p>
          <a:p>
            <a:pPr lvl="2"/>
            <a:r>
              <a:rPr lang="en-US"/>
              <a:t>“market place”</a:t>
            </a:r>
          </a:p>
          <a:p>
            <a:pPr lvl="1"/>
            <a:r>
              <a:rPr lang="en-US"/>
              <a:t>Alternative protocols</a:t>
            </a:r>
          </a:p>
          <a:p>
            <a:pPr lvl="2"/>
            <a:r>
              <a:rPr lang="en-US"/>
              <a:t>OAI-PMH</a:t>
            </a:r>
          </a:p>
          <a:p>
            <a:pPr lvl="2"/>
            <a:r>
              <a:rPr lang="en-US"/>
              <a:t>REST</a:t>
            </a:r>
          </a:p>
          <a:p>
            <a:pPr lvl="2"/>
            <a:r>
              <a:rPr lang="en-US"/>
              <a:t>Linked Data</a:t>
            </a:r>
          </a:p>
          <a:p>
            <a:pPr lvl="2"/>
            <a:r>
              <a:rPr lang="en-US"/>
              <a:t>Interactive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8927" y="660396"/>
            <a:ext cx="5655733" cy="960438"/>
          </a:xfrm>
        </p:spPr>
        <p:txBody>
          <a:bodyPr>
            <a:normAutofit fontScale="90000"/>
          </a:bodyPr>
          <a:lstStyle/>
          <a:p>
            <a:r>
              <a:rPr lang="en-US" sz="3200">
                <a:solidFill>
                  <a:srgbClr val="31859C"/>
                </a:solidFill>
                <a:latin typeface="Arial"/>
                <a:cs typeface="Arial"/>
              </a:rPr>
              <a:t>Stakeholders: providers</a:t>
            </a:r>
            <a:br>
              <a:rPr lang="en-US" sz="3200">
                <a:solidFill>
                  <a:srgbClr val="31859C"/>
                </a:solidFill>
                <a:latin typeface="Arial"/>
                <a:cs typeface="Arial"/>
              </a:rPr>
            </a:br>
            <a:endParaRPr lang="en-US" sz="3200">
              <a:solidFill>
                <a:srgbClr val="31859C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Publish your vocabularies or updates yourself with a simple upload action (or via OAI data provider)</a:t>
            </a:r>
          </a:p>
          <a:p>
            <a:r>
              <a:rPr lang="en-US"/>
              <a:t>Use your own vocabularies in somebody elses tool (commercial or non-commercial) without intervention of the tool builder</a:t>
            </a:r>
          </a:p>
          <a:p>
            <a:r>
              <a:rPr lang="en-US"/>
              <a:t>Easy to align your own concepts with other vocabularies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643463"/>
            <a:ext cx="4952999" cy="960438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31859C"/>
                </a:solidFill>
                <a:latin typeface="Arial"/>
                <a:cs typeface="Arial"/>
              </a:rPr>
              <a:t>Stakeholders: users</a:t>
            </a:r>
            <a:br>
              <a:rPr lang="en-US" sz="2800">
                <a:solidFill>
                  <a:srgbClr val="31859C"/>
                </a:solidFill>
                <a:latin typeface="Arial"/>
                <a:cs typeface="Arial"/>
              </a:rPr>
            </a:br>
            <a:endParaRPr lang="en-US" sz="2800">
              <a:solidFill>
                <a:srgbClr val="31859C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7333"/>
            <a:ext cx="8229600" cy="4178830"/>
          </a:xfrm>
        </p:spPr>
        <p:txBody>
          <a:bodyPr>
            <a:normAutofit/>
          </a:bodyPr>
          <a:lstStyle/>
          <a:p>
            <a:r>
              <a:rPr lang="en-US"/>
              <a:t>Simple to discover, evaluate and (re)use vocabularies</a:t>
            </a:r>
          </a:p>
          <a:p>
            <a:pPr lvl="1"/>
            <a:r>
              <a:rPr lang="en-US"/>
              <a:t>Less need to construct them yourself</a:t>
            </a:r>
          </a:p>
          <a:p>
            <a:r>
              <a:rPr lang="en-US"/>
              <a:t>New browsing and searching possibilities</a:t>
            </a:r>
          </a:p>
          <a:p>
            <a:pPr lvl="1"/>
            <a:r>
              <a:rPr lang="en-US"/>
              <a:t>In vocabularies, in metadata descriptions</a:t>
            </a:r>
          </a:p>
          <a:p>
            <a:r>
              <a:rPr lang="en-US"/>
              <a:t>Online vocabularies are always up to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274638"/>
            <a:ext cx="4953000" cy="1143000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31859C"/>
                </a:solidFill>
                <a:latin typeface="Arial"/>
                <a:cs typeface="Arial"/>
              </a:rPr>
              <a:t>Stakeholders: tool builders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7467"/>
            <a:ext cx="8229600" cy="3958696"/>
          </a:xfrm>
        </p:spPr>
        <p:txBody>
          <a:bodyPr>
            <a:normAutofit/>
          </a:bodyPr>
          <a:lstStyle/>
          <a:p>
            <a:r>
              <a:rPr lang="en-US"/>
              <a:t>No customization per (version of a) vocabulary needed</a:t>
            </a:r>
          </a:p>
          <a:p>
            <a:r>
              <a:rPr lang="en-US"/>
              <a:t>Can benefit from work of other tool builders and vocabulary providers</a:t>
            </a:r>
          </a:p>
          <a:p>
            <a:r>
              <a:rPr lang="en-US"/>
              <a:t>Potential for a range of new use cases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600200"/>
            <a:ext cx="7772400" cy="1143000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rgbClr val="31859C"/>
                </a:solidFill>
                <a:latin typeface="Arial" charset="0"/>
              </a:rPr>
              <a:t>SKOS, an ultra short primer</a:t>
            </a:r>
          </a:p>
        </p:txBody>
      </p:sp>
      <p:sp>
        <p:nvSpPr>
          <p:cNvPr id="136197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2590800"/>
            <a:ext cx="7391400" cy="3505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 i="1">
                <a:latin typeface="Arial" charset="0"/>
                <a:ea typeface="Times New Roman" charset="0"/>
                <a:cs typeface="Times New Roman" charset="0"/>
              </a:rPr>
              <a:t>Simple Knowledge Organization System</a:t>
            </a:r>
          </a:p>
          <a:p>
            <a:pPr>
              <a:lnSpc>
                <a:spcPct val="80000"/>
              </a:lnSpc>
            </a:pP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SKOS knowledge structures consist of 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Concepts </a:t>
            </a: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grouped in 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ConceptSchemes</a:t>
            </a:r>
          </a:p>
          <a:p>
            <a:pPr>
              <a:lnSpc>
                <a:spcPct val="80000"/>
              </a:lnSpc>
            </a:pP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Concepts are identified by a 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URI</a:t>
            </a:r>
          </a:p>
          <a:p>
            <a:pPr>
              <a:lnSpc>
                <a:spcPct val="80000"/>
              </a:lnSpc>
            </a:pP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Concepts have 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labels </a:t>
            </a: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in 1 or more languages</a:t>
            </a:r>
          </a:p>
          <a:p>
            <a:pPr>
              <a:lnSpc>
                <a:spcPct val="80000"/>
              </a:lnSpc>
            </a:pP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Concepts can be documented with ‘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notes</a:t>
            </a: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’</a:t>
            </a:r>
          </a:p>
          <a:p>
            <a:pPr>
              <a:lnSpc>
                <a:spcPct val="80000"/>
              </a:lnSpc>
            </a:pP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Concepts have mutual 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semantic relations</a:t>
            </a:r>
          </a:p>
          <a:p>
            <a:pPr lvl="1">
              <a:lnSpc>
                <a:spcPct val="80000"/>
              </a:lnSpc>
            </a:pPr>
            <a:r>
              <a:rPr lang="en-GB" sz="2000">
                <a:latin typeface="Arial" charset="0"/>
                <a:ea typeface="Times New Roman" charset="0"/>
                <a:cs typeface="Times New Roman" charset="0"/>
              </a:rPr>
              <a:t>broader, narrower, related</a:t>
            </a:r>
          </a:p>
          <a:p>
            <a:pPr>
              <a:lnSpc>
                <a:spcPct val="80000"/>
              </a:lnSpc>
            </a:pPr>
            <a:r>
              <a:rPr lang="en-GB" sz="2400">
                <a:latin typeface="Arial" charset="0"/>
                <a:ea typeface="Times New Roman" charset="0"/>
                <a:cs typeface="Times New Roman" charset="0"/>
              </a:rPr>
              <a:t>Concept in different ConceptSchemes can have </a:t>
            </a:r>
            <a:r>
              <a:rPr lang="en-GB" sz="2400">
                <a:solidFill>
                  <a:srgbClr val="FF0000"/>
                </a:solidFill>
                <a:latin typeface="Arial" charset="0"/>
                <a:ea typeface="Times New Roman" charset="0"/>
                <a:cs typeface="Times New Roman" charset="0"/>
              </a:rPr>
              <a:t>matching relations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pic>
        <p:nvPicPr>
          <p:cNvPr id="152583" name="Picture 7" descr="UKAT extract as an RDF gra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7608" y="1173832"/>
            <a:ext cx="7095078" cy="5673576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4648200" y="457200"/>
            <a:ext cx="4038600" cy="1143000"/>
          </a:xfrm>
        </p:spPr>
        <p:txBody>
          <a:bodyPr/>
          <a:lstStyle/>
          <a:p>
            <a:r>
              <a:rPr lang="nl-NL" sz="3200">
                <a:solidFill>
                  <a:srgbClr val="800000"/>
                </a:solidFill>
                <a:latin typeface="Arial" charset="0"/>
              </a:rPr>
              <a:t>Vocabulaires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879600"/>
            <a:ext cx="7391400" cy="4216400"/>
          </a:xfrm>
        </p:spPr>
        <p:txBody>
          <a:bodyPr>
            <a:normAutofit fontScale="62500" lnSpcReduction="20000"/>
          </a:bodyPr>
          <a:lstStyle/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GTAA (Beeld en Geluid)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AAT-NED (RKD)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Library of Congress Subject Headings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CLAVAS</a:t>
            </a:r>
          </a:p>
          <a:p>
            <a:pPr lvl="1"/>
            <a:r>
              <a:rPr lang="en-GB">
                <a:latin typeface="Arial" charset="0"/>
                <a:ea typeface="Times New Roman" charset="0"/>
                <a:cs typeface="Times New Roman" charset="0"/>
              </a:rPr>
              <a:t>ISO 639-3 language codes</a:t>
            </a:r>
          </a:p>
          <a:p>
            <a:pPr lvl="1"/>
            <a:r>
              <a:rPr lang="en-GB">
                <a:latin typeface="Arial" charset="0"/>
                <a:ea typeface="Times New Roman" charset="0"/>
                <a:cs typeface="Times New Roman" charset="0"/>
              </a:rPr>
              <a:t>ISOcat metadata profile</a:t>
            </a:r>
          </a:p>
          <a:p>
            <a:pPr lvl="1"/>
            <a:r>
              <a:rPr lang="en-GB">
                <a:latin typeface="Arial" charset="0"/>
                <a:ea typeface="Times New Roman" charset="0"/>
                <a:cs typeface="Times New Roman" charset="0"/>
              </a:rPr>
              <a:t>Organisatie-namen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Getest met enkele andere bestaande SKOS thesauri</a:t>
            </a:r>
          </a:p>
          <a:p>
            <a:r>
              <a:rPr lang="en-GB">
                <a:latin typeface="Arial" charset="0"/>
                <a:ea typeface="Times New Roman" charset="0"/>
                <a:cs typeface="Times New Roman" charset="0"/>
              </a:rPr>
              <a:t>Getest met versie van </a:t>
            </a:r>
            <a:r>
              <a:rPr lang="en-US">
                <a:latin typeface="Arial" charset="0"/>
                <a:ea typeface="Times New Roman" charset="0"/>
                <a:cs typeface="Times New Roman" charset="0"/>
              </a:rPr>
              <a:t>Thesaurus Nationaal Farmaceutisch Museum</a:t>
            </a:r>
          </a:p>
          <a:p>
            <a:r>
              <a:rPr lang="en-US">
                <a:latin typeface="Arial" charset="0"/>
                <a:ea typeface="Times New Roman" charset="0"/>
                <a:cs typeface="Times New Roman" charset="0"/>
              </a:rPr>
              <a:t>??</a:t>
            </a:r>
          </a:p>
          <a:p>
            <a:endParaRPr lang="en-US">
              <a:latin typeface="Arial" charset="0"/>
              <a:ea typeface="Times New Roman" charset="0"/>
              <a:cs typeface="Times New Roman" charset="0"/>
            </a:endParaRPr>
          </a:p>
          <a:p>
            <a:r>
              <a:rPr lang="en-US">
                <a:latin typeface="Arial" charset="0"/>
                <a:ea typeface="Times New Roman" charset="0"/>
                <a:cs typeface="Times New Roman" charset="0"/>
              </a:rPr>
              <a:t>Overkoepelende registry ontbreekt nog</a:t>
            </a:r>
            <a:endParaRPr lang="en-GB">
              <a:latin typeface="Arial" charset="0"/>
              <a:ea typeface="Times New Roman" charset="0"/>
              <a:cs typeface="Times New Roman" charset="0"/>
            </a:endParaRPr>
          </a:p>
          <a:p>
            <a:endParaRPr lang="en-GB">
              <a:latin typeface="Arial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2286000" y="29019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148672" y="423334"/>
            <a:ext cx="4876799" cy="1143000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rgbClr val="31859C"/>
                </a:solidFill>
                <a:latin typeface="Arial" charset="0"/>
              </a:rPr>
              <a:t>CLARIN-NL: CLAVAS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85F8CE-DA0C-F84D-93F6-5BAC0F684E6D}" type="slidenum">
              <a:rPr lang="en-US"/>
              <a:pPr/>
              <a:t>29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348" y="1459664"/>
            <a:ext cx="7241117" cy="5042735"/>
          </a:xfrm>
          <a:prstGeom prst="rect">
            <a:avLst/>
          </a:prstGeom>
        </p:spPr>
      </p:pic>
      <p:sp>
        <p:nvSpPr>
          <p:cNvPr id="9" name="Oval Callout 8"/>
          <p:cNvSpPr/>
          <p:nvPr/>
        </p:nvSpPr>
        <p:spPr>
          <a:xfrm>
            <a:off x="7247467" y="2048935"/>
            <a:ext cx="1778004" cy="751417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OpenSKOS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ertens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meertens.pot</Template>
  <TotalTime>15088</TotalTime>
  <Words>1584</Words>
  <Application>Microsoft Macintosh PowerPoint</Application>
  <PresentationFormat>On-screen Show (4:3)</PresentationFormat>
  <Paragraphs>287</Paragraphs>
  <Slides>29</Slides>
  <Notes>22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meertens</vt:lpstr>
      <vt:lpstr>OpenSKOS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RESTful API</vt:lpstr>
      <vt:lpstr>API voorbeelden</vt:lpstr>
      <vt:lpstr>Slide 12</vt:lpstr>
      <vt:lpstr>Slide 13</vt:lpstr>
      <vt:lpstr>Slide 14</vt:lpstr>
      <vt:lpstr>OAI-PMH examples</vt:lpstr>
      <vt:lpstr>Slide 16</vt:lpstr>
      <vt:lpstr>Availability</vt:lpstr>
      <vt:lpstr>Slide 18</vt:lpstr>
      <vt:lpstr>Slide 19</vt:lpstr>
      <vt:lpstr>Slide 20</vt:lpstr>
      <vt:lpstr>Slide 21</vt:lpstr>
      <vt:lpstr>Slide 22</vt:lpstr>
      <vt:lpstr>Stakeholders: providers </vt:lpstr>
      <vt:lpstr>Stakeholders: users </vt:lpstr>
      <vt:lpstr>Stakeholders: tool builders</vt:lpstr>
      <vt:lpstr>SKOS, an ultra short primer</vt:lpstr>
      <vt:lpstr>Slide 27</vt:lpstr>
      <vt:lpstr>Vocabulaires</vt:lpstr>
      <vt:lpstr>CLARIN-NL: CLAVAS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Gemeenschappelijke diensten</dc:title>
  <dc:creator>Hennie Brugman</dc:creator>
  <cp:lastModifiedBy>Hennie Brugman</cp:lastModifiedBy>
  <cp:revision>218</cp:revision>
  <cp:lastPrinted>2013-05-16T16:19:48Z</cp:lastPrinted>
  <dcterms:created xsi:type="dcterms:W3CDTF">2013-12-06T12:30:25Z</dcterms:created>
  <dcterms:modified xsi:type="dcterms:W3CDTF">2013-12-08T12:00:59Z</dcterms:modified>
</cp:coreProperties>
</file>