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61" r:id="rId4"/>
    <p:sldId id="265" r:id="rId5"/>
    <p:sldId id="271" r:id="rId6"/>
    <p:sldId id="262" r:id="rId7"/>
    <p:sldId id="263" r:id="rId8"/>
    <p:sldId id="270" r:id="rId9"/>
    <p:sldId id="259" r:id="rId10"/>
    <p:sldId id="264" r:id="rId11"/>
    <p:sldId id="267" r:id="rId12"/>
    <p:sldId id="277" r:id="rId13"/>
    <p:sldId id="276" r:id="rId14"/>
    <p:sldId id="269" r:id="rId15"/>
    <p:sldId id="273" r:id="rId16"/>
    <p:sldId id="260" r:id="rId17"/>
  </p:sldIdLst>
  <p:sldSz cx="9144000" cy="6858000" type="screen4x3"/>
  <p:notesSz cx="6858000" cy="9144000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900" b="1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9999FF"/>
    <a:srgbClr val="6600CC"/>
    <a:srgbClr val="FF3300"/>
    <a:srgbClr val="CC99FF"/>
    <a:srgbClr val="FFFFCC"/>
    <a:srgbClr val="FFCCCC"/>
    <a:srgbClr val="CC0066"/>
    <a:srgbClr val="2D4E6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5" autoAdjust="0"/>
    <p:restoredTop sz="94824" autoAdjust="0"/>
  </p:normalViewPr>
  <p:slideViewPr>
    <p:cSldViewPr>
      <p:cViewPr>
        <p:scale>
          <a:sx n="110" d="100"/>
          <a:sy n="110" d="100"/>
        </p:scale>
        <p:origin x="-270" y="12"/>
      </p:cViewPr>
      <p:guideLst>
        <p:guide orient="horz" pos="216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08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645A6C6-255E-45F4-B897-A9F7B291DF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52F089E-DE11-4009-B179-86E89B3205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30042 has been issued as a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30042 has been issued as a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30042 has been issued as a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F089E-DE11-4009-B179-86E89B32053E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>
            <a:spLocks noChangeShapeType="1"/>
          </p:cNvSpPr>
          <p:nvPr userDrawn="1"/>
        </p:nvSpPr>
        <p:spPr bwMode="auto">
          <a:xfrm flipV="1">
            <a:off x="304800" y="1066800"/>
            <a:ext cx="4800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FCAD5-6A69-4858-82BE-0123E3F92A8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AB2E4-812C-438E-B373-195E259BA3D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9E7C7-22DB-4FE3-8EBE-D3C371185DF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9E857-EC50-4A8D-B499-594A662658F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87BEA-3165-4B18-A1E3-2EF0EFAA891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7851-E0D6-405E-B0DD-CA8AF0E57ED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69202-AB13-477B-80FA-7A245F4BE36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5DEBD-F146-4B59-AE73-E310F3A1858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4308F-EE5F-42B1-BA4B-E8B1F8E187B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39393-F485-4B44-B721-23EF8B7A447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alphaModFix amt="11000"/>
            <a:lum/>
          </a:blip>
          <a:srcRect/>
          <a:stretch>
            <a:fillRect l="10000" t="20000" r="10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</a:t>
            </a:r>
            <a:r>
              <a:rPr lang="en-US" smtClean="0"/>
              <a:t> </a:t>
            </a:r>
            <a:r>
              <a:rPr lang="hr-HR" smtClean="0"/>
              <a:t>title style</a:t>
            </a:r>
          </a:p>
        </p:txBody>
      </p:sp>
      <p:sp>
        <p:nvSpPr>
          <p:cNvPr id="10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Conference</a:t>
            </a:r>
            <a:br>
              <a:rPr lang="en-US"/>
            </a:br>
            <a:r>
              <a:rPr lang="en-US"/>
              <a:t>Place</a:t>
            </a:r>
            <a:br>
              <a:rPr lang="en-US"/>
            </a:br>
            <a:r>
              <a:rPr lang="en-US"/>
              <a:t>yyyy-mm-dd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29177E0-08C3-4022-862F-1F9049DAE64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 flipV="1">
            <a:off x="304800" y="1066800"/>
            <a:ext cx="4800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c.kemps-snijders@mpi.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enzo.windhouwer@mpi.nl" TargetMode="External"/><Relationship Id="rId4" Type="http://schemas.openxmlformats.org/officeDocument/2006/relationships/hyperlink" Target="mailto:sellenwright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2.gif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ChangeArrowheads="1"/>
          </p:cNvSpPr>
          <p:nvPr/>
        </p:nvSpPr>
        <p:spPr bwMode="auto">
          <a:xfrm>
            <a:off x="762000" y="2590800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r>
              <a:rPr lang="en-US" sz="3400" dirty="0" smtClean="0"/>
              <a:t>ISO 12620 Data Category Registry</a:t>
            </a:r>
          </a:p>
          <a:p>
            <a:r>
              <a:rPr lang="en-US" sz="3400" dirty="0" smtClean="0"/>
              <a:t>An introduction</a:t>
            </a:r>
            <a:endParaRPr lang="en-GB" sz="3400" dirty="0"/>
          </a:p>
        </p:txBody>
      </p:sp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533400" y="4419600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US" sz="2000" dirty="0" smtClean="0"/>
              <a:t>Marc Kemps-</a:t>
            </a:r>
            <a:r>
              <a:rPr lang="en-US" sz="2000" dirty="0" err="1" smtClean="0"/>
              <a:t>Snijders</a:t>
            </a:r>
            <a:r>
              <a:rPr lang="en-US" sz="2000" baseline="30000" dirty="0" err="1" smtClean="0"/>
              <a:t>a</a:t>
            </a:r>
            <a:r>
              <a:rPr lang="en-US" sz="2000" dirty="0" smtClean="0"/>
              <a:t>, Sue Ellen </a:t>
            </a:r>
            <a:r>
              <a:rPr lang="en-US" sz="2000" dirty="0" err="1" smtClean="0"/>
              <a:t>Wright</a:t>
            </a:r>
            <a:r>
              <a:rPr lang="en-US" sz="2000" baseline="30000" dirty="0" err="1" smtClean="0"/>
              <a:t>b</a:t>
            </a:r>
            <a:r>
              <a:rPr lang="en-US" sz="2000" dirty="0" smtClean="0"/>
              <a:t>, Menzo </a:t>
            </a:r>
            <a:r>
              <a:rPr lang="en-US" sz="2000" dirty="0" err="1" smtClean="0"/>
              <a:t>Windhouwer</a:t>
            </a:r>
            <a:r>
              <a:rPr lang="en-US" sz="2000" baseline="30000" dirty="0" err="1" smtClean="0"/>
              <a:t>a</a:t>
            </a:r>
            <a:r>
              <a:rPr lang="en-US" sz="2000" dirty="0" smtClean="0"/>
              <a:t> </a:t>
            </a:r>
            <a:endParaRPr lang="hr-HR" sz="2000" dirty="0" smtClean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US" sz="1400" baseline="30000" dirty="0" err="1" smtClean="0"/>
              <a:t>a</a:t>
            </a:r>
            <a:r>
              <a:rPr lang="en-US" sz="1400" dirty="0" err="1" smtClean="0"/>
              <a:t>Max</a:t>
            </a:r>
            <a:r>
              <a:rPr lang="en-US" sz="1400" dirty="0" smtClean="0"/>
              <a:t> Planck Institute for Psycholinguistics, </a:t>
            </a:r>
            <a:r>
              <a:rPr lang="en-US" sz="1400" baseline="30000" dirty="0" err="1" smtClean="0"/>
              <a:t>b</a:t>
            </a:r>
            <a:r>
              <a:rPr lang="en-US" sz="1400" dirty="0" err="1" smtClean="0"/>
              <a:t>Kent</a:t>
            </a:r>
            <a:r>
              <a:rPr lang="en-US" sz="1400" dirty="0" smtClean="0"/>
              <a:t> State University</a:t>
            </a:r>
            <a:endParaRPr lang="hr-HR" sz="1400" dirty="0" smtClean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en-US" sz="1400" dirty="0" err="1" smtClean="0">
                <a:hlinkClick r:id="rId3"/>
              </a:rPr>
              <a:t>Marc.kemps-snijders</a:t>
            </a:r>
            <a:r>
              <a:rPr lang="hr-HR" sz="1400" dirty="0" smtClean="0">
                <a:hlinkClick r:id="rId3"/>
              </a:rPr>
              <a:t>@</a:t>
            </a:r>
            <a:r>
              <a:rPr lang="en-US" sz="1400" dirty="0" smtClean="0">
                <a:hlinkClick r:id="rId3"/>
              </a:rPr>
              <a:t>mpi.nl</a:t>
            </a:r>
            <a:r>
              <a:rPr lang="en-US" sz="1400" dirty="0" smtClean="0"/>
              <a:t>, </a:t>
            </a:r>
            <a:r>
              <a:rPr lang="en-US" sz="1400" dirty="0" smtClean="0">
                <a:hlinkClick r:id="rId4"/>
              </a:rPr>
              <a:t>sellenwright@gmail.com</a:t>
            </a:r>
            <a:r>
              <a:rPr lang="en-US" sz="1400" dirty="0" smtClean="0"/>
              <a:t>, </a:t>
            </a:r>
            <a:r>
              <a:rPr lang="en-US" sz="1400" dirty="0" smtClean="0">
                <a:hlinkClick r:id="rId5"/>
              </a:rPr>
              <a:t>menzo.windhouwer@mpi.nl</a:t>
            </a:r>
            <a:r>
              <a:rPr lang="en-US" sz="1400" dirty="0" smtClean="0"/>
              <a:t> </a:t>
            </a:r>
            <a:endParaRPr lang="hr-HR" sz="1400" dirty="0" smtClean="0"/>
          </a:p>
          <a:p>
            <a:pPr>
              <a:spcBef>
                <a:spcPct val="20000"/>
              </a:spcBef>
              <a:buClr>
                <a:srgbClr val="2D4E6F"/>
              </a:buClr>
              <a:buFont typeface="Wingdings" pitchFamily="2" charset="2"/>
              <a:buNone/>
            </a:pPr>
            <a:r>
              <a:rPr lang="hr-HR" sz="1400" dirty="0"/>
              <a:t/>
            </a:r>
            <a:br>
              <a:rPr lang="hr-HR" sz="1400" dirty="0"/>
            </a:br>
            <a:r>
              <a:rPr lang="en-US" sz="1400" dirty="0" smtClean="0"/>
              <a:t>CLARIN-NL </a:t>
            </a:r>
            <a:r>
              <a:rPr lang="en-US" sz="1400" dirty="0" err="1" smtClean="0"/>
              <a:t>ISOcat</a:t>
            </a:r>
            <a:r>
              <a:rPr lang="en-US" sz="1400" dirty="0" smtClean="0"/>
              <a:t> workshop</a:t>
            </a:r>
            <a:r>
              <a:rPr lang="hr-HR" sz="1400" dirty="0"/>
              <a:t/>
            </a:r>
            <a:br>
              <a:rPr lang="hr-HR" sz="1400" dirty="0"/>
            </a:br>
            <a:r>
              <a:rPr lang="en-US" sz="1400" dirty="0" smtClean="0"/>
              <a:t>Utrecht</a:t>
            </a:r>
            <a:r>
              <a:rPr lang="hr-HR" sz="1400" dirty="0"/>
              <a:t/>
            </a:r>
            <a:br>
              <a:rPr lang="hr-HR" sz="1400" dirty="0"/>
            </a:br>
            <a:r>
              <a:rPr lang="en-US" sz="1400" dirty="0" smtClean="0"/>
              <a:t>2010</a:t>
            </a:r>
            <a:r>
              <a:rPr lang="hr-HR" sz="1400" dirty="0" smtClean="0"/>
              <a:t>-</a:t>
            </a:r>
            <a:r>
              <a:rPr lang="en-US" sz="1400" dirty="0" smtClean="0"/>
              <a:t>03</a:t>
            </a:r>
            <a:r>
              <a:rPr lang="hr-HR" sz="1400" dirty="0" smtClean="0"/>
              <a:t>-</a:t>
            </a:r>
            <a:r>
              <a:rPr lang="en-US" sz="1400" dirty="0" smtClean="0"/>
              <a:t>25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category</a:t>
            </a:r>
            <a:endParaRPr lang="en-GB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result of the specification of a given data field</a:t>
            </a:r>
          </a:p>
          <a:p>
            <a:pPr lvl="1" eaLnBrk="1" hangingPunct="1"/>
            <a:r>
              <a:rPr lang="en-US" i="1" dirty="0" smtClean="0"/>
              <a:t>A data category is an elementary descriptor in a linguistic structure or an annotation scheme.</a:t>
            </a:r>
            <a:r>
              <a:rPr lang="en-US" dirty="0" smtClean="0"/>
              <a:t> </a:t>
            </a:r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US" dirty="0" smtClean="0"/>
              <a:t>Model consists of 3 main parts:</a:t>
            </a:r>
          </a:p>
          <a:p>
            <a:pPr lvl="1" eaLnBrk="1" hangingPunct="1"/>
            <a:r>
              <a:rPr lang="en-US" i="1" dirty="0" smtClean="0"/>
              <a:t>Administrative part</a:t>
            </a:r>
          </a:p>
          <a:p>
            <a:pPr lvl="2" eaLnBrk="1" hangingPunct="1"/>
            <a:r>
              <a:rPr lang="en-US" i="1" dirty="0" smtClean="0"/>
              <a:t>Administration and identification</a:t>
            </a:r>
          </a:p>
          <a:p>
            <a:pPr lvl="1" eaLnBrk="1" hangingPunct="1"/>
            <a:r>
              <a:rPr lang="en-US" i="1" dirty="0" smtClean="0"/>
              <a:t>Descriptive part</a:t>
            </a:r>
          </a:p>
          <a:p>
            <a:pPr lvl="2" eaLnBrk="1" hangingPunct="1"/>
            <a:r>
              <a:rPr lang="en-US" i="1" dirty="0" smtClean="0"/>
              <a:t>Documentation and working language</a:t>
            </a:r>
          </a:p>
          <a:p>
            <a:pPr lvl="1" eaLnBrk="1" hangingPunct="1"/>
            <a:r>
              <a:rPr lang="en-US" i="1" dirty="0" smtClean="0"/>
              <a:t>Linguistic part</a:t>
            </a:r>
          </a:p>
          <a:p>
            <a:pPr lvl="2" eaLnBrk="1" hangingPunct="1"/>
            <a:r>
              <a:rPr lang="en-US" i="1" dirty="0" smtClean="0"/>
              <a:t>Conceptual domain of object language </a:t>
            </a:r>
            <a:endParaRPr lang="en-US" dirty="0" smtClean="0"/>
          </a:p>
          <a:p>
            <a:pPr lvl="1" eaLnBrk="1" hangingPunct="1">
              <a:buNone/>
            </a:pPr>
            <a:endParaRPr 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1200" y="1219200"/>
            <a:ext cx="4536123" cy="4806613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90500"/>
            <a:ext cx="5791200" cy="8001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category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1" kern="0" dirty="0" smtClean="0">
                <a:latin typeface="+mj-lt"/>
                <a:ea typeface="+mj-ea"/>
                <a:cs typeface="+mj-cs"/>
              </a:rPr>
              <a:t>Administrative part</a:t>
            </a:r>
            <a:endParaRPr kumimoji="0" lang="en-GB" sz="2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181600" y="1219200"/>
            <a:ext cx="27432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The DCR is a free service: anyone can access it or register as an expert and create/share his/her own data categories.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705600" y="4495800"/>
            <a:ext cx="2209800" cy="106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Data categories can be submitted to the standardization process, in which case they are assigned to a Thematic Domain Group which judges it.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category</a:t>
            </a:r>
            <a:br>
              <a:rPr lang="en-US" dirty="0" smtClean="0"/>
            </a:br>
            <a:r>
              <a:rPr lang="en-US" sz="2000" dirty="0" smtClean="0"/>
              <a:t>A short excursion into standardization</a:t>
            </a:r>
            <a:endParaRPr lang="en-GB" sz="200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categories can be submitted to the standardization process, in which case they are assigned to a Thematic Domain Group which judges it.</a:t>
            </a:r>
          </a:p>
          <a:p>
            <a:pPr lvl="1" eaLnBrk="1" hangingPunct="1"/>
            <a:endParaRPr lang="en-GB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286000"/>
            <a:ext cx="3352800" cy="25146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grpSp>
        <p:nvGrpSpPr>
          <p:cNvPr id="6" name="Group 5"/>
          <p:cNvGrpSpPr/>
          <p:nvPr/>
        </p:nvGrpSpPr>
        <p:grpSpPr>
          <a:xfrm>
            <a:off x="533400" y="2895600"/>
            <a:ext cx="5105400" cy="2590800"/>
            <a:chOff x="2057400" y="838200"/>
            <a:chExt cx="5105400" cy="2590800"/>
          </a:xfrm>
        </p:grpSpPr>
        <p:sp>
          <p:nvSpPr>
            <p:cNvPr id="7" name="Rectangle 6"/>
            <p:cNvSpPr/>
            <p:nvPr/>
          </p:nvSpPr>
          <p:spPr bwMode="auto">
            <a:xfrm>
              <a:off x="3962400" y="838200"/>
              <a:ext cx="1143000" cy="609600"/>
            </a:xfrm>
            <a:prstGeom prst="rect">
              <a:avLst/>
            </a:prstGeom>
            <a:solidFill>
              <a:srgbClr val="CC00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DCR Board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4572000" y="2819400"/>
              <a:ext cx="1143000" cy="6096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TDG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 smtClean="0">
                  <a:solidFill>
                    <a:schemeClr val="bg1"/>
                  </a:solidFill>
                </a:rPr>
                <a:t>metadata</a:t>
              </a:r>
              <a:endParaRPr kumimoji="0" lang="en-US" sz="9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019800" y="2819400"/>
              <a:ext cx="1143000" cy="6096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TDG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 smtClean="0">
                  <a:solidFill>
                    <a:schemeClr val="bg1"/>
                  </a:solidFill>
                </a:rPr>
                <a:t>…..</a:t>
              </a:r>
              <a:endParaRPr kumimoji="0" lang="en-US" sz="9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276600" y="2819400"/>
              <a:ext cx="1143000" cy="6096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TDG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 err="1" smtClean="0">
                  <a:solidFill>
                    <a:schemeClr val="bg1"/>
                  </a:solidFill>
                </a:rPr>
                <a:t>morphosyntax</a:t>
              </a:r>
              <a:endParaRPr kumimoji="0" lang="en-US" sz="9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057400" y="2819400"/>
              <a:ext cx="1143000" cy="6096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TDG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 smtClean="0">
                  <a:solidFill>
                    <a:schemeClr val="bg1"/>
                  </a:solidFill>
                </a:rPr>
                <a:t>terminology</a:t>
              </a:r>
              <a:endParaRPr kumimoji="0" lang="en-US" sz="9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Elbow Connector 11"/>
            <p:cNvCxnSpPr>
              <a:stCxn id="7" idx="2"/>
              <a:endCxn id="11" idx="0"/>
            </p:cNvCxnSpPr>
            <p:nvPr/>
          </p:nvCxnSpPr>
          <p:spPr bwMode="auto">
            <a:xfrm rot="5400000">
              <a:off x="2895600" y="1181100"/>
              <a:ext cx="1371600" cy="1905000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2D4E6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Elbow Connector 12"/>
            <p:cNvCxnSpPr>
              <a:stCxn id="7" idx="2"/>
              <a:endCxn id="10" idx="0"/>
            </p:cNvCxnSpPr>
            <p:nvPr/>
          </p:nvCxnSpPr>
          <p:spPr bwMode="auto">
            <a:xfrm rot="5400000">
              <a:off x="3505200" y="1790700"/>
              <a:ext cx="1371600" cy="685800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2D4E6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Elbow Connector 13"/>
            <p:cNvCxnSpPr>
              <a:stCxn id="7" idx="2"/>
              <a:endCxn id="8" idx="0"/>
            </p:cNvCxnSpPr>
            <p:nvPr/>
          </p:nvCxnSpPr>
          <p:spPr bwMode="auto">
            <a:xfrm rot="16200000" flipH="1">
              <a:off x="4152900" y="1828800"/>
              <a:ext cx="1371600" cy="609600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2D4E6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Elbow Connector 14"/>
            <p:cNvCxnSpPr>
              <a:stCxn id="7" idx="2"/>
              <a:endCxn id="9" idx="0"/>
            </p:cNvCxnSpPr>
            <p:nvPr/>
          </p:nvCxnSpPr>
          <p:spPr bwMode="auto">
            <a:xfrm rot="16200000" flipH="1">
              <a:off x="4876800" y="1104900"/>
              <a:ext cx="1371600" cy="2057400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2D4E6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04800" y="4191000"/>
            <a:ext cx="8534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4E6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regular intervals, snapshots of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4E6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the standardized subset of the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4E6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DCR will be submitted to ISO.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4E6F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category</a:t>
            </a:r>
            <a:br>
              <a:rPr lang="en-US" dirty="0" smtClean="0"/>
            </a:br>
            <a:r>
              <a:rPr lang="en-US" sz="2000" dirty="0" smtClean="0"/>
              <a:t>A short excursion into standardization</a:t>
            </a:r>
            <a:endParaRPr lang="en-GB" sz="2000" dirty="0" smtClean="0"/>
          </a:p>
        </p:txBody>
      </p:sp>
      <p:grpSp>
        <p:nvGrpSpPr>
          <p:cNvPr id="19" name="Groep 49"/>
          <p:cNvGrpSpPr>
            <a:grpSpLocks/>
          </p:cNvGrpSpPr>
          <p:nvPr/>
        </p:nvGrpSpPr>
        <p:grpSpPr bwMode="auto">
          <a:xfrm>
            <a:off x="381000" y="1828800"/>
            <a:ext cx="1294916" cy="1905000"/>
            <a:chOff x="381000" y="1828800"/>
            <a:chExt cx="1295400" cy="1905000"/>
          </a:xfrm>
        </p:grpSpPr>
        <p:grpSp>
          <p:nvGrpSpPr>
            <p:cNvPr id="20" name="Groep 17"/>
            <p:cNvGrpSpPr>
              <a:grpSpLocks/>
            </p:cNvGrpSpPr>
            <p:nvPr/>
          </p:nvGrpSpPr>
          <p:grpSpPr bwMode="auto">
            <a:xfrm>
              <a:off x="381000" y="2743200"/>
              <a:ext cx="1295400" cy="990600"/>
              <a:chOff x="228600" y="2133600"/>
              <a:chExt cx="1295400" cy="990600"/>
            </a:xfrm>
          </p:grpSpPr>
          <p:sp>
            <p:nvSpPr>
              <p:cNvPr id="22" name="Ovaal 6"/>
              <p:cNvSpPr>
                <a:spLocks noChangeArrowheads="1"/>
              </p:cNvSpPr>
              <p:nvPr/>
            </p:nvSpPr>
            <p:spPr bwMode="auto">
              <a:xfrm>
                <a:off x="685800" y="2133600"/>
                <a:ext cx="381000" cy="381000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3" name="Ovaal 8"/>
              <p:cNvSpPr>
                <a:spLocks noChangeArrowheads="1"/>
              </p:cNvSpPr>
              <p:nvPr/>
            </p:nvSpPr>
            <p:spPr bwMode="auto">
              <a:xfrm>
                <a:off x="2286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9"/>
              <p:cNvSpPr>
                <a:spLocks noChangeArrowheads="1"/>
              </p:cNvSpPr>
              <p:nvPr/>
            </p:nvSpPr>
            <p:spPr bwMode="auto">
              <a:xfrm>
                <a:off x="6858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10"/>
              <p:cNvSpPr>
                <a:spLocks noChangeArrowheads="1"/>
              </p:cNvSpPr>
              <p:nvPr/>
            </p:nvSpPr>
            <p:spPr bwMode="auto">
              <a:xfrm>
                <a:off x="11430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26" name="Rechte verbindingslijn 12"/>
              <p:cNvCxnSpPr>
                <a:cxnSpLocks noChangeShapeType="1"/>
                <a:stCxn id="22" idx="4"/>
                <a:endCxn id="23" idx="0"/>
              </p:cNvCxnSpPr>
              <p:nvPr/>
            </p:nvCxnSpPr>
            <p:spPr bwMode="auto">
              <a:xfrm rot="5400000">
                <a:off x="5334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7" name="Rechte verbindingslijn 14"/>
              <p:cNvCxnSpPr>
                <a:cxnSpLocks noChangeShapeType="1"/>
                <a:stCxn id="22" idx="4"/>
                <a:endCxn id="24" idx="0"/>
              </p:cNvCxnSpPr>
              <p:nvPr/>
            </p:nvCxnSpPr>
            <p:spPr bwMode="auto">
              <a:xfrm rot="5400000">
                <a:off x="762000" y="2628900"/>
                <a:ext cx="2286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" name="Rechte verbindingslijn 16"/>
              <p:cNvCxnSpPr>
                <a:cxnSpLocks noChangeShapeType="1"/>
                <a:stCxn id="22" idx="4"/>
                <a:endCxn id="25" idx="0"/>
              </p:cNvCxnSpPr>
              <p:nvPr/>
            </p:nvCxnSpPr>
            <p:spPr bwMode="auto">
              <a:xfrm rot="16200000" flipH="1">
                <a:off x="9906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1" name="Tekstvak 18"/>
            <p:cNvSpPr txBox="1">
              <a:spLocks noChangeArrowheads="1"/>
            </p:cNvSpPr>
            <p:nvPr/>
          </p:nvSpPr>
          <p:spPr bwMode="auto">
            <a:xfrm>
              <a:off x="549407" y="1828800"/>
              <a:ext cx="10586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Submission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</p:grpSp>
      <p:grpSp>
        <p:nvGrpSpPr>
          <p:cNvPr id="29" name="Groep 45"/>
          <p:cNvGrpSpPr>
            <a:grpSpLocks/>
          </p:cNvGrpSpPr>
          <p:nvPr/>
        </p:nvGrpSpPr>
        <p:grpSpPr bwMode="auto">
          <a:xfrm>
            <a:off x="4550834" y="1828800"/>
            <a:ext cx="1882247" cy="1600200"/>
            <a:chOff x="4551145" y="1828800"/>
            <a:chExt cx="1882170" cy="1600200"/>
          </a:xfrm>
        </p:grpSpPr>
        <p:sp>
          <p:nvSpPr>
            <p:cNvPr id="30" name="Tekstvak 21"/>
            <p:cNvSpPr txBox="1">
              <a:spLocks noChangeArrowheads="1"/>
            </p:cNvSpPr>
            <p:nvPr/>
          </p:nvSpPr>
          <p:spPr bwMode="auto">
            <a:xfrm>
              <a:off x="4551145" y="1828800"/>
              <a:ext cx="18821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Data Category Registry</a:t>
              </a:r>
            </a:p>
            <a:p>
              <a:pPr algn="ctr"/>
              <a:r>
                <a:rPr lang="en-US" sz="1200" dirty="0"/>
                <a:t>Board</a:t>
              </a:r>
            </a:p>
          </p:txBody>
        </p:sp>
        <p:sp>
          <p:nvSpPr>
            <p:cNvPr id="31" name="Rechthoek 23"/>
            <p:cNvSpPr>
              <a:spLocks noChangeArrowheads="1"/>
            </p:cNvSpPr>
            <p:nvPr/>
          </p:nvSpPr>
          <p:spPr bwMode="auto">
            <a:xfrm>
              <a:off x="4955973" y="2667000"/>
              <a:ext cx="1371600" cy="762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Validation</a:t>
              </a:r>
            </a:p>
          </p:txBody>
        </p:sp>
      </p:grpSp>
      <p:grpSp>
        <p:nvGrpSpPr>
          <p:cNvPr id="32" name="Groep 51"/>
          <p:cNvGrpSpPr>
            <a:grpSpLocks/>
          </p:cNvGrpSpPr>
          <p:nvPr/>
        </p:nvGrpSpPr>
        <p:grpSpPr bwMode="auto">
          <a:xfrm>
            <a:off x="2472421" y="1828800"/>
            <a:ext cx="1492475" cy="1600200"/>
            <a:chOff x="2472493" y="1828800"/>
            <a:chExt cx="1492880" cy="1600200"/>
          </a:xfrm>
        </p:grpSpPr>
        <p:sp>
          <p:nvSpPr>
            <p:cNvPr id="33" name="Tekstvak 20"/>
            <p:cNvSpPr txBox="1">
              <a:spLocks noChangeArrowheads="1"/>
            </p:cNvSpPr>
            <p:nvPr/>
          </p:nvSpPr>
          <p:spPr bwMode="auto">
            <a:xfrm>
              <a:off x="2472493" y="1828800"/>
              <a:ext cx="14674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Thematic Domain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  <p:sp>
          <p:nvSpPr>
            <p:cNvPr id="34" name="Rechthoek 22"/>
            <p:cNvSpPr>
              <a:spLocks noChangeArrowheads="1"/>
            </p:cNvSpPr>
            <p:nvPr/>
          </p:nvSpPr>
          <p:spPr bwMode="auto">
            <a:xfrm>
              <a:off x="2593773" y="2667000"/>
              <a:ext cx="1371600" cy="762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Evaluation</a:t>
              </a:r>
            </a:p>
          </p:txBody>
        </p:sp>
      </p:grpSp>
      <p:sp>
        <p:nvSpPr>
          <p:cNvPr id="35" name="PIJL-RECHTS 27"/>
          <p:cNvSpPr>
            <a:spLocks noChangeArrowheads="1"/>
          </p:cNvSpPr>
          <p:nvPr/>
        </p:nvSpPr>
        <p:spPr bwMode="auto">
          <a:xfrm>
            <a:off x="1752600" y="2743200"/>
            <a:ext cx="6858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/>
          </a:p>
        </p:txBody>
      </p:sp>
      <p:grpSp>
        <p:nvGrpSpPr>
          <p:cNvPr id="36" name="Groep 47"/>
          <p:cNvGrpSpPr>
            <a:grpSpLocks/>
          </p:cNvGrpSpPr>
          <p:nvPr/>
        </p:nvGrpSpPr>
        <p:grpSpPr bwMode="auto">
          <a:xfrm>
            <a:off x="7376312" y="1828800"/>
            <a:ext cx="1295316" cy="1905000"/>
            <a:chOff x="7376594" y="1828800"/>
            <a:chExt cx="1295400" cy="1905000"/>
          </a:xfrm>
        </p:grpSpPr>
        <p:grpSp>
          <p:nvGrpSpPr>
            <p:cNvPr id="37" name="Groep 30"/>
            <p:cNvGrpSpPr>
              <a:grpSpLocks/>
            </p:cNvGrpSpPr>
            <p:nvPr/>
          </p:nvGrpSpPr>
          <p:grpSpPr bwMode="auto">
            <a:xfrm>
              <a:off x="7376594" y="2743200"/>
              <a:ext cx="1295400" cy="990600"/>
              <a:chOff x="228600" y="2133600"/>
              <a:chExt cx="1295400" cy="990600"/>
            </a:xfrm>
          </p:grpSpPr>
          <p:sp>
            <p:nvSpPr>
              <p:cNvPr id="39" name="Ovaal 31"/>
              <p:cNvSpPr>
                <a:spLocks noChangeArrowheads="1"/>
              </p:cNvSpPr>
              <p:nvPr/>
            </p:nvSpPr>
            <p:spPr bwMode="auto">
              <a:xfrm>
                <a:off x="685800" y="2133600"/>
                <a:ext cx="381000" cy="381000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2"/>
              <p:cNvSpPr>
                <a:spLocks noChangeArrowheads="1"/>
              </p:cNvSpPr>
              <p:nvPr/>
            </p:nvSpPr>
            <p:spPr bwMode="auto">
              <a:xfrm>
                <a:off x="2286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33"/>
              <p:cNvSpPr>
                <a:spLocks noChangeArrowheads="1"/>
              </p:cNvSpPr>
              <p:nvPr/>
            </p:nvSpPr>
            <p:spPr bwMode="auto">
              <a:xfrm>
                <a:off x="6858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34"/>
              <p:cNvSpPr>
                <a:spLocks noChangeArrowheads="1"/>
              </p:cNvSpPr>
              <p:nvPr/>
            </p:nvSpPr>
            <p:spPr bwMode="auto">
              <a:xfrm>
                <a:off x="11430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43" name="Rechte verbindingslijn 35"/>
              <p:cNvCxnSpPr>
                <a:cxnSpLocks noChangeShapeType="1"/>
                <a:stCxn id="39" idx="4"/>
                <a:endCxn id="40" idx="0"/>
              </p:cNvCxnSpPr>
              <p:nvPr/>
            </p:nvCxnSpPr>
            <p:spPr bwMode="auto">
              <a:xfrm rot="5400000">
                <a:off x="5334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" name="Rechte verbindingslijn 36"/>
              <p:cNvCxnSpPr>
                <a:cxnSpLocks noChangeShapeType="1"/>
                <a:stCxn id="39" idx="4"/>
                <a:endCxn id="41" idx="0"/>
              </p:cNvCxnSpPr>
              <p:nvPr/>
            </p:nvCxnSpPr>
            <p:spPr bwMode="auto">
              <a:xfrm rot="5400000">
                <a:off x="762000" y="2628900"/>
                <a:ext cx="2286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5" name="Rechte verbindingslijn 37"/>
              <p:cNvCxnSpPr>
                <a:cxnSpLocks noChangeShapeType="1"/>
                <a:stCxn id="39" idx="4"/>
                <a:endCxn id="42" idx="0"/>
              </p:cNvCxnSpPr>
              <p:nvPr/>
            </p:nvCxnSpPr>
            <p:spPr bwMode="auto">
              <a:xfrm rot="16200000" flipH="1">
                <a:off x="9906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38" name="Tekstvak 38"/>
            <p:cNvSpPr txBox="1">
              <a:spLocks noChangeArrowheads="1"/>
            </p:cNvSpPr>
            <p:nvPr/>
          </p:nvSpPr>
          <p:spPr bwMode="auto">
            <a:xfrm>
              <a:off x="7524324" y="1828800"/>
              <a:ext cx="11000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Stewardship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</p:grpSp>
      <p:sp>
        <p:nvSpPr>
          <p:cNvPr id="49" name="PIJL-OMLAAG 40"/>
          <p:cNvSpPr>
            <a:spLocks noChangeArrowheads="1"/>
          </p:cNvSpPr>
          <p:nvPr/>
        </p:nvSpPr>
        <p:spPr bwMode="auto">
          <a:xfrm>
            <a:off x="6477000" y="3581400"/>
            <a:ext cx="4572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/>
          </a:p>
        </p:txBody>
      </p:sp>
      <p:grpSp>
        <p:nvGrpSpPr>
          <p:cNvPr id="59" name="Group 58"/>
          <p:cNvGrpSpPr/>
          <p:nvPr/>
        </p:nvGrpSpPr>
        <p:grpSpPr>
          <a:xfrm>
            <a:off x="2438400" y="1371600"/>
            <a:ext cx="3962400" cy="1066800"/>
            <a:chOff x="2590800" y="1371600"/>
            <a:chExt cx="3810000" cy="1066800"/>
          </a:xfrm>
        </p:grpSpPr>
        <p:sp>
          <p:nvSpPr>
            <p:cNvPr id="57" name="Oval 56"/>
            <p:cNvSpPr/>
            <p:nvPr/>
          </p:nvSpPr>
          <p:spPr bwMode="auto">
            <a:xfrm>
              <a:off x="2590800" y="1524000"/>
              <a:ext cx="3810000" cy="914400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3810000" y="1371600"/>
              <a:ext cx="10668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Decision</a:t>
              </a:r>
              <a:r>
                <a:rPr kumimoji="0" lang="en-US" sz="12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 Group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514600" y="2819400"/>
            <a:ext cx="2362200" cy="1678632"/>
            <a:chOff x="2514600" y="2819400"/>
            <a:chExt cx="2362200" cy="1678632"/>
          </a:xfrm>
        </p:grpSpPr>
        <p:grpSp>
          <p:nvGrpSpPr>
            <p:cNvPr id="50" name="Groep 44"/>
            <p:cNvGrpSpPr>
              <a:grpSpLocks/>
            </p:cNvGrpSpPr>
            <p:nvPr/>
          </p:nvGrpSpPr>
          <p:grpSpPr bwMode="auto">
            <a:xfrm>
              <a:off x="2514600" y="2819400"/>
              <a:ext cx="2362200" cy="1447800"/>
              <a:chOff x="2514600" y="2819400"/>
              <a:chExt cx="2362200" cy="1447800"/>
            </a:xfrm>
          </p:grpSpPr>
          <p:sp>
            <p:nvSpPr>
              <p:cNvPr id="51" name="PIJL-RECHTS 28"/>
              <p:cNvSpPr>
                <a:spLocks noChangeArrowheads="1"/>
              </p:cNvSpPr>
              <p:nvPr/>
            </p:nvSpPr>
            <p:spPr bwMode="auto">
              <a:xfrm>
                <a:off x="4191000" y="2819400"/>
                <a:ext cx="685800" cy="4572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Gebogen PIJL-OMHOOG 41"/>
              <p:cNvSpPr/>
              <p:nvPr/>
            </p:nvSpPr>
            <p:spPr bwMode="auto">
              <a:xfrm rot="16200000" flipH="1">
                <a:off x="2590800" y="3505200"/>
                <a:ext cx="685800" cy="838200"/>
              </a:xfrm>
              <a:prstGeom prst="bentUpArrow">
                <a:avLst>
                  <a:gd name="adj1" fmla="val 34804"/>
                  <a:gd name="adj2" fmla="val 25000"/>
                  <a:gd name="adj3" fmla="val 25000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2590800" y="4267200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i="1" dirty="0" smtClean="0"/>
                <a:t>rejected</a:t>
              </a:r>
              <a:endParaRPr lang="en-US" b="0" i="1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953000" y="2819400"/>
            <a:ext cx="2286000" cy="1678632"/>
            <a:chOff x="4953000" y="2819400"/>
            <a:chExt cx="2286000" cy="1678632"/>
          </a:xfrm>
        </p:grpSpPr>
        <p:grpSp>
          <p:nvGrpSpPr>
            <p:cNvPr id="53" name="Groep 46"/>
            <p:cNvGrpSpPr>
              <a:grpSpLocks/>
            </p:cNvGrpSpPr>
            <p:nvPr/>
          </p:nvGrpSpPr>
          <p:grpSpPr bwMode="auto">
            <a:xfrm>
              <a:off x="4953000" y="2819400"/>
              <a:ext cx="2286000" cy="1447800"/>
              <a:chOff x="4953000" y="2819400"/>
              <a:chExt cx="2286000" cy="1447800"/>
            </a:xfrm>
          </p:grpSpPr>
          <p:sp>
            <p:nvSpPr>
              <p:cNvPr id="54" name="PIJL-RECHTS 29"/>
              <p:cNvSpPr>
                <a:spLocks noChangeArrowheads="1"/>
              </p:cNvSpPr>
              <p:nvPr/>
            </p:nvSpPr>
            <p:spPr bwMode="auto">
              <a:xfrm>
                <a:off x="6553200" y="2819400"/>
                <a:ext cx="685800" cy="4572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Gebogen PIJL-OMHOOG 42"/>
              <p:cNvSpPr/>
              <p:nvPr/>
            </p:nvSpPr>
            <p:spPr bwMode="auto">
              <a:xfrm rot="16200000" flipH="1">
                <a:off x="5029200" y="3505200"/>
                <a:ext cx="685800" cy="838200"/>
              </a:xfrm>
              <a:prstGeom prst="bentUpArrow">
                <a:avLst>
                  <a:gd name="adj1" fmla="val 34804"/>
                  <a:gd name="adj2" fmla="val 25000"/>
                  <a:gd name="adj3" fmla="val 25000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029200" y="4267200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i="1" dirty="0" smtClean="0"/>
                <a:t>rejected</a:t>
              </a:r>
              <a:endParaRPr lang="en-US" b="0" i="1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43600" y="4430713"/>
            <a:ext cx="1592317" cy="1284287"/>
            <a:chOff x="5943600" y="4430713"/>
            <a:chExt cx="1592317" cy="1284287"/>
          </a:xfrm>
        </p:grpSpPr>
        <p:sp>
          <p:nvSpPr>
            <p:cNvPr id="48" name="Rechthoek 26"/>
            <p:cNvSpPr>
              <a:spLocks noChangeArrowheads="1"/>
            </p:cNvSpPr>
            <p:nvPr/>
          </p:nvSpPr>
          <p:spPr bwMode="auto">
            <a:xfrm>
              <a:off x="6019800" y="4430713"/>
              <a:ext cx="1371600" cy="76232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Publication</a:t>
              </a:r>
            </a:p>
          </p:txBody>
        </p:sp>
        <p:pic>
          <p:nvPicPr>
            <p:cNvPr id="64" name="Picture 63" descr="logo_iso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0" y="5257800"/>
              <a:ext cx="1592317" cy="457200"/>
            </a:xfrm>
            <a:prstGeom prst="rect">
              <a:avLst/>
            </a:prstGeom>
          </p:spPr>
        </p:pic>
      </p:grpSp>
      <p:sp>
        <p:nvSpPr>
          <p:cNvPr id="5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90500"/>
            <a:ext cx="5791200" cy="8001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category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1" kern="0" dirty="0" smtClean="0">
                <a:latin typeface="+mj-lt"/>
                <a:ea typeface="+mj-ea"/>
                <a:cs typeface="+mj-cs"/>
              </a:rPr>
              <a:t>Descriptive part</a:t>
            </a:r>
            <a:endParaRPr kumimoji="0" lang="en-GB" sz="2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Afbeelding 14" descr="DCR data model (part 2).em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2200" y="1295400"/>
            <a:ext cx="4724400" cy="5029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2057400" y="3733800"/>
            <a:ext cx="15240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Describes working language equivalents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162800" y="3733800"/>
            <a:ext cx="15240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Database, format or application specific data element names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90500"/>
            <a:ext cx="5791200" cy="8001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category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1" kern="0" dirty="0" smtClean="0">
                <a:latin typeface="+mj-lt"/>
                <a:ea typeface="+mj-ea"/>
                <a:cs typeface="+mj-cs"/>
              </a:rPr>
              <a:t>Linguistic part</a:t>
            </a:r>
            <a:endParaRPr kumimoji="0" lang="en-GB" sz="2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Afbeelding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1219200"/>
            <a:ext cx="8229600" cy="54864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533400" y="5638800"/>
            <a:ext cx="1143000" cy="838200"/>
          </a:xfrm>
          <a:prstGeom prst="round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971800" y="1371600"/>
            <a:ext cx="18288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Comple</a:t>
            </a:r>
            <a:r>
              <a:rPr lang="en-US" dirty="0" smtClean="0"/>
              <a:t>x and simple data categories are explicitly modeled here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1" name="Left Arrow 10"/>
          <p:cNvSpPr/>
          <p:nvPr/>
        </p:nvSpPr>
        <p:spPr bwMode="auto">
          <a:xfrm rot="20411531">
            <a:off x="1914443" y="1674705"/>
            <a:ext cx="1426475" cy="304800"/>
          </a:xfrm>
          <a:prstGeom prst="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2" name="Left Arrow 11"/>
          <p:cNvSpPr/>
          <p:nvPr/>
        </p:nvSpPr>
        <p:spPr bwMode="auto">
          <a:xfrm rot="16514094">
            <a:off x="1912312" y="3627484"/>
            <a:ext cx="3890587" cy="304800"/>
          </a:xfrm>
          <a:prstGeom prst="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229600" y="182880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Constraints for a given object language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0" grpId="1"/>
      <p:bldP spid="11" grpId="0" animBg="1"/>
      <p:bldP spid="11" grpId="1" animBg="1"/>
      <p:bldP spid="12" grpId="0" animBg="1"/>
      <p:bldP spid="12" grpId="1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category</a:t>
            </a:r>
            <a:br>
              <a:rPr lang="en-US" dirty="0" smtClean="0"/>
            </a:br>
            <a:r>
              <a:rPr lang="en-US" sz="2000" i="1" dirty="0" smtClean="0"/>
              <a:t>Linguistic part (example)</a:t>
            </a:r>
            <a:endParaRPr lang="en-GB" sz="2000" i="1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category: </a:t>
            </a:r>
            <a:r>
              <a:rPr lang="en-US" i="1" dirty="0" smtClean="0"/>
              <a:t>/Grammatical gender/</a:t>
            </a:r>
          </a:p>
          <a:p>
            <a:pPr lvl="1" eaLnBrk="1" hangingPunct="1"/>
            <a:r>
              <a:rPr lang="en-US" dirty="0" smtClean="0"/>
              <a:t>Conceptual domain: </a:t>
            </a:r>
            <a:r>
              <a:rPr lang="en-US" i="1" dirty="0" smtClean="0"/>
              <a:t>/male/, /feminine/, /neuter/</a:t>
            </a:r>
          </a:p>
          <a:p>
            <a:pPr lvl="2" eaLnBrk="1" hangingPunct="1"/>
            <a:r>
              <a:rPr lang="en-US" i="1" dirty="0" smtClean="0"/>
              <a:t>Lists all admissible values for all languages</a:t>
            </a:r>
          </a:p>
          <a:p>
            <a:pPr lvl="1" eaLnBrk="1" hangingPunct="1"/>
            <a:r>
              <a:rPr lang="en-US" dirty="0" smtClean="0"/>
              <a:t>Linguistic Section</a:t>
            </a:r>
          </a:p>
          <a:p>
            <a:pPr lvl="2" eaLnBrk="1" hangingPunct="1"/>
            <a:r>
              <a:rPr lang="en-US" dirty="0" smtClean="0"/>
              <a:t>Language: </a:t>
            </a:r>
            <a:r>
              <a:rPr lang="en-US" dirty="0" err="1" smtClean="0"/>
              <a:t>fr</a:t>
            </a:r>
            <a:endParaRPr lang="en-US" dirty="0" smtClean="0"/>
          </a:p>
          <a:p>
            <a:pPr lvl="2" eaLnBrk="1" hangingPunct="1"/>
            <a:r>
              <a:rPr lang="en-US" dirty="0" smtClean="0"/>
              <a:t>Value Domain: </a:t>
            </a:r>
            <a:r>
              <a:rPr lang="en-US" i="1" dirty="0" smtClean="0"/>
              <a:t>/male/, /feminine/</a:t>
            </a:r>
            <a:endParaRPr lang="en-US" dirty="0" smtClean="0"/>
          </a:p>
          <a:p>
            <a:pPr lvl="2" eaLnBrk="1" hangingPunct="1"/>
            <a:r>
              <a:rPr lang="en-US" i="1" dirty="0" smtClean="0"/>
              <a:t>Lists all admissible value for French</a:t>
            </a:r>
          </a:p>
          <a:p>
            <a:pPr lvl="1" eaLnBrk="1" hangingPunct="1"/>
            <a:endParaRPr lang="en-GB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lvl="1" eaLnBrk="1" hangingPunct="1">
              <a:buNone/>
            </a:pPr>
            <a:endParaRPr lang="en-US" dirty="0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2438400" y="4572000"/>
            <a:ext cx="5334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i="1" dirty="0" smtClean="0"/>
              <a:t>DCIF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495800" y="3276600"/>
            <a:ext cx="11430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i="1" dirty="0" smtClean="0"/>
              <a:t>content type HTML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Referencing data categories</a:t>
            </a:r>
            <a:endParaRPr lang="en-GB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Globally unique and persistent identifier</a:t>
            </a:r>
          </a:p>
          <a:p>
            <a:pPr lvl="1" eaLnBrk="1" hangingPunct="1"/>
            <a:r>
              <a:rPr lang="en-GB" dirty="0" smtClean="0"/>
              <a:t>Cool URIs, </a:t>
            </a:r>
            <a:endParaRPr lang="en-GB" sz="1600" b="1" i="1" dirty="0" smtClean="0"/>
          </a:p>
          <a:p>
            <a:pPr lvl="2" eaLnBrk="1" hangingPunct="1"/>
            <a:r>
              <a:rPr lang="en-GB" dirty="0" smtClean="0"/>
              <a:t>ownership of </a:t>
            </a:r>
            <a:r>
              <a:rPr lang="en-GB" i="1" dirty="0" smtClean="0"/>
              <a:t>www.isocat.org</a:t>
            </a:r>
            <a:r>
              <a:rPr lang="en-GB" dirty="0" smtClean="0"/>
              <a:t> domain is in hands of ISO.</a:t>
            </a:r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  <a:p>
            <a:pPr lvl="2" eaLnBrk="1" hangingPunct="1"/>
            <a:endParaRPr lang="en-GB" dirty="0" smtClean="0"/>
          </a:p>
        </p:txBody>
      </p:sp>
      <p:sp>
        <p:nvSpPr>
          <p:cNvPr id="5" name="Oval 4"/>
          <p:cNvSpPr/>
          <p:nvPr/>
        </p:nvSpPr>
        <p:spPr bwMode="auto">
          <a:xfrm>
            <a:off x="3810000" y="3124200"/>
            <a:ext cx="457200" cy="457200"/>
          </a:xfrm>
          <a:prstGeom prst="ellipse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19400" y="2743200"/>
            <a:ext cx="25146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i="1" dirty="0"/>
              <a:t>http://isocat.org/datcat/ISO-DC-1345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514600" y="4114800"/>
            <a:ext cx="457200" cy="457200"/>
          </a:xfrm>
          <a:prstGeom prst="ellipse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257800" y="4114800"/>
            <a:ext cx="457200" cy="457200"/>
          </a:xfrm>
          <a:prstGeom prst="ellipse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581400" y="3581400"/>
            <a:ext cx="8382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0" i="1" dirty="0" smtClean="0"/>
              <a:t>303 redirect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114800" y="4648200"/>
            <a:ext cx="25146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i="1" dirty="0" smtClean="0"/>
              <a:t>http://www.isocat.org/rest/dc/1345.html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11"/>
          <p:cNvCxnSpPr>
            <a:stCxn id="5" idx="3"/>
            <a:endCxn id="7" idx="7"/>
          </p:cNvCxnSpPr>
          <p:nvPr/>
        </p:nvCxnSpPr>
        <p:spPr bwMode="auto">
          <a:xfrm rot="5400000">
            <a:off x="3057245" y="3362045"/>
            <a:ext cx="667310" cy="972110"/>
          </a:xfrm>
          <a:prstGeom prst="straightConnector1">
            <a:avLst/>
          </a:prstGeom>
          <a:noFill/>
          <a:ln w="19050" cap="flat" cmpd="sng" algn="ctr">
            <a:solidFill>
              <a:srgbClr val="2D4E6F">
                <a:alpha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5" idx="5"/>
            <a:endCxn id="8" idx="1"/>
          </p:cNvCxnSpPr>
          <p:nvPr/>
        </p:nvCxnSpPr>
        <p:spPr bwMode="auto">
          <a:xfrm rot="16200000" flipH="1">
            <a:off x="4428845" y="3285845"/>
            <a:ext cx="667310" cy="1124510"/>
          </a:xfrm>
          <a:prstGeom prst="straightConnector1">
            <a:avLst/>
          </a:prstGeom>
          <a:noFill/>
          <a:ln w="19050" cap="flat" cmpd="sng" algn="ctr">
            <a:solidFill>
              <a:srgbClr val="2D4E6F">
                <a:alpha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2209800" y="3429000"/>
            <a:ext cx="14478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i="1" dirty="0" smtClean="0"/>
              <a:t>Default content type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57200" y="1447800"/>
            <a:ext cx="7467600" cy="4953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88900" contourW="101600">
            <a:bevelB/>
            <a:extrusionClr>
              <a:schemeClr val="bg2"/>
            </a:extrusionClr>
            <a:contourClr>
              <a:schemeClr val="bg1">
                <a:lumMod val="85000"/>
              </a:schemeClr>
            </a:contourClr>
          </a:sp3d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400" dirty="0" smtClean="0"/>
              <a:t>        DCIF Example</a:t>
            </a:r>
          </a:p>
          <a:p>
            <a:pPr algn="l"/>
            <a:r>
              <a:rPr lang="en-US" dirty="0" smtClean="0"/>
              <a:t>  &lt;</a:t>
            </a:r>
            <a:r>
              <a:rPr lang="en-US" dirty="0" err="1" smtClean="0"/>
              <a:t>dcif:dataCategory</a:t>
            </a:r>
            <a:r>
              <a:rPr lang="en-US" dirty="0" smtClean="0"/>
              <a:t> </a:t>
            </a:r>
            <a:r>
              <a:rPr lang="en-US" dirty="0" err="1" smtClean="0"/>
              <a:t>pid</a:t>
            </a:r>
            <a:r>
              <a:rPr lang="en-US" dirty="0" smtClean="0"/>
              <a:t>="http://www.isocat.org/datcat/DC-1345" type="complex"&gt;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dcif:administrationInformation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 smtClean="0"/>
              <a:t>		&lt;</a:t>
            </a:r>
            <a:r>
              <a:rPr lang="en-US" dirty="0" err="1" smtClean="0"/>
              <a:t>dcif:administrationRecord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	&lt;</a:t>
            </a:r>
            <a:r>
              <a:rPr lang="en-US" dirty="0" err="1" smtClean="0"/>
              <a:t>dcif:identifier</a:t>
            </a:r>
            <a:r>
              <a:rPr lang="en-US" dirty="0" smtClean="0"/>
              <a:t>&gt;</a:t>
            </a:r>
            <a:r>
              <a:rPr lang="en-US" dirty="0" err="1" smtClean="0"/>
              <a:t>partOfSpeech</a:t>
            </a:r>
            <a:r>
              <a:rPr lang="en-US" dirty="0" smtClean="0"/>
              <a:t>&lt;/</a:t>
            </a:r>
            <a:r>
              <a:rPr lang="en-US" dirty="0" err="1" smtClean="0"/>
              <a:t>dcif:identifier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	&lt;</a:t>
            </a:r>
            <a:r>
              <a:rPr lang="en-US" dirty="0" err="1" smtClean="0"/>
              <a:t>dcif:version</a:t>
            </a:r>
            <a:r>
              <a:rPr lang="en-US" dirty="0" smtClean="0"/>
              <a:t>&gt;0.0.0&lt;/</a:t>
            </a:r>
            <a:r>
              <a:rPr lang="en-US" dirty="0" err="1" smtClean="0"/>
              <a:t>dcif:version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	&lt;</a:t>
            </a:r>
            <a:r>
              <a:rPr lang="en-US" dirty="0" err="1" smtClean="0"/>
              <a:t>dcif:registrationStatus</a:t>
            </a:r>
            <a:r>
              <a:rPr lang="en-US" dirty="0" smtClean="0"/>
              <a:t>&gt;candidate&lt;/</a:t>
            </a:r>
            <a:r>
              <a:rPr lang="en-US" dirty="0" err="1" smtClean="0"/>
              <a:t>dcif:registrationStatus</a:t>
            </a:r>
            <a:r>
              <a:rPr lang="en-US" dirty="0" smtClean="0"/>
              <a:t>&gt;  </a:t>
            </a:r>
          </a:p>
          <a:p>
            <a:pPr algn="l"/>
            <a:r>
              <a:rPr lang="en-US" dirty="0" smtClean="0"/>
              <a:t>  			&lt;</a:t>
            </a:r>
            <a:r>
              <a:rPr lang="en-US" dirty="0" err="1" smtClean="0"/>
              <a:t>dcif:origin</a:t>
            </a:r>
            <a:r>
              <a:rPr lang="en-US" dirty="0" smtClean="0"/>
              <a:t>&gt;?&lt;/</a:t>
            </a:r>
            <a:r>
              <a:rPr lang="en-US" dirty="0" err="1" smtClean="0"/>
              <a:t>dcif:origin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 smtClean="0"/>
              <a:t>			&lt;</a:t>
            </a:r>
            <a:r>
              <a:rPr lang="en-US" dirty="0" err="1" smtClean="0"/>
              <a:t>dcif:creation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		&lt;</a:t>
            </a:r>
            <a:r>
              <a:rPr lang="en-US" dirty="0" err="1" smtClean="0"/>
              <a:t>dcif:creationDate</a:t>
            </a:r>
            <a:r>
              <a:rPr lang="en-US" dirty="0" smtClean="0"/>
              <a:t>&gt;2004-07-09&lt;/</a:t>
            </a:r>
            <a:r>
              <a:rPr lang="en-US" dirty="0" err="1" smtClean="0"/>
              <a:t>dcif:creationDate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		&lt;</a:t>
            </a:r>
            <a:r>
              <a:rPr lang="en-US" dirty="0" err="1" smtClean="0"/>
              <a:t>dcif:changeDescription</a:t>
            </a:r>
            <a:r>
              <a:rPr lang="en-US" dirty="0" smtClean="0"/>
              <a:t> </a:t>
            </a:r>
            <a:r>
              <a:rPr lang="en-US" dirty="0" err="1" smtClean="0"/>
              <a:t>xml:lang</a:t>
            </a:r>
            <a:r>
              <a:rPr lang="en-US" dirty="0" smtClean="0"/>
              <a:t>="en"&gt;?&lt;/</a:t>
            </a:r>
            <a:r>
              <a:rPr lang="en-US" dirty="0" err="1" smtClean="0"/>
              <a:t>dcif:changeDescription</a:t>
            </a:r>
            <a:r>
              <a:rPr lang="en-US" dirty="0" smtClean="0"/>
              <a:t>&gt;  </a:t>
            </a:r>
          </a:p>
          <a:p>
            <a:pPr algn="l"/>
            <a:r>
              <a:rPr lang="en-US" dirty="0" smtClean="0"/>
              <a:t>  			&lt;/</a:t>
            </a:r>
            <a:r>
              <a:rPr lang="en-US" dirty="0" err="1" smtClean="0"/>
              <a:t>dcif:creation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&lt;/</a:t>
            </a:r>
            <a:r>
              <a:rPr lang="en-US" dirty="0" err="1" smtClean="0"/>
              <a:t>dcif:administrationRecord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&lt;/</a:t>
            </a:r>
            <a:r>
              <a:rPr lang="en-US" dirty="0" err="1" smtClean="0"/>
              <a:t>dcif:administrationInformation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 smtClean="0"/>
              <a:t>	&lt;</a:t>
            </a:r>
            <a:r>
              <a:rPr lang="en-US" dirty="0" err="1" smtClean="0"/>
              <a:t>dcif:descriptionSection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  		&lt;</a:t>
            </a:r>
            <a:r>
              <a:rPr lang="en-US" dirty="0" err="1" smtClean="0"/>
              <a:t>dcif:profile</a:t>
            </a:r>
            <a:r>
              <a:rPr lang="en-US" dirty="0" smtClean="0"/>
              <a:t>&gt;</a:t>
            </a:r>
            <a:r>
              <a:rPr lang="en-US" dirty="0" err="1" smtClean="0"/>
              <a:t>MorphoSyntax</a:t>
            </a:r>
            <a:r>
              <a:rPr lang="en-US" dirty="0" smtClean="0"/>
              <a:t>&lt;/</a:t>
            </a:r>
            <a:r>
              <a:rPr lang="en-US" dirty="0" err="1" smtClean="0"/>
              <a:t>dcif:profile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 smtClean="0"/>
              <a:t>		&lt;</a:t>
            </a:r>
            <a:r>
              <a:rPr lang="en-US" dirty="0" err="1" smtClean="0"/>
              <a:t>dcif:languageSection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			&lt;</a:t>
            </a:r>
            <a:r>
              <a:rPr lang="en-US" dirty="0" err="1" smtClean="0"/>
              <a:t>dcif:language</a:t>
            </a:r>
            <a:r>
              <a:rPr lang="en-US" dirty="0" smtClean="0"/>
              <a:t>&gt;en&lt;/</a:t>
            </a:r>
            <a:r>
              <a:rPr lang="en-US" dirty="0" err="1" smtClean="0"/>
              <a:t>dcif:language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 smtClean="0"/>
              <a:t>			&lt;</a:t>
            </a:r>
            <a:r>
              <a:rPr lang="en-US" dirty="0" err="1" smtClean="0"/>
              <a:t>dcif:definitionClass</a:t>
            </a:r>
            <a:r>
              <a:rPr lang="en-US" dirty="0" smtClean="0"/>
              <a:t>&gt;</a:t>
            </a:r>
          </a:p>
          <a:p>
            <a:pPr algn="l"/>
            <a:r>
              <a:rPr lang="en-US" dirty="0" smtClean="0"/>
              <a:t>−</a:t>
            </a:r>
          </a:p>
          <a:p>
            <a:pPr algn="l"/>
            <a:r>
              <a:rPr lang="en-US" dirty="0" smtClean="0"/>
              <a:t>			&lt;</a:t>
            </a:r>
            <a:r>
              <a:rPr lang="en-US" dirty="0" err="1" smtClean="0"/>
              <a:t>dcif:definition</a:t>
            </a:r>
            <a:r>
              <a:rPr lang="en-US" dirty="0" smtClean="0"/>
              <a:t> </a:t>
            </a:r>
            <a:r>
              <a:rPr lang="en-US" dirty="0" err="1" smtClean="0"/>
              <a:t>xml:lang</a:t>
            </a:r>
            <a:r>
              <a:rPr lang="en-US" dirty="0" smtClean="0"/>
              <a:t>="en"&gt;</a:t>
            </a:r>
          </a:p>
          <a:p>
            <a:pPr algn="l"/>
            <a:r>
              <a:rPr lang="en-US" dirty="0" smtClean="0"/>
              <a:t>			Term used to describe how a particular word is used in a sentence.</a:t>
            </a:r>
          </a:p>
          <a:p>
            <a:pPr algn="l"/>
            <a:r>
              <a:rPr lang="en-US" dirty="0" smtClean="0"/>
              <a:t>			….</a:t>
            </a:r>
          </a:p>
          <a:p>
            <a:pPr algn="l"/>
            <a:r>
              <a:rPr lang="en-US" dirty="0" smtClean="0"/>
              <a:t>			…</a:t>
            </a:r>
          </a:p>
          <a:p>
            <a:pPr algn="l"/>
            <a:r>
              <a:rPr lang="en-US" dirty="0" smtClean="0"/>
              <a:t>&lt;/&lt;/</a:t>
            </a:r>
            <a:r>
              <a:rPr lang="en-US" dirty="0" err="1" smtClean="0"/>
              <a:t>dcif:dataCategory</a:t>
            </a:r>
            <a:r>
              <a:rPr lang="en-US" dirty="0" smtClean="0"/>
              <a:t>&gt;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447800"/>
            <a:ext cx="6934200" cy="43338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Annotating linguistic resources</a:t>
            </a:r>
            <a:endParaRPr lang="en-GB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Schema language support for equivalence</a:t>
            </a:r>
            <a:r>
              <a:rPr lang="en-US" i="1" dirty="0" smtClean="0"/>
              <a:t>:</a:t>
            </a:r>
          </a:p>
          <a:p>
            <a:pPr lvl="1" eaLnBrk="1" hangingPunct="1"/>
            <a:r>
              <a:rPr lang="en-US" dirty="0" smtClean="0"/>
              <a:t>E.g. ODD from TEI </a:t>
            </a:r>
          </a:p>
          <a:p>
            <a:pPr lvl="1" eaLnBrk="1" hangingPunct="1"/>
            <a:endParaRPr lang="en-GB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Annotation using </a:t>
            </a:r>
            <a:r>
              <a:rPr lang="en-US" dirty="0" err="1" smtClean="0"/>
              <a:t>dcr:datcat</a:t>
            </a:r>
            <a:r>
              <a:rPr lang="en-US" dirty="0" smtClean="0"/>
              <a:t> attribute:</a:t>
            </a:r>
          </a:p>
          <a:p>
            <a:pPr lvl="1" eaLnBrk="1" hangingPunct="1"/>
            <a:r>
              <a:rPr lang="en-US" dirty="0" smtClean="0"/>
              <a:t>E.g. RNG schema</a:t>
            </a:r>
          </a:p>
          <a:p>
            <a:pPr eaLnBrk="1" hangingPunct="1"/>
            <a:endParaRPr lang="en-US" dirty="0" smtClean="0"/>
          </a:p>
          <a:p>
            <a:pPr lvl="1" eaLnBrk="1" hangingPunct="1">
              <a:buNone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1295400" y="1752600"/>
            <a:ext cx="7543800" cy="1524000"/>
          </a:xfrm>
          <a:prstGeom prst="rect">
            <a:avLst/>
          </a:prstGeom>
          <a:noFill/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 smtClean="0"/>
              <a:t> </a:t>
            </a:r>
            <a:r>
              <a:rPr lang="en-US" sz="1200" dirty="0"/>
              <a:t>&lt;</a:t>
            </a:r>
            <a:r>
              <a:rPr lang="en-US" sz="1200" dirty="0" err="1"/>
              <a:t>elementSpec</a:t>
            </a:r>
            <a:r>
              <a:rPr lang="en-US" sz="1200" dirty="0"/>
              <a:t> </a:t>
            </a:r>
            <a:r>
              <a:rPr lang="en-US" sz="1200" dirty="0" err="1"/>
              <a:t>ident</a:t>
            </a:r>
            <a:r>
              <a:rPr lang="en-US" sz="1200" dirty="0"/>
              <a:t>="pos</a:t>
            </a:r>
            <a:r>
              <a:rPr lang="en-US" sz="1200" dirty="0" smtClean="0"/>
              <a:t>"&gt;</a:t>
            </a:r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 </a:t>
            </a:r>
            <a:r>
              <a:rPr lang="en-US" sz="1200" dirty="0"/>
              <a:t>&lt;equiv name="</a:t>
            </a:r>
            <a:r>
              <a:rPr lang="en-US" sz="1200" dirty="0" err="1"/>
              <a:t>partOfSpeech</a:t>
            </a:r>
            <a:r>
              <a:rPr lang="en-US" sz="1200" dirty="0"/>
              <a:t>" </a:t>
            </a:r>
            <a:r>
              <a:rPr lang="en-US" sz="1200" dirty="0" err="1"/>
              <a:t>uri</a:t>
            </a:r>
            <a:r>
              <a:rPr lang="en-US" sz="1200" dirty="0"/>
              <a:t>="http://isocat.org/datcat/ISO-DC-369"/&gt; … &lt;/</a:t>
            </a:r>
            <a:r>
              <a:rPr lang="en-US" sz="1200" dirty="0" err="1"/>
              <a:t>elementSpec</a:t>
            </a:r>
            <a:r>
              <a:rPr lang="en-US" sz="1200" dirty="0"/>
              <a:t>&gt;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43000" y="3810000"/>
            <a:ext cx="7543800" cy="2286000"/>
          </a:xfrm>
          <a:prstGeom prst="rect">
            <a:avLst/>
          </a:prstGeom>
          <a:noFill/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 smtClean="0"/>
              <a:t> </a:t>
            </a:r>
            <a:r>
              <a:rPr lang="en-US" sz="1200" dirty="0"/>
              <a:t>&lt;</a:t>
            </a:r>
            <a:r>
              <a:rPr lang="en-US" sz="1200" dirty="0" err="1"/>
              <a:t>rng:element</a:t>
            </a:r>
            <a:r>
              <a:rPr lang="en-US" sz="1200" dirty="0"/>
              <a:t> name="</a:t>
            </a:r>
            <a:r>
              <a:rPr lang="en-US" sz="1200" dirty="0" err="1"/>
              <a:t>partOfSpeech</a:t>
            </a:r>
            <a:r>
              <a:rPr lang="en-US" sz="1200" dirty="0"/>
              <a:t>" </a:t>
            </a:r>
            <a:r>
              <a:rPr lang="en-US" sz="1200" dirty="0" err="1"/>
              <a:t>dcr:datcat</a:t>
            </a:r>
            <a:r>
              <a:rPr lang="en-US" sz="1200" dirty="0"/>
              <a:t>="http://isocat.org/datcat/ISO-DC-369" &gt;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&lt;</a:t>
            </a:r>
            <a:r>
              <a:rPr lang="en-US" sz="1200" dirty="0" err="1"/>
              <a:t>rng:choice</a:t>
            </a:r>
            <a:r>
              <a:rPr lang="en-US" sz="1200" dirty="0"/>
              <a:t>&gt;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&lt;</a:t>
            </a:r>
            <a:r>
              <a:rPr lang="en-US" sz="1200" dirty="0" err="1"/>
              <a:t>rng:value</a:t>
            </a:r>
            <a:r>
              <a:rPr lang="en-US" sz="1200" dirty="0"/>
              <a:t> </a:t>
            </a:r>
            <a:r>
              <a:rPr lang="en-US" sz="1200" dirty="0" err="1"/>
              <a:t>dcr:datcat</a:t>
            </a:r>
            <a:r>
              <a:rPr lang="en-US" sz="1200" dirty="0"/>
              <a:t>="http://isocat.org/datcat/ISO-DC-370"&gt;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	verb </a:t>
            </a:r>
          </a:p>
          <a:p>
            <a:pPr algn="l"/>
            <a:r>
              <a:rPr lang="en-US" sz="1200" dirty="0" smtClean="0"/>
              <a:t>		&lt;/</a:t>
            </a:r>
            <a:r>
              <a:rPr lang="en-US" sz="1200" dirty="0" err="1"/>
              <a:t>rng:value</a:t>
            </a:r>
            <a:r>
              <a:rPr lang="en-US" sz="1200" dirty="0"/>
              <a:t>&gt;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&lt;</a:t>
            </a:r>
            <a:r>
              <a:rPr lang="en-US" sz="1200" dirty="0" err="1"/>
              <a:t>rng:value</a:t>
            </a:r>
            <a:r>
              <a:rPr lang="en-US" sz="1200" dirty="0"/>
              <a:t> </a:t>
            </a:r>
            <a:r>
              <a:rPr lang="en-US" sz="1200" dirty="0" err="1"/>
              <a:t>dcr:datcat</a:t>
            </a:r>
            <a:r>
              <a:rPr lang="en-US" sz="1200" dirty="0"/>
              <a:t>="http://isocat.org/datcat/ISO-DC-371"&gt;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	noun </a:t>
            </a:r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&lt;/</a:t>
            </a:r>
            <a:r>
              <a:rPr lang="en-US" sz="1200" dirty="0" err="1"/>
              <a:t>rng:value</a:t>
            </a:r>
            <a:r>
              <a:rPr lang="en-US" sz="1200" dirty="0" smtClean="0"/>
              <a:t>&gt;</a:t>
            </a:r>
          </a:p>
          <a:p>
            <a:pPr algn="l"/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	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	……</a:t>
            </a:r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……</a:t>
            </a:r>
            <a:endParaRPr lang="en-US" sz="1200" dirty="0"/>
          </a:p>
          <a:p>
            <a:pPr algn="l"/>
            <a:r>
              <a:rPr lang="en-US" sz="1200" dirty="0" smtClean="0"/>
              <a:t>	&lt;/</a:t>
            </a:r>
            <a:r>
              <a:rPr lang="en-US" sz="1200" dirty="0" err="1" smtClean="0"/>
              <a:t>rng:choice</a:t>
            </a:r>
            <a:r>
              <a:rPr lang="en-US" sz="1200" dirty="0" smtClean="0"/>
              <a:t>&gt;</a:t>
            </a:r>
          </a:p>
          <a:p>
            <a:pPr algn="l"/>
            <a:r>
              <a:rPr lang="en-US" sz="1200" dirty="0" smtClean="0"/>
              <a:t>&lt;/</a:t>
            </a:r>
            <a:r>
              <a:rPr lang="en-US" sz="1200" dirty="0" err="1" smtClean="0"/>
              <a:t>rng:element</a:t>
            </a:r>
            <a:r>
              <a:rPr lang="en-US" sz="1200" dirty="0" smtClean="0"/>
              <a:t>&gt;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6019800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Data categories as RDF resources</a:t>
            </a:r>
            <a:endParaRPr lang="en-GB" dirty="0" smtClean="0"/>
          </a:p>
        </p:txBody>
      </p:sp>
      <p:sp>
        <p:nvSpPr>
          <p:cNvPr id="7" name="Rectangle 6"/>
          <p:cNvSpPr/>
          <p:nvPr/>
        </p:nvSpPr>
        <p:spPr bwMode="auto">
          <a:xfrm>
            <a:off x="685800" y="1447800"/>
            <a:ext cx="6858000" cy="1371600"/>
          </a:xfrm>
          <a:prstGeom prst="rect">
            <a:avLst/>
          </a:prstGeom>
          <a:noFill/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 smtClean="0"/>
              <a:t> </a:t>
            </a:r>
            <a:r>
              <a:rPr lang="en-US" sz="1200" dirty="0"/>
              <a:t>:headword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dcr:datcat</a:t>
            </a:r>
            <a:r>
              <a:rPr lang="en-US" sz="1200" dirty="0" smtClean="0"/>
              <a:t> </a:t>
            </a:r>
            <a:r>
              <a:rPr lang="en-US" sz="1200" dirty="0"/>
              <a:t>&lt;http://isocat.org/datcat/DC-258&gt;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rdfs:label</a:t>
            </a:r>
            <a:r>
              <a:rPr lang="en-US" sz="1200" dirty="0" smtClean="0"/>
              <a:t> </a:t>
            </a:r>
            <a:r>
              <a:rPr lang="en-US" sz="1200" dirty="0"/>
              <a:t>"head word"@en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rdfs:comment</a:t>
            </a:r>
            <a:r>
              <a:rPr lang="en-US" sz="1200" dirty="0" smtClean="0"/>
              <a:t> </a:t>
            </a:r>
            <a:r>
              <a:rPr lang="en-US" sz="1200" dirty="0"/>
              <a:t>"A lemma heading a dictionary entry."@en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rdfs:label</a:t>
            </a:r>
            <a:r>
              <a:rPr lang="en-US" sz="1200" dirty="0" smtClean="0"/>
              <a:t> </a:t>
            </a:r>
            <a:r>
              <a:rPr lang="en-US" sz="1200" dirty="0"/>
              <a:t>"lemma"@</a:t>
            </a:r>
            <a:r>
              <a:rPr lang="en-US" sz="1200" dirty="0" err="1"/>
              <a:t>nl</a:t>
            </a:r>
            <a:r>
              <a:rPr lang="en-US" sz="1200" dirty="0"/>
              <a:t>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rdfs:comment</a:t>
            </a:r>
            <a:r>
              <a:rPr lang="en-US" sz="1200" dirty="0" smtClean="0"/>
              <a:t> </a:t>
            </a:r>
            <a:r>
              <a:rPr lang="en-US" sz="1200" dirty="0"/>
              <a:t>"Het </a:t>
            </a:r>
            <a:r>
              <a:rPr lang="en-US" sz="1200" dirty="0" err="1"/>
              <a:t>eerste</a:t>
            </a:r>
            <a:r>
              <a:rPr lang="en-US" sz="1200" dirty="0"/>
              <a:t> </a:t>
            </a:r>
            <a:r>
              <a:rPr lang="en-US" sz="1200" dirty="0" err="1"/>
              <a:t>woord</a:t>
            </a:r>
            <a:r>
              <a:rPr lang="en-US" sz="1200" dirty="0"/>
              <a:t> van </a:t>
            </a:r>
            <a:r>
              <a:rPr lang="en-US" sz="1200" dirty="0" err="1"/>
              <a:t>een</a:t>
            </a:r>
            <a:r>
              <a:rPr lang="en-US" sz="1200" dirty="0"/>
              <a:t> </a:t>
            </a:r>
            <a:r>
              <a:rPr lang="en-US" sz="1200" dirty="0" err="1"/>
              <a:t>artikel</a:t>
            </a:r>
            <a:r>
              <a:rPr lang="en-US" sz="1200" dirty="0"/>
              <a:t> in </a:t>
            </a:r>
            <a:r>
              <a:rPr lang="en-US" sz="1200" dirty="0" err="1"/>
              <a:t>een</a:t>
            </a:r>
            <a:r>
              <a:rPr lang="en-US" sz="1200" dirty="0"/>
              <a:t> </a:t>
            </a:r>
            <a:r>
              <a:rPr lang="en-US" sz="1200" dirty="0" smtClean="0"/>
              <a:t>					</a:t>
            </a:r>
            <a:r>
              <a:rPr lang="en-US" sz="1200" dirty="0" err="1" smtClean="0"/>
              <a:t>woordenboek</a:t>
            </a:r>
            <a:r>
              <a:rPr lang="en-US" sz="1200" dirty="0"/>
              <a:t>."@</a:t>
            </a:r>
            <a:r>
              <a:rPr lang="en-US" sz="1200" dirty="0" err="1"/>
              <a:t>nl</a:t>
            </a:r>
            <a:r>
              <a:rPr lang="en-US" sz="1200" dirty="0"/>
              <a:t> .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endParaRPr lang="en-US" sz="1200" dirty="0" smtClean="0"/>
          </a:p>
        </p:txBody>
      </p:sp>
      <p:sp>
        <p:nvSpPr>
          <p:cNvPr id="8" name="Rectangle 7"/>
          <p:cNvSpPr/>
          <p:nvPr/>
        </p:nvSpPr>
        <p:spPr bwMode="auto">
          <a:xfrm>
            <a:off x="685800" y="2819400"/>
            <a:ext cx="6858000" cy="1371600"/>
          </a:xfrm>
          <a:prstGeom prst="rect">
            <a:avLst/>
          </a:prstGeom>
          <a:noFill/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 smtClean="0"/>
              <a:t> </a:t>
            </a:r>
            <a:r>
              <a:rPr lang="en-US" sz="1200" dirty="0"/>
              <a:t>:</a:t>
            </a:r>
            <a:r>
              <a:rPr lang="en-US" sz="1200" dirty="0" err="1"/>
              <a:t>partOfSpeech</a:t>
            </a:r>
            <a:r>
              <a:rPr lang="en-US" sz="1200" dirty="0"/>
              <a:t>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dcr:datcat</a:t>
            </a:r>
            <a:r>
              <a:rPr lang="en-US" sz="1200" dirty="0" smtClean="0"/>
              <a:t> </a:t>
            </a:r>
            <a:r>
              <a:rPr lang="en-US" sz="1200" dirty="0"/>
              <a:t>&lt;http://isocat.org/datcat/DC-396&gt;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rdfs:label</a:t>
            </a:r>
            <a:r>
              <a:rPr lang="en-US" sz="1200" dirty="0" smtClean="0"/>
              <a:t> </a:t>
            </a:r>
            <a:r>
              <a:rPr lang="en-US" sz="1200" dirty="0"/>
              <a:t>"part of speech"@en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rdfs:comment</a:t>
            </a:r>
            <a:r>
              <a:rPr lang="en-US" sz="1200" dirty="0" smtClean="0"/>
              <a:t> </a:t>
            </a:r>
            <a:r>
              <a:rPr lang="en-US" sz="1200" dirty="0"/>
              <a:t>"A category assigned to a word based on its grammatical and </a:t>
            </a:r>
            <a:r>
              <a:rPr lang="en-US" sz="1200" dirty="0" smtClean="0"/>
              <a:t>			semantic </a:t>
            </a:r>
            <a:r>
              <a:rPr lang="en-US" sz="1200" dirty="0"/>
              <a:t>properties."@en . </a:t>
            </a:r>
            <a:endParaRPr lang="en-US" sz="1200" dirty="0" smtClean="0"/>
          </a:p>
        </p:txBody>
      </p:sp>
      <p:sp>
        <p:nvSpPr>
          <p:cNvPr id="14" name="Rectangle 13"/>
          <p:cNvSpPr/>
          <p:nvPr/>
        </p:nvSpPr>
        <p:spPr bwMode="auto">
          <a:xfrm>
            <a:off x="685800" y="4267200"/>
            <a:ext cx="3352800" cy="1371600"/>
          </a:xfrm>
          <a:prstGeom prst="rect">
            <a:avLst/>
          </a:prstGeom>
          <a:noFill/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i="1" dirty="0" smtClean="0"/>
              <a:t>A domain modeling approach:</a:t>
            </a:r>
          </a:p>
          <a:p>
            <a:pPr algn="l"/>
            <a:r>
              <a:rPr lang="en-US" sz="1200" dirty="0" smtClean="0"/>
              <a:t> </a:t>
            </a:r>
          </a:p>
          <a:p>
            <a:pPr algn="l"/>
            <a:r>
              <a:rPr lang="en-US" sz="1200" dirty="0" smtClean="0"/>
              <a:t>:</a:t>
            </a:r>
            <a:r>
              <a:rPr lang="en-US" sz="1200" dirty="0"/>
              <a:t>headword a </a:t>
            </a:r>
            <a:r>
              <a:rPr lang="en-US" sz="1200" dirty="0" err="1"/>
              <a:t>rdfs:Class</a:t>
            </a:r>
            <a:r>
              <a:rPr lang="en-US" sz="1200" dirty="0"/>
              <a:t> . </a:t>
            </a:r>
            <a:endParaRPr lang="en-US" sz="1200" dirty="0" smtClean="0"/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:</a:t>
            </a:r>
            <a:r>
              <a:rPr lang="en-US" sz="1200" dirty="0" err="1"/>
              <a:t>partOfSpeech</a:t>
            </a:r>
            <a:r>
              <a:rPr lang="en-US" sz="1200" dirty="0"/>
              <a:t> a </a:t>
            </a:r>
            <a:r>
              <a:rPr lang="en-US" sz="1200" dirty="0" err="1"/>
              <a:t>rdf:Property</a:t>
            </a:r>
            <a:r>
              <a:rPr lang="en-US" sz="1200" dirty="0"/>
              <a:t>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err="1" smtClean="0"/>
              <a:t>rdfs:domain</a:t>
            </a:r>
            <a:r>
              <a:rPr lang="en-US" sz="1200" dirty="0" smtClean="0"/>
              <a:t> </a:t>
            </a:r>
            <a:r>
              <a:rPr lang="en-US" sz="1200" dirty="0"/>
              <a:t>:headword .</a:t>
            </a:r>
            <a:endParaRPr lang="en-US" sz="1200" dirty="0" smtClean="0"/>
          </a:p>
        </p:txBody>
      </p:sp>
      <p:sp>
        <p:nvSpPr>
          <p:cNvPr id="15" name="Rectangle 14"/>
          <p:cNvSpPr/>
          <p:nvPr/>
        </p:nvSpPr>
        <p:spPr bwMode="auto">
          <a:xfrm>
            <a:off x="4495800" y="4343400"/>
            <a:ext cx="4495800" cy="2133600"/>
          </a:xfrm>
          <a:prstGeom prst="rect">
            <a:avLst/>
          </a:prstGeom>
          <a:noFill/>
          <a:ln w="889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i="1" dirty="0" smtClean="0"/>
              <a:t>Alternative approach:</a:t>
            </a:r>
          </a:p>
          <a:p>
            <a:pPr algn="l"/>
            <a:r>
              <a:rPr lang="en-US" sz="1200" dirty="0" smtClean="0"/>
              <a:t> </a:t>
            </a:r>
          </a:p>
          <a:p>
            <a:pPr algn="l"/>
            <a:r>
              <a:rPr lang="en-US" sz="1200" dirty="0" smtClean="0"/>
              <a:t>	:</a:t>
            </a:r>
            <a:r>
              <a:rPr lang="en-US" sz="1200" dirty="0"/>
              <a:t>headword a </a:t>
            </a:r>
            <a:r>
              <a:rPr lang="en-US" sz="1200" dirty="0" err="1"/>
              <a:t>rdfs:Class</a:t>
            </a:r>
            <a:r>
              <a:rPr lang="en-US" sz="1200" dirty="0"/>
              <a:t> . </a:t>
            </a:r>
            <a:endParaRPr lang="en-US" sz="1200" dirty="0" smtClean="0"/>
          </a:p>
          <a:p>
            <a:pPr algn="l"/>
            <a:endParaRPr lang="en-US" sz="1200" dirty="0" smtClean="0"/>
          </a:p>
          <a:p>
            <a:pPr algn="l"/>
            <a:r>
              <a:rPr lang="en-US" sz="1200" dirty="0" smtClean="0"/>
              <a:t>	:</a:t>
            </a:r>
            <a:r>
              <a:rPr lang="en-US" sz="1200" dirty="0" err="1" smtClean="0"/>
              <a:t>partOfSpeech</a:t>
            </a:r>
            <a:r>
              <a:rPr lang="en-US" sz="1200" dirty="0" smtClean="0"/>
              <a:t> a </a:t>
            </a:r>
            <a:r>
              <a:rPr lang="en-US" sz="1200" dirty="0" err="1" smtClean="0"/>
              <a:t>rdf:Class</a:t>
            </a:r>
            <a:r>
              <a:rPr lang="en-US" sz="1200" dirty="0" smtClean="0"/>
              <a:t>.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	:</a:t>
            </a:r>
            <a:r>
              <a:rPr lang="en-US" sz="1200" dirty="0" err="1" smtClean="0"/>
              <a:t>hasPartOfSpeech</a:t>
            </a:r>
            <a:r>
              <a:rPr lang="en-US" sz="1200" dirty="0" smtClean="0"/>
              <a:t> </a:t>
            </a:r>
            <a:r>
              <a:rPr lang="en-US" sz="1200" dirty="0"/>
              <a:t>a </a:t>
            </a:r>
            <a:r>
              <a:rPr lang="en-US" sz="1200" dirty="0" err="1"/>
              <a:t>rdf:Property</a:t>
            </a:r>
            <a:r>
              <a:rPr lang="en-US" sz="1200" dirty="0"/>
              <a:t> ;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</a:t>
            </a:r>
            <a:r>
              <a:rPr lang="en-US" sz="1200" dirty="0" err="1" smtClean="0"/>
              <a:t>rdfs:domain</a:t>
            </a:r>
            <a:r>
              <a:rPr lang="en-US" sz="1200" dirty="0" smtClean="0"/>
              <a:t> </a:t>
            </a:r>
            <a:r>
              <a:rPr lang="en-US" sz="1200" dirty="0"/>
              <a:t>:headword </a:t>
            </a:r>
            <a:endParaRPr lang="en-US" sz="1200" dirty="0" smtClean="0"/>
          </a:p>
          <a:p>
            <a:pPr algn="l"/>
            <a:r>
              <a:rPr lang="en-US" sz="1200" dirty="0"/>
              <a:t>	</a:t>
            </a:r>
            <a:r>
              <a:rPr lang="en-US" sz="1200" dirty="0" smtClean="0"/>
              <a:t>	</a:t>
            </a:r>
            <a:r>
              <a:rPr lang="en-US" sz="1200" dirty="0" err="1" smtClean="0"/>
              <a:t>rdfs:range:partOfSpeech</a:t>
            </a:r>
            <a:r>
              <a:rPr lang="en-US" sz="1200" dirty="0" smtClean="0"/>
              <a:t>.</a:t>
            </a:r>
          </a:p>
          <a:p>
            <a:pPr algn="l"/>
            <a:endParaRPr lang="en-US" sz="1200" dirty="0" smtClean="0"/>
          </a:p>
          <a:p>
            <a:pPr algn="l"/>
            <a:r>
              <a:rPr lang="en-US" sz="1200" dirty="0" smtClean="0"/>
              <a:t>	:noun a </a:t>
            </a:r>
            <a:r>
              <a:rPr lang="en-US" sz="1200" dirty="0" err="1" smtClean="0"/>
              <a:t>partOfSpeech</a:t>
            </a:r>
            <a:r>
              <a:rPr lang="en-US" sz="1200" dirty="0" smtClean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6019800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Metadata profiles</a:t>
            </a:r>
            <a:endParaRPr lang="en-GB" dirty="0" smtClean="0"/>
          </a:p>
        </p:txBody>
      </p:sp>
      <p:grpSp>
        <p:nvGrpSpPr>
          <p:cNvPr id="2" name="Group 31"/>
          <p:cNvGrpSpPr/>
          <p:nvPr/>
        </p:nvGrpSpPr>
        <p:grpSpPr>
          <a:xfrm>
            <a:off x="2971800" y="1371600"/>
            <a:ext cx="4800600" cy="1447800"/>
            <a:chOff x="2971800" y="1371600"/>
            <a:chExt cx="4800600" cy="1447800"/>
          </a:xfrm>
        </p:grpSpPr>
        <p:sp>
          <p:nvSpPr>
            <p:cNvPr id="9" name="Rectangle 8"/>
            <p:cNvSpPr/>
            <p:nvPr/>
          </p:nvSpPr>
          <p:spPr bwMode="auto">
            <a:xfrm>
              <a:off x="6705600" y="1371600"/>
              <a:ext cx="1066800" cy="609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Profile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 smtClean="0"/>
                <a:t>(Service)</a:t>
              </a:r>
              <a:endPara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638800" y="2133600"/>
              <a:ext cx="10668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Operation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886200" y="2286000"/>
              <a:ext cx="10668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Parameter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Connector 12"/>
            <p:cNvCxnSpPr>
              <a:stCxn id="9" idx="2"/>
              <a:endCxn id="10" idx="3"/>
            </p:cNvCxnSpPr>
            <p:nvPr/>
          </p:nvCxnSpPr>
          <p:spPr bwMode="auto">
            <a:xfrm rot="5400000">
              <a:off x="6781800" y="1905000"/>
              <a:ext cx="381000" cy="533400"/>
            </a:xfrm>
            <a:prstGeom prst="line">
              <a:avLst/>
            </a:prstGeom>
            <a:noFill/>
            <a:ln w="158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>
              <a:stCxn id="10" idx="1"/>
              <a:endCxn id="11" idx="3"/>
            </p:cNvCxnSpPr>
            <p:nvPr/>
          </p:nvCxnSpPr>
          <p:spPr bwMode="auto">
            <a:xfrm rot="10800000" flipV="1">
              <a:off x="4953000" y="2362200"/>
              <a:ext cx="685800" cy="152400"/>
            </a:xfrm>
            <a:prstGeom prst="line">
              <a:avLst/>
            </a:prstGeom>
            <a:noFill/>
            <a:ln w="158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>
              <a:stCxn id="11" idx="1"/>
            </p:cNvCxnSpPr>
            <p:nvPr/>
          </p:nvCxnSpPr>
          <p:spPr bwMode="auto">
            <a:xfrm rot="10800000" flipV="1">
              <a:off x="2971800" y="2514600"/>
              <a:ext cx="914400" cy="304800"/>
            </a:xfrm>
            <a:prstGeom prst="line">
              <a:avLst/>
            </a:prstGeom>
            <a:noFill/>
            <a:ln w="158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Group 30"/>
          <p:cNvGrpSpPr/>
          <p:nvPr/>
        </p:nvGrpSpPr>
        <p:grpSpPr>
          <a:xfrm>
            <a:off x="685800" y="1371600"/>
            <a:ext cx="1066800" cy="1447800"/>
            <a:chOff x="685800" y="1371600"/>
            <a:chExt cx="1066800" cy="1447800"/>
          </a:xfrm>
        </p:grpSpPr>
        <p:sp>
          <p:nvSpPr>
            <p:cNvPr id="7" name="Rectangle 6"/>
            <p:cNvSpPr/>
            <p:nvPr/>
          </p:nvSpPr>
          <p:spPr bwMode="auto">
            <a:xfrm>
              <a:off x="685800" y="1371600"/>
              <a:ext cx="1066800" cy="609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Profile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 smtClean="0"/>
                <a:t>(Resource)</a:t>
              </a:r>
              <a:endPara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cxnSp>
          <p:nvCxnSpPr>
            <p:cNvPr id="28" name="Straight Connector 27"/>
            <p:cNvCxnSpPr>
              <a:stCxn id="7" idx="2"/>
            </p:cNvCxnSpPr>
            <p:nvPr/>
          </p:nvCxnSpPr>
          <p:spPr bwMode="auto">
            <a:xfrm rot="16200000" flipH="1">
              <a:off x="990600" y="2209800"/>
              <a:ext cx="838200" cy="381000"/>
            </a:xfrm>
            <a:prstGeom prst="line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  <p:pic>
        <p:nvPicPr>
          <p:cNvPr id="17" name="Picture 16" descr="TechnicalMetada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50" y="2819400"/>
            <a:ext cx="7677150" cy="34861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6019800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Profile matching</a:t>
            </a:r>
            <a:endParaRPr lang="en-GB" dirty="0" smtClean="0"/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360363" y="1260475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8138" indent="-338138">
              <a:lnSpc>
                <a:spcPct val="90000"/>
              </a:lnSpc>
              <a:spcBef>
                <a:spcPts val="6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de-DE" sz="1800">
              <a:solidFill>
                <a:srgbClr val="000000"/>
              </a:solidFill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763" y="1473200"/>
            <a:ext cx="7962900" cy="371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hteck 5"/>
          <p:cNvSpPr>
            <a:spLocks noChangeArrowheads="1"/>
          </p:cNvSpPr>
          <p:nvPr/>
        </p:nvSpPr>
        <p:spPr bwMode="auto">
          <a:xfrm>
            <a:off x="522288" y="5195888"/>
            <a:ext cx="80629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metadata of resources and services are used to identify compliance</a:t>
            </a:r>
          </a:p>
          <a:p>
            <a:pPr algn="l">
              <a:buFont typeface="Arial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if not they should suggest converters, etc.</a:t>
            </a:r>
          </a:p>
          <a:p>
            <a:pPr algn="l">
              <a:buFont typeface="Arial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metadata specifications </a:t>
            </a:r>
            <a:r>
              <a:rPr lang="en-GB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web services are used 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profile matching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6019800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A network of registries</a:t>
            </a:r>
            <a:endParaRPr lang="en-GB" dirty="0" smtClean="0"/>
          </a:p>
        </p:txBody>
      </p:sp>
      <p:pic>
        <p:nvPicPr>
          <p:cNvPr id="49" name="Picture 48" descr="ac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3352800"/>
            <a:ext cx="381000" cy="600075"/>
          </a:xfrm>
          <a:prstGeom prst="rect">
            <a:avLst/>
          </a:prstGeom>
        </p:spPr>
      </p:pic>
      <p:grpSp>
        <p:nvGrpSpPr>
          <p:cNvPr id="60" name="Group 59"/>
          <p:cNvGrpSpPr/>
          <p:nvPr/>
        </p:nvGrpSpPr>
        <p:grpSpPr>
          <a:xfrm>
            <a:off x="609600" y="1676400"/>
            <a:ext cx="6096000" cy="838200"/>
            <a:chOff x="609600" y="1676400"/>
            <a:chExt cx="6096000" cy="838200"/>
          </a:xfrm>
        </p:grpSpPr>
        <p:grpSp>
          <p:nvGrpSpPr>
            <p:cNvPr id="50" name="Group 49"/>
            <p:cNvGrpSpPr/>
            <p:nvPr/>
          </p:nvGrpSpPr>
          <p:grpSpPr>
            <a:xfrm>
              <a:off x="609600" y="1676400"/>
              <a:ext cx="6096000" cy="838200"/>
              <a:chOff x="609600" y="1676400"/>
              <a:chExt cx="6096000" cy="838200"/>
            </a:xfrm>
          </p:grpSpPr>
          <p:sp>
            <p:nvSpPr>
              <p:cNvPr id="13" name="Rectangle 12"/>
              <p:cNvSpPr/>
              <p:nvPr/>
            </p:nvSpPr>
            <p:spPr bwMode="auto">
              <a:xfrm>
                <a:off x="609600" y="1676400"/>
                <a:ext cx="6096000" cy="838200"/>
              </a:xfrm>
              <a:prstGeom prst="rect">
                <a:avLst/>
              </a:prstGeom>
              <a:gradFill flip="none" rotWithShape="1">
                <a:gsLst>
                  <a:gs pos="5000">
                    <a:srgbClr val="9999FF"/>
                  </a:gs>
                  <a:gs pos="100000">
                    <a:srgbClr val="CC99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 bwMode="auto">
              <a:xfrm>
                <a:off x="1219200" y="1828800"/>
                <a:ext cx="2362200" cy="533400"/>
              </a:xfrm>
              <a:prstGeom prst="roundRect">
                <a:avLst/>
              </a:prstGeom>
              <a:gradFill>
                <a:gsLst>
                  <a:gs pos="5000">
                    <a:srgbClr val="9999FF"/>
                  </a:gs>
                  <a:gs pos="100000">
                    <a:srgbClr val="CC99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</a:gra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 bwMode="auto">
              <a:xfrm>
                <a:off x="1447800" y="1905000"/>
                <a:ext cx="457200" cy="152400"/>
              </a:xfrm>
              <a:prstGeom prst="rect">
                <a:avLst/>
              </a:prstGeom>
              <a:solidFill>
                <a:srgbClr val="FF3300"/>
              </a:soli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>
                <a:off x="2057400" y="1905000"/>
                <a:ext cx="457200" cy="152400"/>
              </a:xfrm>
              <a:prstGeom prst="rect">
                <a:avLst/>
              </a:prstGeom>
              <a:solidFill>
                <a:srgbClr val="FF3300"/>
              </a:soli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 bwMode="auto">
              <a:xfrm>
                <a:off x="1752600" y="2133600"/>
                <a:ext cx="457200" cy="152400"/>
              </a:xfrm>
              <a:prstGeom prst="rect">
                <a:avLst/>
              </a:prstGeom>
              <a:solidFill>
                <a:srgbClr val="FF3300"/>
              </a:soli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2590800" y="2133600"/>
                <a:ext cx="457200" cy="152400"/>
              </a:xfrm>
              <a:prstGeom prst="rect">
                <a:avLst/>
              </a:prstGeom>
              <a:solidFill>
                <a:srgbClr val="FF3300"/>
              </a:soli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55" name="Rectangle 54"/>
            <p:cNvSpPr/>
            <p:nvPr/>
          </p:nvSpPr>
          <p:spPr bwMode="auto">
            <a:xfrm>
              <a:off x="4953000" y="2362200"/>
              <a:ext cx="1524000" cy="152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Relation</a:t>
              </a:r>
              <a:r>
                <a:rPr kumimoji="0" lang="en-US" sz="9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 registries</a:t>
              </a:r>
              <a:endPara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09600" y="3276600"/>
            <a:ext cx="6096000" cy="838200"/>
            <a:chOff x="609600" y="3276600"/>
            <a:chExt cx="6096000" cy="838200"/>
          </a:xfrm>
        </p:grpSpPr>
        <p:grpSp>
          <p:nvGrpSpPr>
            <p:cNvPr id="51" name="Group 50"/>
            <p:cNvGrpSpPr/>
            <p:nvPr/>
          </p:nvGrpSpPr>
          <p:grpSpPr>
            <a:xfrm>
              <a:off x="609600" y="3276600"/>
              <a:ext cx="6096000" cy="838200"/>
              <a:chOff x="609600" y="3276600"/>
              <a:chExt cx="6096000" cy="8382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609600" y="3276600"/>
                <a:ext cx="6096000" cy="838200"/>
              </a:xfrm>
              <a:prstGeom prst="rect">
                <a:avLst/>
              </a:prstGeom>
              <a:gradFill flip="none" rotWithShape="1">
                <a:gsLst>
                  <a:gs pos="5000">
                    <a:srgbClr val="9999FF"/>
                  </a:gs>
                  <a:gs pos="100000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10800000" scaled="0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 bwMode="auto">
              <a:xfrm>
                <a:off x="1295400" y="3352800"/>
                <a:ext cx="2362200" cy="533400"/>
              </a:xfrm>
              <a:prstGeom prst="roundRect">
                <a:avLst/>
              </a:prstGeom>
              <a:gradFill>
                <a:gsLst>
                  <a:gs pos="5000">
                    <a:srgbClr val="9999FF"/>
                  </a:gs>
                  <a:gs pos="100000">
                    <a:srgbClr val="CC99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</a:gra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 bwMode="auto">
              <a:xfrm>
                <a:off x="1524000" y="35052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1676400" y="36576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2057400" y="35052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2362200" y="36576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2743200" y="34290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32" name="Picture 31" descr="NewISOcat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971800" y="3581400"/>
                <a:ext cx="551180" cy="231140"/>
              </a:xfrm>
              <a:prstGeom prst="rect">
                <a:avLst/>
              </a:prstGeom>
            </p:spPr>
          </p:pic>
          <p:sp>
            <p:nvSpPr>
              <p:cNvPr id="41" name="Rounded Rectangle 40"/>
              <p:cNvSpPr/>
              <p:nvPr/>
            </p:nvSpPr>
            <p:spPr bwMode="auto">
              <a:xfrm>
                <a:off x="3886200" y="3352800"/>
                <a:ext cx="2362200" cy="533400"/>
              </a:xfrm>
              <a:prstGeom prst="roundRect">
                <a:avLst/>
              </a:prstGeom>
              <a:gradFill>
                <a:gsLst>
                  <a:gs pos="5000">
                    <a:srgbClr val="9999FF"/>
                  </a:gs>
                  <a:gs pos="100000">
                    <a:srgbClr val="CC99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</a:gra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 bwMode="auto">
              <a:xfrm>
                <a:off x="4114800" y="35052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 bwMode="auto">
              <a:xfrm>
                <a:off x="4648200" y="36576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5105400" y="3505200"/>
                <a:ext cx="228600" cy="15240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48" name="Picture 47" descr="Minerva.gif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715000" y="3429000"/>
                <a:ext cx="369094" cy="381000"/>
              </a:xfrm>
              <a:prstGeom prst="rect">
                <a:avLst/>
              </a:prstGeom>
            </p:spPr>
          </p:pic>
        </p:grpSp>
        <p:sp>
          <p:nvSpPr>
            <p:cNvPr id="56" name="Rectangle 55"/>
            <p:cNvSpPr/>
            <p:nvPr/>
          </p:nvSpPr>
          <p:spPr bwMode="auto">
            <a:xfrm>
              <a:off x="4953000" y="3962400"/>
              <a:ext cx="1524000" cy="152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Data Category</a:t>
              </a:r>
              <a:r>
                <a:rPr kumimoji="0" lang="en-US" sz="9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 registries</a:t>
              </a:r>
              <a:endPara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09600" y="5029200"/>
            <a:ext cx="6172200" cy="838200"/>
            <a:chOff x="609600" y="5029200"/>
            <a:chExt cx="6172200" cy="838200"/>
          </a:xfrm>
        </p:grpSpPr>
        <p:grpSp>
          <p:nvGrpSpPr>
            <p:cNvPr id="52" name="Group 51"/>
            <p:cNvGrpSpPr/>
            <p:nvPr/>
          </p:nvGrpSpPr>
          <p:grpSpPr>
            <a:xfrm>
              <a:off x="609600" y="5029200"/>
              <a:ext cx="6172200" cy="838200"/>
              <a:chOff x="609600" y="5029200"/>
              <a:chExt cx="6324600" cy="8382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609600" y="5029200"/>
                <a:ext cx="6324600" cy="838200"/>
              </a:xfrm>
              <a:prstGeom prst="rect">
                <a:avLst/>
              </a:prstGeom>
              <a:gradFill flip="none" rotWithShape="1">
                <a:gsLst>
                  <a:gs pos="0">
                    <a:srgbClr val="FFFFCC">
                      <a:alpha val="88000"/>
                    </a:srgbClr>
                  </a:gs>
                  <a:gs pos="100000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Flowchart: Magnetic Disk 17"/>
              <p:cNvSpPr/>
              <p:nvPr/>
            </p:nvSpPr>
            <p:spPr bwMode="auto">
              <a:xfrm>
                <a:off x="914400" y="5257800"/>
                <a:ext cx="685800" cy="457200"/>
              </a:xfrm>
              <a:prstGeom prst="flowChartMagneticDisk">
                <a:avLst/>
              </a:prstGeom>
              <a:gradFill>
                <a:gsLst>
                  <a:gs pos="5000">
                    <a:srgbClr val="9999FF"/>
                  </a:gs>
                  <a:gs pos="100000">
                    <a:srgbClr val="CC99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</a:gradFill>
              <a:ln w="9525" cap="flat" cmpd="sng" algn="ctr">
                <a:solidFill>
                  <a:srgbClr val="2D4E6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2438400" y="5181600"/>
                <a:ext cx="762000" cy="609600"/>
                <a:chOff x="3048000" y="5181600"/>
                <a:chExt cx="762000" cy="609600"/>
              </a:xfrm>
            </p:grpSpPr>
            <p:sp>
              <p:nvSpPr>
                <p:cNvPr id="19" name="Flowchart: Document 18"/>
                <p:cNvSpPr/>
                <p:nvPr/>
              </p:nvSpPr>
              <p:spPr bwMode="auto">
                <a:xfrm>
                  <a:off x="3048000" y="5181600"/>
                  <a:ext cx="762000" cy="609600"/>
                </a:xfrm>
                <a:prstGeom prst="flowChartDocument">
                  <a:avLst/>
                </a:prstGeom>
                <a:gradFill>
                  <a:gsLst>
                    <a:gs pos="5000">
                      <a:srgbClr val="9999FF"/>
                    </a:gs>
                    <a:gs pos="100000">
                      <a:srgbClr val="CC99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0" scaled="0"/>
                </a:gradFill>
                <a:ln w="9525" cap="flat" cmpd="sng" algn="ctr">
                  <a:solidFill>
                    <a:srgbClr val="2D4E6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 bwMode="auto">
                <a:xfrm>
                  <a:off x="3124200" y="5257800"/>
                  <a:ext cx="533400" cy="76200"/>
                </a:xfrm>
                <a:prstGeom prst="rect">
                  <a:avLst/>
                </a:prstGeom>
                <a:solidFill>
                  <a:srgbClr val="6600C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 bwMode="auto">
                <a:xfrm>
                  <a:off x="3124200" y="5410200"/>
                  <a:ext cx="381000" cy="76200"/>
                </a:xfrm>
                <a:prstGeom prst="rect">
                  <a:avLst/>
                </a:prstGeom>
                <a:solidFill>
                  <a:srgbClr val="6600C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 bwMode="auto">
                <a:xfrm>
                  <a:off x="3276600" y="5562600"/>
                  <a:ext cx="381000" cy="76200"/>
                </a:xfrm>
                <a:prstGeom prst="rect">
                  <a:avLst/>
                </a:prstGeom>
                <a:solidFill>
                  <a:srgbClr val="6600C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sp>
          <p:nvSpPr>
            <p:cNvPr id="57" name="Rectangle 56"/>
            <p:cNvSpPr/>
            <p:nvPr/>
          </p:nvSpPr>
          <p:spPr bwMode="auto">
            <a:xfrm>
              <a:off x="4953000" y="5715000"/>
              <a:ext cx="1524000" cy="152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resource</a:t>
              </a:r>
              <a:r>
                <a:rPr kumimoji="0" lang="en-US" sz="9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 registries</a:t>
              </a:r>
              <a:endPara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2" name="Straight Arrow Connector 61"/>
          <p:cNvCxnSpPr/>
          <p:nvPr/>
        </p:nvCxnSpPr>
        <p:spPr bwMode="auto">
          <a:xfrm rot="16200000" flipV="1">
            <a:off x="3855675" y="4008074"/>
            <a:ext cx="1447799" cy="1051653"/>
          </a:xfrm>
          <a:prstGeom prst="straightConnector1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rot="5400000" flipH="1" flipV="1">
            <a:off x="3905250" y="2457450"/>
            <a:ext cx="1371600" cy="1028700"/>
          </a:xfrm>
          <a:prstGeom prst="straightConnector1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70" name="Straight Arrow Connector 69"/>
          <p:cNvCxnSpPr/>
          <p:nvPr/>
        </p:nvCxnSpPr>
        <p:spPr bwMode="auto">
          <a:xfrm rot="16200000" flipH="1">
            <a:off x="5638800" y="1752600"/>
            <a:ext cx="1295400" cy="2362200"/>
          </a:xfrm>
          <a:prstGeom prst="straightConnector1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6" name="Group 75"/>
          <p:cNvGrpSpPr/>
          <p:nvPr/>
        </p:nvGrpSpPr>
        <p:grpSpPr>
          <a:xfrm>
            <a:off x="7620000" y="5181600"/>
            <a:ext cx="762000" cy="533400"/>
            <a:chOff x="7467600" y="5029200"/>
            <a:chExt cx="762000" cy="533400"/>
          </a:xfrm>
        </p:grpSpPr>
        <p:sp>
          <p:nvSpPr>
            <p:cNvPr id="72" name="Flowchart: Magnetic Disk 71"/>
            <p:cNvSpPr/>
            <p:nvPr/>
          </p:nvSpPr>
          <p:spPr bwMode="auto">
            <a:xfrm>
              <a:off x="7467600" y="5029200"/>
              <a:ext cx="762000" cy="533400"/>
            </a:xfrm>
            <a:prstGeom prst="flowChartMagneticDisk">
              <a:avLst/>
            </a:prstGeom>
            <a:gradFill>
              <a:gsLst>
                <a:gs pos="5000">
                  <a:srgbClr val="9999FF"/>
                </a:gs>
                <a:gs pos="100000">
                  <a:srgbClr val="CC99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0" scaled="0"/>
            </a:gradFill>
            <a:ln w="9525" cap="flat" cmpd="sng" algn="ctr">
              <a:solidFill>
                <a:srgbClr val="2D4E6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7543800" y="5181600"/>
              <a:ext cx="152400" cy="3048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7772400" y="5105400"/>
              <a:ext cx="152400" cy="3810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8001000" y="5334000"/>
              <a:ext cx="152400" cy="152400"/>
            </a:xfrm>
            <a:prstGeom prst="rect">
              <a:avLst/>
            </a:prstGeom>
            <a:solidFill>
              <a:srgbClr val="6600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78" name="Straight Arrow Connector 77"/>
          <p:cNvCxnSpPr>
            <a:endCxn id="74" idx="0"/>
          </p:cNvCxnSpPr>
          <p:nvPr/>
        </p:nvCxnSpPr>
        <p:spPr bwMode="auto">
          <a:xfrm rot="16200000" flipH="1">
            <a:off x="6934200" y="4191000"/>
            <a:ext cx="1600200" cy="533400"/>
          </a:xfrm>
          <a:prstGeom prst="straightConnector1">
            <a:avLst/>
          </a:prstGeom>
          <a:noFill/>
          <a:ln w="9525" cap="flat" cmpd="sng" algn="ctr">
            <a:solidFill>
              <a:srgbClr val="2D4E6F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80" name="Curved Up Arrow 79"/>
          <p:cNvSpPr/>
          <p:nvPr/>
        </p:nvSpPr>
        <p:spPr bwMode="auto">
          <a:xfrm rot="1812209">
            <a:off x="242293" y="4969335"/>
            <a:ext cx="4251123" cy="918952"/>
          </a:xfrm>
          <a:prstGeom prst="curvedUpArrow">
            <a:avLst/>
          </a:prstGeom>
          <a:gradFill>
            <a:gsLst>
              <a:gs pos="5000">
                <a:srgbClr val="9999FF"/>
              </a:gs>
              <a:gs pos="100000">
                <a:srgbClr val="CC99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6019800" cy="800100"/>
          </a:xfrm>
        </p:spPr>
        <p:txBody>
          <a:bodyPr/>
          <a:lstStyle/>
          <a:p>
            <a:pPr eaLnBrk="1" hangingPunct="1"/>
            <a:r>
              <a:rPr lang="en-US" dirty="0" smtClean="0"/>
              <a:t>Projects </a:t>
            </a:r>
            <a:r>
              <a:rPr lang="en-US" dirty="0" smtClean="0"/>
              <a:t>using </a:t>
            </a:r>
            <a:r>
              <a:rPr lang="en-US" dirty="0" err="1" smtClean="0"/>
              <a:t>ISOcat</a:t>
            </a:r>
            <a:endParaRPr lang="en-GB" dirty="0" smtClean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dirty="0" err="1" smtClean="0"/>
              <a:t>ISOcat</a:t>
            </a:r>
            <a:r>
              <a:rPr lang="en-US" sz="2000" dirty="0" smtClean="0"/>
              <a:t> is at the center of CLARIN-EU</a:t>
            </a:r>
          </a:p>
          <a:p>
            <a:pPr lvl="1" eaLnBrk="1" hangingPunct="1"/>
            <a:r>
              <a:rPr lang="en-US" sz="1800" dirty="0" smtClean="0"/>
              <a:t>Metadata </a:t>
            </a:r>
            <a:r>
              <a:rPr lang="en-US" sz="1800" dirty="0" smtClean="0"/>
              <a:t>TDG is </a:t>
            </a:r>
            <a:r>
              <a:rPr lang="en-US" sz="1800" dirty="0" smtClean="0"/>
              <a:t>currently very active here</a:t>
            </a:r>
          </a:p>
          <a:p>
            <a:pPr eaLnBrk="1" hangingPunct="1"/>
            <a:r>
              <a:rPr lang="en-US" sz="2000" dirty="0" smtClean="0"/>
              <a:t>In the first project round for CLARIN-NL resources will be annotated using data categories from </a:t>
            </a:r>
            <a:r>
              <a:rPr lang="en-US" sz="2000" dirty="0" err="1" smtClean="0"/>
              <a:t>ISOcat</a:t>
            </a:r>
            <a:endParaRPr lang="en-US" sz="2000" dirty="0" smtClean="0"/>
          </a:p>
          <a:p>
            <a:pPr eaLnBrk="1" hangingPunct="1"/>
            <a:r>
              <a:rPr lang="en-US" sz="2000" dirty="0" smtClean="0"/>
              <a:t>D-Spin (CLARIN Germany) project is entering STTS </a:t>
            </a:r>
            <a:r>
              <a:rPr lang="en-US" sz="2000" dirty="0" err="1" smtClean="0"/>
              <a:t>tagset</a:t>
            </a:r>
            <a:endParaRPr lang="en-US" sz="2000" dirty="0" smtClean="0"/>
          </a:p>
          <a:p>
            <a:pPr eaLnBrk="1" hangingPunct="1"/>
            <a:r>
              <a:rPr lang="en-US" sz="2000" dirty="0" smtClean="0"/>
              <a:t>GOLD community is involved to populate </a:t>
            </a:r>
            <a:r>
              <a:rPr lang="en-US" sz="2000" dirty="0" err="1" smtClean="0"/>
              <a:t>ISOcat</a:t>
            </a:r>
            <a:r>
              <a:rPr lang="en-US" sz="2000" dirty="0" smtClean="0"/>
              <a:t> with data categories derived from GOLD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152400"/>
            <a:ext cx="3124200" cy="990600"/>
          </a:xfrm>
          <a:noFill/>
        </p:spPr>
        <p:txBody>
          <a:bodyPr/>
          <a:lstStyle/>
          <a:p>
            <a:r>
              <a:rPr lang="en-US" dirty="0" smtClean="0"/>
              <a:t>CLARIN-NL </a:t>
            </a:r>
            <a:r>
              <a:rPr lang="en-US" dirty="0" err="1" smtClean="0"/>
              <a:t>ISOcat</a:t>
            </a:r>
            <a:r>
              <a:rPr lang="en-US" dirty="0" smtClean="0"/>
              <a:t> workshop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Utrecht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2010-03-25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www.isocat.org</a:t>
            </a:r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ChangeArrowheads="1"/>
          </p:cNvSpPr>
          <p:nvPr/>
        </p:nvSpPr>
        <p:spPr bwMode="auto">
          <a:xfrm>
            <a:off x="762000" y="2590800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r>
              <a:rPr lang="en-US" sz="3400" b="0"/>
              <a:t>Thank you for your attention</a:t>
            </a:r>
            <a:endParaRPr lang="en-GB" sz="3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2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3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4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5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6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7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8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9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ppt/theme/themeOverride10.xml><?xml version="1.0" encoding="utf-8"?>
<a:themeOverride xmlns:a="http://schemas.openxmlformats.org/drawingml/2006/main">
  <a:clrScheme name="Project Overview 2">
    <a:dk1>
      <a:srgbClr val="000000"/>
    </a:dk1>
    <a:lt1>
      <a:srgbClr val="FFFFFF"/>
    </a:lt1>
    <a:dk2>
      <a:srgbClr val="000000"/>
    </a:dk2>
    <a:lt2>
      <a:srgbClr val="868686"/>
    </a:lt2>
    <a:accent1>
      <a:srgbClr val="3366FF"/>
    </a:accent1>
    <a:accent2>
      <a:srgbClr val="009900"/>
    </a:accent2>
    <a:accent3>
      <a:srgbClr val="FFFFFF"/>
    </a:accent3>
    <a:accent4>
      <a:srgbClr val="000000"/>
    </a:accent4>
    <a:accent5>
      <a:srgbClr val="ADB8FF"/>
    </a:accent5>
    <a:accent6>
      <a:srgbClr val="008A00"/>
    </a:accent6>
    <a:hlink>
      <a:srgbClr val="FF0033"/>
    </a:hlink>
    <a:folHlink>
      <a:srgbClr val="CCCC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Office\Templates\1033\Project Overview.pot</Template>
  <TotalTime>7093</TotalTime>
  <Words>611</Words>
  <Application>Microsoft Office PowerPoint</Application>
  <PresentationFormat>On-screen Show (4:3)</PresentationFormat>
  <Paragraphs>262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Project Overview</vt:lpstr>
      <vt:lpstr>Slide 1</vt:lpstr>
      <vt:lpstr>Data category</vt:lpstr>
      <vt:lpstr>Slide 3</vt:lpstr>
      <vt:lpstr>Data category A short excursion into standardization</vt:lpstr>
      <vt:lpstr>Data category A short excursion into standardization</vt:lpstr>
      <vt:lpstr>Slide 6</vt:lpstr>
      <vt:lpstr>Slide 7</vt:lpstr>
      <vt:lpstr>Data category Linguistic part (example)</vt:lpstr>
      <vt:lpstr>Referencing data categories</vt:lpstr>
      <vt:lpstr>Annotating linguistic resources</vt:lpstr>
      <vt:lpstr>Data categories as RDF resources</vt:lpstr>
      <vt:lpstr>Metadata profiles</vt:lpstr>
      <vt:lpstr>Profile matching</vt:lpstr>
      <vt:lpstr>A network of registries</vt:lpstr>
      <vt:lpstr>Projects using ISOcat</vt:lpstr>
      <vt:lpstr>Slide 16</vt:lpstr>
    </vt:vector>
  </TitlesOfParts>
  <Company>Filozofski fakultet Sveucilista u Zagrebu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Marko Tadic</dc:creator>
  <cp:lastModifiedBy>Marc Kemps-Snijders</cp:lastModifiedBy>
  <cp:revision>54</cp:revision>
  <cp:lastPrinted>1601-01-01T00:00:00Z</cp:lastPrinted>
  <dcterms:created xsi:type="dcterms:W3CDTF">2008-07-09T05:00:56Z</dcterms:created>
  <dcterms:modified xsi:type="dcterms:W3CDTF">2010-03-26T09:32:49Z</dcterms:modified>
</cp:coreProperties>
</file>