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1" r:id="rId4"/>
    <p:sldId id="262" r:id="rId5"/>
    <p:sldId id="264" r:id="rId6"/>
    <p:sldId id="265" r:id="rId7"/>
    <p:sldId id="263" r:id="rId8"/>
    <p:sldId id="266" r:id="rId9"/>
    <p:sldId id="267" r:id="rId10"/>
    <p:sldId id="269" r:id="rId11"/>
    <p:sldId id="268" r:id="rId12"/>
    <p:sldId id="270" r:id="rId13"/>
    <p:sldId id="271" r:id="rId14"/>
    <p:sldId id="274" r:id="rId15"/>
    <p:sldId id="287" r:id="rId16"/>
    <p:sldId id="273" r:id="rId17"/>
    <p:sldId id="272" r:id="rId18"/>
    <p:sldId id="258" r:id="rId19"/>
    <p:sldId id="275" r:id="rId20"/>
    <p:sldId id="276" r:id="rId21"/>
    <p:sldId id="277" r:id="rId22"/>
    <p:sldId id="278" r:id="rId23"/>
    <p:sldId id="279" r:id="rId24"/>
    <p:sldId id="259" r:id="rId25"/>
    <p:sldId id="280" r:id="rId26"/>
    <p:sldId id="288" r:id="rId27"/>
    <p:sldId id="281" r:id="rId28"/>
    <p:sldId id="260" r:id="rId29"/>
    <p:sldId id="282" r:id="rId30"/>
    <p:sldId id="283" r:id="rId31"/>
    <p:sldId id="284" r:id="rId32"/>
    <p:sldId id="285" r:id="rId33"/>
    <p:sldId id="286"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1E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00" autoAdjust="0"/>
  </p:normalViewPr>
  <p:slideViewPr>
    <p:cSldViewPr>
      <p:cViewPr varScale="1">
        <p:scale>
          <a:sx n="97" d="100"/>
          <a:sy n="97" d="100"/>
        </p:scale>
        <p:origin x="-131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ABD6AA-C103-4411-8ED7-82E2CD25657F}" type="datetimeFigureOut">
              <a:rPr lang="en-US" smtClean="0"/>
              <a:pPr/>
              <a:t>3/24/2010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63FA17-DAC1-4EAA-9827-266AD37BFF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a example</a:t>
            </a:r>
            <a:r>
              <a:rPr lang="en-US" baseline="0" dirty="0" smtClean="0"/>
              <a:t> of multiple XML vocabularies using the same identifier</a:t>
            </a:r>
          </a:p>
          <a:p>
            <a:r>
              <a:rPr lang="en-US" baseline="0" dirty="0" smtClean="0"/>
              <a:t>Where to introduce the PID?</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Replace the version tree by a tree showing how a DC gets standardized</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Indicate</a:t>
            </a:r>
            <a:r>
              <a:rPr lang="en-US" baseline="0" dirty="0" smtClean="0"/>
              <a:t> which parts deal with working language, and which parts deal with object language</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List the other data types or show the W3C</a:t>
            </a:r>
            <a:r>
              <a:rPr lang="en-US" baseline="0" dirty="0" smtClean="0"/>
              <a:t> XML Schema type hierarchy</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25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example of profile value domains: finer granularity</a:t>
            </a:r>
            <a:r>
              <a:rPr lang="en-US" baseline="0" dirty="0" smtClean="0"/>
              <a:t> for </a:t>
            </a:r>
            <a:r>
              <a:rPr lang="en-US" dirty="0" err="1" smtClean="0"/>
              <a:t>PoS</a:t>
            </a:r>
            <a:r>
              <a:rPr lang="en-US" dirty="0" smtClean="0"/>
              <a:t> for </a:t>
            </a:r>
            <a:r>
              <a:rPr lang="en-US" dirty="0" err="1" smtClean="0"/>
              <a:t>Morphosyntax</a:t>
            </a:r>
            <a:r>
              <a:rPr lang="en-US" dirty="0" smtClean="0"/>
              <a:t>, coarser for Terminology</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30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grammatical gender</a:t>
            </a:r>
            <a:r>
              <a:rPr lang="en-US" baseline="0" dirty="0" smtClean="0"/>
              <a:t> example</a:t>
            </a:r>
            <a:endParaRPr lang="en-US" dirty="0"/>
          </a:p>
        </p:txBody>
      </p:sp>
      <p:sp>
        <p:nvSpPr>
          <p:cNvPr id="4" name="Slide Number Placeholder 3"/>
          <p:cNvSpPr>
            <a:spLocks noGrp="1"/>
          </p:cNvSpPr>
          <p:nvPr>
            <p:ph type="sldNum" sz="quarter" idx="10"/>
          </p:nvPr>
        </p:nvSpPr>
        <p:spPr/>
        <p:txBody>
          <a:bodyPr/>
          <a:lstStyle/>
          <a:p>
            <a:fld id="{6D63FA17-DAC1-4EAA-9827-266AD37BFFBC}"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2589E1-E0C0-4B6C-815A-BA4939510A41}" type="datetimeFigureOut">
              <a:rPr lang="en-US" smtClean="0"/>
              <a:pPr/>
              <a:t>3/24/2010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589E1-E0C0-4B6C-815A-BA4939510A41}" type="datetimeFigureOut">
              <a:rPr lang="en-US" smtClean="0"/>
              <a:pPr/>
              <a:t>3/24/2010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2589E1-E0C0-4B6C-815A-BA4939510A41}" type="datetimeFigureOut">
              <a:rPr lang="en-US" smtClean="0"/>
              <a:pPr/>
              <a:t>3/24/2010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2589E1-E0C0-4B6C-815A-BA4939510A41}" type="datetimeFigureOut">
              <a:rPr lang="en-US" smtClean="0"/>
              <a:pPr/>
              <a:t>3/24/2010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2589E1-E0C0-4B6C-815A-BA4939510A41}" type="datetimeFigureOut">
              <a:rPr lang="en-US" smtClean="0"/>
              <a:pPr/>
              <a:t>3/24/2010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2589E1-E0C0-4B6C-815A-BA4939510A41}" type="datetimeFigureOut">
              <a:rPr lang="en-US" smtClean="0"/>
              <a:pPr/>
              <a:t>3/24/2010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589E1-E0C0-4B6C-815A-BA4939510A41}" type="datetimeFigureOut">
              <a:rPr lang="en-US" smtClean="0"/>
              <a:pPr/>
              <a:t>3/24/2010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2589E1-E0C0-4B6C-815A-BA4939510A41}" type="datetimeFigureOut">
              <a:rPr lang="en-US" smtClean="0"/>
              <a:pPr/>
              <a:t>3/24/2010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2589E1-E0C0-4B6C-815A-BA4939510A41}" type="datetimeFigureOut">
              <a:rPr lang="en-US" smtClean="0"/>
              <a:pPr/>
              <a:t>3/24/2010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589E1-E0C0-4B6C-815A-BA4939510A41}" type="datetimeFigureOut">
              <a:rPr lang="en-US" smtClean="0"/>
              <a:pPr/>
              <a:t>3/24/2010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2589E1-E0C0-4B6C-815A-BA4939510A41}" type="datetimeFigureOut">
              <a:rPr lang="en-US" smtClean="0"/>
              <a:pPr/>
              <a:t>3/24/2010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10"/>
          <p:cNvSpPr>
            <a:spLocks noChangeArrowheads="1"/>
          </p:cNvSpPr>
          <p:nvPr/>
        </p:nvSpPr>
        <p:spPr bwMode="auto">
          <a:xfrm>
            <a:off x="0" y="0"/>
            <a:ext cx="9144000" cy="6858000"/>
          </a:xfrm>
          <a:prstGeom prst="rect">
            <a:avLst/>
          </a:prstGeom>
          <a:gradFill rotWithShape="1">
            <a:gsLst>
              <a:gs pos="0">
                <a:srgbClr val="DAE1E5"/>
              </a:gs>
              <a:gs pos="100000">
                <a:schemeClr val="bg1"/>
              </a:gs>
            </a:gsLst>
            <a:lin ang="18900000" scaled="1"/>
          </a:gradFill>
          <a:ln w="9525" algn="ctr">
            <a:solidFill>
              <a:schemeClr val="tx1"/>
            </a:solidFill>
            <a:miter lim="800000"/>
            <a:headEnd/>
            <a:tailEnd/>
          </a:ln>
          <a:effectLst/>
        </p:spPr>
        <p:txBody>
          <a:bodyPr wrap="none" anchor="ctr"/>
          <a:lstStyle/>
          <a:p>
            <a:pPr algn="ctr">
              <a:defRPr/>
            </a:pPr>
            <a:endParaRPr lang="en-US"/>
          </a:p>
        </p:txBody>
      </p:sp>
      <p:pic>
        <p:nvPicPr>
          <p:cNvPr id="7" name="Picture 8" descr="background"/>
          <p:cNvPicPr>
            <a:picLocks noChangeAspect="1" noChangeArrowheads="1"/>
          </p:cNvPicPr>
          <p:nvPr/>
        </p:nvPicPr>
        <p:blipFill>
          <a:blip r:embed="rId13" cstate="print"/>
          <a:srcRect/>
          <a:stretch>
            <a:fillRect/>
          </a:stretch>
        </p:blipFill>
        <p:spPr bwMode="auto">
          <a:xfrm>
            <a:off x="4064000" y="1778000"/>
            <a:ext cx="5080000" cy="5080000"/>
          </a:xfrm>
          <a:prstGeom prst="rect">
            <a:avLst/>
          </a:prstGeom>
          <a:noFill/>
          <a:ln w="9525">
            <a:noFill/>
            <a:miter lim="800000"/>
            <a:headEnd/>
            <a:tailEnd/>
          </a:ln>
        </p:spPr>
      </p:pic>
      <p:pic>
        <p:nvPicPr>
          <p:cNvPr id="8" name="Picture 9" descr="banner"/>
          <p:cNvPicPr>
            <a:picLocks noChangeAspect="1" noChangeArrowheads="1"/>
          </p:cNvPicPr>
          <p:nvPr/>
        </p:nvPicPr>
        <p:blipFill>
          <a:blip r:embed="rId14" cstate="print"/>
          <a:srcRect/>
          <a:stretch>
            <a:fillRect/>
          </a:stretch>
        </p:blipFill>
        <p:spPr bwMode="auto">
          <a:xfrm>
            <a:off x="0" y="0"/>
            <a:ext cx="1200150" cy="485775"/>
          </a:xfrm>
          <a:prstGeom prst="rect">
            <a:avLst/>
          </a:prstGeom>
          <a:noFill/>
          <a:ln w="9525">
            <a:noFill/>
            <a:miter lim="800000"/>
            <a:headEnd/>
            <a:tailEnd/>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2589E1-E0C0-4B6C-815A-BA4939510A41}" type="datetimeFigureOut">
              <a:rPr lang="en-US" smtClean="0"/>
              <a:pPr/>
              <a:t>3/24/2010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CCBEF-F770-4128-B54E-AD4FF7B1D7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ISOcat</a:t>
            </a:r>
            <a:r>
              <a:rPr lang="en-US" dirty="0" smtClean="0"/>
              <a:t> tutorial</a:t>
            </a:r>
            <a:endParaRPr lang="en-US" dirty="0"/>
          </a:p>
        </p:txBody>
      </p:sp>
      <p:sp>
        <p:nvSpPr>
          <p:cNvPr id="3" name="Subtitle 2"/>
          <p:cNvSpPr>
            <a:spLocks noGrp="1"/>
          </p:cNvSpPr>
          <p:nvPr>
            <p:ph type="subTitle" idx="1"/>
          </p:nvPr>
        </p:nvSpPr>
        <p:spPr/>
        <p:txBody>
          <a:bodyPr/>
          <a:lstStyle/>
          <a:p>
            <a:r>
              <a:rPr lang="en-US" dirty="0" smtClean="0"/>
              <a:t>DCR data model and guidelines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and complex DCs</a:t>
            </a:r>
            <a:endParaRPr lang="en-US" dirty="0"/>
          </a:p>
        </p:txBody>
      </p:sp>
      <p:grpSp>
        <p:nvGrpSpPr>
          <p:cNvPr id="4" name="Groep 36"/>
          <p:cNvGrpSpPr/>
          <p:nvPr/>
        </p:nvGrpSpPr>
        <p:grpSpPr>
          <a:xfrm>
            <a:off x="1143000" y="2743200"/>
            <a:ext cx="6172200" cy="1371600"/>
            <a:chOff x="1143000" y="2743200"/>
            <a:chExt cx="6172200" cy="1371600"/>
          </a:xfrm>
        </p:grpSpPr>
        <p:sp>
          <p:nvSpPr>
            <p:cNvPr id="5" name="Rechthoek 7"/>
            <p:cNvSpPr/>
            <p:nvPr/>
          </p:nvSpPr>
          <p:spPr bwMode="auto">
            <a:xfrm>
              <a:off x="1143000" y="34290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Simple Data Category</a:t>
              </a:r>
            </a:p>
          </p:txBody>
        </p:sp>
        <p:sp>
          <p:nvSpPr>
            <p:cNvPr id="6" name="Rechthoek 8"/>
            <p:cNvSpPr/>
            <p:nvPr/>
          </p:nvSpPr>
          <p:spPr bwMode="auto">
            <a:xfrm>
              <a:off x="4572000" y="34290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Complex Data Category</a:t>
              </a:r>
            </a:p>
          </p:txBody>
        </p:sp>
        <p:cxnSp>
          <p:nvCxnSpPr>
            <p:cNvPr id="7" name="Gebogen verbindingslijn 10"/>
            <p:cNvCxnSpPr>
              <a:stCxn id="5" idx="0"/>
              <a:endCxn id="15" idx="2"/>
            </p:cNvCxnSpPr>
            <p:nvPr/>
          </p:nvCxnSpPr>
          <p:spPr bwMode="auto">
            <a:xfrm rot="5400000" flipH="1" flipV="1">
              <a:off x="3028950" y="2228850"/>
              <a:ext cx="685800" cy="1714500"/>
            </a:xfrm>
            <a:prstGeom prst="bentConnector3">
              <a:avLst>
                <a:gd name="adj1" fmla="val 50000"/>
              </a:avLst>
            </a:prstGeom>
            <a:solidFill>
              <a:schemeClr val="bg1"/>
            </a:solidFill>
            <a:ln w="9525" cap="flat" cmpd="sng" algn="ctr">
              <a:solidFill>
                <a:schemeClr val="tx1"/>
              </a:solidFill>
              <a:prstDash val="solid"/>
              <a:round/>
              <a:headEnd type="none" w="med" len="med"/>
              <a:tailEnd type="none"/>
            </a:ln>
            <a:effectLst/>
          </p:spPr>
        </p:cxnSp>
        <p:cxnSp>
          <p:nvCxnSpPr>
            <p:cNvPr id="8" name="Gebogen verbindingslijn 13"/>
            <p:cNvCxnSpPr>
              <a:stCxn id="6" idx="0"/>
              <a:endCxn id="15" idx="2"/>
            </p:cNvCxnSpPr>
            <p:nvPr/>
          </p:nvCxnSpPr>
          <p:spPr bwMode="auto">
            <a:xfrm rot="16200000" flipV="1">
              <a:off x="4743450" y="2228850"/>
              <a:ext cx="685800" cy="1714500"/>
            </a:xfrm>
            <a:prstGeom prst="bentConnector3">
              <a:avLst>
                <a:gd name="adj1" fmla="val 50000"/>
              </a:avLst>
            </a:prstGeom>
            <a:solidFill>
              <a:schemeClr val="bg1"/>
            </a:solidFill>
            <a:ln w="9525" cap="flat" cmpd="sng" algn="ctr">
              <a:solidFill>
                <a:schemeClr val="tx1"/>
              </a:solidFill>
              <a:prstDash val="solid"/>
              <a:round/>
              <a:headEnd type="none" w="med" len="med"/>
              <a:tailEnd type="none" w="med" len="med"/>
            </a:ln>
            <a:effectLst/>
          </p:spPr>
        </p:cxnSp>
        <p:sp>
          <p:nvSpPr>
            <p:cNvPr id="9" name="Gelijkbenige driehoek 18"/>
            <p:cNvSpPr/>
            <p:nvPr/>
          </p:nvSpPr>
          <p:spPr bwMode="auto">
            <a:xfrm>
              <a:off x="4152900" y="27432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10" name="Groep 37"/>
          <p:cNvGrpSpPr/>
          <p:nvPr/>
        </p:nvGrpSpPr>
        <p:grpSpPr>
          <a:xfrm>
            <a:off x="4572000" y="4114800"/>
            <a:ext cx="2743200" cy="1371600"/>
            <a:chOff x="4572000" y="4114800"/>
            <a:chExt cx="2743200" cy="1371600"/>
          </a:xfrm>
        </p:grpSpPr>
        <p:sp>
          <p:nvSpPr>
            <p:cNvPr id="11" name="Rechthoek 19"/>
            <p:cNvSpPr/>
            <p:nvPr/>
          </p:nvSpPr>
          <p:spPr bwMode="auto">
            <a:xfrm>
              <a:off x="4572000" y="4800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Conceptual</a:t>
              </a:r>
              <a:r>
                <a:rPr kumimoji="0" lang="en-US" sz="1800" b="0" i="1" u="none" strike="noStrike" cap="none" normalizeH="0" dirty="0" smtClean="0">
                  <a:ln>
                    <a:noFill/>
                  </a:ln>
                  <a:solidFill>
                    <a:schemeClr val="tx1"/>
                  </a:solidFill>
                  <a:effectLst/>
                  <a:latin typeface="Arial" charset="0"/>
                  <a:cs typeface="Arial" charset="0"/>
                </a:rPr>
                <a:t> Domain</a:t>
              </a:r>
              <a:endParaRPr kumimoji="0" lang="en-US" sz="1800" b="0" i="1" u="none" strike="noStrike" cap="none" normalizeH="0" baseline="0" dirty="0" smtClean="0">
                <a:ln>
                  <a:noFill/>
                </a:ln>
                <a:solidFill>
                  <a:schemeClr val="tx1"/>
                </a:solidFill>
                <a:effectLst/>
                <a:latin typeface="Arial" charset="0"/>
                <a:cs typeface="Arial" charset="0"/>
              </a:endParaRPr>
            </a:p>
          </p:txBody>
        </p:sp>
        <p:cxnSp>
          <p:nvCxnSpPr>
            <p:cNvPr id="12" name="Gebogen verbindingslijn 21"/>
            <p:cNvCxnSpPr>
              <a:stCxn id="11" idx="0"/>
              <a:endCxn id="6" idx="2"/>
            </p:cNvCxnSpPr>
            <p:nvPr/>
          </p:nvCxnSpPr>
          <p:spPr bwMode="auto">
            <a:xfrm rot="5400000" flipH="1" flipV="1">
              <a:off x="5600700" y="4457700"/>
              <a:ext cx="685800" cy="1588"/>
            </a:xfrm>
            <a:prstGeom prst="bentConnector3">
              <a:avLst>
                <a:gd name="adj1" fmla="val 50000"/>
              </a:avLst>
            </a:prstGeom>
            <a:solidFill>
              <a:schemeClr val="bg1"/>
            </a:solidFill>
            <a:ln w="9525" cap="flat" cmpd="sng" algn="ctr">
              <a:solidFill>
                <a:schemeClr val="tx1"/>
              </a:solidFill>
              <a:prstDash val="solid"/>
              <a:round/>
              <a:headEnd type="none" w="med" len="med"/>
              <a:tailEnd type="none" w="lg" len="lg"/>
            </a:ln>
            <a:effectLst/>
          </p:spPr>
        </p:cxnSp>
        <p:sp>
          <p:nvSpPr>
            <p:cNvPr id="13" name="Stroomdiagram: Beslissing 27"/>
            <p:cNvSpPr/>
            <p:nvPr/>
          </p:nvSpPr>
          <p:spPr bwMode="auto">
            <a:xfrm>
              <a:off x="5867400" y="41148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14" name="Groep 40"/>
          <p:cNvGrpSpPr/>
          <p:nvPr/>
        </p:nvGrpSpPr>
        <p:grpSpPr>
          <a:xfrm>
            <a:off x="3200400" y="2057400"/>
            <a:ext cx="4800600" cy="685800"/>
            <a:chOff x="3200400" y="2057400"/>
            <a:chExt cx="4800600" cy="685800"/>
          </a:xfrm>
        </p:grpSpPr>
        <p:sp>
          <p:nvSpPr>
            <p:cNvPr id="15" name="Rechthoek 6"/>
            <p:cNvSpPr/>
            <p:nvPr/>
          </p:nvSpPr>
          <p:spPr bwMode="auto">
            <a:xfrm>
              <a:off x="3200400" y="20574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Data Category</a:t>
              </a:r>
            </a:p>
          </p:txBody>
        </p:sp>
        <p:sp>
          <p:nvSpPr>
            <p:cNvPr id="16" name="Rechthoek 24"/>
            <p:cNvSpPr/>
            <p:nvPr/>
          </p:nvSpPr>
          <p:spPr bwMode="auto">
            <a:xfrm>
              <a:off x="5943600" y="20574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Description Section</a:t>
              </a:r>
            </a:p>
          </p:txBody>
        </p:sp>
        <p:cxnSp>
          <p:nvCxnSpPr>
            <p:cNvPr id="17" name="Gebogen verbindingslijn 26"/>
            <p:cNvCxnSpPr>
              <a:stCxn id="16" idx="1"/>
              <a:endCxn id="15" idx="3"/>
            </p:cNvCxnSpPr>
            <p:nvPr/>
          </p:nvCxnSpPr>
          <p:spPr bwMode="auto">
            <a:xfrm rot="10800000">
              <a:off x="5257800" y="2400300"/>
              <a:ext cx="685800" cy="1588"/>
            </a:xfrm>
            <a:prstGeom prst="bentConnector3">
              <a:avLst>
                <a:gd name="adj1" fmla="val 50000"/>
              </a:avLst>
            </a:prstGeom>
            <a:solidFill>
              <a:schemeClr val="bg1"/>
            </a:solidFill>
            <a:ln w="9525" cap="flat" cmpd="sng" algn="ctr">
              <a:solidFill>
                <a:schemeClr val="tx1"/>
              </a:solidFill>
              <a:prstDash val="solid"/>
              <a:round/>
              <a:headEnd type="none" w="med" len="med"/>
              <a:tailEnd type="none" w="lg" len="lg"/>
            </a:ln>
            <a:effectLst/>
          </p:spPr>
        </p:cxnSp>
        <p:sp>
          <p:nvSpPr>
            <p:cNvPr id="18" name="Stroomdiagram: Beslissing 28"/>
            <p:cNvSpPr/>
            <p:nvPr/>
          </p:nvSpPr>
          <p:spPr bwMode="auto">
            <a:xfrm rot="5400000">
              <a:off x="5297424" y="22844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mandatory identifier</a:t>
            </a:r>
          </a:p>
          <a:p>
            <a:pPr lvl="1"/>
            <a:r>
              <a:rPr lang="en-US" dirty="0" smtClean="0"/>
              <a:t>is a mnemonic string used to refer to the data category</a:t>
            </a:r>
          </a:p>
          <a:p>
            <a:pPr lvl="1"/>
            <a:r>
              <a:rPr lang="en-US" dirty="0" smtClean="0"/>
              <a:t>should be based on a meaningful English word or series of words presented as an alphanumeric character string; for multiword strings, begin with lowercase and express the identifier as one continuous string in camel case with no white space (for instance, /</a:t>
            </a:r>
            <a:r>
              <a:rPr lang="en-US" i="1" dirty="0" smtClean="0"/>
              <a:t>term</a:t>
            </a:r>
            <a:r>
              <a:rPr lang="en-US" dirty="0" smtClean="0"/>
              <a:t>/, /</a:t>
            </a:r>
            <a:r>
              <a:rPr lang="en-US" i="1" dirty="0" err="1" smtClean="0"/>
              <a:t>normativeAuthorization</a:t>
            </a:r>
            <a:r>
              <a:rPr lang="en-US" dirty="0" smtClean="0"/>
              <a:t>/, /</a:t>
            </a:r>
            <a:r>
              <a:rPr lang="en-US" i="1" dirty="0" err="1" smtClean="0"/>
              <a:t>preferredTerm</a:t>
            </a:r>
            <a:r>
              <a:rPr lang="en-US" dirty="0" smtClean="0"/>
              <a:t>/)</a:t>
            </a:r>
          </a:p>
          <a:p>
            <a:pPr lvl="1"/>
            <a:r>
              <a:rPr lang="en-US" dirty="0" smtClean="0"/>
              <a:t>maybe used in XML vocabularies and thus must be a valid local part of a qualified name:</a:t>
            </a:r>
          </a:p>
          <a:p>
            <a:pPr lvl="2"/>
            <a:r>
              <a:rPr lang="en-US" dirty="0" smtClean="0"/>
              <a:t>Cannot start with a number, shouldn’t contain any whitespace, …</a:t>
            </a:r>
          </a:p>
          <a:p>
            <a:endParaRPr lang="en-US" dirty="0" smtClean="0"/>
          </a:p>
          <a:p>
            <a:r>
              <a:rPr lang="en-US" dirty="0" err="1" smtClean="0"/>
              <a:t>ISOcat</a:t>
            </a:r>
            <a:r>
              <a:rPr lang="en-US" dirty="0" smtClean="0"/>
              <a:t> warns you when the identifier is invalid and will refuse to save the data category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a:xfrm>
            <a:off x="457200" y="1600200"/>
            <a:ext cx="4419600" cy="4525963"/>
          </a:xfrm>
        </p:spPr>
        <p:txBody>
          <a:bodyPr/>
          <a:lstStyle/>
          <a:p>
            <a:r>
              <a:rPr lang="en-US" dirty="0" smtClean="0"/>
              <a:t>The mandatory version</a:t>
            </a:r>
          </a:p>
          <a:p>
            <a:pPr lvl="1"/>
            <a:r>
              <a:rPr lang="en-US" dirty="0" smtClean="0"/>
              <a:t>used to refine identifier to indicate the version of the data category</a:t>
            </a:r>
          </a:p>
          <a:p>
            <a:pPr lvl="1"/>
            <a:r>
              <a:rPr lang="en-US" dirty="0" smtClean="0"/>
              <a:t>managed by the system</a:t>
            </a:r>
          </a:p>
          <a:p>
            <a:pPr lvl="1"/>
            <a:r>
              <a:rPr lang="en-US" dirty="0" smtClean="0"/>
              <a:t>based on branching not on major and minor revisions</a:t>
            </a:r>
            <a:endParaRPr lang="en-US" dirty="0"/>
          </a:p>
        </p:txBody>
      </p:sp>
      <p:sp>
        <p:nvSpPr>
          <p:cNvPr id="35" name="Oval 34"/>
          <p:cNvSpPr/>
          <p:nvPr/>
        </p:nvSpPr>
        <p:spPr>
          <a:xfrm>
            <a:off x="5105400"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5486400" y="2971800"/>
            <a:ext cx="481222" cy="369332"/>
          </a:xfrm>
          <a:prstGeom prst="rect">
            <a:avLst/>
          </a:prstGeom>
          <a:noFill/>
        </p:spPr>
        <p:txBody>
          <a:bodyPr wrap="none" rtlCol="0">
            <a:spAutoFit/>
          </a:bodyPr>
          <a:lstStyle/>
          <a:p>
            <a:r>
              <a:rPr lang="en-US" dirty="0" smtClean="0"/>
              <a:t>1:1</a:t>
            </a:r>
            <a:endParaRPr lang="en-US" dirty="0"/>
          </a:p>
        </p:txBody>
      </p:sp>
      <p:sp>
        <p:nvSpPr>
          <p:cNvPr id="37" name="Oval 36"/>
          <p:cNvSpPr/>
          <p:nvPr/>
        </p:nvSpPr>
        <p:spPr>
          <a:xfrm>
            <a:off x="7772400"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8229600" y="2971800"/>
            <a:ext cx="481222" cy="369332"/>
          </a:xfrm>
          <a:prstGeom prst="rect">
            <a:avLst/>
          </a:prstGeom>
          <a:noFill/>
        </p:spPr>
        <p:txBody>
          <a:bodyPr wrap="none" rtlCol="0">
            <a:spAutoFit/>
          </a:bodyPr>
          <a:lstStyle/>
          <a:p>
            <a:r>
              <a:rPr lang="en-US" dirty="0" smtClean="0"/>
              <a:t>3:0</a:t>
            </a:r>
            <a:endParaRPr lang="en-US" dirty="0"/>
          </a:p>
        </p:txBody>
      </p:sp>
      <p:sp>
        <p:nvSpPr>
          <p:cNvPr id="39" name="Oval 38"/>
          <p:cNvSpPr/>
          <p:nvPr/>
        </p:nvSpPr>
        <p:spPr>
          <a:xfrm>
            <a:off x="5105400"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5486400" y="3810000"/>
            <a:ext cx="481222" cy="369332"/>
          </a:xfrm>
          <a:prstGeom prst="rect">
            <a:avLst/>
          </a:prstGeom>
          <a:noFill/>
        </p:spPr>
        <p:txBody>
          <a:bodyPr wrap="none" rtlCol="0">
            <a:spAutoFit/>
          </a:bodyPr>
          <a:lstStyle/>
          <a:p>
            <a:r>
              <a:rPr lang="en-US" dirty="0" smtClean="0"/>
              <a:t>1:2</a:t>
            </a:r>
            <a:endParaRPr lang="en-US" dirty="0"/>
          </a:p>
        </p:txBody>
      </p:sp>
      <p:sp>
        <p:nvSpPr>
          <p:cNvPr id="41" name="Oval 40"/>
          <p:cNvSpPr/>
          <p:nvPr/>
        </p:nvSpPr>
        <p:spPr>
          <a:xfrm>
            <a:off x="5105400" y="2133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p:cNvSpPr txBox="1"/>
          <p:nvPr/>
        </p:nvSpPr>
        <p:spPr>
          <a:xfrm>
            <a:off x="5462378" y="2133600"/>
            <a:ext cx="481222" cy="369332"/>
          </a:xfrm>
          <a:prstGeom prst="rect">
            <a:avLst/>
          </a:prstGeom>
          <a:noFill/>
        </p:spPr>
        <p:txBody>
          <a:bodyPr wrap="none" rtlCol="0">
            <a:spAutoFit/>
          </a:bodyPr>
          <a:lstStyle/>
          <a:p>
            <a:r>
              <a:rPr lang="en-US" dirty="0" smtClean="0"/>
              <a:t>1:0</a:t>
            </a:r>
            <a:endParaRPr lang="en-US" dirty="0"/>
          </a:p>
        </p:txBody>
      </p:sp>
      <p:sp>
        <p:nvSpPr>
          <p:cNvPr id="43" name="Oval 42"/>
          <p:cNvSpPr/>
          <p:nvPr/>
        </p:nvSpPr>
        <p:spPr>
          <a:xfrm>
            <a:off x="6564363"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6945363" y="2971800"/>
            <a:ext cx="481222" cy="369332"/>
          </a:xfrm>
          <a:prstGeom prst="rect">
            <a:avLst/>
          </a:prstGeom>
          <a:noFill/>
        </p:spPr>
        <p:txBody>
          <a:bodyPr wrap="none" rtlCol="0">
            <a:spAutoFit/>
          </a:bodyPr>
          <a:lstStyle/>
          <a:p>
            <a:r>
              <a:rPr lang="en-US" dirty="0" smtClean="0"/>
              <a:t>2:0</a:t>
            </a:r>
            <a:endParaRPr lang="en-US" dirty="0"/>
          </a:p>
        </p:txBody>
      </p:sp>
      <p:sp>
        <p:nvSpPr>
          <p:cNvPr id="45" name="Oval 44"/>
          <p:cNvSpPr/>
          <p:nvPr/>
        </p:nvSpPr>
        <p:spPr>
          <a:xfrm>
            <a:off x="6564363"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p:cNvSpPr txBox="1"/>
          <p:nvPr/>
        </p:nvSpPr>
        <p:spPr>
          <a:xfrm>
            <a:off x="6945363" y="3810000"/>
            <a:ext cx="481222" cy="369332"/>
          </a:xfrm>
          <a:prstGeom prst="rect">
            <a:avLst/>
          </a:prstGeom>
          <a:noFill/>
        </p:spPr>
        <p:txBody>
          <a:bodyPr wrap="none" rtlCol="0">
            <a:spAutoFit/>
          </a:bodyPr>
          <a:lstStyle/>
          <a:p>
            <a:r>
              <a:rPr lang="en-US" dirty="0" smtClean="0"/>
              <a:t>2:1</a:t>
            </a:r>
            <a:endParaRPr lang="en-US" dirty="0"/>
          </a:p>
        </p:txBody>
      </p:sp>
      <p:sp>
        <p:nvSpPr>
          <p:cNvPr id="47" name="Oval 46"/>
          <p:cNvSpPr/>
          <p:nvPr/>
        </p:nvSpPr>
        <p:spPr>
          <a:xfrm>
            <a:off x="5715000" y="4724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p:cNvSpPr txBox="1"/>
          <p:nvPr/>
        </p:nvSpPr>
        <p:spPr>
          <a:xfrm>
            <a:off x="6096000" y="4724400"/>
            <a:ext cx="660758" cy="369332"/>
          </a:xfrm>
          <a:prstGeom prst="rect">
            <a:avLst/>
          </a:prstGeom>
          <a:noFill/>
        </p:spPr>
        <p:txBody>
          <a:bodyPr wrap="none" rtlCol="0">
            <a:spAutoFit/>
          </a:bodyPr>
          <a:lstStyle/>
          <a:p>
            <a:r>
              <a:rPr lang="en-US" dirty="0" smtClean="0"/>
              <a:t>2:1:1</a:t>
            </a:r>
            <a:endParaRPr lang="en-US" dirty="0"/>
          </a:p>
        </p:txBody>
      </p:sp>
      <p:sp>
        <p:nvSpPr>
          <p:cNvPr id="49" name="Oval 48"/>
          <p:cNvSpPr/>
          <p:nvPr/>
        </p:nvSpPr>
        <p:spPr>
          <a:xfrm>
            <a:off x="7239000" y="4724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7620000" y="4724400"/>
            <a:ext cx="660758" cy="369332"/>
          </a:xfrm>
          <a:prstGeom prst="rect">
            <a:avLst/>
          </a:prstGeom>
          <a:noFill/>
        </p:spPr>
        <p:txBody>
          <a:bodyPr wrap="none" rtlCol="0">
            <a:spAutoFit/>
          </a:bodyPr>
          <a:lstStyle/>
          <a:p>
            <a:r>
              <a:rPr lang="en-US" dirty="0" smtClean="0"/>
              <a:t>2:1:2</a:t>
            </a:r>
            <a:endParaRPr lang="en-US" dirty="0"/>
          </a:p>
        </p:txBody>
      </p:sp>
      <p:cxnSp>
        <p:nvCxnSpPr>
          <p:cNvPr id="51" name="Straight Arrow Connector 50"/>
          <p:cNvCxnSpPr>
            <a:stCxn id="41" idx="4"/>
            <a:endCxn id="35" idx="0"/>
          </p:cNvCxnSpPr>
          <p:nvPr/>
        </p:nvCxnSpPr>
        <p:spPr>
          <a:xfrm rot="5400000">
            <a:off x="5067300" y="27432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35" idx="4"/>
            <a:endCxn id="39" idx="0"/>
          </p:cNvCxnSpPr>
          <p:nvPr/>
        </p:nvCxnSpPr>
        <p:spPr>
          <a:xfrm rot="5400000">
            <a:off x="5067300" y="35814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45" idx="4"/>
            <a:endCxn id="47" idx="0"/>
          </p:cNvCxnSpPr>
          <p:nvPr/>
        </p:nvCxnSpPr>
        <p:spPr>
          <a:xfrm rot="5400000">
            <a:off x="6063482" y="4033019"/>
            <a:ext cx="533400" cy="8493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58" name="Oval 57"/>
          <p:cNvSpPr/>
          <p:nvPr/>
        </p:nvSpPr>
        <p:spPr>
          <a:xfrm>
            <a:off x="7772400"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9" name="Straight Arrow Connector 58"/>
          <p:cNvCxnSpPr>
            <a:stCxn id="37" idx="4"/>
            <a:endCxn id="58" idx="0"/>
          </p:cNvCxnSpPr>
          <p:nvPr/>
        </p:nvCxnSpPr>
        <p:spPr>
          <a:xfrm rot="5400000">
            <a:off x="7734300" y="35814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207272" y="3810000"/>
            <a:ext cx="481222" cy="369332"/>
          </a:xfrm>
          <a:prstGeom prst="rect">
            <a:avLst/>
          </a:prstGeom>
          <a:noFill/>
        </p:spPr>
        <p:txBody>
          <a:bodyPr wrap="none" rtlCol="0">
            <a:spAutoFit/>
          </a:bodyPr>
          <a:lstStyle/>
          <a:p>
            <a:r>
              <a:rPr lang="en-US" dirty="0" smtClean="0"/>
              <a:t>3:1</a:t>
            </a:r>
            <a:endParaRPr lang="en-US" dirty="0"/>
          </a:p>
        </p:txBody>
      </p:sp>
      <p:cxnSp>
        <p:nvCxnSpPr>
          <p:cNvPr id="62" name="Straight Arrow Connector 61"/>
          <p:cNvCxnSpPr>
            <a:stCxn id="49" idx="0"/>
            <a:endCxn id="45" idx="4"/>
          </p:cNvCxnSpPr>
          <p:nvPr/>
        </p:nvCxnSpPr>
        <p:spPr>
          <a:xfrm rot="16200000" flipV="1">
            <a:off x="6825482" y="4120381"/>
            <a:ext cx="533400" cy="674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5" idx="0"/>
            <a:endCxn id="43" idx="4"/>
          </p:cNvCxnSpPr>
          <p:nvPr/>
        </p:nvCxnSpPr>
        <p:spPr>
          <a:xfrm rot="5400000" flipH="1" flipV="1">
            <a:off x="6526263" y="3581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41" idx="4"/>
            <a:endCxn id="43" idx="0"/>
          </p:cNvCxnSpPr>
          <p:nvPr/>
        </p:nvCxnSpPr>
        <p:spPr>
          <a:xfrm rot="16200000" flipH="1">
            <a:off x="5796781" y="2013718"/>
            <a:ext cx="457200" cy="14589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41" idx="4"/>
            <a:endCxn id="37" idx="0"/>
          </p:cNvCxnSpPr>
          <p:nvPr/>
        </p:nvCxnSpPr>
        <p:spPr>
          <a:xfrm rot="16200000" flipH="1">
            <a:off x="6400800" y="1409700"/>
            <a:ext cx="457200" cy="266700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mandatory data category type</a:t>
            </a:r>
          </a:p>
          <a:p>
            <a:pPr lvl="1"/>
            <a:r>
              <a:rPr lang="en-US" dirty="0" smtClean="0"/>
              <a:t>complex/open</a:t>
            </a:r>
          </a:p>
          <a:p>
            <a:pPr lvl="2"/>
            <a:r>
              <a:rPr lang="en-US" dirty="0" smtClean="0"/>
              <a:t>conceptual domain is not restricted to an enumerated set of values</a:t>
            </a:r>
          </a:p>
          <a:p>
            <a:pPr lvl="1"/>
            <a:r>
              <a:rPr lang="en-US" dirty="0" smtClean="0"/>
              <a:t>complex/constrained</a:t>
            </a:r>
          </a:p>
          <a:p>
            <a:pPr lvl="2"/>
            <a:r>
              <a:rPr lang="en-US" dirty="0" smtClean="0"/>
              <a:t>conceptual domain is non-enumerated, but is restricted to a constraint specified in a schema-specific language or languages</a:t>
            </a:r>
          </a:p>
          <a:p>
            <a:pPr lvl="1"/>
            <a:r>
              <a:rPr lang="en-US" dirty="0" smtClean="0"/>
              <a:t>complex/closed</a:t>
            </a:r>
          </a:p>
          <a:p>
            <a:pPr lvl="2"/>
            <a:r>
              <a:rPr lang="en-US" dirty="0" smtClean="0"/>
              <a:t>conceptual domain is restricted to a set of enumerated simple data categories making up its value domain</a:t>
            </a:r>
          </a:p>
          <a:p>
            <a:pPr lvl="1"/>
            <a:r>
              <a:rPr lang="en-US" dirty="0" smtClean="0"/>
              <a:t>simple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types</a:t>
            </a:r>
            <a:endParaRPr lang="en-US" dirty="0"/>
          </a:p>
        </p:txBody>
      </p:sp>
      <p:grpSp>
        <p:nvGrpSpPr>
          <p:cNvPr id="4" name="Groep 26"/>
          <p:cNvGrpSpPr>
            <a:grpSpLocks/>
          </p:cNvGrpSpPr>
          <p:nvPr/>
        </p:nvGrpSpPr>
        <p:grpSpPr bwMode="auto">
          <a:xfrm>
            <a:off x="228600" y="1600200"/>
            <a:ext cx="2209800" cy="2122488"/>
            <a:chOff x="228600" y="1600200"/>
            <a:chExt cx="2209800" cy="2121932"/>
          </a:xfrm>
        </p:grpSpPr>
        <p:sp>
          <p:nvSpPr>
            <p:cNvPr id="5" name="Ovaal 5"/>
            <p:cNvSpPr>
              <a:spLocks noChangeArrowheads="1"/>
            </p:cNvSpPr>
            <p:nvPr/>
          </p:nvSpPr>
          <p:spPr bwMode="auto">
            <a:xfrm>
              <a:off x="228600" y="2362200"/>
              <a:ext cx="2209800" cy="914400"/>
            </a:xfrm>
            <a:prstGeom prst="ellipse">
              <a:avLst/>
            </a:prstGeom>
            <a:solidFill>
              <a:srgbClr val="FFFF00"/>
            </a:solidFill>
            <a:ln w="9525" algn="ctr">
              <a:solidFill>
                <a:schemeClr val="tx1"/>
              </a:solidFill>
              <a:round/>
              <a:headEnd/>
              <a:tailEnd/>
            </a:ln>
          </p:spPr>
          <p:txBody>
            <a:bodyPr wrap="none" anchor="ctr"/>
            <a:lstStyle/>
            <a:p>
              <a:pPr algn="ctr"/>
              <a:r>
                <a:rPr lang="en-US"/>
                <a:t>writtenForm</a:t>
              </a:r>
            </a:p>
          </p:txBody>
        </p:sp>
        <p:sp>
          <p:nvSpPr>
            <p:cNvPr id="6" name="Tekstvak 6"/>
            <p:cNvSpPr txBox="1">
              <a:spLocks noChangeArrowheads="1"/>
            </p:cNvSpPr>
            <p:nvPr/>
          </p:nvSpPr>
          <p:spPr bwMode="auto">
            <a:xfrm>
              <a:off x="9590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7" name="Tekstvak 18"/>
            <p:cNvSpPr txBox="1">
              <a:spLocks noChangeArrowheads="1"/>
            </p:cNvSpPr>
            <p:nvPr/>
          </p:nvSpPr>
          <p:spPr bwMode="auto">
            <a:xfrm>
              <a:off x="1376032" y="1600200"/>
              <a:ext cx="986168" cy="523220"/>
            </a:xfrm>
            <a:prstGeom prst="rect">
              <a:avLst/>
            </a:prstGeom>
            <a:noFill/>
            <a:ln w="9525">
              <a:noFill/>
              <a:miter lim="800000"/>
              <a:headEnd/>
              <a:tailEnd/>
            </a:ln>
          </p:spPr>
          <p:txBody>
            <a:bodyPr wrap="none">
              <a:spAutoFit/>
            </a:bodyPr>
            <a:lstStyle/>
            <a:p>
              <a:pPr algn="ctr"/>
              <a:r>
                <a:rPr lang="nl-NL" sz="2800"/>
                <a:t>open</a:t>
              </a:r>
              <a:endParaRPr lang="en-US" sz="2800"/>
            </a:p>
          </p:txBody>
        </p:sp>
      </p:grpSp>
      <p:grpSp>
        <p:nvGrpSpPr>
          <p:cNvPr id="8" name="Groep 29"/>
          <p:cNvGrpSpPr>
            <a:grpSpLocks/>
          </p:cNvGrpSpPr>
          <p:nvPr/>
        </p:nvGrpSpPr>
        <p:grpSpPr bwMode="auto">
          <a:xfrm>
            <a:off x="1219200" y="1609725"/>
            <a:ext cx="5486400" cy="4181475"/>
            <a:chOff x="1219200" y="1610380"/>
            <a:chExt cx="5486400" cy="4180820"/>
          </a:xfrm>
        </p:grpSpPr>
        <p:sp>
          <p:nvSpPr>
            <p:cNvPr id="9" name="Ovaal 7"/>
            <p:cNvSpPr>
              <a:spLocks noChangeArrowheads="1"/>
            </p:cNvSpPr>
            <p:nvPr/>
          </p:nvSpPr>
          <p:spPr bwMode="auto">
            <a:xfrm>
              <a:off x="2895600" y="2362200"/>
              <a:ext cx="2209800" cy="914400"/>
            </a:xfrm>
            <a:prstGeom prst="ellipse">
              <a:avLst/>
            </a:prstGeom>
            <a:solidFill>
              <a:srgbClr val="92D050"/>
            </a:solidFill>
            <a:ln w="9525" algn="ctr">
              <a:solidFill>
                <a:schemeClr val="tx1"/>
              </a:solidFill>
              <a:round/>
              <a:headEnd/>
              <a:tailEnd/>
            </a:ln>
          </p:spPr>
          <p:txBody>
            <a:bodyPr wrap="none" anchor="ctr"/>
            <a:lstStyle/>
            <a:p>
              <a:pPr algn="ctr"/>
              <a:r>
                <a:rPr lang="en-US"/>
                <a:t>grammaticalGender</a:t>
              </a:r>
            </a:p>
          </p:txBody>
        </p:sp>
        <p:sp>
          <p:nvSpPr>
            <p:cNvPr id="10" name="Tekstvak 8"/>
            <p:cNvSpPr txBox="1">
              <a:spLocks noChangeArrowheads="1"/>
            </p:cNvSpPr>
            <p:nvPr/>
          </p:nvSpPr>
          <p:spPr bwMode="auto">
            <a:xfrm>
              <a:off x="4737477" y="3288268"/>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1" name="Ovaal 9"/>
            <p:cNvSpPr/>
            <p:nvPr/>
          </p:nvSpPr>
          <p:spPr bwMode="auto">
            <a:xfrm>
              <a:off x="12192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neuter</a:t>
              </a:r>
            </a:p>
          </p:txBody>
        </p:sp>
        <p:sp>
          <p:nvSpPr>
            <p:cNvPr id="12" name="Ovaal 10"/>
            <p:cNvSpPr/>
            <p:nvPr/>
          </p:nvSpPr>
          <p:spPr bwMode="auto">
            <a:xfrm>
              <a:off x="2895600" y="4876943"/>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masculine</a:t>
              </a:r>
            </a:p>
          </p:txBody>
        </p:sp>
        <p:sp>
          <p:nvSpPr>
            <p:cNvPr id="13" name="Ovaal 11"/>
            <p:cNvSpPr/>
            <p:nvPr/>
          </p:nvSpPr>
          <p:spPr bwMode="auto">
            <a:xfrm>
              <a:off x="44958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feminine</a:t>
              </a:r>
            </a:p>
          </p:txBody>
        </p:sp>
        <p:cxnSp>
          <p:nvCxnSpPr>
            <p:cNvPr id="14" name="Rechte verbindingslijn 13"/>
            <p:cNvCxnSpPr>
              <a:cxnSpLocks noChangeShapeType="1"/>
              <a:stCxn id="9" idx="4"/>
              <a:endCxn id="11" idx="0"/>
            </p:cNvCxnSpPr>
            <p:nvPr/>
          </p:nvCxnSpPr>
          <p:spPr bwMode="auto">
            <a:xfrm rot="5400000">
              <a:off x="2781300" y="2819400"/>
              <a:ext cx="762000" cy="1676400"/>
            </a:xfrm>
            <a:prstGeom prst="line">
              <a:avLst/>
            </a:prstGeom>
            <a:noFill/>
            <a:ln w="9525" algn="ctr">
              <a:solidFill>
                <a:schemeClr val="tx1"/>
              </a:solidFill>
              <a:round/>
              <a:headEnd/>
              <a:tailEnd/>
            </a:ln>
          </p:spPr>
        </p:cxnSp>
        <p:cxnSp>
          <p:nvCxnSpPr>
            <p:cNvPr id="15" name="Rechte verbindingslijn 15"/>
            <p:cNvCxnSpPr>
              <a:cxnSpLocks noChangeShapeType="1"/>
              <a:stCxn id="9" idx="4"/>
              <a:endCxn id="12" idx="0"/>
            </p:cNvCxnSpPr>
            <p:nvPr/>
          </p:nvCxnSpPr>
          <p:spPr bwMode="auto">
            <a:xfrm rot="5400000">
              <a:off x="3200400" y="4076700"/>
              <a:ext cx="1600200" cy="0"/>
            </a:xfrm>
            <a:prstGeom prst="line">
              <a:avLst/>
            </a:prstGeom>
            <a:noFill/>
            <a:ln w="9525" algn="ctr">
              <a:solidFill>
                <a:schemeClr val="tx1"/>
              </a:solidFill>
              <a:round/>
              <a:headEnd/>
              <a:tailEnd/>
            </a:ln>
          </p:spPr>
        </p:cxnSp>
        <p:cxnSp>
          <p:nvCxnSpPr>
            <p:cNvPr id="16" name="Rechte verbindingslijn 17"/>
            <p:cNvCxnSpPr>
              <a:cxnSpLocks noChangeShapeType="1"/>
              <a:stCxn id="9" idx="4"/>
              <a:endCxn id="13" idx="0"/>
            </p:cNvCxnSpPr>
            <p:nvPr/>
          </p:nvCxnSpPr>
          <p:spPr bwMode="auto">
            <a:xfrm rot="16200000" flipH="1">
              <a:off x="4419600" y="2857500"/>
              <a:ext cx="762000" cy="1600200"/>
            </a:xfrm>
            <a:prstGeom prst="line">
              <a:avLst/>
            </a:prstGeom>
            <a:noFill/>
            <a:ln w="9525" algn="ctr">
              <a:solidFill>
                <a:schemeClr val="tx1"/>
              </a:solidFill>
              <a:round/>
              <a:headEnd/>
              <a:tailEnd/>
            </a:ln>
          </p:spPr>
        </p:cxnSp>
        <p:sp>
          <p:nvSpPr>
            <p:cNvPr id="17" name="Tekstvak 19"/>
            <p:cNvSpPr txBox="1">
              <a:spLocks noChangeArrowheads="1"/>
            </p:cNvSpPr>
            <p:nvPr/>
          </p:nvSpPr>
          <p:spPr bwMode="auto">
            <a:xfrm>
              <a:off x="3390209" y="1610380"/>
              <a:ext cx="1225015" cy="523220"/>
            </a:xfrm>
            <a:prstGeom prst="rect">
              <a:avLst/>
            </a:prstGeom>
            <a:noFill/>
            <a:ln w="9525">
              <a:noFill/>
              <a:miter lim="800000"/>
              <a:headEnd/>
              <a:tailEnd/>
            </a:ln>
          </p:spPr>
          <p:txBody>
            <a:bodyPr wrap="none">
              <a:spAutoFit/>
            </a:bodyPr>
            <a:lstStyle/>
            <a:p>
              <a:pPr algn="ctr"/>
              <a:r>
                <a:rPr lang="nl-NL" sz="2800"/>
                <a:t>closed</a:t>
              </a:r>
              <a:endParaRPr lang="en-US" sz="2800"/>
            </a:p>
          </p:txBody>
        </p:sp>
      </p:grpSp>
      <p:sp>
        <p:nvSpPr>
          <p:cNvPr id="18" name="Tekstvak 20"/>
          <p:cNvSpPr txBox="1">
            <a:spLocks noChangeArrowheads="1"/>
          </p:cNvSpPr>
          <p:nvPr/>
        </p:nvSpPr>
        <p:spPr bwMode="auto">
          <a:xfrm>
            <a:off x="-49213" y="5019675"/>
            <a:ext cx="1323976" cy="522288"/>
          </a:xfrm>
          <a:prstGeom prst="rect">
            <a:avLst/>
          </a:prstGeom>
          <a:noFill/>
          <a:ln w="9525">
            <a:noFill/>
            <a:miter lim="800000"/>
            <a:headEnd/>
            <a:tailEnd/>
          </a:ln>
        </p:spPr>
        <p:txBody>
          <a:bodyPr wrap="none">
            <a:spAutoFit/>
          </a:bodyPr>
          <a:lstStyle/>
          <a:p>
            <a:pPr algn="ctr"/>
            <a:r>
              <a:rPr lang="nl-NL" sz="2800"/>
              <a:t>simple:</a:t>
            </a:r>
            <a:endParaRPr lang="en-US" sz="2800"/>
          </a:p>
        </p:txBody>
      </p:sp>
      <p:grpSp>
        <p:nvGrpSpPr>
          <p:cNvPr id="19" name="Groep 28"/>
          <p:cNvGrpSpPr>
            <a:grpSpLocks/>
          </p:cNvGrpSpPr>
          <p:nvPr/>
        </p:nvGrpSpPr>
        <p:grpSpPr bwMode="auto">
          <a:xfrm>
            <a:off x="6477000" y="1600200"/>
            <a:ext cx="2209800" cy="2579688"/>
            <a:chOff x="6477000" y="1600200"/>
            <a:chExt cx="2209800" cy="2579132"/>
          </a:xfrm>
        </p:grpSpPr>
        <p:sp>
          <p:nvSpPr>
            <p:cNvPr id="20" name="Ovaal 21"/>
            <p:cNvSpPr>
              <a:spLocks noChangeArrowheads="1"/>
            </p:cNvSpPr>
            <p:nvPr/>
          </p:nvSpPr>
          <p:spPr bwMode="auto">
            <a:xfrm>
              <a:off x="6477000" y="2362200"/>
              <a:ext cx="2209800" cy="914400"/>
            </a:xfrm>
            <a:prstGeom prst="ellipse">
              <a:avLst/>
            </a:prstGeom>
            <a:solidFill>
              <a:srgbClr val="00B0F0"/>
            </a:solidFill>
            <a:ln w="9525" algn="ctr">
              <a:solidFill>
                <a:schemeClr val="tx1"/>
              </a:solidFill>
              <a:round/>
              <a:headEnd/>
              <a:tailEnd/>
            </a:ln>
          </p:spPr>
          <p:txBody>
            <a:bodyPr wrap="none" anchor="ctr"/>
            <a:lstStyle/>
            <a:p>
              <a:pPr algn="ctr"/>
              <a:r>
                <a:rPr lang="en-US"/>
                <a:t>email</a:t>
              </a:r>
            </a:p>
          </p:txBody>
        </p:sp>
        <p:sp>
          <p:nvSpPr>
            <p:cNvPr id="21" name="Tekstvak 22"/>
            <p:cNvSpPr txBox="1">
              <a:spLocks noChangeArrowheads="1"/>
            </p:cNvSpPr>
            <p:nvPr/>
          </p:nvSpPr>
          <p:spPr bwMode="auto">
            <a:xfrm>
              <a:off x="72074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22" name="Tekstvak 23"/>
            <p:cNvSpPr txBox="1">
              <a:spLocks noChangeArrowheads="1"/>
            </p:cNvSpPr>
            <p:nvPr/>
          </p:nvSpPr>
          <p:spPr bwMode="auto">
            <a:xfrm>
              <a:off x="6564940" y="1600200"/>
              <a:ext cx="2045753" cy="523220"/>
            </a:xfrm>
            <a:prstGeom prst="rect">
              <a:avLst/>
            </a:prstGeom>
            <a:noFill/>
            <a:ln w="9525">
              <a:noFill/>
              <a:miter lim="800000"/>
              <a:headEnd/>
              <a:tailEnd/>
            </a:ln>
          </p:spPr>
          <p:txBody>
            <a:bodyPr wrap="none">
              <a:spAutoFit/>
            </a:bodyPr>
            <a:lstStyle/>
            <a:p>
              <a:pPr algn="ctr"/>
              <a:r>
                <a:rPr lang="nl-NL" sz="2800"/>
                <a:t>constrained</a:t>
              </a:r>
              <a:endParaRPr lang="en-US" sz="2800"/>
            </a:p>
          </p:txBody>
        </p:sp>
        <p:sp>
          <p:nvSpPr>
            <p:cNvPr id="23" name="Tekstvak 24"/>
            <p:cNvSpPr txBox="1"/>
            <p:nvPr/>
          </p:nvSpPr>
          <p:spPr>
            <a:xfrm>
              <a:off x="6583363" y="3809524"/>
              <a:ext cx="1997075" cy="369808"/>
            </a:xfrm>
            <a:prstGeom prst="rect">
              <a:avLst/>
            </a:prstGeom>
            <a:solidFill>
              <a:schemeClr val="bg1"/>
            </a:solidFill>
            <a:ln>
              <a:solidFill>
                <a:schemeClr val="bg2">
                  <a:lumMod val="20000"/>
                  <a:lumOff val="80000"/>
                </a:schemeClr>
              </a:solidFill>
            </a:ln>
          </p:spPr>
          <p:txBody>
            <a:bodyPr wrap="none">
              <a:spAutoFit/>
            </a:bodyPr>
            <a:lstStyle/>
            <a:p>
              <a:pPr algn="ctr">
                <a:defRPr/>
              </a:pPr>
              <a:r>
                <a:rPr lang="nl-NL" dirty="0" err="1"/>
                <a:t>Constraint</a:t>
              </a:r>
              <a:r>
                <a:rPr lang="nl-NL" dirty="0"/>
                <a:t>: .</a:t>
              </a:r>
              <a:r>
                <a:rPr lang="en-US" dirty="0"/>
                <a:t>+@.+</a:t>
              </a:r>
            </a:p>
          </p:txBody>
        </p:sp>
      </p:grpSp>
      <p:sp>
        <p:nvSpPr>
          <p:cNvPr id="24" name="Tekstvak 25"/>
          <p:cNvSpPr txBox="1">
            <a:spLocks noChangeArrowheads="1"/>
          </p:cNvSpPr>
          <p:nvPr/>
        </p:nvSpPr>
        <p:spPr bwMode="auto">
          <a:xfrm>
            <a:off x="-76200" y="1600200"/>
            <a:ext cx="1624013" cy="523875"/>
          </a:xfrm>
          <a:prstGeom prst="rect">
            <a:avLst/>
          </a:prstGeom>
          <a:noFill/>
          <a:ln w="9525">
            <a:noFill/>
            <a:miter lim="800000"/>
            <a:headEnd/>
            <a:tailEnd/>
          </a:ln>
        </p:spPr>
        <p:txBody>
          <a:bodyPr wrap="none">
            <a:spAutoFit/>
          </a:bodyPr>
          <a:lstStyle/>
          <a:p>
            <a:pPr algn="ctr"/>
            <a:r>
              <a:rPr lang="nl-NL" sz="2800"/>
              <a:t>complex:</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lstStyle/>
          <a:p>
            <a:r>
              <a:rPr lang="en-US" dirty="0" smtClean="0"/>
              <a:t>The justification</a:t>
            </a:r>
          </a:p>
          <a:p>
            <a:pPr lvl="1"/>
            <a:r>
              <a:rPr lang="en-US" dirty="0" smtClean="0"/>
              <a:t>a short description justifying why the data category should be included in the registry</a:t>
            </a:r>
          </a:p>
          <a:p>
            <a:pPr lvl="1"/>
            <a:r>
              <a:rPr lang="en-US" dirty="0" smtClean="0"/>
              <a:t>mandatory for data categories to be standardized; desirable in general</a:t>
            </a:r>
          </a:p>
          <a:p>
            <a:pPr lvl="1"/>
            <a:r>
              <a:rPr lang="en-US" dirty="0" smtClean="0"/>
              <a:t>even data categories that are common in a given thematic domain may be unfamiliar or ambiguous to users unfamiliar with that domain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lstStyle/>
          <a:p>
            <a:r>
              <a:rPr lang="en-US" dirty="0" smtClean="0"/>
              <a:t>The origin</a:t>
            </a:r>
          </a:p>
          <a:p>
            <a:pPr lvl="1"/>
            <a:r>
              <a:rPr lang="en-US" dirty="0" smtClean="0"/>
              <a:t>(document, project, discipline or model) for the data category specification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mandatory administration status</a:t>
            </a:r>
          </a:p>
          <a:p>
            <a:pPr lvl="1"/>
            <a:r>
              <a:rPr lang="en-US" dirty="0" smtClean="0"/>
              <a:t>a designation of the status in the administration process for handling registration requests under the stewardship of the DCR Board</a:t>
            </a:r>
          </a:p>
          <a:p>
            <a:pPr lvl="1"/>
            <a:r>
              <a:rPr lang="en-US" dirty="0" smtClean="0"/>
              <a:t>managed by the system</a:t>
            </a:r>
          </a:p>
          <a:p>
            <a:pPr lvl="1"/>
            <a:r>
              <a:rPr lang="en-US" dirty="0" smtClean="0"/>
              <a:t>values:</a:t>
            </a:r>
          </a:p>
          <a:p>
            <a:pPr lvl="2"/>
            <a:r>
              <a:rPr lang="en-US" dirty="0" smtClean="0"/>
              <a:t>private</a:t>
            </a:r>
          </a:p>
          <a:p>
            <a:pPr lvl="2"/>
            <a:r>
              <a:rPr lang="en-US" dirty="0" smtClean="0"/>
              <a:t>submission</a:t>
            </a:r>
          </a:p>
          <a:p>
            <a:pPr lvl="2"/>
            <a:r>
              <a:rPr lang="en-US" dirty="0" smtClean="0"/>
              <a:t>pre-evaluation, evaluation, rejected-TDG, accepted-TDG</a:t>
            </a:r>
          </a:p>
          <a:p>
            <a:pPr lvl="2"/>
            <a:r>
              <a:rPr lang="en-US" dirty="0" smtClean="0"/>
              <a:t>pre-validation, validation, rejected-DCR Board</a:t>
            </a:r>
          </a:p>
          <a:p>
            <a:pPr lvl="2"/>
            <a:r>
              <a:rPr lang="en-US" dirty="0" smtClean="0"/>
              <a:t>accepted</a:t>
            </a:r>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Standardization process</a:t>
            </a:r>
            <a:endParaRPr lang="en-US" dirty="0"/>
          </a:p>
        </p:txBody>
      </p:sp>
      <p:grpSp>
        <p:nvGrpSpPr>
          <p:cNvPr id="4" name="Groep 49"/>
          <p:cNvGrpSpPr>
            <a:grpSpLocks/>
          </p:cNvGrpSpPr>
          <p:nvPr/>
        </p:nvGrpSpPr>
        <p:grpSpPr bwMode="auto">
          <a:xfrm>
            <a:off x="381000" y="1828800"/>
            <a:ext cx="1385888" cy="1905000"/>
            <a:chOff x="381000" y="1828800"/>
            <a:chExt cx="1386406" cy="1905000"/>
          </a:xfrm>
        </p:grpSpPr>
        <p:grpSp>
          <p:nvGrpSpPr>
            <p:cNvPr id="5" name="Groep 17"/>
            <p:cNvGrpSpPr>
              <a:grpSpLocks/>
            </p:cNvGrpSpPr>
            <p:nvPr/>
          </p:nvGrpSpPr>
          <p:grpSpPr bwMode="auto">
            <a:xfrm>
              <a:off x="381000" y="2743200"/>
              <a:ext cx="1295400" cy="990600"/>
              <a:chOff x="228600" y="2133600"/>
              <a:chExt cx="1295400" cy="990600"/>
            </a:xfrm>
          </p:grpSpPr>
          <p:sp>
            <p:nvSpPr>
              <p:cNvPr id="7" name="Ovaal 6"/>
              <p:cNvSpPr>
                <a:spLocks noChangeArrowheads="1"/>
              </p:cNvSpPr>
              <p:nvPr/>
            </p:nvSpPr>
            <p:spPr bwMode="auto">
              <a:xfrm>
                <a:off x="685800" y="2133600"/>
                <a:ext cx="381000" cy="381000"/>
              </a:xfrm>
              <a:prstGeom prst="ellipse">
                <a:avLst/>
              </a:prstGeom>
              <a:solidFill>
                <a:srgbClr val="92D050"/>
              </a:solidFill>
              <a:ln w="9525" algn="ctr">
                <a:solidFill>
                  <a:schemeClr val="tx1"/>
                </a:solidFill>
                <a:round/>
                <a:headEnd/>
                <a:tailEnd/>
              </a:ln>
            </p:spPr>
            <p:txBody>
              <a:bodyPr wrap="none" anchor="ctr"/>
              <a:lstStyle/>
              <a:p>
                <a:pPr algn="ctr"/>
                <a:endParaRPr lang="nl-NL"/>
              </a:p>
            </p:txBody>
          </p:sp>
          <p:sp>
            <p:nvSpPr>
              <p:cNvPr id="8" name="Ovaal 8"/>
              <p:cNvSpPr>
                <a:spLocks noChangeArrowheads="1"/>
              </p:cNvSpPr>
              <p:nvPr/>
            </p:nvSpPr>
            <p:spPr bwMode="auto">
              <a:xfrm>
                <a:off x="2286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9" name="Ovaal 9"/>
              <p:cNvSpPr>
                <a:spLocks noChangeArrowheads="1"/>
              </p:cNvSpPr>
              <p:nvPr/>
            </p:nvSpPr>
            <p:spPr bwMode="auto">
              <a:xfrm>
                <a:off x="6858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10" name="Ovaal 10"/>
              <p:cNvSpPr>
                <a:spLocks noChangeArrowheads="1"/>
              </p:cNvSpPr>
              <p:nvPr/>
            </p:nvSpPr>
            <p:spPr bwMode="auto">
              <a:xfrm>
                <a:off x="11430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cxnSp>
            <p:nvCxnSpPr>
              <p:cNvPr id="11" name="Rechte verbindingslijn 12"/>
              <p:cNvCxnSpPr>
                <a:cxnSpLocks noChangeShapeType="1"/>
                <a:stCxn id="7" idx="4"/>
                <a:endCxn id="8" idx="0"/>
              </p:cNvCxnSpPr>
              <p:nvPr/>
            </p:nvCxnSpPr>
            <p:spPr bwMode="auto">
              <a:xfrm rot="5400000">
                <a:off x="533400" y="2400300"/>
                <a:ext cx="228600" cy="457200"/>
              </a:xfrm>
              <a:prstGeom prst="line">
                <a:avLst/>
              </a:prstGeom>
              <a:noFill/>
              <a:ln w="9525" algn="ctr">
                <a:solidFill>
                  <a:schemeClr val="tx1"/>
                </a:solidFill>
                <a:round/>
                <a:headEnd/>
                <a:tailEnd/>
              </a:ln>
            </p:spPr>
          </p:cxnSp>
          <p:cxnSp>
            <p:nvCxnSpPr>
              <p:cNvPr id="12" name="Rechte verbindingslijn 14"/>
              <p:cNvCxnSpPr>
                <a:cxnSpLocks noChangeShapeType="1"/>
                <a:stCxn id="7" idx="4"/>
                <a:endCxn id="9" idx="0"/>
              </p:cNvCxnSpPr>
              <p:nvPr/>
            </p:nvCxnSpPr>
            <p:spPr bwMode="auto">
              <a:xfrm rot="5400000">
                <a:off x="762000" y="2628900"/>
                <a:ext cx="228600" cy="0"/>
              </a:xfrm>
              <a:prstGeom prst="line">
                <a:avLst/>
              </a:prstGeom>
              <a:noFill/>
              <a:ln w="9525" algn="ctr">
                <a:solidFill>
                  <a:schemeClr val="tx1"/>
                </a:solidFill>
                <a:round/>
                <a:headEnd/>
                <a:tailEnd/>
              </a:ln>
            </p:spPr>
          </p:cxnSp>
          <p:cxnSp>
            <p:nvCxnSpPr>
              <p:cNvPr id="13" name="Rechte verbindingslijn 16"/>
              <p:cNvCxnSpPr>
                <a:cxnSpLocks noChangeShapeType="1"/>
                <a:stCxn id="7" idx="4"/>
                <a:endCxn id="10" idx="0"/>
              </p:cNvCxnSpPr>
              <p:nvPr/>
            </p:nvCxnSpPr>
            <p:spPr bwMode="auto">
              <a:xfrm rot="16200000" flipH="1">
                <a:off x="990600" y="2400300"/>
                <a:ext cx="228600" cy="457200"/>
              </a:xfrm>
              <a:prstGeom prst="line">
                <a:avLst/>
              </a:prstGeom>
              <a:noFill/>
              <a:ln w="9525" algn="ctr">
                <a:solidFill>
                  <a:schemeClr val="tx1"/>
                </a:solidFill>
                <a:round/>
                <a:headEnd/>
                <a:tailEnd/>
              </a:ln>
            </p:spPr>
          </p:cxnSp>
        </p:grpSp>
        <p:sp>
          <p:nvSpPr>
            <p:cNvPr id="6" name="Tekstvak 18"/>
            <p:cNvSpPr txBox="1">
              <a:spLocks noChangeArrowheads="1"/>
            </p:cNvSpPr>
            <p:nvPr/>
          </p:nvSpPr>
          <p:spPr bwMode="auto">
            <a:xfrm>
              <a:off x="390106" y="1828800"/>
              <a:ext cx="1377300" cy="646331"/>
            </a:xfrm>
            <a:prstGeom prst="rect">
              <a:avLst/>
            </a:prstGeom>
            <a:noFill/>
            <a:ln w="9525">
              <a:noFill/>
              <a:miter lim="800000"/>
              <a:headEnd/>
              <a:tailEnd/>
            </a:ln>
          </p:spPr>
          <p:txBody>
            <a:bodyPr wrap="none">
              <a:spAutoFit/>
            </a:bodyPr>
            <a:lstStyle/>
            <a:p>
              <a:pPr algn="ctr"/>
              <a:r>
                <a:rPr lang="en-US"/>
                <a:t>Submission</a:t>
              </a:r>
            </a:p>
            <a:p>
              <a:pPr algn="ctr"/>
              <a:r>
                <a:rPr lang="en-US"/>
                <a:t>group</a:t>
              </a:r>
            </a:p>
          </p:txBody>
        </p:sp>
      </p:grpSp>
      <p:grpSp>
        <p:nvGrpSpPr>
          <p:cNvPr id="14" name="Groep 45"/>
          <p:cNvGrpSpPr>
            <a:grpSpLocks/>
          </p:cNvGrpSpPr>
          <p:nvPr/>
        </p:nvGrpSpPr>
        <p:grpSpPr bwMode="auto">
          <a:xfrm>
            <a:off x="4200525" y="1828800"/>
            <a:ext cx="2582863" cy="1600200"/>
            <a:chOff x="4200851" y="1828800"/>
            <a:chExt cx="2582758" cy="1600200"/>
          </a:xfrm>
        </p:grpSpPr>
        <p:sp>
          <p:nvSpPr>
            <p:cNvPr id="15" name="Tekstvak 21"/>
            <p:cNvSpPr txBox="1">
              <a:spLocks noChangeArrowheads="1"/>
            </p:cNvSpPr>
            <p:nvPr/>
          </p:nvSpPr>
          <p:spPr bwMode="auto">
            <a:xfrm>
              <a:off x="4200851" y="1828800"/>
              <a:ext cx="2582758" cy="646331"/>
            </a:xfrm>
            <a:prstGeom prst="rect">
              <a:avLst/>
            </a:prstGeom>
            <a:noFill/>
            <a:ln w="9525">
              <a:noFill/>
              <a:miter lim="800000"/>
              <a:headEnd/>
              <a:tailEnd/>
            </a:ln>
          </p:spPr>
          <p:txBody>
            <a:bodyPr wrap="none">
              <a:spAutoFit/>
            </a:bodyPr>
            <a:lstStyle/>
            <a:p>
              <a:pPr algn="ctr"/>
              <a:r>
                <a:rPr lang="en-US"/>
                <a:t>Data Category Registry</a:t>
              </a:r>
            </a:p>
            <a:p>
              <a:pPr algn="ctr"/>
              <a:r>
                <a:rPr lang="en-US"/>
                <a:t>Board</a:t>
              </a:r>
            </a:p>
          </p:txBody>
        </p:sp>
        <p:sp>
          <p:nvSpPr>
            <p:cNvPr id="16" name="Rechthoek 23"/>
            <p:cNvSpPr>
              <a:spLocks noChangeArrowheads="1"/>
            </p:cNvSpPr>
            <p:nvPr/>
          </p:nvSpPr>
          <p:spPr bwMode="auto">
            <a:xfrm>
              <a:off x="4955973" y="2667000"/>
              <a:ext cx="1371600" cy="762000"/>
            </a:xfrm>
            <a:prstGeom prst="rect">
              <a:avLst/>
            </a:prstGeom>
            <a:solidFill>
              <a:schemeClr val="bg1"/>
            </a:solidFill>
            <a:ln w="9525" algn="ctr">
              <a:solidFill>
                <a:schemeClr val="tx1"/>
              </a:solidFill>
              <a:round/>
              <a:headEnd/>
              <a:tailEnd/>
            </a:ln>
          </p:spPr>
          <p:txBody>
            <a:bodyPr wrap="none" anchor="ctr"/>
            <a:lstStyle/>
            <a:p>
              <a:pPr algn="ctr"/>
              <a:r>
                <a:rPr lang="en-US"/>
                <a:t>Validation</a:t>
              </a:r>
            </a:p>
          </p:txBody>
        </p:sp>
      </p:grpSp>
      <p:grpSp>
        <p:nvGrpSpPr>
          <p:cNvPr id="17" name="Groep 51"/>
          <p:cNvGrpSpPr>
            <a:grpSpLocks/>
          </p:cNvGrpSpPr>
          <p:nvPr/>
        </p:nvGrpSpPr>
        <p:grpSpPr bwMode="auto">
          <a:xfrm>
            <a:off x="2209800" y="1828800"/>
            <a:ext cx="1992313" cy="1600200"/>
            <a:chOff x="2209800" y="1828800"/>
            <a:chExt cx="1992853" cy="1600200"/>
          </a:xfrm>
        </p:grpSpPr>
        <p:sp>
          <p:nvSpPr>
            <p:cNvPr id="18" name="Tekstvak 20"/>
            <p:cNvSpPr txBox="1">
              <a:spLocks noChangeArrowheads="1"/>
            </p:cNvSpPr>
            <p:nvPr/>
          </p:nvSpPr>
          <p:spPr bwMode="auto">
            <a:xfrm>
              <a:off x="2209800" y="1828800"/>
              <a:ext cx="1992853" cy="646331"/>
            </a:xfrm>
            <a:prstGeom prst="rect">
              <a:avLst/>
            </a:prstGeom>
            <a:noFill/>
            <a:ln w="9525">
              <a:noFill/>
              <a:miter lim="800000"/>
              <a:headEnd/>
              <a:tailEnd/>
            </a:ln>
          </p:spPr>
          <p:txBody>
            <a:bodyPr wrap="none">
              <a:spAutoFit/>
            </a:bodyPr>
            <a:lstStyle/>
            <a:p>
              <a:pPr algn="ctr"/>
              <a:r>
                <a:rPr lang="en-US"/>
                <a:t>Thematic Domain</a:t>
              </a:r>
            </a:p>
            <a:p>
              <a:pPr algn="ctr"/>
              <a:r>
                <a:rPr lang="en-US"/>
                <a:t>Group</a:t>
              </a:r>
            </a:p>
          </p:txBody>
        </p:sp>
        <p:sp>
          <p:nvSpPr>
            <p:cNvPr id="19" name="Rechthoek 22"/>
            <p:cNvSpPr>
              <a:spLocks noChangeArrowheads="1"/>
            </p:cNvSpPr>
            <p:nvPr/>
          </p:nvSpPr>
          <p:spPr bwMode="auto">
            <a:xfrm>
              <a:off x="2593773" y="2667000"/>
              <a:ext cx="1371600" cy="762000"/>
            </a:xfrm>
            <a:prstGeom prst="rect">
              <a:avLst/>
            </a:prstGeom>
            <a:solidFill>
              <a:schemeClr val="bg1"/>
            </a:solidFill>
            <a:ln w="9525" algn="ctr">
              <a:solidFill>
                <a:schemeClr val="tx1"/>
              </a:solidFill>
              <a:round/>
              <a:headEnd/>
              <a:tailEnd/>
            </a:ln>
          </p:spPr>
          <p:txBody>
            <a:bodyPr wrap="none" anchor="ctr"/>
            <a:lstStyle/>
            <a:p>
              <a:pPr algn="ctr"/>
              <a:r>
                <a:rPr lang="en-US"/>
                <a:t>Evaluation</a:t>
              </a:r>
            </a:p>
          </p:txBody>
        </p:sp>
      </p:grpSp>
      <p:sp>
        <p:nvSpPr>
          <p:cNvPr id="20" name="PIJL-RECHTS 27"/>
          <p:cNvSpPr>
            <a:spLocks noChangeArrowheads="1"/>
          </p:cNvSpPr>
          <p:nvPr/>
        </p:nvSpPr>
        <p:spPr bwMode="auto">
          <a:xfrm>
            <a:off x="1752600" y="27432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grpSp>
        <p:nvGrpSpPr>
          <p:cNvPr id="21" name="Groep 47"/>
          <p:cNvGrpSpPr>
            <a:grpSpLocks/>
          </p:cNvGrpSpPr>
          <p:nvPr/>
        </p:nvGrpSpPr>
        <p:grpSpPr bwMode="auto">
          <a:xfrm>
            <a:off x="7346950" y="1828800"/>
            <a:ext cx="1454150" cy="1905000"/>
            <a:chOff x="7347229" y="1828800"/>
            <a:chExt cx="1454244" cy="1905000"/>
          </a:xfrm>
        </p:grpSpPr>
        <p:grpSp>
          <p:nvGrpSpPr>
            <p:cNvPr id="22" name="Groep 30"/>
            <p:cNvGrpSpPr>
              <a:grpSpLocks/>
            </p:cNvGrpSpPr>
            <p:nvPr/>
          </p:nvGrpSpPr>
          <p:grpSpPr bwMode="auto">
            <a:xfrm>
              <a:off x="7376594" y="2743200"/>
              <a:ext cx="1295400" cy="990600"/>
              <a:chOff x="228600" y="2133600"/>
              <a:chExt cx="1295400" cy="990600"/>
            </a:xfrm>
          </p:grpSpPr>
          <p:sp>
            <p:nvSpPr>
              <p:cNvPr id="24" name="Ovaal 31"/>
              <p:cNvSpPr>
                <a:spLocks noChangeArrowheads="1"/>
              </p:cNvSpPr>
              <p:nvPr/>
            </p:nvSpPr>
            <p:spPr bwMode="auto">
              <a:xfrm>
                <a:off x="685800" y="2133600"/>
                <a:ext cx="381000" cy="381000"/>
              </a:xfrm>
              <a:prstGeom prst="ellipse">
                <a:avLst/>
              </a:prstGeom>
              <a:solidFill>
                <a:srgbClr val="92D050"/>
              </a:solidFill>
              <a:ln w="9525" algn="ctr">
                <a:solidFill>
                  <a:schemeClr val="tx1"/>
                </a:solidFill>
                <a:round/>
                <a:headEnd/>
                <a:tailEnd/>
              </a:ln>
            </p:spPr>
            <p:txBody>
              <a:bodyPr wrap="none" anchor="ctr"/>
              <a:lstStyle/>
              <a:p>
                <a:pPr algn="ctr"/>
                <a:endParaRPr lang="nl-NL"/>
              </a:p>
            </p:txBody>
          </p:sp>
          <p:sp>
            <p:nvSpPr>
              <p:cNvPr id="25" name="Ovaal 32"/>
              <p:cNvSpPr>
                <a:spLocks noChangeArrowheads="1"/>
              </p:cNvSpPr>
              <p:nvPr/>
            </p:nvSpPr>
            <p:spPr bwMode="auto">
              <a:xfrm>
                <a:off x="2286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26" name="Ovaal 33"/>
              <p:cNvSpPr>
                <a:spLocks noChangeArrowheads="1"/>
              </p:cNvSpPr>
              <p:nvPr/>
            </p:nvSpPr>
            <p:spPr bwMode="auto">
              <a:xfrm>
                <a:off x="6858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27" name="Ovaal 34"/>
              <p:cNvSpPr>
                <a:spLocks noChangeArrowheads="1"/>
              </p:cNvSpPr>
              <p:nvPr/>
            </p:nvSpPr>
            <p:spPr bwMode="auto">
              <a:xfrm>
                <a:off x="11430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cxnSp>
            <p:nvCxnSpPr>
              <p:cNvPr id="28" name="Rechte verbindingslijn 35"/>
              <p:cNvCxnSpPr>
                <a:cxnSpLocks noChangeShapeType="1"/>
                <a:stCxn id="24" idx="4"/>
                <a:endCxn id="25" idx="0"/>
              </p:cNvCxnSpPr>
              <p:nvPr/>
            </p:nvCxnSpPr>
            <p:spPr bwMode="auto">
              <a:xfrm rot="5400000">
                <a:off x="533400" y="2400300"/>
                <a:ext cx="228600" cy="457200"/>
              </a:xfrm>
              <a:prstGeom prst="line">
                <a:avLst/>
              </a:prstGeom>
              <a:noFill/>
              <a:ln w="9525" algn="ctr">
                <a:solidFill>
                  <a:schemeClr val="tx1"/>
                </a:solidFill>
                <a:round/>
                <a:headEnd/>
                <a:tailEnd/>
              </a:ln>
            </p:spPr>
          </p:cxnSp>
          <p:cxnSp>
            <p:nvCxnSpPr>
              <p:cNvPr id="29" name="Rechte verbindingslijn 36"/>
              <p:cNvCxnSpPr>
                <a:cxnSpLocks noChangeShapeType="1"/>
                <a:stCxn id="24" idx="4"/>
                <a:endCxn id="26" idx="0"/>
              </p:cNvCxnSpPr>
              <p:nvPr/>
            </p:nvCxnSpPr>
            <p:spPr bwMode="auto">
              <a:xfrm rot="5400000">
                <a:off x="762000" y="2628900"/>
                <a:ext cx="228600" cy="0"/>
              </a:xfrm>
              <a:prstGeom prst="line">
                <a:avLst/>
              </a:prstGeom>
              <a:noFill/>
              <a:ln w="9525" algn="ctr">
                <a:solidFill>
                  <a:schemeClr val="tx1"/>
                </a:solidFill>
                <a:round/>
                <a:headEnd/>
                <a:tailEnd/>
              </a:ln>
            </p:spPr>
          </p:cxnSp>
          <p:cxnSp>
            <p:nvCxnSpPr>
              <p:cNvPr id="30" name="Rechte verbindingslijn 37"/>
              <p:cNvCxnSpPr>
                <a:cxnSpLocks noChangeShapeType="1"/>
                <a:stCxn id="24" idx="4"/>
                <a:endCxn id="27" idx="0"/>
              </p:cNvCxnSpPr>
              <p:nvPr/>
            </p:nvCxnSpPr>
            <p:spPr bwMode="auto">
              <a:xfrm rot="16200000" flipH="1">
                <a:off x="990600" y="2400300"/>
                <a:ext cx="228600" cy="457200"/>
              </a:xfrm>
              <a:prstGeom prst="line">
                <a:avLst/>
              </a:prstGeom>
              <a:noFill/>
              <a:ln w="9525" algn="ctr">
                <a:solidFill>
                  <a:schemeClr val="tx1"/>
                </a:solidFill>
                <a:round/>
                <a:headEnd/>
                <a:tailEnd/>
              </a:ln>
            </p:spPr>
          </p:cxnSp>
        </p:grpSp>
        <p:sp>
          <p:nvSpPr>
            <p:cNvPr id="23" name="Tekstvak 38"/>
            <p:cNvSpPr txBox="1">
              <a:spLocks noChangeArrowheads="1"/>
            </p:cNvSpPr>
            <p:nvPr/>
          </p:nvSpPr>
          <p:spPr bwMode="auto">
            <a:xfrm>
              <a:off x="7347229" y="1828800"/>
              <a:ext cx="1454244" cy="646331"/>
            </a:xfrm>
            <a:prstGeom prst="rect">
              <a:avLst/>
            </a:prstGeom>
            <a:noFill/>
            <a:ln w="9525">
              <a:noFill/>
              <a:miter lim="800000"/>
              <a:headEnd/>
              <a:tailEnd/>
            </a:ln>
          </p:spPr>
          <p:txBody>
            <a:bodyPr wrap="none">
              <a:spAutoFit/>
            </a:bodyPr>
            <a:lstStyle/>
            <a:p>
              <a:pPr algn="ctr"/>
              <a:r>
                <a:rPr lang="en-US"/>
                <a:t>Stewardship</a:t>
              </a:r>
            </a:p>
            <a:p>
              <a:pPr algn="ctr"/>
              <a:r>
                <a:rPr lang="en-US"/>
                <a:t>group</a:t>
              </a:r>
            </a:p>
          </p:txBody>
        </p:sp>
      </p:grpSp>
      <p:grpSp>
        <p:nvGrpSpPr>
          <p:cNvPr id="31" name="Groep 50"/>
          <p:cNvGrpSpPr>
            <a:grpSpLocks/>
          </p:cNvGrpSpPr>
          <p:nvPr/>
        </p:nvGrpSpPr>
        <p:grpSpPr bwMode="auto">
          <a:xfrm>
            <a:off x="7391400" y="4811713"/>
            <a:ext cx="1371600" cy="1284287"/>
            <a:chOff x="7391400" y="4812268"/>
            <a:chExt cx="1371600" cy="1283732"/>
          </a:xfrm>
        </p:grpSpPr>
        <p:sp>
          <p:nvSpPr>
            <p:cNvPr id="32" name="Tekstvak 24"/>
            <p:cNvSpPr txBox="1">
              <a:spLocks noChangeArrowheads="1"/>
            </p:cNvSpPr>
            <p:nvPr/>
          </p:nvSpPr>
          <p:spPr bwMode="auto">
            <a:xfrm>
              <a:off x="7786094" y="5726668"/>
              <a:ext cx="582212" cy="369332"/>
            </a:xfrm>
            <a:prstGeom prst="rect">
              <a:avLst/>
            </a:prstGeom>
            <a:noFill/>
            <a:ln w="9525">
              <a:noFill/>
              <a:miter lim="800000"/>
              <a:headEnd/>
              <a:tailEnd/>
            </a:ln>
          </p:spPr>
          <p:txBody>
            <a:bodyPr wrap="none">
              <a:spAutoFit/>
            </a:bodyPr>
            <a:lstStyle/>
            <a:p>
              <a:pPr algn="ctr"/>
              <a:r>
                <a:rPr lang="en-US"/>
                <a:t>ISO</a:t>
              </a:r>
            </a:p>
          </p:txBody>
        </p:sp>
        <p:sp>
          <p:nvSpPr>
            <p:cNvPr id="33" name="Rechthoek 26"/>
            <p:cNvSpPr>
              <a:spLocks noChangeArrowheads="1"/>
            </p:cNvSpPr>
            <p:nvPr/>
          </p:nvSpPr>
          <p:spPr bwMode="auto">
            <a:xfrm>
              <a:off x="7391400" y="4812268"/>
              <a:ext cx="1371600" cy="762000"/>
            </a:xfrm>
            <a:prstGeom prst="rect">
              <a:avLst/>
            </a:prstGeom>
            <a:solidFill>
              <a:schemeClr val="bg1"/>
            </a:solidFill>
            <a:ln w="9525" algn="ctr">
              <a:solidFill>
                <a:schemeClr val="tx1"/>
              </a:solidFill>
              <a:round/>
              <a:headEnd/>
              <a:tailEnd/>
            </a:ln>
          </p:spPr>
          <p:txBody>
            <a:bodyPr wrap="none" anchor="ctr"/>
            <a:lstStyle/>
            <a:p>
              <a:pPr algn="ctr"/>
              <a:r>
                <a:rPr lang="en-US"/>
                <a:t>Publication</a:t>
              </a:r>
            </a:p>
          </p:txBody>
        </p:sp>
      </p:grpSp>
      <p:sp>
        <p:nvSpPr>
          <p:cNvPr id="34" name="PIJL-OMLAAG 40"/>
          <p:cNvSpPr>
            <a:spLocks noChangeArrowheads="1"/>
          </p:cNvSpPr>
          <p:nvPr/>
        </p:nvSpPr>
        <p:spPr bwMode="auto">
          <a:xfrm>
            <a:off x="7848600" y="3962400"/>
            <a:ext cx="457200" cy="609600"/>
          </a:xfrm>
          <a:prstGeom prst="down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grpSp>
        <p:nvGrpSpPr>
          <p:cNvPr id="35" name="Groep 44"/>
          <p:cNvGrpSpPr>
            <a:grpSpLocks/>
          </p:cNvGrpSpPr>
          <p:nvPr/>
        </p:nvGrpSpPr>
        <p:grpSpPr bwMode="auto">
          <a:xfrm>
            <a:off x="2514600" y="2819400"/>
            <a:ext cx="2362200" cy="1447800"/>
            <a:chOff x="2514600" y="2819400"/>
            <a:chExt cx="2362200" cy="1447800"/>
          </a:xfrm>
        </p:grpSpPr>
        <p:sp>
          <p:nvSpPr>
            <p:cNvPr id="36" name="PIJL-RECHTS 28"/>
            <p:cNvSpPr>
              <a:spLocks noChangeArrowheads="1"/>
            </p:cNvSpPr>
            <p:nvPr/>
          </p:nvSpPr>
          <p:spPr bwMode="auto">
            <a:xfrm>
              <a:off x="4191000" y="28194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sp>
          <p:nvSpPr>
            <p:cNvPr id="37" name="Gebogen PIJL-OMHOOG 41"/>
            <p:cNvSpPr/>
            <p:nvPr/>
          </p:nvSpPr>
          <p:spPr bwMode="auto">
            <a:xfrm rot="16200000" flipH="1">
              <a:off x="2590800" y="3505200"/>
              <a:ext cx="685800" cy="838200"/>
            </a:xfrm>
            <a:prstGeom prst="bentUpArrow">
              <a:avLst>
                <a:gd name="adj1" fmla="val 34804"/>
                <a:gd name="adj2" fmla="val 25000"/>
                <a:gd name="adj3" fmla="val 25000"/>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en-US"/>
            </a:p>
          </p:txBody>
        </p:sp>
      </p:grpSp>
      <p:grpSp>
        <p:nvGrpSpPr>
          <p:cNvPr id="38" name="Groep 46"/>
          <p:cNvGrpSpPr>
            <a:grpSpLocks/>
          </p:cNvGrpSpPr>
          <p:nvPr/>
        </p:nvGrpSpPr>
        <p:grpSpPr bwMode="auto">
          <a:xfrm>
            <a:off x="4953000" y="2819400"/>
            <a:ext cx="2286000" cy="1447800"/>
            <a:chOff x="4953000" y="2819400"/>
            <a:chExt cx="2286000" cy="1447800"/>
          </a:xfrm>
        </p:grpSpPr>
        <p:sp>
          <p:nvSpPr>
            <p:cNvPr id="39" name="PIJL-RECHTS 29"/>
            <p:cNvSpPr>
              <a:spLocks noChangeArrowheads="1"/>
            </p:cNvSpPr>
            <p:nvPr/>
          </p:nvSpPr>
          <p:spPr bwMode="auto">
            <a:xfrm>
              <a:off x="6553200" y="28194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sp>
          <p:nvSpPr>
            <p:cNvPr id="40" name="Gebogen PIJL-OMHOOG 42"/>
            <p:cNvSpPr/>
            <p:nvPr/>
          </p:nvSpPr>
          <p:spPr bwMode="auto">
            <a:xfrm rot="16200000" flipH="1">
              <a:off x="5029200" y="3505200"/>
              <a:ext cx="685800" cy="838200"/>
            </a:xfrm>
            <a:prstGeom prst="bentUpArrow">
              <a:avLst>
                <a:gd name="adj1" fmla="val 34804"/>
                <a:gd name="adj2" fmla="val 25000"/>
                <a:gd name="adj3" fmla="val 25000"/>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Effect transition="in" filter="fade">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mandatory registration status</a:t>
            </a:r>
          </a:p>
          <a:p>
            <a:pPr lvl="1"/>
            <a:r>
              <a:rPr lang="en-US" dirty="0" smtClean="0"/>
              <a:t>a designation of the status in the registration life-cycle of an administered item</a:t>
            </a:r>
          </a:p>
          <a:p>
            <a:pPr lvl="1"/>
            <a:r>
              <a:rPr lang="en-US" dirty="0" smtClean="0"/>
              <a:t>managed by the system</a:t>
            </a:r>
          </a:p>
          <a:p>
            <a:pPr lvl="1"/>
            <a:r>
              <a:rPr lang="en-US" dirty="0" smtClean="0"/>
              <a:t>values:</a:t>
            </a:r>
          </a:p>
          <a:p>
            <a:pPr lvl="2"/>
            <a:r>
              <a:rPr lang="en-US" dirty="0" smtClean="0"/>
              <a:t>private</a:t>
            </a:r>
          </a:p>
          <a:p>
            <a:pPr lvl="2"/>
            <a:r>
              <a:rPr lang="en-US" dirty="0" smtClean="0"/>
              <a:t>candidate</a:t>
            </a:r>
          </a:p>
          <a:p>
            <a:pPr lvl="2"/>
            <a:r>
              <a:rPr lang="en-US" dirty="0" smtClean="0"/>
              <a:t>standard</a:t>
            </a:r>
          </a:p>
          <a:p>
            <a:pPr lvl="2"/>
            <a:r>
              <a:rPr lang="en-US" dirty="0" smtClean="0"/>
              <a:t>superseded</a:t>
            </a:r>
          </a:p>
          <a:p>
            <a:pPr lvl="2"/>
            <a:r>
              <a:rPr lang="en-US" dirty="0" smtClean="0"/>
              <a:t>deprecated</a:t>
            </a:r>
          </a:p>
          <a:p>
            <a:pPr lvl="2"/>
            <a:endParaRPr lang="en-US" dirty="0"/>
          </a:p>
        </p:txBody>
      </p:sp>
      <p:sp>
        <p:nvSpPr>
          <p:cNvPr id="4" name="Oval 3"/>
          <p:cNvSpPr/>
          <p:nvPr/>
        </p:nvSpPr>
        <p:spPr>
          <a:xfrm>
            <a:off x="5105400" y="3962400"/>
            <a:ext cx="381000" cy="381000"/>
          </a:xfrm>
          <a:prstGeom prst="ellipse">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5486400" y="3962400"/>
            <a:ext cx="481222" cy="369332"/>
          </a:xfrm>
          <a:prstGeom prst="rect">
            <a:avLst/>
          </a:prstGeom>
          <a:noFill/>
        </p:spPr>
        <p:txBody>
          <a:bodyPr wrap="none" rtlCol="0">
            <a:spAutoFit/>
          </a:bodyPr>
          <a:lstStyle/>
          <a:p>
            <a:r>
              <a:rPr lang="en-US" dirty="0" smtClean="0"/>
              <a:t>1:1</a:t>
            </a:r>
            <a:endParaRPr lang="en-US" dirty="0"/>
          </a:p>
        </p:txBody>
      </p:sp>
      <p:sp>
        <p:nvSpPr>
          <p:cNvPr id="6" name="Oval 5"/>
          <p:cNvSpPr/>
          <p:nvPr/>
        </p:nvSpPr>
        <p:spPr>
          <a:xfrm>
            <a:off x="7772400" y="3962400"/>
            <a:ext cx="381000" cy="381000"/>
          </a:xfrm>
          <a:prstGeom prst="ellipse">
            <a:avLst/>
          </a:prstGeom>
          <a:ln>
            <a:prstDash val="solid"/>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7" name="TextBox 6"/>
          <p:cNvSpPr txBox="1"/>
          <p:nvPr/>
        </p:nvSpPr>
        <p:spPr>
          <a:xfrm>
            <a:off x="8229600" y="3962400"/>
            <a:ext cx="481222" cy="369332"/>
          </a:xfrm>
          <a:prstGeom prst="rect">
            <a:avLst/>
          </a:prstGeom>
          <a:noFill/>
        </p:spPr>
        <p:txBody>
          <a:bodyPr wrap="none" rtlCol="0">
            <a:spAutoFit/>
          </a:bodyPr>
          <a:lstStyle/>
          <a:p>
            <a:r>
              <a:rPr lang="en-US" dirty="0" smtClean="0"/>
              <a:t>3:0</a:t>
            </a:r>
            <a:endParaRPr lang="en-US" dirty="0"/>
          </a:p>
        </p:txBody>
      </p:sp>
      <p:sp>
        <p:nvSpPr>
          <p:cNvPr id="8" name="Oval 7"/>
          <p:cNvSpPr/>
          <p:nvPr/>
        </p:nvSpPr>
        <p:spPr>
          <a:xfrm>
            <a:off x="5105400" y="4800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5486400" y="4800600"/>
            <a:ext cx="481222" cy="369332"/>
          </a:xfrm>
          <a:prstGeom prst="rect">
            <a:avLst/>
          </a:prstGeom>
          <a:noFill/>
        </p:spPr>
        <p:txBody>
          <a:bodyPr wrap="none" rtlCol="0">
            <a:spAutoFit/>
          </a:bodyPr>
          <a:lstStyle/>
          <a:p>
            <a:r>
              <a:rPr lang="en-US" dirty="0" smtClean="0"/>
              <a:t>1:2</a:t>
            </a:r>
            <a:endParaRPr lang="en-US" dirty="0"/>
          </a:p>
        </p:txBody>
      </p:sp>
      <p:sp>
        <p:nvSpPr>
          <p:cNvPr id="10" name="Oval 9"/>
          <p:cNvSpPr/>
          <p:nvPr/>
        </p:nvSpPr>
        <p:spPr>
          <a:xfrm>
            <a:off x="5105400" y="31242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1" name="TextBox 10"/>
          <p:cNvSpPr txBox="1"/>
          <p:nvPr/>
        </p:nvSpPr>
        <p:spPr>
          <a:xfrm>
            <a:off x="5462378" y="3124200"/>
            <a:ext cx="481222" cy="369332"/>
          </a:xfrm>
          <a:prstGeom prst="rect">
            <a:avLst/>
          </a:prstGeom>
          <a:noFill/>
        </p:spPr>
        <p:txBody>
          <a:bodyPr wrap="none" rtlCol="0">
            <a:spAutoFit/>
          </a:bodyPr>
          <a:lstStyle/>
          <a:p>
            <a:r>
              <a:rPr lang="en-US" dirty="0" smtClean="0"/>
              <a:t>1:0</a:t>
            </a:r>
            <a:endParaRPr lang="en-US" dirty="0"/>
          </a:p>
        </p:txBody>
      </p:sp>
      <p:sp>
        <p:nvSpPr>
          <p:cNvPr id="12" name="Oval 11"/>
          <p:cNvSpPr/>
          <p:nvPr/>
        </p:nvSpPr>
        <p:spPr>
          <a:xfrm>
            <a:off x="6564363" y="39624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3" name="TextBox 12"/>
          <p:cNvSpPr txBox="1"/>
          <p:nvPr/>
        </p:nvSpPr>
        <p:spPr>
          <a:xfrm>
            <a:off x="6945363" y="3962400"/>
            <a:ext cx="481222" cy="369332"/>
          </a:xfrm>
          <a:prstGeom prst="rect">
            <a:avLst/>
          </a:prstGeom>
          <a:noFill/>
        </p:spPr>
        <p:txBody>
          <a:bodyPr wrap="none" rtlCol="0">
            <a:spAutoFit/>
          </a:bodyPr>
          <a:lstStyle/>
          <a:p>
            <a:r>
              <a:rPr lang="en-US" dirty="0" smtClean="0"/>
              <a:t>2:0</a:t>
            </a:r>
            <a:endParaRPr lang="en-US" dirty="0"/>
          </a:p>
        </p:txBody>
      </p:sp>
      <p:sp>
        <p:nvSpPr>
          <p:cNvPr id="14" name="Oval 13"/>
          <p:cNvSpPr/>
          <p:nvPr/>
        </p:nvSpPr>
        <p:spPr>
          <a:xfrm>
            <a:off x="6564363" y="48006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945363" y="4800600"/>
            <a:ext cx="481222" cy="369332"/>
          </a:xfrm>
          <a:prstGeom prst="rect">
            <a:avLst/>
          </a:prstGeom>
          <a:noFill/>
        </p:spPr>
        <p:txBody>
          <a:bodyPr wrap="none" rtlCol="0">
            <a:spAutoFit/>
          </a:bodyPr>
          <a:lstStyle/>
          <a:p>
            <a:r>
              <a:rPr lang="en-US" dirty="0" smtClean="0"/>
              <a:t>2:1</a:t>
            </a:r>
            <a:endParaRPr lang="en-US" dirty="0"/>
          </a:p>
        </p:txBody>
      </p:sp>
      <p:sp>
        <p:nvSpPr>
          <p:cNvPr id="16" name="Oval 15"/>
          <p:cNvSpPr/>
          <p:nvPr/>
        </p:nvSpPr>
        <p:spPr>
          <a:xfrm>
            <a:off x="5715000" y="5715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096000" y="5715000"/>
            <a:ext cx="660758" cy="369332"/>
          </a:xfrm>
          <a:prstGeom prst="rect">
            <a:avLst/>
          </a:prstGeom>
          <a:noFill/>
        </p:spPr>
        <p:txBody>
          <a:bodyPr wrap="none" rtlCol="0">
            <a:spAutoFit/>
          </a:bodyPr>
          <a:lstStyle/>
          <a:p>
            <a:r>
              <a:rPr lang="en-US" dirty="0" smtClean="0"/>
              <a:t>2:1:1</a:t>
            </a:r>
            <a:endParaRPr lang="en-US" dirty="0"/>
          </a:p>
        </p:txBody>
      </p:sp>
      <p:sp>
        <p:nvSpPr>
          <p:cNvPr id="18" name="Oval 17"/>
          <p:cNvSpPr/>
          <p:nvPr/>
        </p:nvSpPr>
        <p:spPr>
          <a:xfrm>
            <a:off x="7239000" y="5715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7620000" y="5715000"/>
            <a:ext cx="660758" cy="369332"/>
          </a:xfrm>
          <a:prstGeom prst="rect">
            <a:avLst/>
          </a:prstGeom>
          <a:noFill/>
        </p:spPr>
        <p:txBody>
          <a:bodyPr wrap="none" rtlCol="0">
            <a:spAutoFit/>
          </a:bodyPr>
          <a:lstStyle/>
          <a:p>
            <a:r>
              <a:rPr lang="en-US" dirty="0" smtClean="0"/>
              <a:t>2:1:2</a:t>
            </a:r>
            <a:endParaRPr lang="en-US" dirty="0"/>
          </a:p>
        </p:txBody>
      </p:sp>
      <p:cxnSp>
        <p:nvCxnSpPr>
          <p:cNvPr id="20" name="Straight Arrow Connector 19"/>
          <p:cNvCxnSpPr>
            <a:stCxn id="10" idx="4"/>
            <a:endCxn id="4" idx="0"/>
          </p:cNvCxnSpPr>
          <p:nvPr/>
        </p:nvCxnSpPr>
        <p:spPr>
          <a:xfrm rot="5400000">
            <a:off x="5067300" y="37338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0" idx="4"/>
            <a:endCxn id="12" idx="0"/>
          </p:cNvCxnSpPr>
          <p:nvPr/>
        </p:nvCxnSpPr>
        <p:spPr>
          <a:xfrm rot="16200000" flipH="1">
            <a:off x="5796781" y="3004318"/>
            <a:ext cx="457200" cy="145896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a:stCxn id="10" idx="4"/>
            <a:endCxn id="6" idx="0"/>
          </p:cNvCxnSpPr>
          <p:nvPr/>
        </p:nvCxnSpPr>
        <p:spPr>
          <a:xfrm rot="16200000" flipH="1">
            <a:off x="6400800" y="2400300"/>
            <a:ext cx="457200" cy="266700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4" idx="4"/>
            <a:endCxn id="8" idx="0"/>
          </p:cNvCxnSpPr>
          <p:nvPr/>
        </p:nvCxnSpPr>
        <p:spPr>
          <a:xfrm rot="5400000">
            <a:off x="5067300" y="45720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2" idx="4"/>
            <a:endCxn id="14" idx="0"/>
          </p:cNvCxnSpPr>
          <p:nvPr/>
        </p:nvCxnSpPr>
        <p:spPr>
          <a:xfrm rot="5400000">
            <a:off x="6526263" y="4572000"/>
            <a:ext cx="4572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5" name="Straight Arrow Connector 24"/>
          <p:cNvCxnSpPr>
            <a:stCxn id="14" idx="4"/>
            <a:endCxn id="18" idx="0"/>
          </p:cNvCxnSpPr>
          <p:nvPr/>
        </p:nvCxnSpPr>
        <p:spPr>
          <a:xfrm rot="16200000" flipH="1">
            <a:off x="6825481" y="5110981"/>
            <a:ext cx="533400" cy="67463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6" name="Straight Arrow Connector 25"/>
          <p:cNvCxnSpPr>
            <a:stCxn id="14" idx="4"/>
            <a:endCxn id="16" idx="0"/>
          </p:cNvCxnSpPr>
          <p:nvPr/>
        </p:nvCxnSpPr>
        <p:spPr>
          <a:xfrm rot="5400000">
            <a:off x="6063482" y="5023619"/>
            <a:ext cx="533400" cy="8493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772400" y="4800600"/>
            <a:ext cx="381000" cy="381000"/>
          </a:xfrm>
          <a:prstGeom prst="ellipse">
            <a:avLst/>
          </a:prstGeom>
          <a:ln>
            <a:prstDash val="solid"/>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28" name="Straight Arrow Connector 27"/>
          <p:cNvCxnSpPr>
            <a:stCxn id="6" idx="4"/>
            <a:endCxn id="27" idx="0"/>
          </p:cNvCxnSpPr>
          <p:nvPr/>
        </p:nvCxnSpPr>
        <p:spPr>
          <a:xfrm rot="5400000">
            <a:off x="7734300" y="45720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7" idx="4"/>
            <a:endCxn id="18" idx="0"/>
          </p:cNvCxnSpPr>
          <p:nvPr/>
        </p:nvCxnSpPr>
        <p:spPr>
          <a:xfrm rot="5400000">
            <a:off x="7429500" y="5181600"/>
            <a:ext cx="533400" cy="533400"/>
          </a:xfrm>
          <a:prstGeom prst="straightConnector1">
            <a:avLst/>
          </a:prstGeom>
          <a:ln>
            <a:prstDash val="solid"/>
            <a:tailEnd type="arrow"/>
          </a:ln>
        </p:spPr>
        <p:style>
          <a:lnRef idx="2">
            <a:schemeClr val="accent2"/>
          </a:lnRef>
          <a:fillRef idx="0">
            <a:schemeClr val="accent2"/>
          </a:fillRef>
          <a:effectRef idx="1">
            <a:schemeClr val="accent2"/>
          </a:effectRef>
          <a:fontRef idx="minor">
            <a:schemeClr val="tx1"/>
          </a:fontRef>
        </p:style>
      </p:cxnSp>
      <p:sp>
        <p:nvSpPr>
          <p:cNvPr id="30" name="TextBox 29"/>
          <p:cNvSpPr txBox="1"/>
          <p:nvPr/>
        </p:nvSpPr>
        <p:spPr>
          <a:xfrm>
            <a:off x="8207272" y="4800600"/>
            <a:ext cx="481222" cy="369332"/>
          </a:xfrm>
          <a:prstGeom prst="rect">
            <a:avLst/>
          </a:prstGeom>
          <a:noFill/>
        </p:spPr>
        <p:txBody>
          <a:bodyPr wrap="none" rtlCol="0">
            <a:spAutoFit/>
          </a:bodyPr>
          <a:lstStyle/>
          <a:p>
            <a:r>
              <a:rPr lang="en-US" dirty="0" smtClean="0"/>
              <a:t>3:1</a:t>
            </a:r>
            <a:endParaRPr lang="en-US" dirty="0"/>
          </a:p>
        </p:txBody>
      </p:sp>
      <p:cxnSp>
        <p:nvCxnSpPr>
          <p:cNvPr id="31" name="Straight Arrow Connector 30"/>
          <p:cNvCxnSpPr>
            <a:stCxn id="18" idx="0"/>
            <a:endCxn id="14" idx="4"/>
          </p:cNvCxnSpPr>
          <p:nvPr/>
        </p:nvCxnSpPr>
        <p:spPr>
          <a:xfrm rot="16200000" flipV="1">
            <a:off x="6825482" y="5110981"/>
            <a:ext cx="533400" cy="674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4" idx="0"/>
            <a:endCxn id="12" idx="4"/>
          </p:cNvCxnSpPr>
          <p:nvPr/>
        </p:nvCxnSpPr>
        <p:spPr>
          <a:xfrm rot="5400000" flipH="1" flipV="1">
            <a:off x="6526263" y="4572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 idx="0"/>
            <a:endCxn id="10" idx="4"/>
          </p:cNvCxnSpPr>
          <p:nvPr/>
        </p:nvCxnSpPr>
        <p:spPr>
          <a:xfrm rot="16200000" flipV="1">
            <a:off x="5796782" y="3004318"/>
            <a:ext cx="457200" cy="14589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6" idx="4"/>
            <a:endCxn id="27" idx="0"/>
          </p:cNvCxnSpPr>
          <p:nvPr/>
        </p:nvCxnSpPr>
        <p:spPr>
          <a:xfrm rot="5400000">
            <a:off x="7734300" y="4572000"/>
            <a:ext cx="457200" cy="1588"/>
          </a:xfrm>
          <a:prstGeom prst="straightConnector1">
            <a:avLst/>
          </a:prstGeom>
          <a:ln>
            <a:prstDash val="solid"/>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effective date</a:t>
            </a:r>
          </a:p>
          <a:p>
            <a:pPr lvl="1"/>
            <a:r>
              <a:rPr lang="en-US" dirty="0" smtClean="0"/>
              <a:t>the date a data category specification has/will become available to DCR users</a:t>
            </a:r>
          </a:p>
          <a:p>
            <a:r>
              <a:rPr lang="en-US" dirty="0" smtClean="0"/>
              <a:t>The until date</a:t>
            </a:r>
          </a:p>
          <a:p>
            <a:pPr lvl="1"/>
            <a:r>
              <a:rPr lang="en-US" dirty="0" smtClean="0"/>
              <a:t>the date a data category specification is no longer effective in the registry; this information is set when the registration status of the data category specification changes to </a:t>
            </a:r>
            <a:r>
              <a:rPr lang="en-US" i="1" dirty="0" smtClean="0"/>
              <a:t>deprecated</a:t>
            </a:r>
            <a:r>
              <a:rPr lang="en-US" dirty="0" smtClean="0"/>
              <a:t> or </a:t>
            </a:r>
            <a:r>
              <a:rPr lang="en-US" i="1" dirty="0" smtClean="0"/>
              <a:t>superseded</a:t>
            </a:r>
          </a:p>
          <a:p>
            <a:pPr lvl="1"/>
            <a:endParaRPr lang="en-US" i="1" dirty="0" smtClean="0"/>
          </a:p>
          <a:p>
            <a:r>
              <a:rPr lang="en-US" dirty="0" err="1" smtClean="0"/>
              <a:t>ISOcat</a:t>
            </a:r>
            <a:r>
              <a:rPr lang="en-US" dirty="0" smtClean="0"/>
              <a:t> isn’t acting on these dates (yet)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Information Section</a:t>
            </a:r>
            <a:endParaRPr lang="en-US" dirty="0"/>
          </a:p>
        </p:txBody>
      </p:sp>
      <p:sp>
        <p:nvSpPr>
          <p:cNvPr id="3" name="Content Placeholder 2"/>
          <p:cNvSpPr>
            <a:spLocks noGrp="1"/>
          </p:cNvSpPr>
          <p:nvPr>
            <p:ph idx="1"/>
          </p:nvPr>
        </p:nvSpPr>
        <p:spPr/>
        <p:txBody>
          <a:bodyPr/>
          <a:lstStyle/>
          <a:p>
            <a:r>
              <a:rPr lang="en-US" dirty="0" smtClean="0"/>
              <a:t>The explanatory comments</a:t>
            </a:r>
          </a:p>
          <a:p>
            <a:pPr lvl="1"/>
            <a:r>
              <a:rPr lang="en-US" dirty="0" smtClean="0"/>
              <a:t>descriptive comments about the data category specification</a:t>
            </a:r>
          </a:p>
          <a:p>
            <a:r>
              <a:rPr lang="en-US" dirty="0" smtClean="0"/>
              <a:t>The unresolved issues</a:t>
            </a:r>
          </a:p>
          <a:p>
            <a:pPr lvl="1"/>
            <a:r>
              <a:rPr lang="en-US" dirty="0" smtClean="0"/>
              <a:t>a problem that remains unresolved regarding proper documentation of the data category specification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 Section</a:t>
            </a:r>
            <a:endParaRPr lang="en-US" dirty="0"/>
          </a:p>
        </p:txBody>
      </p:sp>
      <p:sp>
        <p:nvSpPr>
          <p:cNvPr id="3" name="Content Placeholder 2"/>
          <p:cNvSpPr>
            <a:spLocks noGrp="1"/>
          </p:cNvSpPr>
          <p:nvPr>
            <p:ph idx="1"/>
          </p:nvPr>
        </p:nvSpPr>
        <p:spPr/>
        <p:txBody>
          <a:bodyPr>
            <a:noAutofit/>
          </a:bodyPr>
          <a:lstStyle/>
          <a:p>
            <a:r>
              <a:rPr lang="en-US" sz="2400" dirty="0" smtClean="0"/>
              <a:t>The mandatory profile</a:t>
            </a:r>
          </a:p>
          <a:p>
            <a:pPr lvl="1"/>
            <a:r>
              <a:rPr lang="en-US" sz="2000" dirty="0" smtClean="0"/>
              <a:t>attribute used to relate the current data category specification to one or several thematic domains treated by ISO/TC 37 (for example, </a:t>
            </a:r>
            <a:r>
              <a:rPr lang="en-US" sz="2000" dirty="0" err="1" smtClean="0"/>
              <a:t>morphosyntax</a:t>
            </a:r>
            <a:r>
              <a:rPr lang="en-US" sz="2000" dirty="0" smtClean="0"/>
              <a:t>, syntax, metadata, language description, etc.)</a:t>
            </a:r>
          </a:p>
          <a:p>
            <a:pPr lvl="1"/>
            <a:r>
              <a:rPr lang="en-US" sz="2000" dirty="0" smtClean="0"/>
              <a:t>the value of profile defaults to </a:t>
            </a:r>
            <a:r>
              <a:rPr lang="en-US" sz="2000" i="1" dirty="0" smtClean="0"/>
              <a:t>Private</a:t>
            </a:r>
          </a:p>
          <a:p>
            <a:pPr lvl="1"/>
            <a:r>
              <a:rPr lang="en-US" sz="2000" dirty="0" smtClean="0"/>
              <a:t>submission for standardization requires the selection of at least one thematic domain profile because it is the relevant TDG that is responsible for maintenance of standardized data category </a:t>
            </a:r>
            <a:r>
              <a:rPr lang="en-US" sz="2000" dirty="0" smtClean="0"/>
              <a:t>specifications</a:t>
            </a:r>
          </a:p>
          <a:p>
            <a:pPr lvl="1"/>
            <a:r>
              <a:rPr lang="en-US" sz="2000" dirty="0" smtClean="0"/>
              <a:t>i</a:t>
            </a:r>
            <a:r>
              <a:rPr lang="en-US" sz="2000" dirty="0" smtClean="0"/>
              <a:t>f multiple profiles from multiple TDGs are selected one TDG will still be responsible, but the other TDGs will be involved in the harmonization process</a:t>
            </a:r>
            <a:endParaRPr lang="en-US" sz="2000" dirty="0" smtClean="0"/>
          </a:p>
          <a:p>
            <a:pPr lvl="1"/>
            <a:r>
              <a:rPr lang="en-US" sz="2000" dirty="0" smtClean="0"/>
              <a:t>if a user desires to create a new profile, consult the DCR Board</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Profiles and TDGs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Each Thematic Domain Group (TDG) manages at least one profile</a:t>
            </a:r>
          </a:p>
          <a:p>
            <a:r>
              <a:rPr lang="en-US" dirty="0" smtClean="0"/>
              <a:t>The following TDGs are active:</a:t>
            </a:r>
          </a:p>
          <a:p>
            <a:pPr lvl="1"/>
            <a:r>
              <a:rPr lang="en-US" dirty="0" smtClean="0"/>
              <a:t>Metadata</a:t>
            </a:r>
          </a:p>
          <a:p>
            <a:pPr lvl="1"/>
            <a:r>
              <a:rPr lang="en-US" dirty="0" err="1" smtClean="0"/>
              <a:t>Morphosyntax</a:t>
            </a:r>
            <a:endParaRPr lang="en-US" dirty="0" smtClean="0"/>
          </a:p>
          <a:p>
            <a:pPr lvl="1"/>
            <a:r>
              <a:rPr lang="en-US" dirty="0" smtClean="0"/>
              <a:t>Terminology</a:t>
            </a:r>
          </a:p>
          <a:p>
            <a:r>
              <a:rPr lang="en-US" dirty="0" smtClean="0"/>
              <a:t>The Language codes profile will be maintained separately and hooked up to </a:t>
            </a:r>
            <a:r>
              <a:rPr lang="en-US" dirty="0" err="1" smtClean="0"/>
              <a:t>ISOcat</a:t>
            </a:r>
            <a:endParaRPr lang="en-US" dirty="0" smtClean="0"/>
          </a:p>
          <a:p>
            <a:r>
              <a:rPr lang="en-US" dirty="0" smtClean="0"/>
              <a:t>Other TDGs and their profiles are still asleep</a:t>
            </a:r>
          </a:p>
          <a:p>
            <a:r>
              <a:rPr lang="en-US" dirty="0" err="1" smtClean="0"/>
              <a:t>ISOcat</a:t>
            </a:r>
            <a:r>
              <a:rPr lang="en-US" dirty="0" smtClean="0"/>
              <a:t> will host a forum in the near future, which also includes the functionality to send users, i.e., an owner of a DC or the chair of a TDG, an email</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Element Name Sections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used to record names for the data category as used in a given database, format or application</a:t>
            </a:r>
          </a:p>
          <a:p>
            <a:r>
              <a:rPr lang="en-US" dirty="0" smtClean="0"/>
              <a:t>language independent</a:t>
            </a:r>
          </a:p>
          <a:p>
            <a:r>
              <a:rPr lang="en-US" dirty="0" smtClean="0"/>
              <a:t>attributes:</a:t>
            </a:r>
          </a:p>
          <a:p>
            <a:pPr lvl="1"/>
            <a:r>
              <a:rPr lang="en-US" dirty="0" smtClean="0"/>
              <a:t>the mandatory data element name</a:t>
            </a:r>
          </a:p>
          <a:p>
            <a:pPr lvl="2"/>
            <a:r>
              <a:rPr lang="en-US" dirty="0" smtClean="0"/>
              <a:t>one identifier (word, multi-word unit or (alpha)numeric representation</a:t>
            </a:r>
          </a:p>
          <a:p>
            <a:pPr lvl="1"/>
            <a:r>
              <a:rPr lang="en-US" dirty="0" smtClean="0"/>
              <a:t>the mandatory source</a:t>
            </a:r>
          </a:p>
          <a:p>
            <a:pPr lvl="2"/>
            <a:r>
              <a:rPr lang="en-US" dirty="0" smtClean="0"/>
              <a:t>the database, format or application in which the data element name is used</a:t>
            </a:r>
          </a:p>
          <a:p>
            <a:pPr lvl="2"/>
            <a:endParaRPr lang="en-US" dirty="0" smtClean="0"/>
          </a:p>
          <a:p>
            <a:r>
              <a:rPr lang="en-US" dirty="0" err="1" smtClean="0"/>
              <a:t>ISOcat</a:t>
            </a:r>
            <a:r>
              <a:rPr lang="en-US" dirty="0" smtClean="0"/>
              <a:t> will future have better support for keeping sources in sync</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and object languages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Working language:</a:t>
            </a:r>
          </a:p>
          <a:p>
            <a:pPr lvl="1"/>
            <a:r>
              <a:rPr lang="en-US" dirty="0" smtClean="0"/>
              <a:t>language used to describe objects</a:t>
            </a:r>
          </a:p>
          <a:p>
            <a:r>
              <a:rPr lang="en-US" dirty="0" smtClean="0"/>
              <a:t>Object language:</a:t>
            </a:r>
          </a:p>
          <a:p>
            <a:pPr lvl="1"/>
            <a:r>
              <a:rPr lang="en-US" dirty="0" smtClean="0"/>
              <a:t>language being described</a:t>
            </a:r>
          </a:p>
          <a:p>
            <a:pPr lvl="1"/>
            <a:endParaRPr lang="en-US" dirty="0" smtClean="0"/>
          </a:p>
          <a:p>
            <a:pPr>
              <a:buNone/>
            </a:pPr>
            <a:r>
              <a:rPr lang="en-US" dirty="0" smtClean="0"/>
              <a:t>	You can describe properties of the object language French in the working language Dutch:</a:t>
            </a:r>
          </a:p>
          <a:p>
            <a:pPr>
              <a:buNone/>
            </a:pPr>
            <a:endParaRPr lang="en-US" dirty="0" smtClean="0"/>
          </a:p>
          <a:p>
            <a:pPr algn="ctr">
              <a:buNone/>
            </a:pPr>
            <a:r>
              <a:rPr lang="nl-NL" i="1" dirty="0" smtClean="0"/>
              <a:t>	In de Franse taal worden vrouwelijke en mannelijk zelfstandige naamwoorden onderscheiden.</a:t>
            </a:r>
            <a:endParaRPr lang="nl-NL"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and object languages</a:t>
            </a:r>
            <a:endParaRPr lang="en-US" dirty="0"/>
          </a:p>
        </p:txBody>
      </p:sp>
      <p:sp>
        <p:nvSpPr>
          <p:cNvPr id="4" name="Rechthoek 17"/>
          <p:cNvSpPr/>
          <p:nvPr/>
        </p:nvSpPr>
        <p:spPr bwMode="auto">
          <a:xfrm>
            <a:off x="3200400" y="1371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Simple Data Category</a:t>
            </a:r>
          </a:p>
        </p:txBody>
      </p:sp>
      <p:sp>
        <p:nvSpPr>
          <p:cNvPr id="5" name="Rechthoek 18"/>
          <p:cNvSpPr/>
          <p:nvPr/>
        </p:nvSpPr>
        <p:spPr bwMode="auto">
          <a:xfrm>
            <a:off x="3200400" y="27432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Complex Data Category</a:t>
            </a:r>
          </a:p>
        </p:txBody>
      </p:sp>
      <p:cxnSp>
        <p:nvCxnSpPr>
          <p:cNvPr id="6" name="Gebogen verbindingslijn 19"/>
          <p:cNvCxnSpPr>
            <a:stCxn id="4" idx="1"/>
            <a:endCxn id="8" idx="3"/>
          </p:cNvCxnSpPr>
          <p:nvPr/>
        </p:nvCxnSpPr>
        <p:spPr bwMode="auto">
          <a:xfrm rot="10800000" flipV="1">
            <a:off x="2514600" y="1714500"/>
            <a:ext cx="685800" cy="685800"/>
          </a:xfrm>
          <a:prstGeom prst="bentConnector3">
            <a:avLst>
              <a:gd name="adj1" fmla="val 50000"/>
            </a:avLst>
          </a:prstGeom>
          <a:solidFill>
            <a:schemeClr val="bg1"/>
          </a:solidFill>
          <a:ln w="9525" cap="flat" cmpd="sng" algn="ctr">
            <a:solidFill>
              <a:schemeClr val="tx1"/>
            </a:solidFill>
            <a:prstDash val="solid"/>
            <a:round/>
            <a:headEnd type="none" w="med" len="med"/>
            <a:tailEnd type="none"/>
          </a:ln>
          <a:effectLst/>
        </p:spPr>
      </p:cxnSp>
      <p:cxnSp>
        <p:nvCxnSpPr>
          <p:cNvPr id="7" name="Gebogen verbindingslijn 20"/>
          <p:cNvCxnSpPr>
            <a:stCxn id="5" idx="1"/>
            <a:endCxn id="8" idx="3"/>
          </p:cNvCxnSpPr>
          <p:nvPr/>
        </p:nvCxnSpPr>
        <p:spPr bwMode="auto">
          <a:xfrm rot="10800000">
            <a:off x="2514600" y="2400300"/>
            <a:ext cx="685800" cy="685800"/>
          </a:xfrm>
          <a:prstGeom prst="bentConnector3">
            <a:avLst>
              <a:gd name="adj1" fmla="val 50000"/>
            </a:avLst>
          </a:prstGeom>
          <a:solidFill>
            <a:schemeClr val="bg1"/>
          </a:solidFill>
          <a:ln w="9525" cap="flat" cmpd="sng" algn="ctr">
            <a:solidFill>
              <a:schemeClr val="tx1"/>
            </a:solidFill>
            <a:prstDash val="solid"/>
            <a:round/>
            <a:headEnd type="none" w="med" len="med"/>
            <a:tailEnd type="none" w="med" len="med"/>
          </a:ln>
          <a:effectLst/>
        </p:spPr>
      </p:cxnSp>
      <p:sp>
        <p:nvSpPr>
          <p:cNvPr id="8" name="Rechthoek 23"/>
          <p:cNvSpPr/>
          <p:nvPr/>
        </p:nvSpPr>
        <p:spPr bwMode="auto">
          <a:xfrm>
            <a:off x="457200" y="20574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Data Category</a:t>
            </a:r>
          </a:p>
        </p:txBody>
      </p:sp>
      <p:sp>
        <p:nvSpPr>
          <p:cNvPr id="9" name="Rechthoek 24"/>
          <p:cNvSpPr/>
          <p:nvPr/>
        </p:nvSpPr>
        <p:spPr bwMode="auto">
          <a:xfrm>
            <a:off x="457200" y="34290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Description Section</a:t>
            </a:r>
          </a:p>
        </p:txBody>
      </p:sp>
      <p:sp>
        <p:nvSpPr>
          <p:cNvPr id="10" name="Stroomdiagram: Beslissing 26"/>
          <p:cNvSpPr/>
          <p:nvPr/>
        </p:nvSpPr>
        <p:spPr bwMode="auto">
          <a:xfrm rot="10800000">
            <a:off x="1409700" y="27432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11" name="Gebogen verbindingslijn 25"/>
          <p:cNvCxnSpPr>
            <a:stCxn id="9" idx="0"/>
            <a:endCxn id="8" idx="2"/>
          </p:cNvCxnSpPr>
          <p:nvPr/>
        </p:nvCxnSpPr>
        <p:spPr bwMode="auto">
          <a:xfrm rot="5400000" flipH="1" flipV="1">
            <a:off x="1143000" y="3086100"/>
            <a:ext cx="685800" cy="1588"/>
          </a:xfrm>
          <a:prstGeom prst="bentConnector3">
            <a:avLst>
              <a:gd name="adj1" fmla="val 50000"/>
            </a:avLst>
          </a:prstGeom>
          <a:solidFill>
            <a:schemeClr val="bg1"/>
          </a:solidFill>
          <a:ln w="9525" cap="flat" cmpd="sng" algn="ctr">
            <a:solidFill>
              <a:schemeClr val="tx1"/>
            </a:solidFill>
            <a:prstDash val="solid"/>
            <a:round/>
            <a:headEnd type="none" w="med" len="med"/>
            <a:tailEnd type="none" w="lg" len="lg"/>
          </a:ln>
          <a:effectLst/>
        </p:spPr>
      </p:cxnSp>
      <p:sp>
        <p:nvSpPr>
          <p:cNvPr id="12" name="Gelijkbenige driehoek 21"/>
          <p:cNvSpPr/>
          <p:nvPr/>
        </p:nvSpPr>
        <p:spPr bwMode="auto">
          <a:xfrm rot="16200000">
            <a:off x="2514600" y="23241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3" name="Rechthoek 47"/>
          <p:cNvSpPr/>
          <p:nvPr/>
        </p:nvSpPr>
        <p:spPr bwMode="auto">
          <a:xfrm>
            <a:off x="5943600" y="38100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Conceptual</a:t>
            </a:r>
            <a:r>
              <a:rPr kumimoji="0" lang="en-US" sz="1800" b="0" i="1" u="none" strike="noStrike" cap="none" normalizeH="0" dirty="0" smtClean="0">
                <a:ln>
                  <a:noFill/>
                </a:ln>
                <a:solidFill>
                  <a:schemeClr val="tx1"/>
                </a:solidFill>
                <a:effectLst/>
                <a:latin typeface="Arial" charset="0"/>
                <a:cs typeface="Arial" charset="0"/>
              </a:rPr>
              <a:t> Domain</a:t>
            </a:r>
            <a:endParaRPr kumimoji="0" lang="en-US" sz="1800" b="0" i="1" u="none" strike="noStrike" cap="none" normalizeH="0" baseline="0" dirty="0" smtClean="0">
              <a:ln>
                <a:noFill/>
              </a:ln>
              <a:solidFill>
                <a:schemeClr val="tx1"/>
              </a:solidFill>
              <a:effectLst/>
              <a:latin typeface="Arial" charset="0"/>
              <a:cs typeface="Arial" charset="0"/>
            </a:endParaRPr>
          </a:p>
        </p:txBody>
      </p:sp>
      <p:sp>
        <p:nvSpPr>
          <p:cNvPr id="14" name="Stroomdiagram: Beslissing 49"/>
          <p:cNvSpPr/>
          <p:nvPr/>
        </p:nvSpPr>
        <p:spPr bwMode="auto">
          <a:xfrm rot="5400000">
            <a:off x="5983224" y="29702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15" name="Vorm 51"/>
          <p:cNvCxnSpPr>
            <a:stCxn id="13" idx="0"/>
            <a:endCxn id="5" idx="3"/>
          </p:cNvCxnSpPr>
          <p:nvPr/>
        </p:nvCxnSpPr>
        <p:spPr bwMode="auto">
          <a:xfrm rot="16200000" flipV="1">
            <a:off x="6267450" y="2762250"/>
            <a:ext cx="723900" cy="1371600"/>
          </a:xfrm>
          <a:prstGeom prst="bentConnector2">
            <a:avLst/>
          </a:prstGeom>
          <a:solidFill>
            <a:schemeClr val="bg1"/>
          </a:solidFill>
          <a:ln w="9525" cap="flat" cmpd="sng" algn="ctr">
            <a:solidFill>
              <a:schemeClr val="tx1"/>
            </a:solidFill>
            <a:prstDash val="solid"/>
            <a:round/>
            <a:headEnd type="none" w="med" len="med"/>
            <a:tailEnd type="none" w="med" len="med"/>
          </a:ln>
          <a:effectLst/>
        </p:spPr>
      </p:cxnSp>
      <p:grpSp>
        <p:nvGrpSpPr>
          <p:cNvPr id="16" name="Groep 59"/>
          <p:cNvGrpSpPr/>
          <p:nvPr/>
        </p:nvGrpSpPr>
        <p:grpSpPr>
          <a:xfrm>
            <a:off x="457200" y="3429000"/>
            <a:ext cx="6858000" cy="2057400"/>
            <a:chOff x="457200" y="3429000"/>
            <a:chExt cx="6858000" cy="2057400"/>
          </a:xfrm>
        </p:grpSpPr>
        <p:sp>
          <p:nvSpPr>
            <p:cNvPr id="17" name="Rechthoek 37"/>
            <p:cNvSpPr/>
            <p:nvPr/>
          </p:nvSpPr>
          <p:spPr bwMode="auto">
            <a:xfrm>
              <a:off x="457200" y="48006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US" dirty="0" smtClean="0">
                  <a:latin typeface="Arial" charset="0"/>
                  <a:cs typeface="Arial" charset="0"/>
                </a:rPr>
                <a:t>Language Section</a:t>
              </a:r>
            </a:p>
          </p:txBody>
        </p:sp>
        <p:sp>
          <p:nvSpPr>
            <p:cNvPr id="18" name="Rechthoek 38"/>
            <p:cNvSpPr/>
            <p:nvPr/>
          </p:nvSpPr>
          <p:spPr bwMode="auto">
            <a:xfrm>
              <a:off x="3543300" y="4800600"/>
              <a:ext cx="20574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US" i="1" dirty="0" smtClean="0">
                  <a:latin typeface="Arial" charset="0"/>
                  <a:cs typeface="Arial" charset="0"/>
                </a:rPr>
                <a:t>Linguistic Section</a:t>
              </a:r>
            </a:p>
          </p:txBody>
        </p:sp>
        <p:cxnSp>
          <p:nvCxnSpPr>
            <p:cNvPr id="19" name="Rechte verbindingslijn 40"/>
            <p:cNvCxnSpPr>
              <a:stCxn id="18" idx="0"/>
              <a:endCxn id="5" idx="2"/>
            </p:cNvCxnSpPr>
            <p:nvPr/>
          </p:nvCxnSpPr>
          <p:spPr bwMode="auto">
            <a:xfrm rot="5400000" flipH="1" flipV="1">
              <a:off x="3886200" y="4114800"/>
              <a:ext cx="13716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20" name="Rechte verbindingslijn 42"/>
            <p:cNvCxnSpPr/>
            <p:nvPr/>
          </p:nvCxnSpPr>
          <p:spPr bwMode="auto">
            <a:xfrm rot="5400000" flipH="1" flipV="1">
              <a:off x="1143000" y="4457700"/>
              <a:ext cx="6858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21" name="Stroomdiagram: Beslissing 43"/>
            <p:cNvSpPr/>
            <p:nvPr/>
          </p:nvSpPr>
          <p:spPr bwMode="auto">
            <a:xfrm rot="10800000">
              <a:off x="1409701" y="41148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2" name="Stroomdiagram: Beslissing 44"/>
            <p:cNvSpPr/>
            <p:nvPr/>
          </p:nvSpPr>
          <p:spPr bwMode="auto">
            <a:xfrm rot="10800000">
              <a:off x="4495800" y="34290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23" name="Vorm 53"/>
            <p:cNvCxnSpPr/>
            <p:nvPr/>
          </p:nvCxnSpPr>
          <p:spPr bwMode="auto">
            <a:xfrm flipV="1">
              <a:off x="5600700" y="4495800"/>
              <a:ext cx="1714500" cy="647700"/>
            </a:xfrm>
            <a:prstGeom prst="bentConnector2">
              <a:avLst/>
            </a:prstGeom>
            <a:solidFill>
              <a:schemeClr val="bg1"/>
            </a:solidFill>
            <a:ln w="9525" cap="flat" cmpd="sng" algn="ctr">
              <a:solidFill>
                <a:schemeClr val="tx1"/>
              </a:solidFill>
              <a:prstDash val="solid"/>
              <a:round/>
              <a:headEnd type="none" w="med" len="med"/>
              <a:tailEnd type="none" w="med" len="med"/>
            </a:ln>
            <a:effectLst/>
          </p:spPr>
        </p:cxnSp>
        <p:sp>
          <p:nvSpPr>
            <p:cNvPr id="24" name="Stroomdiagram: Beslissing 54"/>
            <p:cNvSpPr/>
            <p:nvPr/>
          </p:nvSpPr>
          <p:spPr bwMode="auto">
            <a:xfrm rot="5400000">
              <a:off x="5640324" y="50276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5" name="Tekstvak 57"/>
            <p:cNvSpPr txBox="1"/>
            <p:nvPr/>
          </p:nvSpPr>
          <p:spPr>
            <a:xfrm>
              <a:off x="1478165" y="4495800"/>
              <a:ext cx="274435" cy="369332"/>
            </a:xfrm>
            <a:prstGeom prst="rect">
              <a:avLst/>
            </a:prstGeom>
            <a:noFill/>
          </p:spPr>
          <p:txBody>
            <a:bodyPr wrap="none" rtlCol="0">
              <a:spAutoFit/>
            </a:bodyPr>
            <a:lstStyle/>
            <a:p>
              <a:r>
                <a:rPr lang="en-US" dirty="0" smtClean="0"/>
                <a:t>*</a:t>
              </a:r>
              <a:endParaRPr lang="en-US" dirty="0"/>
            </a:p>
          </p:txBody>
        </p:sp>
        <p:sp>
          <p:nvSpPr>
            <p:cNvPr id="26" name="Tekstvak 58"/>
            <p:cNvSpPr txBox="1"/>
            <p:nvPr/>
          </p:nvSpPr>
          <p:spPr>
            <a:xfrm>
              <a:off x="4572000" y="4495800"/>
              <a:ext cx="274435" cy="369332"/>
            </a:xfrm>
            <a:prstGeom prst="rect">
              <a:avLst/>
            </a:prstGeom>
            <a:noFill/>
          </p:spPr>
          <p:txBody>
            <a:bodyPr wrap="none" rtlCol="0">
              <a:spAutoFit/>
            </a:bodyPr>
            <a:lstStyle/>
            <a:p>
              <a:r>
                <a:rPr lang="en-US" dirty="0" smtClean="0"/>
                <a:t>*</a:t>
              </a:r>
              <a:endParaRPr lang="en-US" dirty="0"/>
            </a:p>
          </p:txBody>
        </p:sp>
      </p:grpSp>
      <p:sp>
        <p:nvSpPr>
          <p:cNvPr id="27" name="TextBox 26"/>
          <p:cNvSpPr txBox="1"/>
          <p:nvPr/>
        </p:nvSpPr>
        <p:spPr>
          <a:xfrm>
            <a:off x="533400" y="5486400"/>
            <a:ext cx="1872244" cy="369332"/>
          </a:xfrm>
          <a:prstGeom prst="rect">
            <a:avLst/>
          </a:prstGeom>
          <a:noFill/>
        </p:spPr>
        <p:txBody>
          <a:bodyPr wrap="none" rtlCol="0">
            <a:spAutoFit/>
          </a:bodyPr>
          <a:lstStyle/>
          <a:p>
            <a:pPr algn="ctr"/>
            <a:r>
              <a:rPr lang="en-US" dirty="0" smtClean="0">
                <a:solidFill>
                  <a:srgbClr val="FF0000"/>
                </a:solidFill>
              </a:rPr>
              <a:t>working language</a:t>
            </a:r>
            <a:endParaRPr lang="en-US" dirty="0">
              <a:solidFill>
                <a:srgbClr val="FF0000"/>
              </a:solidFill>
            </a:endParaRPr>
          </a:p>
        </p:txBody>
      </p:sp>
      <p:sp>
        <p:nvSpPr>
          <p:cNvPr id="28" name="TextBox 27"/>
          <p:cNvSpPr txBox="1"/>
          <p:nvPr/>
        </p:nvSpPr>
        <p:spPr>
          <a:xfrm>
            <a:off x="3679955" y="5486400"/>
            <a:ext cx="1675139" cy="369332"/>
          </a:xfrm>
          <a:prstGeom prst="rect">
            <a:avLst/>
          </a:prstGeom>
          <a:noFill/>
        </p:spPr>
        <p:txBody>
          <a:bodyPr wrap="none" rtlCol="0">
            <a:spAutoFit/>
          </a:bodyPr>
          <a:lstStyle/>
          <a:p>
            <a:pPr algn="ctr"/>
            <a:r>
              <a:rPr lang="en-US" dirty="0" smtClean="0">
                <a:solidFill>
                  <a:srgbClr val="FF0000"/>
                </a:solidFill>
              </a:rPr>
              <a:t>object language</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Section</a:t>
            </a:r>
            <a:endParaRPr lang="en-US" dirty="0"/>
          </a:p>
        </p:txBody>
      </p:sp>
      <p:sp>
        <p:nvSpPr>
          <p:cNvPr id="3" name="Content Placeholder 2"/>
          <p:cNvSpPr>
            <a:spLocks noGrp="1"/>
          </p:cNvSpPr>
          <p:nvPr>
            <p:ph idx="1"/>
          </p:nvPr>
        </p:nvSpPr>
        <p:spPr/>
        <p:txBody>
          <a:bodyPr>
            <a:normAutofit/>
          </a:bodyPr>
          <a:lstStyle/>
          <a:p>
            <a:r>
              <a:rPr lang="en-US" dirty="0" smtClean="0"/>
              <a:t>The English language section is mandatory and has to contain at least one name and one definition</a:t>
            </a:r>
          </a:p>
          <a:p>
            <a:r>
              <a:rPr lang="en-US" dirty="0" smtClean="0"/>
              <a:t>Additional language sections can be added as needed, and should translate at least the definition of the English language section</a:t>
            </a:r>
          </a:p>
          <a:p>
            <a:pPr marL="342900" lvl="1" indent="-342900">
              <a:buFont typeface="Arial" pitchFamily="34" charset="0"/>
              <a:buChar char="•"/>
            </a:pPr>
            <a:r>
              <a:rPr lang="en-US" sz="3200" dirty="0" smtClean="0"/>
              <a:t>if a user needs an additional language, contact the DCR system administration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Section</a:t>
            </a:r>
            <a:endParaRPr lang="en-US" dirty="0"/>
          </a:p>
        </p:txBody>
      </p:sp>
      <p:sp>
        <p:nvSpPr>
          <p:cNvPr id="3" name="Content Placeholder 2"/>
          <p:cNvSpPr>
            <a:spLocks noGrp="1"/>
          </p:cNvSpPr>
          <p:nvPr>
            <p:ph idx="1"/>
          </p:nvPr>
        </p:nvSpPr>
        <p:spPr/>
        <p:txBody>
          <a:bodyPr>
            <a:normAutofit/>
          </a:bodyPr>
          <a:lstStyle/>
          <a:p>
            <a:r>
              <a:rPr lang="en-US" dirty="0" smtClean="0"/>
              <a:t>The Name Section</a:t>
            </a:r>
          </a:p>
          <a:p>
            <a:pPr lvl="1"/>
            <a:r>
              <a:rPr lang="en-US" dirty="0" smtClean="0"/>
              <a:t>records a possible name for the data category in a specific language</a:t>
            </a:r>
          </a:p>
          <a:p>
            <a:pPr lvl="1"/>
            <a:r>
              <a:rPr lang="en-US" dirty="0" smtClean="0"/>
              <a:t>status:</a:t>
            </a:r>
          </a:p>
          <a:p>
            <a:pPr lvl="2"/>
            <a:r>
              <a:rPr lang="en-US" dirty="0" smtClean="0"/>
              <a:t>standardized name</a:t>
            </a:r>
          </a:p>
          <a:p>
            <a:pPr lvl="2"/>
            <a:r>
              <a:rPr lang="en-US" dirty="0" smtClean="0"/>
              <a:t>preferred name</a:t>
            </a:r>
          </a:p>
          <a:p>
            <a:pPr lvl="2"/>
            <a:r>
              <a:rPr lang="en-US" dirty="0" smtClean="0"/>
              <a:t>admitted name</a:t>
            </a:r>
          </a:p>
          <a:p>
            <a:pPr lvl="2"/>
            <a:r>
              <a:rPr lang="en-US" dirty="0" smtClean="0"/>
              <a:t>deprecated name</a:t>
            </a:r>
          </a:p>
          <a:p>
            <a:pPr lvl="2"/>
            <a:r>
              <a:rPr lang="en-US" dirty="0" smtClean="0"/>
              <a:t>superseded name</a:t>
            </a:r>
          </a:p>
          <a:p>
            <a:pPr lv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Section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Definition Section</a:t>
            </a:r>
          </a:p>
          <a:p>
            <a:pPr lvl="1"/>
            <a:r>
              <a:rPr lang="en-US" dirty="0" smtClean="0"/>
              <a:t>definition of the data category concept associated with the data category, written in the language of the language section</a:t>
            </a:r>
          </a:p>
          <a:p>
            <a:pPr lvl="1"/>
            <a:r>
              <a:rPr lang="en-US" dirty="0" smtClean="0"/>
              <a:t>attributes:</a:t>
            </a:r>
          </a:p>
          <a:p>
            <a:pPr lvl="2"/>
            <a:r>
              <a:rPr lang="en-US" dirty="0" smtClean="0"/>
              <a:t>definition:</a:t>
            </a:r>
          </a:p>
          <a:p>
            <a:pPr lvl="3"/>
            <a:r>
              <a:rPr lang="en-US" dirty="0" smtClean="0"/>
              <a:t>definitive formulation that should be general enough to apply to all thematic domains and implementations of the data category</a:t>
            </a:r>
          </a:p>
          <a:p>
            <a:pPr lvl="2"/>
            <a:r>
              <a:rPr lang="en-US" dirty="0" smtClean="0"/>
              <a:t>source:</a:t>
            </a:r>
          </a:p>
          <a:p>
            <a:pPr lvl="3"/>
            <a:r>
              <a:rPr lang="en-US" dirty="0" smtClean="0"/>
              <a:t>from which the definition has been borrowed or adapted</a:t>
            </a:r>
          </a:p>
          <a:p>
            <a:pPr lvl="2"/>
            <a:r>
              <a:rPr lang="en-US" dirty="0" smtClean="0"/>
              <a:t>note:</a:t>
            </a:r>
          </a:p>
          <a:p>
            <a:pPr lvl="3"/>
            <a:r>
              <a:rPr lang="en-US" dirty="0" smtClean="0"/>
              <a:t>any additional information about the definition</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ISO 704 Terminology work — principles and methods</a:t>
            </a:r>
            <a:endParaRPr lang="en-US" sz="2800" dirty="0"/>
          </a:p>
        </p:txBody>
      </p:sp>
      <p:sp>
        <p:nvSpPr>
          <p:cNvPr id="3" name="Content Placeholder 2"/>
          <p:cNvSpPr>
            <a:spLocks noGrp="1"/>
          </p:cNvSpPr>
          <p:nvPr>
            <p:ph idx="1"/>
          </p:nvPr>
        </p:nvSpPr>
        <p:spPr/>
        <p:txBody>
          <a:bodyPr>
            <a:noAutofit/>
          </a:bodyPr>
          <a:lstStyle/>
          <a:p>
            <a:r>
              <a:rPr lang="en-US" sz="2400" dirty="0" err="1" smtClean="0"/>
              <a:t>Intensional</a:t>
            </a:r>
            <a:r>
              <a:rPr lang="en-US" sz="2400" dirty="0" smtClean="0"/>
              <a:t> definitions:</a:t>
            </a:r>
          </a:p>
          <a:p>
            <a:pPr lvl="1"/>
            <a:r>
              <a:rPr lang="en-US" sz="2400" dirty="0" smtClean="0"/>
              <a:t>They should consist of a single sentence fragment;</a:t>
            </a:r>
          </a:p>
          <a:p>
            <a:pPr lvl="1"/>
            <a:r>
              <a:rPr lang="en-US" sz="2400" dirty="0" smtClean="0"/>
              <a:t>They should begin with a meaningful </a:t>
            </a:r>
            <a:r>
              <a:rPr lang="en-US" sz="2400" i="1" dirty="0" smtClean="0"/>
              <a:t>broader concept, either immediately above or at a higher </a:t>
            </a:r>
            <a:r>
              <a:rPr lang="en-US" sz="2400" dirty="0" smtClean="0"/>
              <a:t>level of the data category concept being defined;</a:t>
            </a:r>
          </a:p>
          <a:p>
            <a:pPr lvl="1"/>
            <a:r>
              <a:rPr lang="en-US" sz="2400" dirty="0" smtClean="0"/>
              <a:t>They should list critical and delimiting </a:t>
            </a:r>
            <a:r>
              <a:rPr lang="en-US" sz="2400" i="1" dirty="0" smtClean="0"/>
              <a:t>characteristic(s) that distinguish the concept from other </a:t>
            </a:r>
            <a:r>
              <a:rPr lang="en-US" sz="2400" dirty="0" smtClean="0"/>
              <a:t>related </a:t>
            </a:r>
            <a:r>
              <a:rPr lang="en-US" sz="2400" i="1" dirty="0" smtClean="0"/>
              <a:t>concepts.</a:t>
            </a:r>
          </a:p>
          <a:p>
            <a:r>
              <a:rPr lang="en-US" sz="2000" dirty="0" smtClean="0"/>
              <a:t>Actual concept systems, such as are implied here by the reference to broader and related concepts, should be modeled in Relation Registries outside the DCR. Furthermore, different domains and communities of practice may differ in their choice of the immediate broader concept, depending upon any given ontological perspective. Harmonized definitions for shared DCs should attempt to choose generic references insofar as possible.</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Section</a:t>
            </a:r>
            <a:endParaRPr lang="en-US" dirty="0"/>
          </a:p>
        </p:txBody>
      </p:sp>
      <p:sp>
        <p:nvSpPr>
          <p:cNvPr id="3" name="Content Placeholder 2"/>
          <p:cNvSpPr>
            <a:spLocks noGrp="1"/>
          </p:cNvSpPr>
          <p:nvPr>
            <p:ph idx="1"/>
          </p:nvPr>
        </p:nvSpPr>
        <p:spPr/>
        <p:txBody>
          <a:bodyPr>
            <a:noAutofit/>
          </a:bodyPr>
          <a:lstStyle/>
          <a:p>
            <a:r>
              <a:rPr lang="en-US" sz="2000" dirty="0" smtClean="0"/>
              <a:t>The examples</a:t>
            </a:r>
          </a:p>
          <a:p>
            <a:pPr lvl="1"/>
            <a:r>
              <a:rPr lang="en-US" sz="1800" dirty="0" smtClean="0"/>
              <a:t>a sample instance reflecting the data category</a:t>
            </a:r>
          </a:p>
          <a:p>
            <a:pPr lvl="1"/>
            <a:r>
              <a:rPr lang="en-US" sz="1800" dirty="0" smtClean="0"/>
              <a:t>should be limited to those that illustrate the data category in general, excluding language specific usage, which should be documented in a Linguistic Section</a:t>
            </a:r>
          </a:p>
          <a:p>
            <a:pPr lvl="1"/>
            <a:r>
              <a:rPr lang="en-US" sz="1800" dirty="0" smtClean="0"/>
              <a:t>may be accompanied by the source of the example</a:t>
            </a:r>
          </a:p>
          <a:p>
            <a:r>
              <a:rPr lang="en-US" sz="2000" dirty="0" smtClean="0"/>
              <a:t>The explanations</a:t>
            </a:r>
          </a:p>
          <a:p>
            <a:pPr lvl="1"/>
            <a:r>
              <a:rPr lang="en-US" sz="1800" dirty="0" smtClean="0"/>
              <a:t>any additional information about the data category that would not be relevant for a definition (for example, more precise linguistic background concerning the use of the data category)</a:t>
            </a:r>
          </a:p>
          <a:p>
            <a:pPr lvl="1"/>
            <a:r>
              <a:rPr lang="en-US" sz="1800" dirty="0" smtClean="0"/>
              <a:t>may be accompanied by the source from which the explanation has been borrowed or adapted</a:t>
            </a:r>
          </a:p>
          <a:p>
            <a:r>
              <a:rPr lang="en-US" sz="2000" dirty="0" smtClean="0"/>
              <a:t>The notes</a:t>
            </a:r>
          </a:p>
          <a:p>
            <a:pPr lvl="1"/>
            <a:r>
              <a:rPr lang="en-US" sz="1800" dirty="0" smtClean="0"/>
              <a:t>any additional information associated with the data category, excluding technical information that would normally be described in an explanation</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domains</a:t>
            </a:r>
            <a:endParaRPr lang="en-US" dirty="0"/>
          </a:p>
        </p:txBody>
      </p:sp>
      <p:sp>
        <p:nvSpPr>
          <p:cNvPr id="4" name="Rechthoek 7"/>
          <p:cNvSpPr/>
          <p:nvPr/>
        </p:nvSpPr>
        <p:spPr bwMode="auto">
          <a:xfrm>
            <a:off x="76200" y="1371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Complex Data Category</a:t>
            </a:r>
          </a:p>
        </p:txBody>
      </p:sp>
      <p:sp>
        <p:nvSpPr>
          <p:cNvPr id="5" name="Rechthoek 15"/>
          <p:cNvSpPr/>
          <p:nvPr/>
        </p:nvSpPr>
        <p:spPr bwMode="auto">
          <a:xfrm>
            <a:off x="3200400" y="15240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latin typeface="Arial" charset="0"/>
                <a:cs typeface="Arial" charset="0"/>
              </a:rPr>
              <a:t>Conceptual</a:t>
            </a:r>
            <a:r>
              <a:rPr kumimoji="0" lang="en-US" sz="1800" b="0" i="1" u="none" strike="noStrike" cap="none" normalizeH="0" dirty="0" smtClean="0">
                <a:ln>
                  <a:noFill/>
                </a:ln>
                <a:solidFill>
                  <a:schemeClr val="tx1"/>
                </a:solidFill>
                <a:effectLst/>
                <a:latin typeface="Arial" charset="0"/>
                <a:cs typeface="Arial" charset="0"/>
              </a:rPr>
              <a:t> Domain</a:t>
            </a:r>
            <a:endParaRPr kumimoji="0" lang="en-US" sz="1800" b="0" i="1" u="none" strike="noStrike" cap="none" normalizeH="0" baseline="0" dirty="0" smtClean="0">
              <a:ln>
                <a:noFill/>
              </a:ln>
              <a:solidFill>
                <a:schemeClr val="tx1"/>
              </a:solidFill>
              <a:effectLst/>
              <a:latin typeface="Arial" charset="0"/>
              <a:cs typeface="Arial" charset="0"/>
            </a:endParaRPr>
          </a:p>
        </p:txBody>
      </p:sp>
      <p:sp>
        <p:nvSpPr>
          <p:cNvPr id="6" name="Stroomdiagram: Beslissing 16"/>
          <p:cNvSpPr/>
          <p:nvPr/>
        </p:nvSpPr>
        <p:spPr bwMode="auto">
          <a:xfrm rot="5400000">
            <a:off x="2859024" y="13319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7" name="Rechthoek 20"/>
          <p:cNvSpPr/>
          <p:nvPr/>
        </p:nvSpPr>
        <p:spPr bwMode="auto">
          <a:xfrm>
            <a:off x="6324600" y="1371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i="1" dirty="0" smtClean="0"/>
              <a:t>Linguistic</a:t>
            </a:r>
            <a:r>
              <a:rPr kumimoji="0" lang="en-US" sz="1800" b="0" i="1" u="none" strike="noStrike" cap="none" normalizeH="0" baseline="0" dirty="0" smtClean="0">
                <a:ln>
                  <a:noFill/>
                </a:ln>
                <a:solidFill>
                  <a:schemeClr val="tx1"/>
                </a:solidFill>
                <a:effectLst/>
                <a:latin typeface="Arial" charset="0"/>
                <a:cs typeface="Arial" charset="0"/>
              </a:rPr>
              <a:t> Section</a:t>
            </a:r>
          </a:p>
        </p:txBody>
      </p:sp>
      <p:cxnSp>
        <p:nvCxnSpPr>
          <p:cNvPr id="8" name="Rechte verbindingslijn 63"/>
          <p:cNvCxnSpPr/>
          <p:nvPr/>
        </p:nvCxnSpPr>
        <p:spPr bwMode="auto">
          <a:xfrm>
            <a:off x="2819400" y="1447800"/>
            <a:ext cx="35052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9" name="Rechte verbindingslijn 65"/>
          <p:cNvCxnSpPr>
            <a:stCxn id="4" idx="3"/>
            <a:endCxn id="5" idx="1"/>
          </p:cNvCxnSpPr>
          <p:nvPr/>
        </p:nvCxnSpPr>
        <p:spPr bwMode="auto">
          <a:xfrm>
            <a:off x="2819400" y="1714500"/>
            <a:ext cx="381000" cy="152400"/>
          </a:xfrm>
          <a:prstGeom prst="bentConnector3">
            <a:avLst>
              <a:gd name="adj1" fmla="val 74243"/>
            </a:avLst>
          </a:prstGeom>
          <a:solidFill>
            <a:schemeClr val="bg1"/>
          </a:solidFill>
          <a:ln w="9525" cap="flat" cmpd="sng" algn="ctr">
            <a:solidFill>
              <a:schemeClr val="tx1"/>
            </a:solidFill>
            <a:prstDash val="solid"/>
            <a:round/>
            <a:headEnd type="none" w="med" len="med"/>
            <a:tailEnd type="none" w="med" len="med"/>
          </a:ln>
          <a:effectLst/>
        </p:spPr>
      </p:cxnSp>
      <p:cxnSp>
        <p:nvCxnSpPr>
          <p:cNvPr id="10" name="Rechte verbindingslijn 69"/>
          <p:cNvCxnSpPr>
            <a:stCxn id="7" idx="1"/>
            <a:endCxn id="5" idx="3"/>
          </p:cNvCxnSpPr>
          <p:nvPr/>
        </p:nvCxnSpPr>
        <p:spPr bwMode="auto">
          <a:xfrm rot="10800000" flipV="1">
            <a:off x="5943600" y="1714500"/>
            <a:ext cx="381000" cy="152400"/>
          </a:xfrm>
          <a:prstGeom prst="bentConnector3">
            <a:avLst>
              <a:gd name="adj1" fmla="val 76667"/>
            </a:avLst>
          </a:prstGeom>
          <a:solidFill>
            <a:schemeClr val="bg1"/>
          </a:solidFill>
          <a:ln w="9525" cap="flat" cmpd="sng" algn="ctr">
            <a:solidFill>
              <a:schemeClr val="tx1"/>
            </a:solidFill>
            <a:prstDash val="solid"/>
            <a:round/>
            <a:headEnd type="none" w="med" len="med"/>
            <a:tailEnd type="none" w="med" len="med"/>
          </a:ln>
          <a:effectLst/>
        </p:spPr>
      </p:cxnSp>
      <p:sp>
        <p:nvSpPr>
          <p:cNvPr id="11" name="Stroomdiagram: Beslissing 87"/>
          <p:cNvSpPr/>
          <p:nvPr/>
        </p:nvSpPr>
        <p:spPr bwMode="auto">
          <a:xfrm rot="5400000">
            <a:off x="2859024" y="15986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2" name="Stroomdiagram: Beslissing 88"/>
          <p:cNvSpPr/>
          <p:nvPr/>
        </p:nvSpPr>
        <p:spPr bwMode="auto">
          <a:xfrm rot="5400000">
            <a:off x="6135624" y="15986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nvGrpSpPr>
          <p:cNvPr id="13" name="Groep 141"/>
          <p:cNvGrpSpPr/>
          <p:nvPr/>
        </p:nvGrpSpPr>
        <p:grpSpPr>
          <a:xfrm>
            <a:off x="3200400" y="2209800"/>
            <a:ext cx="5867400" cy="3962400"/>
            <a:chOff x="3200400" y="2209800"/>
            <a:chExt cx="5867400" cy="3962400"/>
          </a:xfrm>
        </p:grpSpPr>
        <p:cxnSp>
          <p:nvCxnSpPr>
            <p:cNvPr id="14" name="Rechte verbindingslijn 36"/>
            <p:cNvCxnSpPr/>
            <p:nvPr/>
          </p:nvCxnSpPr>
          <p:spPr bwMode="auto">
            <a:xfrm rot="5400000" flipH="1" flipV="1">
              <a:off x="3163094" y="3847306"/>
              <a:ext cx="32766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5" name="Rechte verbindingslijn 38"/>
            <p:cNvCxnSpPr>
              <a:stCxn id="18" idx="0"/>
            </p:cNvCxnSpPr>
            <p:nvPr/>
          </p:nvCxnSpPr>
          <p:spPr bwMode="auto">
            <a:xfrm rot="5400000" flipH="1" flipV="1">
              <a:off x="3544094" y="3237706"/>
              <a:ext cx="20574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6" name="Rechthoek 6"/>
            <p:cNvSpPr/>
            <p:nvPr/>
          </p:nvSpPr>
          <p:spPr bwMode="auto">
            <a:xfrm>
              <a:off x="6324600" y="54864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Simple Data Category</a:t>
              </a:r>
            </a:p>
          </p:txBody>
        </p:sp>
        <p:sp>
          <p:nvSpPr>
            <p:cNvPr id="17" name="Rechthoek 32"/>
            <p:cNvSpPr/>
            <p:nvPr/>
          </p:nvSpPr>
          <p:spPr bwMode="auto">
            <a:xfrm>
              <a:off x="3200400" y="2895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Schema Specific Domain</a:t>
              </a:r>
            </a:p>
          </p:txBody>
        </p:sp>
        <p:sp>
          <p:nvSpPr>
            <p:cNvPr id="18" name="Rechthoek 33"/>
            <p:cNvSpPr/>
            <p:nvPr/>
          </p:nvSpPr>
          <p:spPr bwMode="auto">
            <a:xfrm>
              <a:off x="3200400" y="42672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Open Conceptual Domain</a:t>
              </a:r>
            </a:p>
          </p:txBody>
        </p:sp>
        <p:sp>
          <p:nvSpPr>
            <p:cNvPr id="19" name="Rechthoek 34"/>
            <p:cNvSpPr/>
            <p:nvPr/>
          </p:nvSpPr>
          <p:spPr bwMode="auto">
            <a:xfrm>
              <a:off x="3200400" y="54864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Value Domain</a:t>
              </a:r>
            </a:p>
          </p:txBody>
        </p:sp>
        <p:cxnSp>
          <p:nvCxnSpPr>
            <p:cNvPr id="20" name="Rechte verbindingslijn 40"/>
            <p:cNvCxnSpPr/>
            <p:nvPr/>
          </p:nvCxnSpPr>
          <p:spPr bwMode="auto">
            <a:xfrm rot="5400000" flipH="1" flipV="1">
              <a:off x="4001294" y="2551906"/>
              <a:ext cx="685006" cy="794"/>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21" name="Gelijkbenige driehoek 56"/>
            <p:cNvSpPr/>
            <p:nvPr/>
          </p:nvSpPr>
          <p:spPr bwMode="auto">
            <a:xfrm>
              <a:off x="4724400" y="22098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2" name="Gelijkbenige driehoek 57"/>
            <p:cNvSpPr/>
            <p:nvPr/>
          </p:nvSpPr>
          <p:spPr bwMode="auto">
            <a:xfrm>
              <a:off x="4495800" y="22098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3" name="Gelijkbenige driehoek 58"/>
            <p:cNvSpPr/>
            <p:nvPr/>
          </p:nvSpPr>
          <p:spPr bwMode="auto">
            <a:xfrm>
              <a:off x="4267200" y="22098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24" name="Rechte verbindingslijn 86"/>
            <p:cNvCxnSpPr>
              <a:stCxn id="19" idx="3"/>
              <a:endCxn id="16" idx="1"/>
            </p:cNvCxnSpPr>
            <p:nvPr/>
          </p:nvCxnSpPr>
          <p:spPr bwMode="auto">
            <a:xfrm>
              <a:off x="5943600" y="5829300"/>
              <a:ext cx="3810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25" name="Stroomdiagram: Beslissing 97"/>
            <p:cNvSpPr/>
            <p:nvPr/>
          </p:nvSpPr>
          <p:spPr bwMode="auto">
            <a:xfrm rot="5400000">
              <a:off x="5983224" y="5713476"/>
              <a:ext cx="152400" cy="231648"/>
            </a:xfrm>
            <a:prstGeom prst="flowChartDecision">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6" name="Tekstvak 130"/>
            <p:cNvSpPr txBox="1"/>
            <p:nvPr/>
          </p:nvSpPr>
          <p:spPr>
            <a:xfrm>
              <a:off x="6081481" y="5562600"/>
              <a:ext cx="319319" cy="369332"/>
            </a:xfrm>
            <a:prstGeom prst="rect">
              <a:avLst/>
            </a:prstGeom>
            <a:noFill/>
          </p:spPr>
          <p:txBody>
            <a:bodyPr wrap="none" rtlCol="0">
              <a:spAutoFit/>
            </a:bodyPr>
            <a:lstStyle/>
            <a:p>
              <a:r>
                <a:rPr lang="en-US" dirty="0" smtClean="0"/>
                <a:t>+</a:t>
              </a:r>
              <a:endParaRPr lang="en-US" dirty="0"/>
            </a:p>
          </p:txBody>
        </p:sp>
      </p:grpSp>
      <p:sp>
        <p:nvSpPr>
          <p:cNvPr id="27" name="Tekstvak 131"/>
          <p:cNvSpPr txBox="1"/>
          <p:nvPr/>
        </p:nvSpPr>
        <p:spPr>
          <a:xfrm>
            <a:off x="2895600" y="1828800"/>
            <a:ext cx="319319" cy="369332"/>
          </a:xfrm>
          <a:prstGeom prst="rect">
            <a:avLst/>
          </a:prstGeom>
          <a:noFill/>
        </p:spPr>
        <p:txBody>
          <a:bodyPr wrap="none" rtlCol="0">
            <a:spAutoFit/>
          </a:bodyPr>
          <a:lstStyle/>
          <a:p>
            <a:r>
              <a:rPr lang="en-US" dirty="0" smtClean="0"/>
              <a:t>+</a:t>
            </a:r>
            <a:endParaRPr lang="en-US" dirty="0"/>
          </a:p>
        </p:txBody>
      </p:sp>
      <p:grpSp>
        <p:nvGrpSpPr>
          <p:cNvPr id="28" name="Groep 142"/>
          <p:cNvGrpSpPr/>
          <p:nvPr/>
        </p:nvGrpSpPr>
        <p:grpSpPr>
          <a:xfrm>
            <a:off x="76200" y="2057400"/>
            <a:ext cx="3200400" cy="4114800"/>
            <a:chOff x="76200" y="2057400"/>
            <a:chExt cx="3200400" cy="4114800"/>
          </a:xfrm>
        </p:grpSpPr>
        <p:cxnSp>
          <p:nvCxnSpPr>
            <p:cNvPr id="29" name="Rechte verbindingslijn 42"/>
            <p:cNvCxnSpPr/>
            <p:nvPr/>
          </p:nvCxnSpPr>
          <p:spPr bwMode="auto">
            <a:xfrm rot="5400000" flipH="1" flipV="1">
              <a:off x="-494506" y="3771106"/>
              <a:ext cx="34290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30" name="Rechte verbindingslijn 44"/>
            <p:cNvCxnSpPr/>
            <p:nvPr/>
          </p:nvCxnSpPr>
          <p:spPr bwMode="auto">
            <a:xfrm rot="5400000" flipH="1" flipV="1">
              <a:off x="419894" y="3085306"/>
              <a:ext cx="20574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1" name="Rechthoek 29"/>
            <p:cNvSpPr/>
            <p:nvPr/>
          </p:nvSpPr>
          <p:spPr bwMode="auto">
            <a:xfrm>
              <a:off x="76200" y="27432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u="none" strike="noStrike" cap="none" normalizeH="0" baseline="0" dirty="0" smtClean="0">
                  <a:ln>
                    <a:noFill/>
                  </a:ln>
                  <a:solidFill>
                    <a:schemeClr val="tx1"/>
                  </a:solidFill>
                  <a:effectLst/>
                  <a:latin typeface="Arial" charset="0"/>
                  <a:cs typeface="Arial" charset="0"/>
                </a:rPr>
                <a:t>Constrained Data Category</a:t>
              </a:r>
            </a:p>
          </p:txBody>
        </p:sp>
        <p:sp>
          <p:nvSpPr>
            <p:cNvPr id="32" name="Rechthoek 30"/>
            <p:cNvSpPr/>
            <p:nvPr/>
          </p:nvSpPr>
          <p:spPr bwMode="auto">
            <a:xfrm>
              <a:off x="76200" y="41148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Open</a:t>
              </a:r>
              <a:r>
                <a:rPr kumimoji="0" lang="en-US" sz="1800" b="0" u="none" strike="noStrike" cap="none" normalizeH="0" baseline="0" dirty="0" smtClean="0">
                  <a:ln>
                    <a:noFill/>
                  </a:ln>
                  <a:solidFill>
                    <a:schemeClr val="tx1"/>
                  </a:solidFill>
                  <a:effectLst/>
                  <a:latin typeface="Arial" charset="0"/>
                  <a:cs typeface="Arial" charset="0"/>
                </a:rPr>
                <a:t> Data Category</a:t>
              </a:r>
            </a:p>
          </p:txBody>
        </p:sp>
        <p:sp>
          <p:nvSpPr>
            <p:cNvPr id="33" name="Rechthoek 31"/>
            <p:cNvSpPr/>
            <p:nvPr/>
          </p:nvSpPr>
          <p:spPr bwMode="auto">
            <a:xfrm>
              <a:off x="76200" y="54864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Closed</a:t>
              </a:r>
              <a:r>
                <a:rPr kumimoji="0" lang="en-US" sz="1800" b="0" u="none" strike="noStrike" cap="none" normalizeH="0" baseline="0" dirty="0" smtClean="0">
                  <a:ln>
                    <a:noFill/>
                  </a:ln>
                  <a:solidFill>
                    <a:schemeClr val="tx1"/>
                  </a:solidFill>
                  <a:effectLst/>
                  <a:latin typeface="Arial" charset="0"/>
                  <a:cs typeface="Arial" charset="0"/>
                </a:rPr>
                <a:t> Data Category</a:t>
              </a:r>
            </a:p>
          </p:txBody>
        </p:sp>
        <p:cxnSp>
          <p:nvCxnSpPr>
            <p:cNvPr id="34" name="Rechte verbindingslijn 46"/>
            <p:cNvCxnSpPr/>
            <p:nvPr/>
          </p:nvCxnSpPr>
          <p:spPr bwMode="auto">
            <a:xfrm rot="5400000" flipH="1" flipV="1">
              <a:off x="1334294" y="2399506"/>
              <a:ext cx="6858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5" name="Gelijkbenige driehoek 59"/>
            <p:cNvSpPr/>
            <p:nvPr/>
          </p:nvSpPr>
          <p:spPr bwMode="auto">
            <a:xfrm>
              <a:off x="1600200" y="20574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6" name="Gelijkbenige driehoek 60"/>
            <p:cNvSpPr/>
            <p:nvPr/>
          </p:nvSpPr>
          <p:spPr bwMode="auto">
            <a:xfrm>
              <a:off x="1371600" y="20574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7" name="Gelijkbenige driehoek 61"/>
            <p:cNvSpPr/>
            <p:nvPr/>
          </p:nvSpPr>
          <p:spPr bwMode="auto">
            <a:xfrm>
              <a:off x="1143000" y="20574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38" name="Rechte verbindingslijn 75"/>
            <p:cNvCxnSpPr>
              <a:stCxn id="31" idx="3"/>
              <a:endCxn id="17" idx="1"/>
            </p:cNvCxnSpPr>
            <p:nvPr/>
          </p:nvCxnSpPr>
          <p:spPr bwMode="auto">
            <a:xfrm>
              <a:off x="2819400" y="3086100"/>
              <a:ext cx="381000" cy="152400"/>
            </a:xfrm>
            <a:prstGeom prst="bentConnector3">
              <a:avLst>
                <a:gd name="adj1" fmla="val 76667"/>
              </a:avLst>
            </a:prstGeom>
            <a:solidFill>
              <a:schemeClr val="bg1"/>
            </a:solidFill>
            <a:ln w="9525" cap="flat" cmpd="sng" algn="ctr">
              <a:solidFill>
                <a:schemeClr val="tx1"/>
              </a:solidFill>
              <a:prstDash val="solid"/>
              <a:round/>
              <a:headEnd type="none" w="med" len="med"/>
              <a:tailEnd type="none" w="med" len="med"/>
            </a:ln>
            <a:effectLst/>
          </p:spPr>
        </p:cxnSp>
        <p:cxnSp>
          <p:nvCxnSpPr>
            <p:cNvPr id="39" name="Rechte verbindingslijn 82"/>
            <p:cNvCxnSpPr>
              <a:stCxn id="32" idx="3"/>
              <a:endCxn id="18" idx="1"/>
            </p:cNvCxnSpPr>
            <p:nvPr/>
          </p:nvCxnSpPr>
          <p:spPr bwMode="auto">
            <a:xfrm>
              <a:off x="2819400" y="4457700"/>
              <a:ext cx="381000" cy="152400"/>
            </a:xfrm>
            <a:prstGeom prst="bentConnector3">
              <a:avLst>
                <a:gd name="adj1" fmla="val 69394"/>
              </a:avLst>
            </a:prstGeom>
            <a:solidFill>
              <a:schemeClr val="bg1"/>
            </a:solidFill>
            <a:ln w="9525" cap="flat" cmpd="sng" algn="ctr">
              <a:solidFill>
                <a:schemeClr val="tx1"/>
              </a:solidFill>
              <a:prstDash val="solid"/>
              <a:round/>
              <a:headEnd type="none" w="med" len="med"/>
              <a:tailEnd type="none" w="med" len="med"/>
            </a:ln>
            <a:effectLst/>
          </p:spPr>
        </p:cxnSp>
        <p:sp>
          <p:nvSpPr>
            <p:cNvPr id="40" name="Stroomdiagram: Beslissing 92"/>
            <p:cNvSpPr/>
            <p:nvPr/>
          </p:nvSpPr>
          <p:spPr bwMode="auto">
            <a:xfrm rot="5400000">
              <a:off x="2859024" y="29702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1" name="Stroomdiagram: Beslissing 95"/>
            <p:cNvSpPr/>
            <p:nvPr/>
          </p:nvSpPr>
          <p:spPr bwMode="auto">
            <a:xfrm rot="5400000">
              <a:off x="2859024" y="43418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42" name="Rechte verbindingslijn 108"/>
            <p:cNvCxnSpPr>
              <a:stCxn id="33" idx="3"/>
              <a:endCxn id="19" idx="1"/>
            </p:cNvCxnSpPr>
            <p:nvPr/>
          </p:nvCxnSpPr>
          <p:spPr bwMode="auto">
            <a:xfrm>
              <a:off x="2819400" y="5829300"/>
              <a:ext cx="3810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3" name="Stroomdiagram: Beslissing 109"/>
            <p:cNvSpPr/>
            <p:nvPr/>
          </p:nvSpPr>
          <p:spPr bwMode="auto">
            <a:xfrm rot="5400000">
              <a:off x="2859024" y="57134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4" name="Tekstvak 132"/>
            <p:cNvSpPr txBox="1"/>
            <p:nvPr/>
          </p:nvSpPr>
          <p:spPr>
            <a:xfrm>
              <a:off x="2957281" y="3212068"/>
              <a:ext cx="319319" cy="369332"/>
            </a:xfrm>
            <a:prstGeom prst="rect">
              <a:avLst/>
            </a:prstGeom>
            <a:noFill/>
          </p:spPr>
          <p:txBody>
            <a:bodyPr wrap="none" rtlCol="0">
              <a:spAutoFit/>
            </a:bodyPr>
            <a:lstStyle/>
            <a:p>
              <a:r>
                <a:rPr lang="en-US" dirty="0" smtClean="0"/>
                <a:t>+</a:t>
              </a:r>
              <a:endParaRPr lang="en-US" dirty="0"/>
            </a:p>
          </p:txBody>
        </p:sp>
        <p:sp>
          <p:nvSpPr>
            <p:cNvPr id="45" name="Tekstvak 133"/>
            <p:cNvSpPr txBox="1"/>
            <p:nvPr/>
          </p:nvSpPr>
          <p:spPr>
            <a:xfrm>
              <a:off x="2957281" y="4583668"/>
              <a:ext cx="319319" cy="369332"/>
            </a:xfrm>
            <a:prstGeom prst="rect">
              <a:avLst/>
            </a:prstGeom>
            <a:noFill/>
          </p:spPr>
          <p:txBody>
            <a:bodyPr wrap="none" rtlCol="0">
              <a:spAutoFit/>
            </a:bodyPr>
            <a:lstStyle/>
            <a:p>
              <a:r>
                <a:rPr lang="en-US" dirty="0" smtClean="0"/>
                <a:t>+</a:t>
              </a:r>
              <a:endParaRPr lang="en-US" dirty="0"/>
            </a:p>
          </p:txBody>
        </p:sp>
        <p:sp>
          <p:nvSpPr>
            <p:cNvPr id="46" name="Tekstvak 134"/>
            <p:cNvSpPr txBox="1"/>
            <p:nvPr/>
          </p:nvSpPr>
          <p:spPr>
            <a:xfrm>
              <a:off x="2957281" y="5802868"/>
              <a:ext cx="319319" cy="369332"/>
            </a:xfrm>
            <a:prstGeom prst="rect">
              <a:avLst/>
            </a:prstGeom>
            <a:noFill/>
          </p:spPr>
          <p:txBody>
            <a:bodyPr wrap="none" rtlCol="0">
              <a:spAutoFit/>
            </a:bodyPr>
            <a:lstStyle/>
            <a:p>
              <a:r>
                <a:rPr lang="en-US" dirty="0" smtClean="0"/>
                <a:t>+</a:t>
              </a:r>
              <a:endParaRPr lang="en-US" dirty="0"/>
            </a:p>
          </p:txBody>
        </p:sp>
      </p:grpSp>
      <p:sp>
        <p:nvSpPr>
          <p:cNvPr id="47" name="Tekstvak 136"/>
          <p:cNvSpPr txBox="1"/>
          <p:nvPr/>
        </p:nvSpPr>
        <p:spPr>
          <a:xfrm>
            <a:off x="5897765" y="1905000"/>
            <a:ext cx="274435" cy="369332"/>
          </a:xfrm>
          <a:prstGeom prst="rect">
            <a:avLst/>
          </a:prstGeom>
          <a:noFill/>
        </p:spPr>
        <p:txBody>
          <a:bodyPr wrap="none" rtlCol="0">
            <a:spAutoFit/>
          </a:bodyPr>
          <a:lstStyle/>
          <a:p>
            <a:r>
              <a:rPr lang="en-US" dirty="0" smtClean="0"/>
              <a:t>*</a:t>
            </a:r>
            <a:endParaRPr lang="en-US" dirty="0"/>
          </a:p>
        </p:txBody>
      </p:sp>
      <p:grpSp>
        <p:nvGrpSpPr>
          <p:cNvPr id="48" name="Groep 143"/>
          <p:cNvGrpSpPr/>
          <p:nvPr/>
        </p:nvGrpSpPr>
        <p:grpSpPr>
          <a:xfrm>
            <a:off x="1371600" y="2057400"/>
            <a:ext cx="7696200" cy="3569732"/>
            <a:chOff x="1371600" y="2057400"/>
            <a:chExt cx="7696200" cy="3569732"/>
          </a:xfrm>
        </p:grpSpPr>
        <p:cxnSp>
          <p:nvCxnSpPr>
            <p:cNvPr id="49" name="Rechte verbindingslijn 80"/>
            <p:cNvCxnSpPr>
              <a:stCxn id="50" idx="2"/>
              <a:endCxn id="52" idx="2"/>
            </p:cNvCxnSpPr>
            <p:nvPr/>
          </p:nvCxnSpPr>
          <p:spPr bwMode="auto">
            <a:xfrm rot="10800000" flipH="1">
              <a:off x="2819400" y="3429000"/>
              <a:ext cx="4876800" cy="762000"/>
            </a:xfrm>
            <a:prstGeom prst="bentConnector4">
              <a:avLst>
                <a:gd name="adj1" fmla="val 58759"/>
                <a:gd name="adj2" fmla="val 57600"/>
              </a:avLst>
            </a:prstGeom>
            <a:solidFill>
              <a:schemeClr val="bg1"/>
            </a:solidFill>
            <a:ln w="9525" cap="flat" cmpd="sng" algn="ctr">
              <a:solidFill>
                <a:schemeClr val="tx1"/>
              </a:solidFill>
              <a:prstDash val="solid"/>
              <a:round/>
              <a:headEnd type="none" w="med" len="med"/>
              <a:tailEnd type="none" w="med" len="med"/>
            </a:ln>
            <a:effectLst/>
          </p:spPr>
        </p:cxnSp>
        <p:sp>
          <p:nvSpPr>
            <p:cNvPr id="50" name="Stroomdiagram: Beslissing 94"/>
            <p:cNvSpPr/>
            <p:nvPr/>
          </p:nvSpPr>
          <p:spPr bwMode="auto">
            <a:xfrm rot="5400000">
              <a:off x="2859024" y="40751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51" name="Rechte verbindingslijn 48"/>
            <p:cNvCxnSpPr/>
            <p:nvPr/>
          </p:nvCxnSpPr>
          <p:spPr bwMode="auto">
            <a:xfrm rot="5400000" flipH="1" flipV="1">
              <a:off x="6973094" y="3085306"/>
              <a:ext cx="20574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52" name="Rechthoek 27"/>
            <p:cNvSpPr/>
            <p:nvPr/>
          </p:nvSpPr>
          <p:spPr bwMode="auto">
            <a:xfrm>
              <a:off x="6324600" y="27432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t>Constrained Linguistic Section</a:t>
              </a:r>
              <a:endParaRPr kumimoji="0" lang="en-US" sz="1600" b="0" u="none" strike="noStrike" cap="none" normalizeH="0" baseline="0" dirty="0" smtClean="0">
                <a:ln>
                  <a:noFill/>
                </a:ln>
                <a:solidFill>
                  <a:schemeClr val="tx1"/>
                </a:solidFill>
                <a:effectLst/>
                <a:latin typeface="Arial" charset="0"/>
                <a:cs typeface="Arial" charset="0"/>
              </a:endParaRPr>
            </a:p>
          </p:txBody>
        </p:sp>
        <p:sp>
          <p:nvSpPr>
            <p:cNvPr id="53" name="Rechthoek 28"/>
            <p:cNvSpPr/>
            <p:nvPr/>
          </p:nvSpPr>
          <p:spPr bwMode="auto">
            <a:xfrm>
              <a:off x="6324600" y="41148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t>Closed Linguistic Section</a:t>
              </a:r>
              <a:endParaRPr kumimoji="0" lang="en-US" sz="1600" b="0" u="none" strike="noStrike" cap="none" normalizeH="0" baseline="0" dirty="0" smtClean="0">
                <a:ln>
                  <a:noFill/>
                </a:ln>
                <a:solidFill>
                  <a:schemeClr val="tx1"/>
                </a:solidFill>
                <a:effectLst/>
                <a:latin typeface="Arial" charset="0"/>
                <a:cs typeface="Arial" charset="0"/>
              </a:endParaRPr>
            </a:p>
          </p:txBody>
        </p:sp>
        <p:cxnSp>
          <p:nvCxnSpPr>
            <p:cNvPr id="54" name="Rechte verbindingslijn 52"/>
            <p:cNvCxnSpPr/>
            <p:nvPr/>
          </p:nvCxnSpPr>
          <p:spPr bwMode="auto">
            <a:xfrm rot="5400000" flipH="1" flipV="1">
              <a:off x="7430294" y="2399506"/>
              <a:ext cx="6858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55" name="Gelijkbenige driehoek 54"/>
            <p:cNvSpPr/>
            <p:nvPr/>
          </p:nvSpPr>
          <p:spPr bwMode="auto">
            <a:xfrm>
              <a:off x="7696200" y="20574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6" name="Gelijkbenige driehoek 55"/>
            <p:cNvSpPr/>
            <p:nvPr/>
          </p:nvSpPr>
          <p:spPr bwMode="auto">
            <a:xfrm>
              <a:off x="7924800" y="20574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57" name="Rechte verbindingslijn 71"/>
            <p:cNvCxnSpPr/>
            <p:nvPr/>
          </p:nvCxnSpPr>
          <p:spPr bwMode="auto">
            <a:xfrm rot="10800000">
              <a:off x="2819400" y="2819400"/>
              <a:ext cx="35052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58" name="Rechte verbindingslijn 73"/>
            <p:cNvCxnSpPr>
              <a:stCxn id="52" idx="1"/>
              <a:endCxn id="17" idx="3"/>
            </p:cNvCxnSpPr>
            <p:nvPr/>
          </p:nvCxnSpPr>
          <p:spPr bwMode="auto">
            <a:xfrm rot="10800000" flipV="1">
              <a:off x="5943600" y="3086100"/>
              <a:ext cx="381000" cy="152400"/>
            </a:xfrm>
            <a:prstGeom prst="bentConnector3">
              <a:avLst>
                <a:gd name="adj1" fmla="val 79091"/>
              </a:avLst>
            </a:prstGeom>
            <a:solidFill>
              <a:schemeClr val="bg1"/>
            </a:solidFill>
            <a:ln w="9525" cap="flat" cmpd="sng" algn="ctr">
              <a:solidFill>
                <a:schemeClr val="tx1"/>
              </a:solidFill>
              <a:prstDash val="solid"/>
              <a:round/>
              <a:headEnd type="none" w="med" len="med"/>
              <a:tailEnd type="none" w="med" len="med"/>
            </a:ln>
            <a:effectLst/>
          </p:spPr>
        </p:cxnSp>
        <p:cxnSp>
          <p:nvCxnSpPr>
            <p:cNvPr id="59" name="Rechte verbindingslijn 77"/>
            <p:cNvCxnSpPr>
              <a:stCxn id="33" idx="0"/>
              <a:endCxn id="53" idx="2"/>
            </p:cNvCxnSpPr>
            <p:nvPr/>
          </p:nvCxnSpPr>
          <p:spPr bwMode="auto">
            <a:xfrm rot="5400000" flipH="1" flipV="1">
              <a:off x="4229100" y="2019300"/>
              <a:ext cx="685800" cy="6248400"/>
            </a:xfrm>
            <a:prstGeom prst="bentConnector3">
              <a:avLst>
                <a:gd name="adj1" fmla="val 50000"/>
              </a:avLst>
            </a:prstGeom>
            <a:solidFill>
              <a:schemeClr val="bg1"/>
            </a:solidFill>
            <a:ln w="9525" cap="flat" cmpd="sng" algn="ctr">
              <a:solidFill>
                <a:schemeClr val="tx1"/>
              </a:solidFill>
              <a:prstDash val="solid"/>
              <a:round/>
              <a:headEnd type="none" w="med" len="med"/>
              <a:tailEnd type="none" w="med" len="med"/>
            </a:ln>
            <a:effectLst/>
          </p:spPr>
        </p:cxnSp>
        <p:sp>
          <p:nvSpPr>
            <p:cNvPr id="60" name="Stroomdiagram: Beslissing 91"/>
            <p:cNvSpPr/>
            <p:nvPr/>
          </p:nvSpPr>
          <p:spPr bwMode="auto">
            <a:xfrm rot="5400000">
              <a:off x="2859024" y="27035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61" name="Stroomdiagram: Beslissing 93"/>
            <p:cNvSpPr/>
            <p:nvPr/>
          </p:nvSpPr>
          <p:spPr bwMode="auto">
            <a:xfrm rot="5400000">
              <a:off x="6135624" y="29702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62" name="Stroomdiagram: Beslissing 96"/>
            <p:cNvSpPr/>
            <p:nvPr/>
          </p:nvSpPr>
          <p:spPr bwMode="auto">
            <a:xfrm rot="5400000">
              <a:off x="6135624" y="4341876"/>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63" name="Stroomdiagram: Beslissing 98"/>
            <p:cNvSpPr/>
            <p:nvPr/>
          </p:nvSpPr>
          <p:spPr bwMode="auto">
            <a:xfrm rot="10800000">
              <a:off x="1371600" y="52578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64" name="Rechte verbindingslijn 115"/>
            <p:cNvCxnSpPr>
              <a:stCxn id="62" idx="0"/>
              <a:endCxn id="19" idx="0"/>
            </p:cNvCxnSpPr>
            <p:nvPr/>
          </p:nvCxnSpPr>
          <p:spPr bwMode="auto">
            <a:xfrm flipH="1">
              <a:off x="4572000" y="4457700"/>
              <a:ext cx="1755648" cy="1028700"/>
            </a:xfrm>
            <a:prstGeom prst="bentConnector4">
              <a:avLst>
                <a:gd name="adj1" fmla="val 16440"/>
                <a:gd name="adj2" fmla="val 55630"/>
              </a:avLst>
            </a:prstGeom>
            <a:solidFill>
              <a:schemeClr val="bg1"/>
            </a:solidFill>
            <a:ln w="9525" cap="flat" cmpd="sng" algn="ctr">
              <a:solidFill>
                <a:schemeClr val="tx1"/>
              </a:solidFill>
              <a:prstDash val="solid"/>
              <a:round/>
              <a:headEnd type="none" w="med" len="med"/>
              <a:tailEnd type="none" w="med" len="med"/>
            </a:ln>
            <a:effectLst/>
          </p:spPr>
        </p:cxnSp>
        <p:sp>
          <p:nvSpPr>
            <p:cNvPr id="65" name="Tekstvak 128"/>
            <p:cNvSpPr txBox="1"/>
            <p:nvPr/>
          </p:nvSpPr>
          <p:spPr>
            <a:xfrm>
              <a:off x="6050165" y="2602468"/>
              <a:ext cx="274435" cy="369332"/>
            </a:xfrm>
            <a:prstGeom prst="rect">
              <a:avLst/>
            </a:prstGeom>
            <a:noFill/>
          </p:spPr>
          <p:txBody>
            <a:bodyPr wrap="none" rtlCol="0">
              <a:spAutoFit/>
            </a:bodyPr>
            <a:lstStyle/>
            <a:p>
              <a:r>
                <a:rPr lang="en-US" dirty="0" smtClean="0"/>
                <a:t>*</a:t>
              </a:r>
              <a:endParaRPr lang="en-US" dirty="0"/>
            </a:p>
          </p:txBody>
        </p:sp>
        <p:sp>
          <p:nvSpPr>
            <p:cNvPr id="66" name="Tekstvak 129"/>
            <p:cNvSpPr txBox="1"/>
            <p:nvPr/>
          </p:nvSpPr>
          <p:spPr>
            <a:xfrm>
              <a:off x="7421765" y="3429000"/>
              <a:ext cx="274435" cy="369332"/>
            </a:xfrm>
            <a:prstGeom prst="rect">
              <a:avLst/>
            </a:prstGeom>
            <a:noFill/>
          </p:spPr>
          <p:txBody>
            <a:bodyPr wrap="none" rtlCol="0">
              <a:spAutoFit/>
            </a:bodyPr>
            <a:lstStyle/>
            <a:p>
              <a:r>
                <a:rPr lang="en-US" dirty="0" smtClean="0"/>
                <a:t>*</a:t>
              </a:r>
              <a:endParaRPr lang="en-US" dirty="0"/>
            </a:p>
          </p:txBody>
        </p:sp>
        <p:sp>
          <p:nvSpPr>
            <p:cNvPr id="67" name="Tekstvak 135"/>
            <p:cNvSpPr txBox="1"/>
            <p:nvPr/>
          </p:nvSpPr>
          <p:spPr>
            <a:xfrm>
              <a:off x="7421765" y="4800600"/>
              <a:ext cx="274435" cy="369332"/>
            </a:xfrm>
            <a:prstGeom prst="rect">
              <a:avLst/>
            </a:prstGeom>
            <a:noFill/>
          </p:spPr>
          <p:txBody>
            <a:bodyPr wrap="none" rtlCol="0">
              <a:spAutoFit/>
            </a:bodyPr>
            <a:lstStyle/>
            <a:p>
              <a:r>
                <a:rPr lang="en-US" dirty="0" smtClean="0"/>
                <a:t>*</a:t>
              </a:r>
              <a:endParaRPr lang="en-US" dirty="0"/>
            </a:p>
          </p:txBody>
        </p:sp>
        <p:sp>
          <p:nvSpPr>
            <p:cNvPr id="68" name="Tekstvak 137"/>
            <p:cNvSpPr txBox="1"/>
            <p:nvPr/>
          </p:nvSpPr>
          <p:spPr>
            <a:xfrm>
              <a:off x="5897765" y="3288268"/>
              <a:ext cx="274435" cy="369332"/>
            </a:xfrm>
            <a:prstGeom prst="rect">
              <a:avLst/>
            </a:prstGeom>
            <a:noFill/>
          </p:spPr>
          <p:txBody>
            <a:bodyPr wrap="none" rtlCol="0">
              <a:spAutoFit/>
            </a:bodyPr>
            <a:lstStyle/>
            <a:p>
              <a:r>
                <a:rPr lang="en-US" dirty="0" smtClean="0"/>
                <a:t>*</a:t>
              </a:r>
              <a:endParaRPr lang="en-US" dirty="0"/>
            </a:p>
          </p:txBody>
        </p:sp>
        <p:sp>
          <p:nvSpPr>
            <p:cNvPr id="69" name="Tekstvak 138"/>
            <p:cNvSpPr txBox="1"/>
            <p:nvPr/>
          </p:nvSpPr>
          <p:spPr>
            <a:xfrm>
              <a:off x="4343400" y="5257800"/>
              <a:ext cx="274435" cy="369332"/>
            </a:xfrm>
            <a:prstGeom prst="rect">
              <a:avLst/>
            </a:prstGeom>
            <a:noFill/>
          </p:spPr>
          <p:txBody>
            <a:bodyPr wrap="none" rtlCol="0">
              <a:spAutoFit/>
            </a:bodyPr>
            <a:lstStyle/>
            <a:p>
              <a:r>
                <a:rPr lang="en-US" dirty="0" smtClean="0"/>
                <a:t>*</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domains</a:t>
            </a:r>
            <a:endParaRPr lang="en-US" dirty="0"/>
          </a:p>
        </p:txBody>
      </p:sp>
      <p:sp>
        <p:nvSpPr>
          <p:cNvPr id="3" name="Content Placeholder 2"/>
          <p:cNvSpPr>
            <a:spLocks noGrp="1"/>
          </p:cNvSpPr>
          <p:nvPr>
            <p:ph idx="1"/>
          </p:nvPr>
        </p:nvSpPr>
        <p:spPr/>
        <p:txBody>
          <a:bodyPr/>
          <a:lstStyle/>
          <a:p>
            <a:r>
              <a:rPr lang="en-US" dirty="0" smtClean="0"/>
              <a:t>The mandatory data type</a:t>
            </a:r>
          </a:p>
          <a:p>
            <a:pPr lvl="1"/>
            <a:r>
              <a:rPr lang="en-US" dirty="0" smtClean="0"/>
              <a:t>the data type, as defined for W3C XML Schema, of this complex data category</a:t>
            </a:r>
          </a:p>
          <a:p>
            <a:pPr lvl="1"/>
            <a:r>
              <a:rPr lang="en-US" dirty="0" smtClean="0"/>
              <a:t> the default data type is </a:t>
            </a:r>
            <a:r>
              <a:rPr lang="en-US" i="1" dirty="0" smtClean="0"/>
              <a:t>string</a:t>
            </a:r>
          </a:p>
          <a:p>
            <a:pPr lvl="1"/>
            <a:endParaRPr lang="en-US" i="1" dirty="0" smtClean="0"/>
          </a:p>
          <a:p>
            <a:r>
              <a:rPr lang="en-US" dirty="0" smtClean="0"/>
              <a:t>Just the data type is enough for an open data category</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W3X XML Schema data types</a:t>
            </a:r>
            <a:endParaRPr lang="en-US" dirty="0"/>
          </a:p>
        </p:txBody>
      </p:sp>
      <p:pic>
        <p:nvPicPr>
          <p:cNvPr id="4" name="Picture 3" descr="type-hierarchy.gif"/>
          <p:cNvPicPr>
            <a:picLocks noChangeAspect="1"/>
          </p:cNvPicPr>
          <p:nvPr/>
        </p:nvPicPr>
        <p:blipFill>
          <a:blip r:embed="rId2" cstate="print"/>
          <a:srcRect b="18745"/>
          <a:stretch>
            <a:fillRect/>
          </a:stretch>
        </p:blipFill>
        <p:spPr>
          <a:xfrm>
            <a:off x="1524000" y="1219110"/>
            <a:ext cx="5991225" cy="554918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Constrained Conceptual Domain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mandatory constraint:</a:t>
            </a:r>
          </a:p>
          <a:p>
            <a:pPr lvl="1"/>
            <a:r>
              <a:rPr lang="en-US" dirty="0" smtClean="0"/>
              <a:t>allows users to express constraints on the possible values of a conceptual domain associated with a given data type in a rule language suitable for the schema in question</a:t>
            </a:r>
          </a:p>
          <a:p>
            <a:pPr lvl="1"/>
            <a:r>
              <a:rPr lang="en-US" dirty="0" smtClean="0"/>
              <a:t>rule languages currently ‘supported’:</a:t>
            </a:r>
          </a:p>
          <a:p>
            <a:pPr lvl="2"/>
            <a:r>
              <a:rPr lang="en-US" dirty="0" err="1" smtClean="0"/>
              <a:t>Schematron</a:t>
            </a:r>
            <a:endParaRPr lang="en-US" dirty="0" smtClean="0"/>
          </a:p>
          <a:p>
            <a:pPr lvl="2"/>
            <a:r>
              <a:rPr lang="en-US" dirty="0" smtClean="0"/>
              <a:t>Object Constraint Language</a:t>
            </a:r>
          </a:p>
          <a:p>
            <a:pPr lvl="2"/>
            <a:r>
              <a:rPr lang="en-US" dirty="0" smtClean="0"/>
              <a:t>Semantic Web Rule Language</a:t>
            </a:r>
          </a:p>
          <a:p>
            <a:pPr lvl="2"/>
            <a:r>
              <a:rPr lang="en-US" dirty="0" smtClean="0"/>
              <a:t>Relax NG</a:t>
            </a:r>
          </a:p>
          <a:p>
            <a:pPr lvl="1"/>
            <a:r>
              <a:rPr lang="en-US" dirty="0" smtClean="0"/>
              <a:t>the DCR doesn’t do any interpretation of the rules, this has to be done by the user/TDG/DCR Board</a:t>
            </a:r>
          </a:p>
          <a:p>
            <a:r>
              <a:rPr lang="en-US" dirty="0" err="1" smtClean="0"/>
              <a:t>ISOcat</a:t>
            </a:r>
            <a:r>
              <a:rPr lang="en-US" dirty="0" smtClean="0"/>
              <a:t> does check if its valid XML (when applicable)</a:t>
            </a:r>
          </a:p>
          <a:p>
            <a:r>
              <a:rPr lang="en-US" dirty="0" err="1" smtClean="0"/>
              <a:t>ISOcat’s</a:t>
            </a:r>
            <a:r>
              <a:rPr lang="en-US" dirty="0" smtClean="0"/>
              <a:t> DCIF export is somewhat incomplete in this area: constraints expressed in XML are outputted as one text block instead of being an integrated part of the DCIF document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Profile value domains</a:t>
            </a:r>
            <a:endParaRPr lang="en-US" dirty="0"/>
          </a:p>
        </p:txBody>
      </p:sp>
      <p:sp>
        <p:nvSpPr>
          <p:cNvPr id="4" name="Rechthoek 18"/>
          <p:cNvSpPr/>
          <p:nvPr/>
        </p:nvSpPr>
        <p:spPr bwMode="auto">
          <a:xfrm>
            <a:off x="3886200" y="4800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Simple Data Category</a:t>
            </a:r>
          </a:p>
        </p:txBody>
      </p:sp>
      <p:sp>
        <p:nvSpPr>
          <p:cNvPr id="5" name="Rechthoek 21"/>
          <p:cNvSpPr/>
          <p:nvPr/>
        </p:nvSpPr>
        <p:spPr bwMode="auto">
          <a:xfrm>
            <a:off x="457200" y="48006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Value Domain</a:t>
            </a:r>
          </a:p>
        </p:txBody>
      </p:sp>
      <p:cxnSp>
        <p:nvCxnSpPr>
          <p:cNvPr id="6" name="Rechte verbindingslijn 26"/>
          <p:cNvCxnSpPr>
            <a:stCxn id="5" idx="3"/>
            <a:endCxn id="4" idx="1"/>
          </p:cNvCxnSpPr>
          <p:nvPr/>
        </p:nvCxnSpPr>
        <p:spPr bwMode="auto">
          <a:xfrm>
            <a:off x="3200400" y="5143500"/>
            <a:ext cx="6858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7" name="Stroomdiagram: Beslissing 27"/>
          <p:cNvSpPr/>
          <p:nvPr/>
        </p:nvSpPr>
        <p:spPr bwMode="auto">
          <a:xfrm rot="5400000">
            <a:off x="3240024" y="5027676"/>
            <a:ext cx="152400" cy="231648"/>
          </a:xfrm>
          <a:prstGeom prst="flowChartDecision">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8" name="Rechthoek 33"/>
          <p:cNvSpPr/>
          <p:nvPr/>
        </p:nvSpPr>
        <p:spPr bwMode="auto">
          <a:xfrm>
            <a:off x="457200" y="20574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Closed</a:t>
            </a:r>
            <a:r>
              <a:rPr kumimoji="0" lang="en-US" sz="1800" b="0" u="none" strike="noStrike" cap="none" normalizeH="0" baseline="0" dirty="0" smtClean="0">
                <a:ln>
                  <a:noFill/>
                </a:ln>
                <a:solidFill>
                  <a:schemeClr val="tx1"/>
                </a:solidFill>
                <a:effectLst/>
                <a:latin typeface="Arial" charset="0"/>
                <a:cs typeface="Arial" charset="0"/>
              </a:rPr>
              <a:t> Data Category</a:t>
            </a:r>
          </a:p>
        </p:txBody>
      </p:sp>
      <p:cxnSp>
        <p:nvCxnSpPr>
          <p:cNvPr id="9" name="Rechte verbindingslijn 42"/>
          <p:cNvCxnSpPr>
            <a:stCxn id="8" idx="2"/>
            <a:endCxn id="5" idx="0"/>
          </p:cNvCxnSpPr>
          <p:nvPr/>
        </p:nvCxnSpPr>
        <p:spPr bwMode="auto">
          <a:xfrm rot="5400000">
            <a:off x="800100" y="3771900"/>
            <a:ext cx="2057400" cy="158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0" name="Stroomdiagram: Beslissing 43"/>
          <p:cNvSpPr/>
          <p:nvPr/>
        </p:nvSpPr>
        <p:spPr bwMode="auto">
          <a:xfrm rot="10800000">
            <a:off x="1752600" y="2743200"/>
            <a:ext cx="152400" cy="231648"/>
          </a:xfrm>
          <a:prstGeom prst="flowChartDecision">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1" name="Tekstvak 92"/>
          <p:cNvSpPr txBox="1"/>
          <p:nvPr/>
        </p:nvSpPr>
        <p:spPr>
          <a:xfrm>
            <a:off x="3581400" y="4800600"/>
            <a:ext cx="319319" cy="369332"/>
          </a:xfrm>
          <a:prstGeom prst="rect">
            <a:avLst/>
          </a:prstGeom>
          <a:noFill/>
        </p:spPr>
        <p:txBody>
          <a:bodyPr wrap="none" rtlCol="0">
            <a:spAutoFit/>
          </a:bodyPr>
          <a:lstStyle/>
          <a:p>
            <a:r>
              <a:rPr lang="en-US" dirty="0" smtClean="0"/>
              <a:t>+</a:t>
            </a:r>
            <a:endParaRPr lang="en-US" dirty="0"/>
          </a:p>
        </p:txBody>
      </p:sp>
      <p:grpSp>
        <p:nvGrpSpPr>
          <p:cNvPr id="12" name="Groep 94"/>
          <p:cNvGrpSpPr/>
          <p:nvPr/>
        </p:nvGrpSpPr>
        <p:grpSpPr>
          <a:xfrm>
            <a:off x="457200" y="3135868"/>
            <a:ext cx="2743200" cy="1664732"/>
            <a:chOff x="457200" y="3135868"/>
            <a:chExt cx="2743200" cy="1664732"/>
          </a:xfrm>
        </p:grpSpPr>
        <p:sp>
          <p:nvSpPr>
            <p:cNvPr id="13" name="Rechthoek 69"/>
            <p:cNvSpPr/>
            <p:nvPr/>
          </p:nvSpPr>
          <p:spPr bwMode="auto">
            <a:xfrm>
              <a:off x="457200" y="3429000"/>
              <a:ext cx="2743200" cy="6858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u="none" strike="noStrike" cap="none" normalizeH="0" baseline="0" dirty="0" smtClean="0">
                  <a:ln>
                    <a:noFill/>
                  </a:ln>
                  <a:solidFill>
                    <a:schemeClr val="tx1"/>
                  </a:solidFill>
                  <a:effectLst/>
                  <a:latin typeface="Arial" charset="0"/>
                  <a:cs typeface="Arial" charset="0"/>
                </a:rPr>
                <a:t>Profile Value Domain</a:t>
              </a:r>
            </a:p>
          </p:txBody>
        </p:sp>
        <p:sp>
          <p:nvSpPr>
            <p:cNvPr id="14" name="Gelijkbenige driehoek 35"/>
            <p:cNvSpPr/>
            <p:nvPr/>
          </p:nvSpPr>
          <p:spPr bwMode="auto">
            <a:xfrm flipV="1">
              <a:off x="1752600" y="4648200"/>
              <a:ext cx="152400" cy="152400"/>
            </a:xfrm>
            <a:prstGeom prst="triangl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5" name="Tekstvak 93"/>
            <p:cNvSpPr txBox="1"/>
            <p:nvPr/>
          </p:nvSpPr>
          <p:spPr>
            <a:xfrm>
              <a:off x="1814281" y="3135868"/>
              <a:ext cx="319319" cy="369332"/>
            </a:xfrm>
            <a:prstGeom prst="rect">
              <a:avLst/>
            </a:prstGeom>
            <a:noFill/>
          </p:spPr>
          <p:txBody>
            <a:bodyPr wrap="none" rtlCol="0">
              <a:spAutoFit/>
            </a:bodyPr>
            <a:lstStyle/>
            <a:p>
              <a:r>
                <a:rPr lang="en-US" dirty="0" smtClean="0"/>
                <a:t>+</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Profile Value Domain</a:t>
            </a:r>
            <a:endParaRPr lang="en-US" dirty="0"/>
          </a:p>
        </p:txBody>
      </p:sp>
      <p:sp>
        <p:nvSpPr>
          <p:cNvPr id="3" name="Content Placeholder 2"/>
          <p:cNvSpPr>
            <a:spLocks noGrp="1"/>
          </p:cNvSpPr>
          <p:nvPr>
            <p:ph idx="1"/>
          </p:nvPr>
        </p:nvSpPr>
        <p:spPr/>
        <p:txBody>
          <a:bodyPr>
            <a:noAutofit/>
          </a:bodyPr>
          <a:lstStyle/>
          <a:p>
            <a:r>
              <a:rPr lang="en-US" sz="2400" dirty="0" smtClean="0"/>
              <a:t>set of permissible values for a specific profile</a:t>
            </a:r>
          </a:p>
          <a:p>
            <a:r>
              <a:rPr lang="en-US" sz="2400" dirty="0" smtClean="0"/>
              <a:t>each value is represented by a simple data category</a:t>
            </a:r>
          </a:p>
          <a:p>
            <a:r>
              <a:rPr lang="en-US" sz="2400" dirty="0" smtClean="0"/>
              <a:t>the simple data category needs to be a member of the profile</a:t>
            </a:r>
          </a:p>
          <a:p>
            <a:endParaRPr lang="en-US" sz="2400" dirty="0" smtClean="0"/>
          </a:p>
          <a:p>
            <a:r>
              <a:rPr lang="en-US" sz="2400" dirty="0" err="1" smtClean="0"/>
              <a:t>ISOcat</a:t>
            </a:r>
            <a:r>
              <a:rPr lang="en-US" sz="2400" dirty="0" smtClean="0"/>
              <a:t> makes an exception for the </a:t>
            </a:r>
            <a:r>
              <a:rPr lang="en-US" sz="2400" i="1" dirty="0" smtClean="0"/>
              <a:t>Private</a:t>
            </a:r>
            <a:r>
              <a:rPr lang="en-US" sz="2400" dirty="0" smtClean="0"/>
              <a:t> profile value domain which can contain any simple data category</a:t>
            </a:r>
          </a:p>
          <a:p>
            <a:r>
              <a:rPr lang="en-US" sz="2400" dirty="0" smtClean="0"/>
              <a:t>Standardized data categories can’t have a </a:t>
            </a:r>
            <a:r>
              <a:rPr lang="en-US" sz="2400" i="1" dirty="0" smtClean="0"/>
              <a:t>Private</a:t>
            </a:r>
            <a:r>
              <a:rPr lang="en-US" sz="2400" dirty="0" smtClean="0"/>
              <a:t> profile value domain</a:t>
            </a:r>
          </a:p>
          <a:p>
            <a:r>
              <a:rPr lang="en-US" sz="2400" dirty="0" err="1" smtClean="0"/>
              <a:t>ISOcat</a:t>
            </a:r>
            <a:r>
              <a:rPr lang="en-US" sz="2400" dirty="0" smtClean="0"/>
              <a:t> tries to simplify the creation of the value domain by automating the assignment to profile value domains. However, at the moment this is too simplistic and a more advanced editor is needed to fully manage profile value domains.</a:t>
            </a: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graphicFrame>
        <p:nvGraphicFramePr>
          <p:cNvPr id="4" name="Table 3"/>
          <p:cNvGraphicFramePr>
            <a:graphicFrameLocks noGrp="1"/>
          </p:cNvGraphicFramePr>
          <p:nvPr/>
        </p:nvGraphicFramePr>
        <p:xfrm>
          <a:off x="1447800" y="1905000"/>
          <a:ext cx="5638800" cy="3708400"/>
        </p:xfrm>
        <a:graphic>
          <a:graphicData uri="http://schemas.openxmlformats.org/drawingml/2006/table">
            <a:tbl>
              <a:tblPr firstRow="1" bandRow="1">
                <a:tableStyleId>{5C22544A-7EE6-4342-B048-85BDC9FD1C3A}</a:tableStyleId>
              </a:tblPr>
              <a:tblGrid>
                <a:gridCol w="2396490"/>
                <a:gridCol w="1565910"/>
                <a:gridCol w="1676400"/>
              </a:tblGrid>
              <a:tr h="370840">
                <a:tc>
                  <a:txBody>
                    <a:bodyPr/>
                    <a:lstStyle/>
                    <a:p>
                      <a:r>
                        <a:rPr lang="en-US" dirty="0" smtClean="0"/>
                        <a:t>Data category</a:t>
                      </a:r>
                      <a:endParaRPr lang="en-US" dirty="0"/>
                    </a:p>
                  </a:txBody>
                  <a:tcPr/>
                </a:tc>
                <a:tc>
                  <a:txBody>
                    <a:bodyPr/>
                    <a:lstStyle/>
                    <a:p>
                      <a:pPr algn="ctr"/>
                      <a:r>
                        <a:rPr lang="en-US" dirty="0" err="1" smtClean="0"/>
                        <a:t>Morposyntax</a:t>
                      </a:r>
                      <a:endParaRPr lang="en-US" dirty="0"/>
                    </a:p>
                  </a:txBody>
                  <a:tcPr/>
                </a:tc>
                <a:tc>
                  <a:txBody>
                    <a:bodyPr/>
                    <a:lstStyle/>
                    <a:p>
                      <a:pPr algn="ctr"/>
                      <a:r>
                        <a:rPr lang="en-US" dirty="0" smtClean="0"/>
                        <a:t>Terminology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i="1" dirty="0" err="1" smtClean="0"/>
                        <a:t>partOfSpeech</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  /</a:t>
                      </a:r>
                      <a:r>
                        <a:rPr lang="en-US" i="1" dirty="0" smtClean="0"/>
                        <a:t>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    /</a:t>
                      </a:r>
                      <a:r>
                        <a:rPr lang="en-US" i="1" dirty="0" err="1" smtClean="0"/>
                        <a:t>ordinalAdjective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r>
                        <a:rPr lang="en-US" dirty="0" smtClean="0"/>
                        <a:t>    /</a:t>
                      </a:r>
                      <a:r>
                        <a:rPr lang="en-US" i="1" dirty="0" err="1" smtClean="0"/>
                        <a:t>participleAdjective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a:buNone/>
                      </a:pPr>
                      <a:r>
                        <a:rPr lang="en-US" dirty="0" smtClean="0"/>
                        <a:t>    /</a:t>
                      </a:r>
                      <a:r>
                        <a:rPr lang="en-US" i="1" dirty="0" err="1" smtClean="0"/>
                        <a:t>qualifierAdjective</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i="1" dirty="0" err="1" smtClean="0"/>
                        <a:t>adposition</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i="1" dirty="0" err="1" smtClean="0"/>
                        <a:t>circumposition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i="1" dirty="0" smtClean="0"/>
                        <a:t>preposition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i="1" dirty="0" smtClean="0"/>
                        <a:t>postposition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Linguistic Sections</a:t>
            </a:r>
            <a:endParaRPr lang="en-US" dirty="0"/>
          </a:p>
        </p:txBody>
      </p:sp>
      <p:sp>
        <p:nvSpPr>
          <p:cNvPr id="3" name="Content Placeholder 2"/>
          <p:cNvSpPr>
            <a:spLocks noGrp="1"/>
          </p:cNvSpPr>
          <p:nvPr>
            <p:ph idx="1"/>
          </p:nvPr>
        </p:nvSpPr>
        <p:spPr/>
        <p:txBody>
          <a:bodyPr>
            <a:normAutofit lnSpcReduction="10000"/>
          </a:bodyPr>
          <a:lstStyle/>
          <a:p>
            <a:r>
              <a:rPr lang="en-US" dirty="0" smtClean="0"/>
              <a:t>used to specify the </a:t>
            </a:r>
            <a:r>
              <a:rPr lang="en-US" dirty="0" err="1" smtClean="0"/>
              <a:t>behaviour</a:t>
            </a:r>
            <a:r>
              <a:rPr lang="en-US" dirty="0" smtClean="0"/>
              <a:t> of a complex data category in a specific object language</a:t>
            </a:r>
          </a:p>
          <a:p>
            <a:r>
              <a:rPr lang="en-US" dirty="0" smtClean="0"/>
              <a:t>Language specific examples, explanations and notes</a:t>
            </a:r>
          </a:p>
          <a:p>
            <a:r>
              <a:rPr lang="en-US" dirty="0" smtClean="0"/>
              <a:t>Refinement of the conceptual domain:</a:t>
            </a:r>
          </a:p>
          <a:p>
            <a:pPr lvl="1"/>
            <a:r>
              <a:rPr lang="en-US" dirty="0" smtClean="0"/>
              <a:t>(additional) constraints for open and constrained complex data categories</a:t>
            </a:r>
          </a:p>
          <a:p>
            <a:pPr lvl="1"/>
            <a:r>
              <a:rPr lang="en-US" dirty="0" smtClean="0"/>
              <a:t>subset value domains for closed complex data categories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t>
            </a:r>
            <a:r>
              <a:rPr lang="en-US" dirty="0" err="1" smtClean="0"/>
              <a:t>grammaticalGender</a:t>
            </a:r>
            <a:r>
              <a:rPr lang="en-US" dirty="0" smtClean="0"/>
              <a:t>/ has as (profile specific) value domain:</a:t>
            </a:r>
          </a:p>
          <a:p>
            <a:pPr lvl="1"/>
            <a:r>
              <a:rPr lang="en-US" dirty="0" smtClean="0"/>
              <a:t>/</a:t>
            </a:r>
            <a:r>
              <a:rPr lang="en-US" i="1" dirty="0" smtClean="0"/>
              <a:t>masculine</a:t>
            </a:r>
            <a:r>
              <a:rPr lang="en-US" dirty="0" smtClean="0"/>
              <a:t>/</a:t>
            </a:r>
          </a:p>
          <a:p>
            <a:pPr lvl="1"/>
            <a:r>
              <a:rPr lang="en-US" dirty="0" smtClean="0"/>
              <a:t>/</a:t>
            </a:r>
            <a:r>
              <a:rPr lang="en-US" i="1" dirty="0" smtClean="0"/>
              <a:t>feminine</a:t>
            </a:r>
            <a:r>
              <a:rPr lang="en-US" dirty="0" smtClean="0"/>
              <a:t>/</a:t>
            </a:r>
          </a:p>
          <a:p>
            <a:pPr lvl="1"/>
            <a:r>
              <a:rPr lang="en-US" dirty="0" smtClean="0"/>
              <a:t>/</a:t>
            </a:r>
            <a:r>
              <a:rPr lang="en-US" i="1" dirty="0" smtClean="0"/>
              <a:t>neuter</a:t>
            </a:r>
            <a:r>
              <a:rPr lang="en-US" dirty="0" smtClean="0"/>
              <a:t>/</a:t>
            </a:r>
          </a:p>
          <a:p>
            <a:r>
              <a:rPr lang="en-US" dirty="0" smtClean="0"/>
              <a:t>The French linguistic section limits it to:</a:t>
            </a:r>
          </a:p>
          <a:p>
            <a:pPr lvl="1"/>
            <a:r>
              <a:rPr lang="en-US" dirty="0" smtClean="0"/>
              <a:t>/</a:t>
            </a:r>
            <a:r>
              <a:rPr lang="en-US" i="1" dirty="0" smtClean="0"/>
              <a:t>masculine</a:t>
            </a:r>
            <a:r>
              <a:rPr lang="en-US" dirty="0" smtClean="0"/>
              <a:t>/</a:t>
            </a:r>
          </a:p>
          <a:p>
            <a:pPr lvl="1"/>
            <a:r>
              <a:rPr lang="en-US" dirty="0" smtClean="0"/>
              <a:t>/</a:t>
            </a:r>
            <a:r>
              <a:rPr lang="en-US" i="1" dirty="0" smtClean="0"/>
              <a:t>feminine</a:t>
            </a:r>
            <a:r>
              <a:rPr lang="en-US" dirty="0" smtClean="0"/>
              <a: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Hierarchical Simple Data Categories</a:t>
            </a:r>
            <a:endParaRPr lang="en-US" dirty="0"/>
          </a:p>
        </p:txBody>
      </p:sp>
      <p:sp>
        <p:nvSpPr>
          <p:cNvPr id="3" name="Content Placeholder 2"/>
          <p:cNvSpPr>
            <a:spLocks noGrp="1"/>
          </p:cNvSpPr>
          <p:nvPr>
            <p:ph idx="1"/>
          </p:nvPr>
        </p:nvSpPr>
        <p:spPr/>
        <p:txBody>
          <a:bodyPr/>
          <a:lstStyle/>
          <a:p>
            <a:r>
              <a:rPr lang="en-US" dirty="0" smtClean="0"/>
              <a:t>Simple data categories can be put in a </a:t>
            </a:r>
            <a:r>
              <a:rPr lang="en-US" dirty="0" err="1" smtClean="0"/>
              <a:t>subsumption</a:t>
            </a:r>
            <a:r>
              <a:rPr lang="en-US" dirty="0" smtClean="0"/>
              <a:t> (is-a) hierarchy</a:t>
            </a:r>
          </a:p>
          <a:p>
            <a:pPr lvl="1"/>
            <a:r>
              <a:rPr lang="en-US" dirty="0" smtClean="0"/>
              <a:t>allows different levels of granularity in a value domain</a:t>
            </a:r>
          </a:p>
          <a:p>
            <a:pPr lvl="1"/>
            <a:r>
              <a:rPr lang="en-US" dirty="0" smtClean="0"/>
              <a:t>make large value domains manageable</a:t>
            </a:r>
          </a:p>
          <a:p>
            <a:pPr lvl="1"/>
            <a:r>
              <a:rPr lang="en-US" dirty="0" smtClean="0"/>
              <a:t>a simple data category can be only a member of one hierarchy, i.e., it can have only one parent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a:t>
            </a:r>
            <a:endParaRPr lang="en-US" dirty="0"/>
          </a:p>
        </p:txBody>
      </p:sp>
      <p:sp>
        <p:nvSpPr>
          <p:cNvPr id="3" name="Content Placeholder 2"/>
          <p:cNvSpPr>
            <a:spLocks noGrp="1"/>
          </p:cNvSpPr>
          <p:nvPr>
            <p:ph idx="1"/>
          </p:nvPr>
        </p:nvSpPr>
        <p:spPr/>
        <p:txBody>
          <a:bodyPr/>
          <a:lstStyle/>
          <a:p>
            <a:r>
              <a:rPr lang="en-US" dirty="0" smtClean="0"/>
              <a:t>Each time you save a data category you’re asked to enter a description of what you’ve changed</a:t>
            </a:r>
          </a:p>
          <a:p>
            <a:r>
              <a:rPr lang="en-US" dirty="0" smtClean="0"/>
              <a:t>These descriptions are available in the history log of each data category</a:t>
            </a:r>
          </a:p>
          <a:p>
            <a:r>
              <a:rPr lang="en-US" dirty="0" smtClean="0"/>
              <a:t>The DCIF contains the first (upon time of creation) and the last change description</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Checker</a:t>
            </a:r>
            <a:endParaRPr lang="en-US" dirty="0"/>
          </a:p>
        </p:txBody>
      </p:sp>
      <p:sp>
        <p:nvSpPr>
          <p:cNvPr id="3" name="Content Placeholder 2"/>
          <p:cNvSpPr>
            <a:spLocks noGrp="1"/>
          </p:cNvSpPr>
          <p:nvPr>
            <p:ph idx="1"/>
          </p:nvPr>
        </p:nvSpPr>
        <p:spPr/>
        <p:txBody>
          <a:bodyPr/>
          <a:lstStyle/>
          <a:p>
            <a:r>
              <a:rPr lang="en-US" dirty="0" smtClean="0"/>
              <a:t>Not all mandatory parts of the specification has to be filled at once</a:t>
            </a:r>
          </a:p>
          <a:p>
            <a:r>
              <a:rPr lang="en-US" dirty="0" smtClean="0"/>
              <a:t>The check will tell you what is still missing</a:t>
            </a:r>
          </a:p>
          <a:p>
            <a:r>
              <a:rPr lang="en-US" dirty="0" smtClean="0"/>
              <a:t>Some errors or warnings can only be fixed by issues change requests to a standardized data category</a:t>
            </a:r>
          </a:p>
          <a:p>
            <a:pPr lvl="1"/>
            <a:r>
              <a:rPr lang="en-US" dirty="0" smtClean="0"/>
              <a:t>Membership of another profile</a:t>
            </a:r>
          </a:p>
        </p:txBody>
      </p:sp>
    </p:spTree>
  </p:cSld>
  <p:clrMapOvr>
    <a:masterClrMapping/>
  </p:clrMapOvr>
</p:sld>
</file>

<file path=ppt/theme/theme1.xml><?xml version="1.0" encoding="utf-8"?>
<a:theme xmlns:a="http://schemas.openxmlformats.org/drawingml/2006/main" name="ISOc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ISOcat</Template>
  <TotalTime>1634</TotalTime>
  <Words>1919</Words>
  <Application>Microsoft Office PowerPoint</Application>
  <PresentationFormat>On-screen Show (4:3)</PresentationFormat>
  <Paragraphs>327</Paragraphs>
  <Slides>35</Slides>
  <Notes>7</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ISOcat</vt:lpstr>
      <vt:lpstr>ISOcat tutorial</vt:lpstr>
      <vt:lpstr>Simple and complex DCs</vt:lpstr>
      <vt:lpstr>Administrative Information Section</vt:lpstr>
      <vt:lpstr>Administrative Information Section</vt:lpstr>
      <vt:lpstr>Administrative Information Section</vt:lpstr>
      <vt:lpstr>Data category types</vt:lpstr>
      <vt:lpstr>Administrative Information Section</vt:lpstr>
      <vt:lpstr>Administrative Information Section</vt:lpstr>
      <vt:lpstr>Administrative Information Section</vt:lpstr>
      <vt:lpstr>Standardization process</vt:lpstr>
      <vt:lpstr>Administrative Information Section</vt:lpstr>
      <vt:lpstr>Administrative Information Section</vt:lpstr>
      <vt:lpstr>Administrative Information Section</vt:lpstr>
      <vt:lpstr>Description Section</vt:lpstr>
      <vt:lpstr>Profiles and TDGs</vt:lpstr>
      <vt:lpstr>Data Element Name Sections</vt:lpstr>
      <vt:lpstr>Working and object languages</vt:lpstr>
      <vt:lpstr>Working and object languages</vt:lpstr>
      <vt:lpstr>Language Section</vt:lpstr>
      <vt:lpstr>Language Section</vt:lpstr>
      <vt:lpstr>Language Section</vt:lpstr>
      <vt:lpstr>ISO 704 Terminology work — principles and methods</vt:lpstr>
      <vt:lpstr>Language Section</vt:lpstr>
      <vt:lpstr>Conceptual domains</vt:lpstr>
      <vt:lpstr>Conceptual domains</vt:lpstr>
      <vt:lpstr>W3X XML Schema data types</vt:lpstr>
      <vt:lpstr>Constrained Conceptual Domain</vt:lpstr>
      <vt:lpstr>Profile value domains</vt:lpstr>
      <vt:lpstr>Profile Value Domain</vt:lpstr>
      <vt:lpstr>Example</vt:lpstr>
      <vt:lpstr>Linguistic Sections</vt:lpstr>
      <vt:lpstr>Example</vt:lpstr>
      <vt:lpstr>Hierarchical Simple Data Categories</vt:lpstr>
      <vt:lpstr>Changes</vt:lpstr>
      <vt:lpstr>Checker</vt:lpstr>
    </vt:vector>
  </TitlesOfParts>
  <Company>mpi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Menzo Windhouwer</dc:creator>
  <cp:lastModifiedBy>Menzo Windhouwer</cp:lastModifiedBy>
  <cp:revision>59</cp:revision>
  <dcterms:created xsi:type="dcterms:W3CDTF">2010-03-21T19:46:25Z</dcterms:created>
  <dcterms:modified xsi:type="dcterms:W3CDTF">2010-03-24T18:10:44Z</dcterms:modified>
</cp:coreProperties>
</file>