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2" r:id="rId3"/>
    <p:sldId id="257" r:id="rId4"/>
    <p:sldId id="258" r:id="rId5"/>
    <p:sldId id="271" r:id="rId6"/>
    <p:sldId id="270" r:id="rId7"/>
    <p:sldId id="259" r:id="rId8"/>
    <p:sldId id="261" r:id="rId9"/>
    <p:sldId id="260" r:id="rId10"/>
    <p:sldId id="269" r:id="rId11"/>
    <p:sldId id="272" r:id="rId12"/>
    <p:sldId id="273" r:id="rId13"/>
    <p:sldId id="274" r:id="rId14"/>
    <p:sldId id="275" r:id="rId15"/>
    <p:sldId id="263" r:id="rId16"/>
    <p:sldId id="264" r:id="rId17"/>
    <p:sldId id="265" r:id="rId18"/>
    <p:sldId id="266" r:id="rId19"/>
    <p:sldId id="26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15E5C6-5A7E-4AD6-A039-0789886EBF19}" type="datetimeFigureOut">
              <a:rPr lang="en-US"/>
              <a:pPr>
                <a:defRPr/>
              </a:pPr>
              <a:t>5/10/2011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AF2754-F352-4800-AE0F-EB2ABC6A2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Menzo: ik zou deze verwachten bij veel/alle closed, maar lijkt niet zo te zijn !</a:t>
            </a:r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6F3AC-84D8-4E6A-BE9F-96F0D4F95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8BDD-4904-419B-ADB8-53C941F82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6BD0F-1A64-4C31-81C1-7514550D8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4F697-5A57-4F87-A076-3F191C7D7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1BED8-AB0C-472A-B0E5-8410333D9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1C03-7C65-4819-853E-0412021DC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75EB5-7B98-4AA8-B779-7E0DFDC798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2EBB3-5FDE-478C-81B7-E571EC03E3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957DC-A684-4C88-AD07-E49AFB12F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CC76C-609A-4D09-AC00-6A6F884DD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0E30E-2AF2-4CEA-9B5B-2FCDFCF52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isoca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1027" name="Picture 8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0968B0-9C2C-4731-836F-D47DCD14C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19050" y="381000"/>
            <a:ext cx="13144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  <a:hlinkClick r:id="rId15"/>
              </a:rPr>
              <a:t>www.isocat.org</a:t>
            </a:r>
            <a:endParaRPr lang="en-US" sz="1400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Content of the Data Category Registry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3965B8-2F46-46A3-9FE2-A3E7F412CA61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CLARIN-NL ISOcat workshop</a:t>
            </a:r>
            <a:endParaRPr lang="en-US" dirty="0"/>
          </a:p>
        </p:txBody>
      </p:sp>
      <p:sp>
        <p:nvSpPr>
          <p:cNvPr id="14341" name="Subtitle 2"/>
          <p:cNvSpPr txBox="1">
            <a:spLocks/>
          </p:cNvSpPr>
          <p:nvPr/>
        </p:nvSpPr>
        <p:spPr bwMode="auto">
          <a:xfrm>
            <a:off x="0" y="3886200"/>
            <a:ext cx="891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20000"/>
              </a:spcBef>
              <a:buClr>
                <a:srgbClr val="2D4E6F"/>
              </a:buClr>
            </a:pPr>
            <a:endParaRPr lang="nl-BE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Data Category Registry (DCR)</a:t>
            </a:r>
            <a:endParaRPr lang="nl-NL" smtClean="0"/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Set of Data Categories  (DCs) describing, for example, linguistic annotation schemes, metadata, at several levels/</a:t>
            </a:r>
            <a:r>
              <a:rPr lang="en-US" b="1" u="sng" smtClean="0"/>
              <a:t>thematic domains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Morphosyntax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Syntax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Terminology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…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ISOcat</a:t>
            </a:r>
            <a:r>
              <a:rPr lang="en-US" smtClean="0"/>
              <a:t> as a whole is a DCR</a:t>
            </a:r>
            <a:endParaRPr lang="nl-NL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smtClean="0"/>
              <a:t>Thematic Domains (TD) and Groups</a:t>
            </a:r>
            <a:endParaRPr lang="nl-NL" sz="4000" smtClean="0"/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TDs Contain Data Category Selections (DCS)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 Data Categories within a specific domain (like everything for terminology),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40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Apart from TDs as reflected by ‘Thematic Views’ in browser pane: ‘groups’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subset of DCs, like all DCs for a specific project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latter strategy will be followed in CLARIN-NL , making the definitions used </a:t>
            </a:r>
            <a:r>
              <a:rPr lang="en-US" sz="2400" u="sng" smtClean="0"/>
              <a:t>in existing</a:t>
            </a:r>
            <a:r>
              <a:rPr lang="en-US" sz="2400" smtClean="0"/>
              <a:t> corpora etc available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		first “private/SHARED”, later “public”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Groups</a:t>
            </a:r>
            <a:endParaRPr lang="nl-NL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Group: morphosyntax</a:t>
            </a:r>
          </a:p>
          <a:p>
            <a:pPr lvl="1" eaLnBrk="1" hangingPunct="1"/>
            <a:r>
              <a:rPr lang="en-US" smtClean="0"/>
              <a:t>Entries for: </a:t>
            </a:r>
          </a:p>
          <a:p>
            <a:pPr lvl="2" eaLnBrk="1" hangingPunct="1"/>
            <a:r>
              <a:rPr lang="en-US" smtClean="0"/>
              <a:t>CGN (Corpus of Spoken Dutch)</a:t>
            </a:r>
          </a:p>
          <a:p>
            <a:pPr lvl="2" eaLnBrk="1" hangingPunct="1"/>
            <a:r>
              <a:rPr lang="en-US" smtClean="0"/>
              <a:t>SoNaR (reference Corpus for Dutch)</a:t>
            </a:r>
          </a:p>
          <a:p>
            <a:pPr lvl="2" eaLnBrk="1" hangingPunct="1"/>
            <a:r>
              <a:rPr lang="en-US" smtClean="0"/>
              <a:t>Finnish project XYZ</a:t>
            </a:r>
          </a:p>
          <a:p>
            <a:pPr lvl="2" eaLnBrk="1" hangingPunct="1"/>
            <a:r>
              <a:rPr lang="en-US" smtClean="0"/>
              <a:t>Austrian …</a:t>
            </a:r>
          </a:p>
          <a:p>
            <a:pPr lvl="2" eaLnBrk="1" hangingPunct="1"/>
            <a:endParaRPr lang="en-US" smtClean="0"/>
          </a:p>
          <a:p>
            <a:pPr lvl="1" eaLnBrk="1" hangingPunct="1"/>
            <a:r>
              <a:rPr lang="en-US" b="1" smtClean="0"/>
              <a:t>ALL</a:t>
            </a:r>
            <a:r>
              <a:rPr lang="en-US" smtClean="0"/>
              <a:t> concept used are to be included, those needed in the definitions themselves included!!</a:t>
            </a:r>
            <a:endParaRPr lang="nl-NL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Groups</a:t>
            </a:r>
            <a:endParaRPr lang="nl-NL" smtClean="0"/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mtClean="0"/>
          </a:p>
        </p:txBody>
      </p:sp>
      <p:pic>
        <p:nvPicPr>
          <p:cNvPr id="30724" name="Picture 4" descr="GroupSco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1600200"/>
            <a:ext cx="9163050" cy="5048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ISOcat panes</a:t>
            </a:r>
            <a:endParaRPr lang="nl-NL" smtClean="0"/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mtClean="0"/>
          </a:p>
        </p:txBody>
      </p:sp>
      <p:pic>
        <p:nvPicPr>
          <p:cNvPr id="29700" name="Picture 4" descr="InterfacePa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63050" cy="4667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CLARIN-NL/VL project level</a:t>
            </a:r>
            <a:endParaRPr lang="nl-NL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Make DCs for all concepts, for example for ‘particple adjective’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800" smtClean="0"/>
              <a:t>Note: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in running text:  /</a:t>
            </a:r>
            <a:r>
              <a:rPr lang="en-US" sz="2400" i="1" smtClean="0"/>
              <a:t>participle adjective</a:t>
            </a:r>
            <a:r>
              <a:rPr lang="en-US" sz="2400" smtClean="0"/>
              <a:t>/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in identifier: participleAdjective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/>
              <a:t>Make use of  camelCase 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in Data Element Name: participle adjective</a:t>
            </a:r>
          </a:p>
          <a:p>
            <a:pPr lvl="1" eaLnBrk="1" hangingPunct="1">
              <a:lnSpc>
                <a:spcPct val="80000"/>
              </a:lnSpc>
            </a:pP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For CLARIN-NL (and VL)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Make use of Shared CLARIN-NL group !</a:t>
            </a:r>
          </a:p>
          <a:p>
            <a:pPr lvl="1" eaLnBrk="1" hangingPunct="1">
              <a:lnSpc>
                <a:spcPct val="80000"/>
              </a:lnSpc>
            </a:pPr>
            <a:endParaRPr lang="en-US" sz="2400" smtClean="0"/>
          </a:p>
          <a:p>
            <a:pPr lvl="1" eaLnBrk="1" hangingPunct="1">
              <a:lnSpc>
                <a:spcPct val="80000"/>
              </a:lnSpc>
            </a:pPr>
            <a:endParaRPr lang="nl-NL" sz="24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Language to be used in DC</a:t>
            </a:r>
            <a:endParaRPr lang="nl-NL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identifier</a:t>
            </a:r>
            <a:r>
              <a:rPr lang="en-US" sz="2800" dirty="0" smtClean="0"/>
              <a:t>,  etc</a:t>
            </a:r>
          </a:p>
          <a:p>
            <a:pPr lvl="1" eaLnBrk="1" hangingPunct="1"/>
            <a:r>
              <a:rPr lang="en-US" sz="2400" dirty="0" smtClean="0"/>
              <a:t>Standard in English </a:t>
            </a:r>
          </a:p>
          <a:p>
            <a:pPr lvl="2" eaLnBrk="1" hangingPunct="1"/>
            <a:r>
              <a:rPr lang="en-US" sz="2000" dirty="0" smtClean="0"/>
              <a:t>ALSO when your </a:t>
            </a:r>
            <a:r>
              <a:rPr lang="en-US" sz="2000" dirty="0" err="1" smtClean="0"/>
              <a:t>tagset</a:t>
            </a:r>
            <a:r>
              <a:rPr lang="en-US" sz="2000" dirty="0" smtClean="0"/>
              <a:t> is defined in another language!</a:t>
            </a:r>
          </a:p>
          <a:p>
            <a:pPr lvl="2" eaLnBrk="1" hangingPunct="1"/>
            <a:endParaRPr lang="en-US" sz="2000" dirty="0" smtClean="0"/>
          </a:p>
          <a:p>
            <a:pPr lvl="1" eaLnBrk="1" hangingPunct="1">
              <a:buFont typeface="Arial" charset="0"/>
              <a:buNone/>
            </a:pPr>
            <a:r>
              <a:rPr lang="en-US" sz="2400" dirty="0" smtClean="0"/>
              <a:t>Your </a:t>
            </a:r>
            <a:r>
              <a:rPr lang="en-US" sz="2400" dirty="0" err="1" smtClean="0"/>
              <a:t>tagset</a:t>
            </a:r>
            <a:r>
              <a:rPr lang="en-US" sz="2400" dirty="0" smtClean="0"/>
              <a:t> “</a:t>
            </a:r>
            <a:r>
              <a:rPr lang="en-US" sz="2400" dirty="0" err="1" smtClean="0"/>
              <a:t>eigennaam</a:t>
            </a:r>
            <a:r>
              <a:rPr lang="en-US" sz="2400" dirty="0" smtClean="0"/>
              <a:t>” (Dutch)</a:t>
            </a:r>
          </a:p>
          <a:p>
            <a:pPr lvl="1" eaLnBrk="1" hangingPunct="1">
              <a:buFont typeface="Arial" charset="0"/>
              <a:buNone/>
            </a:pPr>
            <a:r>
              <a:rPr lang="en-US" sz="2400" dirty="0" smtClean="0"/>
              <a:t>	=&gt; /proper noun/, </a:t>
            </a:r>
            <a:r>
              <a:rPr lang="en-US" sz="2400" dirty="0" err="1" smtClean="0"/>
              <a:t>properNoun</a:t>
            </a:r>
            <a:r>
              <a:rPr lang="en-US" sz="2400" dirty="0" smtClean="0"/>
              <a:t>, proper noun</a:t>
            </a:r>
          </a:p>
          <a:p>
            <a:pPr lvl="1" eaLnBrk="1" hangingPunct="1">
              <a:buFont typeface="Arial" charset="0"/>
              <a:buNone/>
            </a:pPr>
            <a:endParaRPr lang="en-US" sz="2400" dirty="0" smtClean="0"/>
          </a:p>
          <a:p>
            <a:pPr lvl="1" eaLnBrk="1" hangingPunct="1">
              <a:buFont typeface="Arial" charset="0"/>
              <a:buNone/>
            </a:pPr>
            <a:r>
              <a:rPr lang="en-US" sz="2400" dirty="0" smtClean="0"/>
              <a:t>But: names in other languages can be added elsewhere</a:t>
            </a:r>
            <a:r>
              <a:rPr lang="en-US" sz="2400" dirty="0" smtClean="0"/>
              <a:t>.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2400" dirty="0" smtClean="0"/>
              <a:t>Data </a:t>
            </a:r>
            <a:r>
              <a:rPr lang="en-US" sz="2400" dirty="0" smtClean="0"/>
              <a:t>Element </a:t>
            </a:r>
            <a:r>
              <a:rPr lang="en-US" sz="2400" dirty="0" smtClean="0"/>
              <a:t>Name is the literal as used in an application/domain</a:t>
            </a:r>
            <a:endParaRPr lang="nl-NL" sz="24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Definition to be used</a:t>
            </a:r>
            <a:endParaRPr lang="nl-NL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ideal case:</a:t>
            </a:r>
          </a:p>
          <a:p>
            <a:pPr lvl="1" eaLnBrk="1" hangingPunct="1"/>
            <a:r>
              <a:rPr lang="en-US" smtClean="0"/>
              <a:t>There is already a good, standardized definition available which you can reuse</a:t>
            </a:r>
          </a:p>
          <a:p>
            <a:pPr lvl="1" eaLnBrk="1" hangingPunct="1"/>
            <a:r>
              <a:rPr lang="en-US" smtClean="0"/>
              <a:t>Note: this definition should express what is expressed in your application as well!</a:t>
            </a:r>
          </a:p>
          <a:p>
            <a:pPr lvl="1" eaLnBrk="1" hangingPunct="1"/>
            <a:endParaRPr lang="en-US" smtClean="0"/>
          </a:p>
          <a:p>
            <a:pPr lvl="1" eaLnBrk="1" hangingPunct="1">
              <a:buFont typeface="Arial" charset="0"/>
              <a:buNone/>
            </a:pPr>
            <a:r>
              <a:rPr lang="en-US" i="1" smtClean="0"/>
              <a:t>Een</a:t>
            </a:r>
            <a:r>
              <a:rPr lang="en-US" b="1" i="1" u="sng" smtClean="0"/>
              <a:t> galopperend</a:t>
            </a:r>
            <a:r>
              <a:rPr lang="en-US" i="1" smtClean="0"/>
              <a:t> paard </a:t>
            </a:r>
            <a:r>
              <a:rPr lang="en-US" smtClean="0"/>
              <a:t>(a galloping horse)</a:t>
            </a:r>
            <a:endParaRPr lang="en-US" i="1" smtClean="0"/>
          </a:p>
          <a:p>
            <a:pPr lvl="1" eaLnBrk="1" hangingPunct="1"/>
            <a:r>
              <a:rPr lang="en-US" smtClean="0"/>
              <a:t>participle adjective	(key 1595)	i.e. an adjective</a:t>
            </a:r>
          </a:p>
          <a:p>
            <a:pPr lvl="1" eaLnBrk="1" hangingPunct="1"/>
            <a:r>
              <a:rPr lang="en-US" smtClean="0"/>
              <a:t>WW(od,prenom,zonder),			i.e. a verb </a:t>
            </a:r>
            <a:endParaRPr lang="nl-NL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Definition to be used (2)</a:t>
            </a:r>
            <a:endParaRPr lang="nl-NL" smtClean="0"/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 perfect/good definition available?</a:t>
            </a:r>
          </a:p>
          <a:p>
            <a:pPr eaLnBrk="1" hangingPunct="1"/>
            <a:endParaRPr lang="en-US" smtClean="0"/>
          </a:p>
          <a:p>
            <a:pPr lvl="1" eaLnBrk="1" hangingPunct="1"/>
            <a:r>
              <a:rPr lang="en-US" smtClean="0"/>
              <a:t>In case  this should/could be fixed</a:t>
            </a:r>
          </a:p>
          <a:p>
            <a:pPr lvl="2" eaLnBrk="1" hangingPunct="1"/>
            <a:r>
              <a:rPr lang="en-US" smtClean="0"/>
              <a:t>We are to negotiate with the owner and try to have it adapted</a:t>
            </a:r>
          </a:p>
          <a:p>
            <a:pPr lvl="2" eaLnBrk="1" hangingPunct="1"/>
            <a:r>
              <a:rPr lang="en-US" smtClean="0"/>
              <a:t>CLARIN-NL/VL: contact the ISOcat coordinator (Ineke)</a:t>
            </a:r>
          </a:p>
          <a:p>
            <a:pPr lvl="1" eaLnBrk="1" hangingPunct="1"/>
            <a:r>
              <a:rPr lang="en-US" smtClean="0"/>
              <a:t>In case of a more fundamental mismatch, come up with a definition yourself</a:t>
            </a:r>
          </a:p>
          <a:p>
            <a:pPr lvl="2" eaLnBrk="1" hangingPunct="1">
              <a:buFont typeface="Arial" charset="0"/>
              <a:buNone/>
            </a:pPr>
            <a:r>
              <a:rPr lang="en-US" smtClean="0"/>
              <a:t>(like</a:t>
            </a:r>
            <a:r>
              <a:rPr lang="en-US" u="sng" smtClean="0"/>
              <a:t> verb</a:t>
            </a:r>
            <a:r>
              <a:rPr lang="en-US" smtClean="0"/>
              <a:t> vs</a:t>
            </a:r>
            <a:r>
              <a:rPr lang="en-US" u="sng" smtClean="0"/>
              <a:t> adjective</a:t>
            </a:r>
            <a:r>
              <a:rPr lang="en-US" smtClean="0"/>
              <a:t>)</a:t>
            </a:r>
            <a:endParaRPr lang="nl-NL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New definition</a:t>
            </a:r>
            <a:endParaRPr lang="nl-NL" smtClean="0"/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>
          <a:xfrm>
            <a:off x="609600" y="1295400"/>
            <a:ext cx="83058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New definition?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Guidelines: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English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One (1) sentence fragment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“Element which is used …”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“STTS tag for attributive adjective”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“A noun or adjective denoting…”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Do not mention the concept to be defined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  zuInclusion =/= inclusion of zu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adjective =/= Adjective</a:t>
            </a:r>
          </a:p>
          <a:p>
            <a:pPr algn="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[cont.]</a:t>
            </a:r>
            <a:endParaRPr lang="nl-NL" sz="28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New definition (2)</a:t>
            </a:r>
            <a:endParaRPr lang="nl-NL" smtClean="0"/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smtClean="0"/>
              <a:t>Guidelines (cont.):</a:t>
            </a:r>
          </a:p>
          <a:p>
            <a:pPr eaLnBrk="1" hangingPunct="1">
              <a:buFont typeface="Arial" charset="0"/>
              <a:buNone/>
            </a:pPr>
            <a:endParaRPr lang="en-US" sz="2800" smtClean="0"/>
          </a:p>
          <a:p>
            <a:pPr eaLnBrk="1" hangingPunct="1"/>
            <a:r>
              <a:rPr lang="en-US" sz="2800" smtClean="0"/>
              <a:t>Provide a generic definition whenever possible</a:t>
            </a:r>
          </a:p>
          <a:p>
            <a:pPr lvl="1" eaLnBrk="1" hangingPunct="1"/>
            <a:r>
              <a:rPr lang="en-US" sz="2400" smtClean="0"/>
              <a:t>Especially when a definition was still lacking, not ‘wrong’</a:t>
            </a:r>
          </a:p>
          <a:p>
            <a:pPr eaLnBrk="1" hangingPunct="1"/>
            <a:r>
              <a:rPr lang="en-US" sz="2800" smtClean="0"/>
              <a:t>Mention relevant characteristics</a:t>
            </a:r>
          </a:p>
          <a:p>
            <a:pPr eaLnBrk="1" hangingPunct="1"/>
            <a:r>
              <a:rPr lang="en-US" sz="2800" smtClean="0"/>
              <a:t>Start with reference to superordinate concept</a:t>
            </a:r>
          </a:p>
          <a:p>
            <a:pPr lvl="1" eaLnBrk="1" hangingPunct="1"/>
            <a:r>
              <a:rPr lang="en-US" sz="2400" smtClean="0"/>
              <a:t> “ Pronoun referring to person” for pers.pronoun</a:t>
            </a:r>
          </a:p>
          <a:p>
            <a:pPr eaLnBrk="1" hangingPunct="1"/>
            <a:r>
              <a:rPr lang="en-US" sz="2800" smtClean="0"/>
              <a:t>Be as “language neutral” as possible</a:t>
            </a:r>
          </a:p>
          <a:p>
            <a:pPr lvl="1" eaLnBrk="1" hangingPunct="1"/>
            <a:r>
              <a:rPr lang="en-US" sz="2400" smtClean="0"/>
              <a:t>No exotic languages in definition, unless …</a:t>
            </a:r>
          </a:p>
          <a:p>
            <a:pPr eaLnBrk="1" hangingPunct="1"/>
            <a:endParaRPr lang="en-US" sz="2800" smtClean="0"/>
          </a:p>
          <a:p>
            <a:pPr algn="r" eaLnBrk="1" hangingPunct="1">
              <a:buFont typeface="Arial" charset="0"/>
              <a:buNone/>
            </a:pPr>
            <a:endParaRPr lang="nl-NL" sz="28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Other aspects of new entries</a:t>
            </a:r>
            <a:endParaRPr lang="nl-NL" smtClean="0"/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Come up with an (mnemonic) identifier</a:t>
            </a:r>
          </a:p>
          <a:p>
            <a:pPr lvl="1"/>
            <a:r>
              <a:rPr lang="en-US" smtClean="0"/>
              <a:t>Not necessarily unique (unlike key)</a:t>
            </a:r>
          </a:p>
          <a:p>
            <a:r>
              <a:rPr lang="en-US" smtClean="0"/>
              <a:t>Justify the new entry: why is it important</a:t>
            </a:r>
          </a:p>
          <a:p>
            <a:pPr lvl="1"/>
            <a:r>
              <a:rPr lang="en-US" smtClean="0"/>
              <a:t> (not: why is existing entry bad !)</a:t>
            </a:r>
          </a:p>
          <a:p>
            <a:r>
              <a:rPr lang="en-US" smtClean="0"/>
              <a:t>Origin: BNC, Chomsky, ISO, …</a:t>
            </a:r>
          </a:p>
          <a:p>
            <a:r>
              <a:rPr lang="en-US" smtClean="0"/>
              <a:t>Provide set of valid values (if applicable) in Conceptual Domain</a:t>
            </a:r>
          </a:p>
          <a:p>
            <a:pPr lvl="1">
              <a:buFont typeface="Arial" charset="0"/>
              <a:buNone/>
            </a:pPr>
            <a:r>
              <a:rPr lang="en-US" smtClean="0"/>
              <a:t>Gender: masculine, feminine, neutral, other</a:t>
            </a:r>
          </a:p>
          <a:p>
            <a:pPr lvl="1">
              <a:buFont typeface="Arial" charset="0"/>
              <a:buNone/>
            </a:pPr>
            <a:endParaRPr lang="en-US" smtClean="0"/>
          </a:p>
          <a:p>
            <a:endParaRPr lang="nl-NL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Other aspects of new entries (2)</a:t>
            </a:r>
            <a:endParaRPr lang="nl-NL" smtClean="0"/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Optional: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40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Note section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	1424  verb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		note: A verb in a lot of languages expresses 	morphological features …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40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Explanatory section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	2794  ADIA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		explanation  General rule: The ADJA class contains …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endParaRPr lang="nl-NL" sz="24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Profile</a:t>
            </a:r>
            <a:endParaRPr lang="nl-NL" smtClean="0"/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Profile:</a:t>
            </a:r>
          </a:p>
          <a:p>
            <a:pPr lvl="1" eaLnBrk="1" hangingPunct="1"/>
            <a:r>
              <a:rPr lang="en-US" sz="2400" smtClean="0"/>
              <a:t>Indicates which Thematic Domain is involved, this can be more than one:</a:t>
            </a:r>
          </a:p>
          <a:p>
            <a:pPr lvl="2" eaLnBrk="1" hangingPunct="1">
              <a:buFont typeface="Arial" charset="0"/>
              <a:buNone/>
            </a:pPr>
            <a:r>
              <a:rPr lang="en-US" sz="2000" smtClean="0"/>
              <a:t>/Part of Speech/     (key 1345):</a:t>
            </a:r>
          </a:p>
          <a:p>
            <a:pPr lvl="3" eaLnBrk="1" hangingPunct="1"/>
            <a:r>
              <a:rPr lang="en-US" sz="1800" smtClean="0"/>
              <a:t>Terminology, morphosyntax</a:t>
            </a:r>
          </a:p>
          <a:p>
            <a:pPr lvl="3" eaLnBrk="1" hangingPunct="1"/>
            <a:endParaRPr lang="en-US" sz="1800" smtClean="0"/>
          </a:p>
          <a:p>
            <a:pPr lvl="1" eaLnBrk="1" hangingPunct="1"/>
            <a:r>
              <a:rPr lang="en-US" sz="2400" smtClean="0"/>
              <a:t>In such a case: try to come up with one DC instead of several ones by adding several profiles to one  and the same concept</a:t>
            </a:r>
          </a:p>
          <a:p>
            <a:pPr eaLnBrk="1" hangingPunct="1"/>
            <a:r>
              <a:rPr lang="en-US" sz="2800" smtClean="0"/>
              <a:t>Failing profile makes it difficult to find a concept</a:t>
            </a:r>
          </a:p>
          <a:p>
            <a:pPr lvl="1" eaLnBrk="1" hangingPunct="1">
              <a:buFont typeface="Arial" charset="0"/>
              <a:buNone/>
            </a:pPr>
            <a:r>
              <a:rPr lang="en-US" sz="2400" smtClean="0"/>
              <a:t>/participant age range/</a:t>
            </a:r>
            <a:endParaRPr lang="nl-NL" sz="24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Language/linguistic sections</a:t>
            </a:r>
            <a:endParaRPr lang="nl-NL" smtClean="0"/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 not confuse these !!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English/Dutch/Finnish </a:t>
            </a:r>
            <a:r>
              <a:rPr lang="en-US" b="1" smtClean="0"/>
              <a:t>Language</a:t>
            </a:r>
            <a:r>
              <a:rPr lang="en-US" smtClean="0"/>
              <a:t> Section</a:t>
            </a:r>
          </a:p>
          <a:p>
            <a:pPr lvl="1" eaLnBrk="1" hangingPunct="1"/>
            <a:r>
              <a:rPr lang="en-US" smtClean="0"/>
              <a:t>The English section presents the definition (etc.)</a:t>
            </a:r>
          </a:p>
          <a:p>
            <a:pPr lvl="1" eaLnBrk="1" hangingPunct="1"/>
            <a:r>
              <a:rPr lang="en-US" smtClean="0"/>
              <a:t>In the other languages a translation is provided,</a:t>
            </a:r>
          </a:p>
          <a:p>
            <a:pPr lvl="1" eaLnBrk="1" hangingPunct="1">
              <a:buFont typeface="Arial" charset="0"/>
              <a:buNone/>
            </a:pPr>
            <a:r>
              <a:rPr lang="en-US" smtClean="0"/>
              <a:t>Also for the ‘concept’ itself</a:t>
            </a:r>
          </a:p>
          <a:p>
            <a:pPr lvl="1" eaLnBrk="1" hangingPunct="1">
              <a:buFont typeface="Arial" charset="0"/>
              <a:buNone/>
            </a:pPr>
            <a:r>
              <a:rPr lang="en-US" smtClean="0"/>
              <a:t>	proper noun =&gt; eigennaam</a:t>
            </a:r>
          </a:p>
          <a:p>
            <a:pPr lvl="1" eaLnBrk="1" hangingPunct="1">
              <a:buFont typeface="Arial" charset="0"/>
              <a:buNone/>
            </a:pPr>
            <a:r>
              <a:rPr lang="en-US" smtClean="0"/>
              <a:t>The definition remains in se the same!</a:t>
            </a:r>
            <a:endParaRPr lang="nl-NL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Linguistic Section</a:t>
            </a:r>
            <a:endParaRPr lang="nl-NL" smtClean="0"/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l-NL" smtClean="0"/>
          </a:p>
        </p:txBody>
      </p:sp>
      <p:pic>
        <p:nvPicPr>
          <p:cNvPr id="25604" name="Picture 4" descr="LinguisticS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8401050" cy="5276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Linguistic Section (2)</a:t>
            </a:r>
            <a:endParaRPr lang="nl-NL" smtClean="0"/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 always available</a:t>
            </a:r>
          </a:p>
          <a:p>
            <a:pPr eaLnBrk="1" hangingPunct="1"/>
            <a:r>
              <a:rPr lang="en-US" smtClean="0"/>
              <a:t>Here relevant values for a specific language can be added</a:t>
            </a:r>
          </a:p>
          <a:p>
            <a:pPr eaLnBrk="1" hangingPunct="1"/>
            <a:r>
              <a:rPr lang="en-US" smtClean="0"/>
              <a:t>Also possibility to provide language specific examples</a:t>
            </a:r>
            <a:endParaRPr lang="nl-NL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General</a:t>
            </a:r>
            <a:endParaRPr lang="nl-NL" smtClean="0"/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Start in ‘Private’</a:t>
            </a:r>
          </a:p>
          <a:p>
            <a:pPr lvl="1" eaLnBrk="1" hangingPunct="1"/>
            <a:r>
              <a:rPr lang="en-US" smtClean="0"/>
              <a:t>CLARIN NL:  </a:t>
            </a:r>
            <a:r>
              <a:rPr lang="en-US" b="1" u="sng" smtClean="0"/>
              <a:t>share </a:t>
            </a:r>
            <a:r>
              <a:rPr lang="en-US" smtClean="0"/>
              <a:t>your info with  the other projects in order to avoid all kinds of problems!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Public</a:t>
            </a:r>
          </a:p>
          <a:p>
            <a:pPr lvl="1" eaLnBrk="1" hangingPunct="1"/>
            <a:r>
              <a:rPr lang="en-US" smtClean="0"/>
              <a:t>At a later moment the data can be made public. </a:t>
            </a:r>
          </a:p>
          <a:p>
            <a:pPr lvl="1" eaLnBrk="1" hangingPunct="1"/>
            <a:r>
              <a:rPr lang="en-US" smtClean="0"/>
              <a:t>In the end (part of the) DCs may be submitted for standardization (others may be too specific)</a:t>
            </a:r>
            <a:endParaRPr lang="nl-NL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Oc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2227</TotalTime>
  <Words>766</Words>
  <Application>Microsoft Office PowerPoint</Application>
  <PresentationFormat>On-screen Show (4:3)</PresentationFormat>
  <Paragraphs>142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ISOcat</vt:lpstr>
      <vt:lpstr>Content of the Data Category Registry</vt:lpstr>
      <vt:lpstr>Data Category Registry (DCR)</vt:lpstr>
      <vt:lpstr>Thematic Domains (TD) and Groups</vt:lpstr>
      <vt:lpstr>Groups</vt:lpstr>
      <vt:lpstr>Groups</vt:lpstr>
      <vt:lpstr>ISOcat panes</vt:lpstr>
      <vt:lpstr>CLARIN-NL/VL project level</vt:lpstr>
      <vt:lpstr>Language to be used in DC</vt:lpstr>
      <vt:lpstr>Definition to be used</vt:lpstr>
      <vt:lpstr>Definition to be used (2)</vt:lpstr>
      <vt:lpstr>New definition</vt:lpstr>
      <vt:lpstr>New definition (2)</vt:lpstr>
      <vt:lpstr>Other aspects of new entries</vt:lpstr>
      <vt:lpstr>Other aspects of new entries (2)</vt:lpstr>
      <vt:lpstr>Profile</vt:lpstr>
      <vt:lpstr>Language/linguistic sections</vt:lpstr>
      <vt:lpstr>Linguistic Section</vt:lpstr>
      <vt:lpstr>Linguistic Section (2)</vt:lpstr>
      <vt:lpstr>General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ISOcat within CMDI</dc:title>
  <dc:creator>Menzo Windhouwer</dc:creator>
  <cp:lastModifiedBy>Menzo Windhouwer</cp:lastModifiedBy>
  <cp:revision>80</cp:revision>
  <dcterms:created xsi:type="dcterms:W3CDTF">2010-05-20T13:02:02Z</dcterms:created>
  <dcterms:modified xsi:type="dcterms:W3CDTF">2011-05-10T07:49:45Z</dcterms:modified>
</cp:coreProperties>
</file>