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6" r:id="rId3"/>
    <p:sldId id="280" r:id="rId4"/>
    <p:sldId id="282" r:id="rId5"/>
    <p:sldId id="283" r:id="rId6"/>
    <p:sldId id="301" r:id="rId7"/>
    <p:sldId id="304" r:id="rId8"/>
    <p:sldId id="305" r:id="rId9"/>
    <p:sldId id="302" r:id="rId10"/>
    <p:sldId id="303" r:id="rId11"/>
    <p:sldId id="300" r:id="rId12"/>
    <p:sldId id="288" r:id="rId13"/>
    <p:sldId id="289" r:id="rId14"/>
    <p:sldId id="290" r:id="rId15"/>
    <p:sldId id="291" r:id="rId16"/>
    <p:sldId id="299" r:id="rId17"/>
    <p:sldId id="292" r:id="rId18"/>
    <p:sldId id="293" r:id="rId19"/>
    <p:sldId id="294" r:id="rId20"/>
    <p:sldId id="306" r:id="rId21"/>
    <p:sldId id="307" r:id="rId22"/>
    <p:sldId id="297" r:id="rId23"/>
    <p:sldId id="296" r:id="rId24"/>
    <p:sldId id="29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AE1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92F34-8C73-46A8-A55A-C15CBEAF3E45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38955-07F9-4A86-97F0-79096E849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768" y="381000"/>
            <a:ext cx="1315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www.isocat.org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ocat.org/datcat/DC-129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ocat.org/1262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socat.ord/datacat/DC-1843" TargetMode="External"/><Relationship Id="rId3" Type="http://schemas.openxmlformats.org/officeDocument/2006/relationships/hyperlink" Target="http://www.isocat.org/datacat/DC-1334" TargetMode="External"/><Relationship Id="rId7" Type="http://schemas.openxmlformats.org/officeDocument/2006/relationships/hyperlink" Target="http://www.isocat.ord/datacat/DC-1347" TargetMode="External"/><Relationship Id="rId2" Type="http://schemas.openxmlformats.org/officeDocument/2006/relationships/hyperlink" Target="http://www.isocat.org/datacat/DC-142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ocat.org/datacat/DC-1286" TargetMode="External"/><Relationship Id="rId5" Type="http://schemas.openxmlformats.org/officeDocument/2006/relationships/hyperlink" Target="http://www.isocat.org/datacat/DC-2717" TargetMode="External"/><Relationship Id="rId4" Type="http://schemas.openxmlformats.org/officeDocument/2006/relationships/hyperlink" Target="http://www.isocat.org/datacat/DC-1226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ux13.mpi.nl/relcat/rest/set/cmdi" TargetMode="External"/><Relationship Id="rId2" Type="http://schemas.openxmlformats.org/officeDocument/2006/relationships/hyperlink" Target="http://lux13.mpi.nl/relcat/rest/set/d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ux13.mpi.nl/relcat/rest/set/cmdi/relations?relation=sameAs&amp;resource=dc:language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socat.ord/datacat/DC-1843" TargetMode="External"/><Relationship Id="rId3" Type="http://schemas.openxmlformats.org/officeDocument/2006/relationships/hyperlink" Target="http://www.isocat.org/datacat/DC-1334" TargetMode="External"/><Relationship Id="rId7" Type="http://schemas.openxmlformats.org/officeDocument/2006/relationships/hyperlink" Target="http://www.isocat.ord/datacat/DC-1347" TargetMode="External"/><Relationship Id="rId2" Type="http://schemas.openxmlformats.org/officeDocument/2006/relationships/hyperlink" Target="http://www.isocat.org/datacat/DC-142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ocat.org/datacat/DC-1286" TargetMode="External"/><Relationship Id="rId5" Type="http://schemas.openxmlformats.org/officeDocument/2006/relationships/hyperlink" Target="http://www.isocat.org/datacat/DC-2717" TargetMode="External"/><Relationship Id="rId4" Type="http://schemas.openxmlformats.org/officeDocument/2006/relationships/hyperlink" Target="http://www.isocat.org/datacat/DC-1226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RELcat</a:t>
            </a:r>
            <a:r>
              <a:rPr lang="en-US" dirty="0" smtClean="0"/>
              <a:t> and friends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5" name="Groep 4"/>
          <p:cNvGrpSpPr/>
          <p:nvPr/>
        </p:nvGrpSpPr>
        <p:grpSpPr>
          <a:xfrm>
            <a:off x="226695" y="1752600"/>
            <a:ext cx="8749033" cy="3124200"/>
            <a:chOff x="501983" y="2285992"/>
            <a:chExt cx="6401777" cy="2286016"/>
          </a:xfrm>
        </p:grpSpPr>
        <p:sp>
          <p:nvSpPr>
            <p:cNvPr id="6" name="Rechthoek 5"/>
            <p:cNvSpPr/>
            <p:nvPr/>
          </p:nvSpPr>
          <p:spPr>
            <a:xfrm>
              <a:off x="2285984" y="3714752"/>
              <a:ext cx="4517876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hthoek 6"/>
            <p:cNvSpPr/>
            <p:nvPr/>
          </p:nvSpPr>
          <p:spPr>
            <a:xfrm>
              <a:off x="501983" y="3714752"/>
              <a:ext cx="1712563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hthoek 7"/>
            <p:cNvSpPr/>
            <p:nvPr/>
          </p:nvSpPr>
          <p:spPr>
            <a:xfrm>
              <a:off x="501983" y="2285992"/>
              <a:ext cx="171256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hoek 8"/>
            <p:cNvSpPr/>
            <p:nvPr/>
          </p:nvSpPr>
          <p:spPr>
            <a:xfrm>
              <a:off x="501983" y="3000372"/>
              <a:ext cx="171256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2285984" y="3000372"/>
              <a:ext cx="457363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hoek 10"/>
            <p:cNvSpPr/>
            <p:nvPr/>
          </p:nvSpPr>
          <p:spPr>
            <a:xfrm>
              <a:off x="2285984" y="2285992"/>
              <a:ext cx="457363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roomdiagram: Magnetische schijf 11"/>
            <p:cNvSpPr/>
            <p:nvPr/>
          </p:nvSpPr>
          <p:spPr>
            <a:xfrm>
              <a:off x="242886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troomdiagram: Magnetische schijf 12"/>
            <p:cNvSpPr/>
            <p:nvPr/>
          </p:nvSpPr>
          <p:spPr>
            <a:xfrm>
              <a:off x="528638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fgeronde rechthoek 13"/>
            <p:cNvSpPr/>
            <p:nvPr/>
          </p:nvSpPr>
          <p:spPr>
            <a:xfrm>
              <a:off x="3857620" y="3071810"/>
              <a:ext cx="214314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fgeronde rechthoek 14"/>
            <p:cNvSpPr/>
            <p:nvPr/>
          </p:nvSpPr>
          <p:spPr>
            <a:xfrm>
              <a:off x="2428860" y="307181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fgeronde rechthoek 15"/>
            <p:cNvSpPr/>
            <p:nvPr/>
          </p:nvSpPr>
          <p:spPr>
            <a:xfrm>
              <a:off x="314324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fgeronde rechthoek 16"/>
            <p:cNvSpPr/>
            <p:nvPr/>
          </p:nvSpPr>
          <p:spPr>
            <a:xfrm>
              <a:off x="457200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al 17"/>
            <p:cNvSpPr/>
            <p:nvPr/>
          </p:nvSpPr>
          <p:spPr>
            <a:xfrm>
              <a:off x="271461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al 18"/>
            <p:cNvSpPr/>
            <p:nvPr/>
          </p:nvSpPr>
          <p:spPr>
            <a:xfrm>
              <a:off x="414337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al 19"/>
            <p:cNvSpPr/>
            <p:nvPr/>
          </p:nvSpPr>
          <p:spPr>
            <a:xfrm>
              <a:off x="557213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Rechte verbindingslijn met pijl 20"/>
            <p:cNvCxnSpPr>
              <a:stCxn id="61" idx="0"/>
              <a:endCxn id="18" idx="4"/>
            </p:cNvCxnSpPr>
            <p:nvPr/>
          </p:nvCxnSpPr>
          <p:spPr>
            <a:xfrm rot="5400000" flipH="1" flipV="1">
              <a:off x="237528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chte verbindingslijn met pijl 21"/>
            <p:cNvCxnSpPr>
              <a:endCxn id="18" idx="0"/>
            </p:cNvCxnSpPr>
            <p:nvPr/>
          </p:nvCxnSpPr>
          <p:spPr>
            <a:xfrm rot="10800000" flipV="1">
              <a:off x="2786051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met pijl 22"/>
            <p:cNvCxnSpPr>
              <a:endCxn id="19" idx="0"/>
            </p:cNvCxnSpPr>
            <p:nvPr/>
          </p:nvCxnSpPr>
          <p:spPr>
            <a:xfrm>
              <a:off x="3607587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/>
            <p:cNvCxnSpPr>
              <a:stCxn id="70" idx="1"/>
              <a:endCxn id="19" idx="0"/>
            </p:cNvCxnSpPr>
            <p:nvPr/>
          </p:nvCxnSpPr>
          <p:spPr>
            <a:xfrm rot="10800000" flipV="1">
              <a:off x="4214811" y="2543171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met pijl 24"/>
            <p:cNvCxnSpPr>
              <a:stCxn id="70" idx="3"/>
              <a:endCxn id="20" idx="0"/>
            </p:cNvCxnSpPr>
            <p:nvPr/>
          </p:nvCxnSpPr>
          <p:spPr>
            <a:xfrm>
              <a:off x="5036347" y="2543172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met pijl 25"/>
            <p:cNvCxnSpPr>
              <a:stCxn id="62" idx="0"/>
              <a:endCxn id="20" idx="4"/>
            </p:cNvCxnSpPr>
            <p:nvPr/>
          </p:nvCxnSpPr>
          <p:spPr>
            <a:xfrm rot="5400000" flipH="1" flipV="1">
              <a:off x="523280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vak 26"/>
            <p:cNvSpPr txBox="1"/>
            <p:nvPr/>
          </p:nvSpPr>
          <p:spPr>
            <a:xfrm>
              <a:off x="830631" y="4004881"/>
              <a:ext cx="14033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Linguistic resources</a:t>
              </a:r>
              <a:endParaRPr lang="en-US" sz="1200" dirty="0"/>
            </a:p>
          </p:txBody>
        </p:sp>
        <p:sp>
          <p:nvSpPr>
            <p:cNvPr id="28" name="Tekstvak 27"/>
            <p:cNvSpPr txBox="1"/>
            <p:nvPr/>
          </p:nvSpPr>
          <p:spPr>
            <a:xfrm>
              <a:off x="578183" y="3111906"/>
              <a:ext cx="1655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Data category registries</a:t>
              </a:r>
            </a:p>
          </p:txBody>
        </p:sp>
        <p:sp>
          <p:nvSpPr>
            <p:cNvPr id="29" name="Tekstvak 28"/>
            <p:cNvSpPr txBox="1"/>
            <p:nvPr/>
          </p:nvSpPr>
          <p:spPr>
            <a:xfrm>
              <a:off x="928662" y="2397526"/>
              <a:ext cx="1305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Relation registries</a:t>
              </a:r>
            </a:p>
          </p:txBody>
        </p:sp>
        <p:sp>
          <p:nvSpPr>
            <p:cNvPr id="30" name="Tekstvak 29"/>
            <p:cNvSpPr txBox="1"/>
            <p:nvPr/>
          </p:nvSpPr>
          <p:spPr>
            <a:xfrm>
              <a:off x="312751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1" name="Tekstvak 30"/>
            <p:cNvSpPr txBox="1"/>
            <p:nvPr/>
          </p:nvSpPr>
          <p:spPr>
            <a:xfrm>
              <a:off x="598503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ISO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2" name="Tekstvak 31"/>
            <p:cNvSpPr txBox="1"/>
            <p:nvPr/>
          </p:nvSpPr>
          <p:spPr>
            <a:xfrm>
              <a:off x="5289892" y="2324393"/>
              <a:ext cx="1613868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Typological Database System</a:t>
              </a:r>
            </a:p>
            <a:p>
              <a:r>
                <a:rPr lang="en-US" sz="1200" dirty="0" smtClean="0"/>
                <a:t>RR</a:t>
              </a:r>
            </a:p>
          </p:txBody>
        </p:sp>
        <p:sp>
          <p:nvSpPr>
            <p:cNvPr id="33" name="Tekstvak 32"/>
            <p:cNvSpPr txBox="1"/>
            <p:nvPr/>
          </p:nvSpPr>
          <p:spPr>
            <a:xfrm>
              <a:off x="3863432" y="2324393"/>
              <a:ext cx="529230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i="1" dirty="0" smtClean="0"/>
            </a:p>
            <a:p>
              <a:r>
                <a:rPr lang="en-US" sz="1200" dirty="0" smtClean="0"/>
                <a:t>MPI RR</a:t>
              </a:r>
            </a:p>
          </p:txBody>
        </p:sp>
        <p:sp>
          <p:nvSpPr>
            <p:cNvPr id="34" name="Tekstvak 33"/>
            <p:cNvSpPr txBox="1"/>
            <p:nvPr/>
          </p:nvSpPr>
          <p:spPr>
            <a:xfrm>
              <a:off x="3151585" y="3967467"/>
              <a:ext cx="634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archive</a:t>
              </a:r>
            </a:p>
          </p:txBody>
        </p:sp>
        <p:sp>
          <p:nvSpPr>
            <p:cNvPr id="35" name="Tekstvak 34"/>
            <p:cNvSpPr txBox="1"/>
            <p:nvPr/>
          </p:nvSpPr>
          <p:spPr>
            <a:xfrm>
              <a:off x="5963075" y="3929066"/>
              <a:ext cx="752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TDS</a:t>
              </a:r>
            </a:p>
            <a:p>
              <a:r>
                <a:rPr lang="en-US" sz="1200" dirty="0" smtClean="0"/>
                <a:t>database</a:t>
              </a:r>
            </a:p>
          </p:txBody>
        </p:sp>
        <p:sp>
          <p:nvSpPr>
            <p:cNvPr id="36" name="Ovaal 35"/>
            <p:cNvSpPr/>
            <p:nvPr/>
          </p:nvSpPr>
          <p:spPr>
            <a:xfrm>
              <a:off x="450056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al 36"/>
            <p:cNvSpPr/>
            <p:nvPr/>
          </p:nvSpPr>
          <p:spPr>
            <a:xfrm>
              <a:off x="485775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al 37"/>
            <p:cNvSpPr/>
            <p:nvPr/>
          </p:nvSpPr>
          <p:spPr>
            <a:xfrm>
              <a:off x="521494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hthoek 38"/>
            <p:cNvSpPr/>
            <p:nvPr/>
          </p:nvSpPr>
          <p:spPr>
            <a:xfrm>
              <a:off x="4429124" y="3143248"/>
              <a:ext cx="1000132" cy="21431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ep 60"/>
            <p:cNvGrpSpPr/>
            <p:nvPr/>
          </p:nvGrpSpPr>
          <p:grpSpPr>
            <a:xfrm>
              <a:off x="3393273" y="2350283"/>
              <a:ext cx="214314" cy="371484"/>
              <a:chOff x="3357554" y="2350283"/>
              <a:chExt cx="214314" cy="371484"/>
            </a:xfrm>
          </p:grpSpPr>
          <p:sp>
            <p:nvSpPr>
              <p:cNvPr id="71" name="Gelijk 70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hthoek 43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ep 61"/>
            <p:cNvGrpSpPr/>
            <p:nvPr/>
          </p:nvGrpSpPr>
          <p:grpSpPr>
            <a:xfrm>
              <a:off x="4822033" y="2357430"/>
              <a:ext cx="214314" cy="371484"/>
              <a:chOff x="3357554" y="2350283"/>
              <a:chExt cx="214314" cy="371484"/>
            </a:xfrm>
          </p:grpSpPr>
          <p:sp>
            <p:nvSpPr>
              <p:cNvPr id="69" name="Gelijk 68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hthoek 69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ep 78"/>
            <p:cNvGrpSpPr/>
            <p:nvPr/>
          </p:nvGrpSpPr>
          <p:grpSpPr>
            <a:xfrm>
              <a:off x="5464975" y="4143380"/>
              <a:ext cx="357190" cy="285752"/>
              <a:chOff x="5500694" y="4143380"/>
              <a:chExt cx="357190" cy="285752"/>
            </a:xfrm>
          </p:grpSpPr>
          <p:sp>
            <p:nvSpPr>
              <p:cNvPr id="62" name="Rechthoek 61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hthoek 62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hthoek 63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hthoek 64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hthoek 65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hthoek 66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hthoek 67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ep 79"/>
            <p:cNvGrpSpPr/>
            <p:nvPr/>
          </p:nvGrpSpPr>
          <p:grpSpPr>
            <a:xfrm>
              <a:off x="2607455" y="4143380"/>
              <a:ext cx="357190" cy="285752"/>
              <a:chOff x="5500694" y="4143380"/>
              <a:chExt cx="357190" cy="285752"/>
            </a:xfrm>
          </p:grpSpPr>
          <p:sp>
            <p:nvSpPr>
              <p:cNvPr id="55" name="Rechthoek 54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hthoek 55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hthoek 56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hthoek 57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hthoek 58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hthoek 59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hthoek 60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ep 112"/>
            <p:cNvGrpSpPr/>
            <p:nvPr/>
          </p:nvGrpSpPr>
          <p:grpSpPr>
            <a:xfrm>
              <a:off x="3857620" y="3857628"/>
              <a:ext cx="714380" cy="612648"/>
              <a:chOff x="3857620" y="3857628"/>
              <a:chExt cx="785818" cy="612648"/>
            </a:xfrm>
          </p:grpSpPr>
          <p:sp>
            <p:nvSpPr>
              <p:cNvPr id="47" name="Stroomdiagram: Document 46"/>
              <p:cNvSpPr/>
              <p:nvPr/>
            </p:nvSpPr>
            <p:spPr>
              <a:xfrm>
                <a:off x="3857620" y="3857628"/>
                <a:ext cx="785818" cy="612648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hthoek 47"/>
              <p:cNvSpPr/>
              <p:nvPr/>
            </p:nvSpPr>
            <p:spPr>
              <a:xfrm rot="5400000">
                <a:off x="4173988" y="3827011"/>
                <a:ext cx="81643" cy="57150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hthoek 48"/>
              <p:cNvSpPr/>
              <p:nvPr/>
            </p:nvSpPr>
            <p:spPr>
              <a:xfrm rot="5400000">
                <a:off x="4071934" y="4000504"/>
                <a:ext cx="71438" cy="35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hthoek 49"/>
              <p:cNvSpPr/>
              <p:nvPr/>
            </p:nvSpPr>
            <p:spPr>
              <a:xfrm rot="5400000">
                <a:off x="4143372" y="4000504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hthoek 50"/>
              <p:cNvSpPr/>
              <p:nvPr/>
            </p:nvSpPr>
            <p:spPr>
              <a:xfrm rot="5400000">
                <a:off x="4143372" y="3786190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hthoek 51"/>
              <p:cNvSpPr/>
              <p:nvPr/>
            </p:nvSpPr>
            <p:spPr>
              <a:xfrm rot="5400000">
                <a:off x="4214810" y="3643314"/>
                <a:ext cx="71438" cy="64294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hthoek 52"/>
              <p:cNvSpPr/>
              <p:nvPr/>
            </p:nvSpPr>
            <p:spPr>
              <a:xfrm rot="5400000">
                <a:off x="4071934" y="3786190"/>
                <a:ext cx="357190" cy="64294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hthoek 53"/>
              <p:cNvSpPr/>
              <p:nvPr/>
            </p:nvSpPr>
            <p:spPr>
              <a:xfrm>
                <a:off x="3929058" y="4000504"/>
                <a:ext cx="500066" cy="7143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Rechte verbindingslijn met pijl 44"/>
            <p:cNvCxnSpPr>
              <a:stCxn id="54" idx="0"/>
              <a:endCxn id="20" idx="4"/>
            </p:cNvCxnSpPr>
            <p:nvPr/>
          </p:nvCxnSpPr>
          <p:spPr>
            <a:xfrm rot="5400000" flipH="1" flipV="1">
              <a:off x="4557388" y="2914323"/>
              <a:ext cx="678661" cy="1493703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kstvak 45"/>
            <p:cNvSpPr txBox="1"/>
            <p:nvPr/>
          </p:nvSpPr>
          <p:spPr>
            <a:xfrm>
              <a:off x="4572000" y="3929066"/>
              <a:ext cx="728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 smtClean="0"/>
            </a:p>
            <a:p>
              <a:r>
                <a:rPr lang="en-US" sz="1200" dirty="0" smtClean="0"/>
                <a:t>resource</a:t>
              </a:r>
            </a:p>
          </p:txBody>
        </p:sp>
      </p:grpSp>
      <p:sp>
        <p:nvSpPr>
          <p:cNvPr id="7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can you use a Data Category Registry?</a:t>
            </a:r>
            <a:endParaRPr lang="en-US" sz="36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 can:</a:t>
            </a:r>
          </a:p>
          <a:p>
            <a:pPr lvl="1"/>
            <a:r>
              <a:rPr lang="en-US" dirty="0" smtClean="0"/>
              <a:t>Find Data Categories relevant for your resources and embed references to them so the semantics of (parts of) your resources are made explicit</a:t>
            </a:r>
          </a:p>
          <a:p>
            <a:pPr lvl="2"/>
            <a:r>
              <a:rPr lang="en-US" dirty="0" smtClean="0"/>
              <a:t>This can be supported by tools you use, e.g., ELAN, LEXUS and the CMDI Component Editor directly interact  with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1"/>
            <a:r>
              <a:rPr lang="en-US" dirty="0" smtClean="0"/>
              <a:t>Interact with Data Category owners to improve (the coverage of) their Data Categories</a:t>
            </a:r>
          </a:p>
          <a:p>
            <a:pPr lvl="1"/>
            <a:r>
              <a:rPr lang="en-US" dirty="0" smtClean="0"/>
              <a:t>Create (together with others) new Data Categories and/or selections </a:t>
            </a:r>
            <a:r>
              <a:rPr lang="en-US" dirty="0" smtClean="0">
                <a:solidFill>
                  <a:srgbClr val="FF0000"/>
                </a:solidFill>
              </a:rPr>
              <a:t>needed for your resources </a:t>
            </a:r>
            <a:r>
              <a:rPr lang="en-US" dirty="0" smtClean="0"/>
              <a:t>and share those</a:t>
            </a:r>
          </a:p>
          <a:p>
            <a:pPr lvl="1"/>
            <a:r>
              <a:rPr lang="en-US" dirty="0" smtClean="0"/>
              <a:t>Submit (your) Data Categories for standardization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Free of charge</a:t>
            </a:r>
          </a:p>
          <a:p>
            <a:pPr lvl="1"/>
            <a:r>
              <a:rPr lang="en-US" dirty="0" smtClean="0"/>
              <a:t>Grass roots approach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446373" y="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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Referencing Data Categories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Data Category should be uniquely identifiable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Ambiguity: different domains use the same term but mean different ‘things’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Semantic rot: even in the same domain the meaning of a term changes over time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Persistence: for archived resources Data Category references should still be resolvable and point to the specification as it was at/close to time of creation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Persistent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IDentifiers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 24619:2011 Language resource management -- Persistent identification and access in language technology applications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ebdings"/>
              </a:rPr>
              <a:t>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ISOcat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uses ‘cool URIs’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http://www.isocat.org/datcat/DC-1297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(/</a:t>
            </a:r>
            <a:r>
              <a:rPr kumimoji="0" lang="en-US" sz="2000" b="0" i="1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grammaticalGender</a:t>
            </a: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46373" y="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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Where do you put these references?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/>
              <a:t>Preferably in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schema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Or in the resource itself (redundant)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cs typeface="Courier New" pitchFamily="49" charset="0"/>
              </a:rPr>
              <a:t>Or in the metadata of the resource (less specific)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schema?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“comes from the Greek word "</a:t>
            </a:r>
            <a:r>
              <a:rPr lang="en-US" dirty="0" err="1" smtClean="0"/>
              <a:t>σχήμα</a:t>
            </a:r>
            <a:r>
              <a:rPr lang="en-US" dirty="0" smtClean="0"/>
              <a:t>" (</a:t>
            </a:r>
            <a:r>
              <a:rPr lang="en-US" dirty="0" err="1" smtClean="0"/>
              <a:t>skhēma</a:t>
            </a:r>
            <a:r>
              <a:rPr lang="en-US" dirty="0" smtClean="0"/>
              <a:t>), which means </a:t>
            </a:r>
            <a:r>
              <a:rPr lang="en-US" i="1" dirty="0" smtClean="0"/>
              <a:t>shape,</a:t>
            </a:r>
            <a:r>
              <a:rPr lang="en-US" dirty="0" smtClean="0"/>
              <a:t> or more generally, </a:t>
            </a:r>
            <a:r>
              <a:rPr lang="en-US" i="1" dirty="0" smtClean="0"/>
              <a:t>plan</a:t>
            </a:r>
            <a:r>
              <a:rPr lang="en-US" dirty="0" smtClean="0"/>
              <a:t>.” (</a:t>
            </a:r>
            <a:r>
              <a:rPr lang="en-US" dirty="0" err="1" smtClean="0"/>
              <a:t>wikipedia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 collection of building blocks and rules on how to combine them into a valid resource</a:t>
            </a:r>
          </a:p>
          <a:p>
            <a:pPr lvl="1"/>
            <a:r>
              <a:rPr lang="en-US" dirty="0" smtClean="0"/>
              <a:t>XML document:</a:t>
            </a:r>
          </a:p>
          <a:p>
            <a:pPr lvl="2"/>
            <a:r>
              <a:rPr lang="en-US" dirty="0" smtClean="0"/>
              <a:t>DTD, XML Schema, Relax NG, …</a:t>
            </a:r>
          </a:p>
          <a:p>
            <a:pPr lvl="2"/>
            <a:r>
              <a:rPr lang="en-US" dirty="0" smtClean="0"/>
              <a:t>easy; see </a:t>
            </a:r>
            <a:r>
              <a:rPr lang="en-US" dirty="0" smtClean="0">
                <a:hlinkClick r:id="rId2"/>
              </a:rPr>
              <a:t>http://www.isocat.org/12620</a:t>
            </a:r>
            <a:endParaRPr lang="en-US" dirty="0" smtClean="0"/>
          </a:p>
          <a:p>
            <a:pPr lvl="1"/>
            <a:r>
              <a:rPr lang="en-US" dirty="0" smtClean="0"/>
              <a:t>Text document:</a:t>
            </a:r>
          </a:p>
          <a:p>
            <a:pPr lvl="2"/>
            <a:r>
              <a:rPr lang="en-US" dirty="0" smtClean="0"/>
              <a:t>A grammar</a:t>
            </a:r>
          </a:p>
          <a:p>
            <a:pPr lvl="3"/>
            <a:r>
              <a:rPr lang="en-US" dirty="0" smtClean="0"/>
              <a:t>Extended Backus–Naur Form (EBNF)</a:t>
            </a:r>
          </a:p>
          <a:p>
            <a:pPr lvl="3"/>
            <a:r>
              <a:rPr lang="en-US" dirty="0" smtClean="0"/>
              <a:t>...</a:t>
            </a:r>
          </a:p>
          <a:p>
            <a:pPr lvl="2"/>
            <a:r>
              <a:rPr lang="en-US" dirty="0" smtClean="0"/>
              <a:t> how to embed Data Category PIDs?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resource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lmf:lexicon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xml:lang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=“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jp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alphabet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=“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ipa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&lt;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lmf:entry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&lt;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lmf:lemma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&lt;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lmf:writtenForm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nihongo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&lt;/…&gt;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&lt;/…&gt;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&lt;/…&gt;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&lt;/…&gt;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Relax NG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1"/>
            <a:ext cx="8229600" cy="388619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rng:attribute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name=“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alphabet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” 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rng:value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ipa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Courier New" pitchFamily="49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…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CGN/DCOI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1837"/>
            <a:ext cx="9144000" cy="5592763"/>
          </a:xfrm>
          <a:solidFill>
            <a:srgbClr val="FFFFFF">
              <a:alpha val="5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/>
              <a:t>tag = pos '(' feat* ')‘</a:t>
            </a:r>
          </a:p>
          <a:p>
            <a:pPr>
              <a:buNone/>
            </a:pPr>
            <a:r>
              <a:rPr lang="en-US" sz="1200" dirty="0" smtClean="0"/>
              <a:t>pos = 'N' | ' ADJ' | 'WW' | 'TW' | 'VNW' | 'LID' | 'VZ' | 'VG' | 'BW' | 'TSW'</a:t>
            </a:r>
          </a:p>
          <a:p>
            <a:pPr>
              <a:buNone/>
            </a:pPr>
            <a:r>
              <a:rPr lang="en-US" sz="1200" dirty="0" smtClean="0"/>
              <a:t>feat = 'NTYPE' | 'GETAL' | 'GRAAD | 'GENUS | 'NAAMVAL' | </a:t>
            </a:r>
            <a:r>
              <a:rPr lang="nl-NL" sz="1200" dirty="0" smtClean="0"/>
              <a:t>'POSITIE' | 'BUIGING | 'GETAL-N' | 'WVORM | 'PVTIJD | </a:t>
            </a:r>
            <a:r>
              <a:rPr lang="en-US" sz="1200" dirty="0" smtClean="0"/>
              <a:t>'PVAGR' | 'NUMTYPE' | 'VWTYPE' | 'PDTYPE' | 'PERSOON' | 'STATUS' | 'NPAGR' | 'LWTYPE' | 'VZTYPE’ | 'CONJTYPE' | 'SPECTYPE'</a:t>
            </a:r>
          </a:p>
          <a:p>
            <a:pPr>
              <a:buNone/>
            </a:pPr>
            <a:r>
              <a:rPr lang="en-US" sz="1200" dirty="0" smtClean="0"/>
              <a:t>NTYPE = '</a:t>
            </a:r>
            <a:r>
              <a:rPr lang="en-US" sz="1200" dirty="0" err="1" smtClean="0"/>
              <a:t>soortnaam</a:t>
            </a:r>
            <a:r>
              <a:rPr lang="en-US" sz="1200" dirty="0" smtClean="0"/>
              <a:t>' | '</a:t>
            </a:r>
            <a:r>
              <a:rPr lang="en-US" sz="1200" dirty="0" err="1" smtClean="0"/>
              <a:t>eigennaam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nl-NL" sz="1200" dirty="0" smtClean="0"/>
              <a:t>GETAL = 'enkelvoud' | 'meervoud' | 'getal'</a:t>
            </a:r>
          </a:p>
          <a:p>
            <a:pPr>
              <a:buNone/>
            </a:pPr>
            <a:r>
              <a:rPr lang="nl-NL" sz="1200" dirty="0" smtClean="0"/>
              <a:t>GRAAD = 'basis' | 'comparatief' | 'superlatief' | 'diminutief'</a:t>
            </a:r>
          </a:p>
          <a:p>
            <a:pPr>
              <a:buNone/>
            </a:pPr>
            <a:r>
              <a:rPr lang="en-US" sz="1200" dirty="0" smtClean="0"/>
              <a:t>GENUS = 'genus' | '</a:t>
            </a:r>
            <a:r>
              <a:rPr lang="en-US" sz="1200" dirty="0" err="1" smtClean="0"/>
              <a:t>zijdig</a:t>
            </a:r>
            <a:r>
              <a:rPr lang="en-US" sz="1200" dirty="0" smtClean="0"/>
              <a:t>' | '</a:t>
            </a:r>
            <a:r>
              <a:rPr lang="en-US" sz="1200" dirty="0" err="1" smtClean="0"/>
              <a:t>masculien</a:t>
            </a:r>
            <a:r>
              <a:rPr lang="en-US" sz="1200" dirty="0" smtClean="0"/>
              <a:t>' | '</a:t>
            </a:r>
            <a:r>
              <a:rPr lang="en-US" sz="1200" dirty="0" err="1" smtClean="0"/>
              <a:t>feminien</a:t>
            </a:r>
            <a:r>
              <a:rPr lang="en-US" sz="1200" dirty="0" smtClean="0"/>
              <a:t>' | '</a:t>
            </a:r>
            <a:r>
              <a:rPr lang="en-US" sz="1200" dirty="0" err="1" smtClean="0"/>
              <a:t>onzijdig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nl-NL" sz="1200" dirty="0" smtClean="0"/>
              <a:t>NAAMVAL = 'standaard' | 'nominatief' | 'oblique' | 'bijzonder' | 'genitief' | </a:t>
            </a:r>
            <a:r>
              <a:rPr lang="en-US" sz="1200" dirty="0" smtClean="0"/>
              <a:t>'</a:t>
            </a:r>
            <a:r>
              <a:rPr lang="en-US" sz="1200" dirty="0" err="1" smtClean="0"/>
              <a:t>datief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nl-NL" sz="1200" dirty="0" smtClean="0"/>
              <a:t>POSITIE = 'prenominaal' | 'nominaal' | 'postnominaal 'vrij'</a:t>
            </a:r>
          </a:p>
          <a:p>
            <a:pPr>
              <a:buNone/>
            </a:pPr>
            <a:r>
              <a:rPr lang="nl-NL" sz="1200" dirty="0" smtClean="0"/>
              <a:t>BUIGING = 'zonder' | 'met-e' | 'met-s'</a:t>
            </a:r>
          </a:p>
          <a:p>
            <a:pPr>
              <a:buNone/>
            </a:pPr>
            <a:r>
              <a:rPr lang="en-US" sz="1200" dirty="0" smtClean="0"/>
              <a:t>GETAL-N = '</a:t>
            </a:r>
            <a:r>
              <a:rPr lang="en-US" sz="1200" dirty="0" err="1" smtClean="0"/>
              <a:t>zonder</a:t>
            </a:r>
            <a:r>
              <a:rPr lang="en-US" sz="1200" dirty="0" smtClean="0"/>
              <a:t>-n' | '</a:t>
            </a:r>
            <a:r>
              <a:rPr lang="en-US" sz="1200" dirty="0" err="1" smtClean="0"/>
              <a:t>meervoud</a:t>
            </a:r>
            <a:r>
              <a:rPr lang="en-US" sz="1200" dirty="0" smtClean="0"/>
              <a:t>-n'</a:t>
            </a:r>
          </a:p>
          <a:p>
            <a:pPr>
              <a:buNone/>
            </a:pPr>
            <a:r>
              <a:rPr lang="nl-NL" sz="1200" dirty="0" smtClean="0"/>
              <a:t>WVORM = 'persoonsvorm' | 'buigbaar' | 'innitief' | 'onvdw' | 'voltdw‘</a:t>
            </a:r>
          </a:p>
          <a:p>
            <a:pPr>
              <a:buNone/>
            </a:pPr>
            <a:r>
              <a:rPr lang="nl-NL" sz="1200" dirty="0" smtClean="0"/>
              <a:t>PVTIJD = 'tegenwoordig' | 'verleden' | 'conjunctief'</a:t>
            </a:r>
          </a:p>
          <a:p>
            <a:pPr>
              <a:buNone/>
            </a:pPr>
            <a:r>
              <a:rPr lang="nl-NL" sz="1200" dirty="0" smtClean="0"/>
              <a:t>PVAGR = 'enkelvoud' | 'meervoud' | 'met-t'</a:t>
            </a:r>
          </a:p>
          <a:p>
            <a:pPr>
              <a:buNone/>
            </a:pPr>
            <a:r>
              <a:rPr lang="en-US" sz="1200" dirty="0" smtClean="0"/>
              <a:t>NUMTUPE = '</a:t>
            </a:r>
            <a:r>
              <a:rPr lang="en-US" sz="1200" dirty="0" err="1" smtClean="0"/>
              <a:t>hoofdtelwoord</a:t>
            </a:r>
            <a:r>
              <a:rPr lang="en-US" sz="1200" dirty="0" smtClean="0"/>
              <a:t>' | '</a:t>
            </a:r>
            <a:r>
              <a:rPr lang="en-US" sz="1200" dirty="0" err="1" smtClean="0"/>
              <a:t>rangtelwoord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en-US" sz="1200" dirty="0" smtClean="0"/>
              <a:t>VWTYPE = 'pr' | '</a:t>
            </a:r>
            <a:r>
              <a:rPr lang="en-US" sz="1200" dirty="0" err="1" smtClean="0"/>
              <a:t>persoonlijk</a:t>
            </a:r>
            <a:r>
              <a:rPr lang="en-US" sz="1200" dirty="0" smtClean="0"/>
              <a:t>' | '</a:t>
            </a:r>
            <a:r>
              <a:rPr lang="en-US" sz="1200" dirty="0" err="1" smtClean="0"/>
              <a:t>reexief</a:t>
            </a:r>
            <a:r>
              <a:rPr lang="en-US" sz="1200" dirty="0" smtClean="0"/>
              <a:t>' | '</a:t>
            </a:r>
            <a:r>
              <a:rPr lang="en-US" sz="1200" dirty="0" err="1" smtClean="0"/>
              <a:t>reciprook</a:t>
            </a:r>
            <a:r>
              <a:rPr lang="en-US" sz="1200" dirty="0" smtClean="0"/>
              <a:t>' | '</a:t>
            </a:r>
            <a:r>
              <a:rPr lang="en-US" sz="1200" dirty="0" err="1" smtClean="0"/>
              <a:t>bezittelijk</a:t>
            </a:r>
            <a:r>
              <a:rPr lang="en-US" sz="1200" dirty="0" smtClean="0"/>
              <a:t>' | '</a:t>
            </a:r>
            <a:r>
              <a:rPr lang="en-US" sz="1200" dirty="0" err="1" smtClean="0"/>
              <a:t>vb</a:t>
            </a:r>
            <a:r>
              <a:rPr lang="en-US" sz="1200" dirty="0" smtClean="0"/>
              <a:t>' | </a:t>
            </a:r>
            <a:r>
              <a:rPr lang="nl-NL" sz="1200" dirty="0" smtClean="0"/>
              <a:t>'vragend' | 'betrekkelijk' | 'exclamatief' | 'aanwijzend' | </a:t>
            </a:r>
            <a:r>
              <a:rPr lang="en-US" sz="1200" dirty="0" smtClean="0"/>
              <a:t>'</a:t>
            </a:r>
            <a:r>
              <a:rPr lang="en-US" sz="1200" dirty="0" err="1" smtClean="0"/>
              <a:t>onbepaald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en-US" sz="1200" dirty="0" smtClean="0"/>
              <a:t>PDTYPE = '</a:t>
            </a:r>
            <a:r>
              <a:rPr lang="en-US" sz="1200" dirty="0" err="1" smtClean="0"/>
              <a:t>pronomen</a:t>
            </a:r>
            <a:r>
              <a:rPr lang="en-US" sz="1200" dirty="0" smtClean="0"/>
              <a:t>' | 'adv-</a:t>
            </a:r>
            <a:r>
              <a:rPr lang="en-US" sz="1200" dirty="0" err="1" smtClean="0"/>
              <a:t>pronimen</a:t>
            </a:r>
            <a:r>
              <a:rPr lang="en-US" sz="1200" dirty="0" smtClean="0"/>
              <a:t>' | 'determiner' | '</a:t>
            </a:r>
            <a:r>
              <a:rPr lang="en-US" sz="1200" dirty="0" err="1" smtClean="0"/>
              <a:t>gradeerbaar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en-US" sz="1200" dirty="0" smtClean="0"/>
              <a:t>PERSOON = '</a:t>
            </a:r>
            <a:r>
              <a:rPr lang="en-US" sz="1200" dirty="0" err="1" smtClean="0"/>
              <a:t>persoon</a:t>
            </a:r>
            <a:r>
              <a:rPr lang="en-US" sz="1200" dirty="0" smtClean="0"/>
              <a:t>' | '1' | '2' | '2v' | '2b' | '3' | '3p' | '3' | '3v' | '3o'</a:t>
            </a:r>
          </a:p>
          <a:p>
            <a:pPr>
              <a:buNone/>
            </a:pPr>
            <a:r>
              <a:rPr lang="nl-NL" sz="1200" dirty="0" smtClean="0"/>
              <a:t>STATUS = 'vol' | 'gereduceerd' | 'nadruk'</a:t>
            </a:r>
          </a:p>
          <a:p>
            <a:pPr>
              <a:buNone/>
            </a:pPr>
            <a:r>
              <a:rPr lang="en-US" sz="1200" dirty="0" smtClean="0"/>
              <a:t>NPAGR = '</a:t>
            </a:r>
            <a:r>
              <a:rPr lang="en-US" sz="1200" dirty="0" err="1" smtClean="0"/>
              <a:t>agr</a:t>
            </a:r>
            <a:r>
              <a:rPr lang="en-US" sz="1200" dirty="0" smtClean="0"/>
              <a:t>' | '</a:t>
            </a:r>
            <a:r>
              <a:rPr lang="en-US" sz="1200" dirty="0" err="1" smtClean="0"/>
              <a:t>evon</a:t>
            </a:r>
            <a:r>
              <a:rPr lang="en-US" sz="1200" dirty="0" smtClean="0"/>
              <a:t>' | 'rest' | '</a:t>
            </a:r>
            <a:r>
              <a:rPr lang="en-US" sz="1200" dirty="0" err="1" smtClean="0"/>
              <a:t>evz</a:t>
            </a:r>
            <a:r>
              <a:rPr lang="en-US" sz="1200" dirty="0" smtClean="0"/>
              <a:t>' | '</a:t>
            </a:r>
            <a:r>
              <a:rPr lang="en-US" sz="1200" dirty="0" err="1" smtClean="0"/>
              <a:t>mv</a:t>
            </a:r>
            <a:r>
              <a:rPr lang="en-US" sz="1200" dirty="0" smtClean="0"/>
              <a:t>' | 'agr3' | '</a:t>
            </a:r>
            <a:r>
              <a:rPr lang="en-US" sz="1200" dirty="0" err="1" smtClean="0"/>
              <a:t>evmo</a:t>
            </a:r>
            <a:r>
              <a:rPr lang="en-US" sz="1200" dirty="0" smtClean="0"/>
              <a:t>' | 'rest3' | '</a:t>
            </a:r>
            <a:r>
              <a:rPr lang="en-US" sz="1200" dirty="0" err="1" smtClean="0"/>
              <a:t>evf</a:t>
            </a:r>
            <a:r>
              <a:rPr lang="en-US" sz="1200" dirty="0" smtClean="0"/>
              <a:t>' | '</a:t>
            </a:r>
            <a:r>
              <a:rPr lang="en-US" sz="1200" dirty="0" err="1" smtClean="0"/>
              <a:t>mv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en-US" sz="1200" dirty="0" smtClean="0"/>
              <a:t>LWTYPE = '</a:t>
            </a:r>
            <a:r>
              <a:rPr lang="en-US" sz="1200" dirty="0" err="1" smtClean="0"/>
              <a:t>bepaald</a:t>
            </a:r>
            <a:r>
              <a:rPr lang="en-US" sz="1200" dirty="0" smtClean="0"/>
              <a:t>' | '</a:t>
            </a:r>
            <a:r>
              <a:rPr lang="en-US" sz="1200" dirty="0" err="1" smtClean="0"/>
              <a:t>onbepaald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nl-NL" sz="1200" dirty="0" smtClean="0"/>
              <a:t>VZTYPE = 'initieel' | 'versmolten' | 'naal'</a:t>
            </a:r>
          </a:p>
          <a:p>
            <a:pPr>
              <a:buNone/>
            </a:pPr>
            <a:r>
              <a:rPr lang="en-US" sz="1200" dirty="0" smtClean="0"/>
              <a:t>CONJTYPE = '</a:t>
            </a:r>
            <a:r>
              <a:rPr lang="en-US" sz="1200" dirty="0" err="1" smtClean="0"/>
              <a:t>nevenschikkend</a:t>
            </a:r>
            <a:r>
              <a:rPr lang="en-US" sz="1200" dirty="0" smtClean="0"/>
              <a:t>' | '</a:t>
            </a:r>
            <a:r>
              <a:rPr lang="en-US" sz="1200" dirty="0" err="1" smtClean="0"/>
              <a:t>onderschikkend</a:t>
            </a:r>
            <a:r>
              <a:rPr lang="en-US" sz="1200" dirty="0" smtClean="0"/>
              <a:t>'</a:t>
            </a:r>
          </a:p>
          <a:p>
            <a:pPr>
              <a:buNone/>
            </a:pPr>
            <a:r>
              <a:rPr lang="nl-NL" sz="1200" dirty="0" smtClean="0"/>
              <a:t>SPECTYPE = 'afgebroken' | 'onverstaanbaar' | 'vreemd' | 'deeleigen' | 'meta' | 'commentaar' | 'achtergrond' | 'afkorting' | 'symbool' | 'dialect'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CGN/DCOI grammar with DC 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5637"/>
            <a:ext cx="9144000" cy="6202363"/>
          </a:xfrm>
          <a:solidFill>
            <a:srgbClr val="FFFFFF">
              <a:alpha val="5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050" dirty="0" smtClean="0"/>
              <a:t>tag = pos '(' feat* ')'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‘WW’ </a:t>
            </a:r>
            <a:r>
              <a:rPr lang="en-US" sz="1050" dirty="0" smtClean="0">
                <a:hlinkClick r:id="rId2"/>
              </a:rPr>
              <a:t>http://www.isocat.org/datacat/DC-1424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‘TW’ </a:t>
            </a:r>
            <a:r>
              <a:rPr lang="en-US" sz="1050" dirty="0" smtClean="0">
                <a:hlinkClick r:id="rId3"/>
              </a:rPr>
              <a:t>http://www.isocat.org/datacat/DC-1334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‘VG’ </a:t>
            </a:r>
            <a:r>
              <a:rPr lang="en-US" sz="1050" dirty="0" smtClean="0">
                <a:hlinkClick r:id="rId4"/>
              </a:rPr>
              <a:t>http://www.isocat.org/datacat/DC-1226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‘TSW’ </a:t>
            </a:r>
            <a:r>
              <a:rPr lang="en-US" sz="1050" dirty="0" smtClean="0">
                <a:hlinkClick r:id="rId5"/>
              </a:rPr>
              <a:t>http://www.isocat.org/datacat/DC-2717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pos = 'N' | ' ADJ' | 'WW' | 'TW' | 'VNW' | 'LID' | 'VZ' | 'VG' | 'BW' | 'TSW'</a:t>
            </a:r>
          </a:p>
          <a:p>
            <a:pPr>
              <a:buNone/>
            </a:pPr>
            <a:r>
              <a:rPr lang="en-US" sz="1050" dirty="0" smtClean="0"/>
              <a:t>feat = 'NTYPE' | 'GETAL' | 'GRAAD | 'GENUS | 'NAAMVAL' | </a:t>
            </a:r>
            <a:r>
              <a:rPr lang="nl-NL" sz="1050" dirty="0" smtClean="0"/>
              <a:t>'POSITIE' | 'BUIGING | 'GETAL-N' | 'WVORM | 'PVTIJD | </a:t>
            </a:r>
            <a:r>
              <a:rPr lang="en-US" sz="1050" dirty="0" smtClean="0"/>
              <a:t>'PVAGR' | 'NUMTYPE' | 'VWTYPE' | 'PDTYPE' | 'PERSOON' | 'STATUS' | 'NPAGR' | 'LWTYPE' | 'VZTYPE’ | 'CONJTYPE' | 'SPECTYPE'</a:t>
            </a:r>
          </a:p>
          <a:p>
            <a:pPr>
              <a:buNone/>
            </a:pPr>
            <a:r>
              <a:rPr lang="en-US" sz="1050" dirty="0" smtClean="0"/>
              <a:t>NTYPE = '</a:t>
            </a:r>
            <a:r>
              <a:rPr lang="en-US" sz="1050" dirty="0" err="1" smtClean="0"/>
              <a:t>soortnaam</a:t>
            </a:r>
            <a:r>
              <a:rPr lang="en-US" sz="1050" dirty="0" smtClean="0"/>
              <a:t>' | '</a:t>
            </a:r>
            <a:r>
              <a:rPr lang="en-US" sz="1050" dirty="0" err="1" smtClean="0"/>
              <a:t>eigennaam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GETAL = 'enkelvoud' | 'meervoud' | 'getal'</a:t>
            </a:r>
          </a:p>
          <a:p>
            <a:pPr>
              <a:buNone/>
            </a:pPr>
            <a:r>
              <a:rPr lang="nl-NL" sz="1050" dirty="0" smtClean="0"/>
              <a:t>GRAAD = 'basis' | 'comparatief' | 'superlatief' | 'diminutief'</a:t>
            </a:r>
          </a:p>
          <a:p>
            <a:pPr>
              <a:buNone/>
            </a:pPr>
            <a:r>
              <a:rPr lang="en-US" sz="1050" dirty="0" smtClean="0"/>
              <a:t>GENUS = 'genus' | '</a:t>
            </a:r>
            <a:r>
              <a:rPr lang="en-US" sz="1050" dirty="0" err="1" smtClean="0"/>
              <a:t>zijdig</a:t>
            </a:r>
            <a:r>
              <a:rPr lang="en-US" sz="1050" dirty="0" smtClean="0"/>
              <a:t>' | '</a:t>
            </a:r>
            <a:r>
              <a:rPr lang="en-US" sz="1050" dirty="0" err="1" smtClean="0"/>
              <a:t>masculien</a:t>
            </a:r>
            <a:r>
              <a:rPr lang="en-US" sz="1050" dirty="0" smtClean="0"/>
              <a:t>' | '</a:t>
            </a:r>
            <a:r>
              <a:rPr lang="en-US" sz="1050" dirty="0" err="1" smtClean="0"/>
              <a:t>feminien</a:t>
            </a:r>
            <a:r>
              <a:rPr lang="en-US" sz="1050" dirty="0" smtClean="0"/>
              <a:t>' | '</a:t>
            </a:r>
            <a:r>
              <a:rPr lang="en-US" sz="1050" dirty="0" err="1" smtClean="0"/>
              <a:t>onzijdig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NAAMVAL = 'standaard' | 'nominatief' | 'oblique' | 'bijzonder' | 'genitief' | </a:t>
            </a:r>
            <a:r>
              <a:rPr lang="en-US" sz="1050" dirty="0" smtClean="0"/>
              <a:t>'</a:t>
            </a:r>
            <a:r>
              <a:rPr lang="en-US" sz="1050" dirty="0" err="1" smtClean="0"/>
              <a:t>datief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POSITIE = 'prenominaal' | 'nominaal' | 'postnominaal 'vrij'</a:t>
            </a:r>
          </a:p>
          <a:p>
            <a:pPr>
              <a:buNone/>
            </a:pPr>
            <a:r>
              <a:rPr lang="nl-NL" sz="1050" dirty="0" smtClean="0"/>
              <a:t>BUIGING = 'zonder' | 'met-e' | 'met-s'</a:t>
            </a:r>
          </a:p>
          <a:p>
            <a:pPr>
              <a:buNone/>
            </a:pPr>
            <a:r>
              <a:rPr lang="en-US" sz="1050" dirty="0" smtClean="0"/>
              <a:t>GETAL-N = '</a:t>
            </a:r>
            <a:r>
              <a:rPr lang="en-US" sz="1050" dirty="0" err="1" smtClean="0"/>
              <a:t>zonder</a:t>
            </a:r>
            <a:r>
              <a:rPr lang="en-US" sz="1050" dirty="0" smtClean="0"/>
              <a:t>-n' | '</a:t>
            </a:r>
            <a:r>
              <a:rPr lang="en-US" sz="1050" dirty="0" err="1" smtClean="0"/>
              <a:t>meervoud</a:t>
            </a:r>
            <a:r>
              <a:rPr lang="en-US" sz="1050" dirty="0" smtClean="0"/>
              <a:t>-n'</a:t>
            </a:r>
          </a:p>
          <a:p>
            <a:pPr>
              <a:buNone/>
            </a:pPr>
            <a:r>
              <a:rPr lang="nl-NL" sz="1050" dirty="0" smtClean="0"/>
              <a:t>WVORM = 'persoonsvorm' | 'buigbaar' | 'innitief' | 'onvdw' | 'voltdw‘</a:t>
            </a:r>
          </a:p>
          <a:p>
            <a:pPr>
              <a:buNone/>
            </a:pPr>
            <a:r>
              <a:rPr lang="nl-NL" sz="1050" dirty="0" smtClean="0"/>
              <a:t># @datcat PVTIJD </a:t>
            </a:r>
            <a:r>
              <a:rPr lang="en-US" sz="1050" dirty="0" smtClean="0">
                <a:hlinkClick r:id="rId6"/>
              </a:rPr>
              <a:t>http://www.isocat.org/datacat/DC-1286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</a:t>
            </a:r>
            <a:r>
              <a:rPr lang="en-US" sz="1050" dirty="0" err="1" smtClean="0"/>
              <a:t>verleden</a:t>
            </a:r>
            <a:r>
              <a:rPr lang="en-US" sz="1050" dirty="0" smtClean="0"/>
              <a:t>’ </a:t>
            </a:r>
            <a:r>
              <a:rPr lang="en-US" sz="1050" dirty="0" smtClean="0">
                <a:hlinkClick r:id="rId7"/>
              </a:rPr>
              <a:t>http://www.isocat.ord/datacat/DC-1347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</a:t>
            </a:r>
            <a:r>
              <a:rPr lang="en-US" sz="1050" dirty="0" err="1" smtClean="0"/>
              <a:t>conjunctie</a:t>
            </a:r>
            <a:r>
              <a:rPr lang="en-US" sz="1050" dirty="0" smtClean="0"/>
              <a:t>’ </a:t>
            </a:r>
            <a:r>
              <a:rPr lang="en-US" sz="1050" dirty="0" smtClean="0">
                <a:hlinkClick r:id="rId8"/>
              </a:rPr>
              <a:t>http://www.isocat.ord/datacat/DC-1843</a:t>
            </a:r>
            <a:r>
              <a:rPr lang="en-US" sz="1050" dirty="0" smtClean="0"/>
              <a:t> </a:t>
            </a:r>
            <a:endParaRPr lang="nl-NL" sz="1050" dirty="0" smtClean="0"/>
          </a:p>
          <a:p>
            <a:pPr>
              <a:buNone/>
            </a:pPr>
            <a:r>
              <a:rPr lang="nl-NL" sz="1050" dirty="0" smtClean="0"/>
              <a:t>PVTIJD = 'tegenwoordig' | 'verleden' | 'conjunctief'</a:t>
            </a:r>
          </a:p>
          <a:p>
            <a:pPr>
              <a:buNone/>
            </a:pPr>
            <a:r>
              <a:rPr lang="nl-NL" sz="1050" dirty="0" smtClean="0"/>
              <a:t>PVAGR = 'enkelvoud' | 'meervoud' | 'met-t'</a:t>
            </a:r>
          </a:p>
          <a:p>
            <a:pPr>
              <a:buNone/>
            </a:pPr>
            <a:r>
              <a:rPr lang="en-US" sz="1050" dirty="0" smtClean="0"/>
              <a:t>NUMTUPE = '</a:t>
            </a:r>
            <a:r>
              <a:rPr lang="en-US" sz="1050" dirty="0" err="1" smtClean="0"/>
              <a:t>hoofdtelwoord</a:t>
            </a:r>
            <a:r>
              <a:rPr lang="en-US" sz="1050" dirty="0" smtClean="0"/>
              <a:t>' | '</a:t>
            </a:r>
            <a:r>
              <a:rPr lang="en-US" sz="1050" dirty="0" err="1" smtClean="0"/>
              <a:t>rangtelwoord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VWTYPE = 'pr' | '</a:t>
            </a:r>
            <a:r>
              <a:rPr lang="en-US" sz="1050" dirty="0" err="1" smtClean="0"/>
              <a:t>persoonlijk</a:t>
            </a:r>
            <a:r>
              <a:rPr lang="en-US" sz="1050" dirty="0" smtClean="0"/>
              <a:t>' | '</a:t>
            </a:r>
            <a:r>
              <a:rPr lang="en-US" sz="1050" dirty="0" err="1" smtClean="0"/>
              <a:t>reexief</a:t>
            </a:r>
            <a:r>
              <a:rPr lang="en-US" sz="1050" dirty="0" smtClean="0"/>
              <a:t>' | '</a:t>
            </a:r>
            <a:r>
              <a:rPr lang="en-US" sz="1050" dirty="0" err="1" smtClean="0"/>
              <a:t>reciprook</a:t>
            </a:r>
            <a:r>
              <a:rPr lang="en-US" sz="1050" dirty="0" smtClean="0"/>
              <a:t>' | '</a:t>
            </a:r>
            <a:r>
              <a:rPr lang="en-US" sz="1050" dirty="0" err="1" smtClean="0"/>
              <a:t>bezittelijk</a:t>
            </a:r>
            <a:r>
              <a:rPr lang="en-US" sz="1050" dirty="0" smtClean="0"/>
              <a:t>' | '</a:t>
            </a:r>
            <a:r>
              <a:rPr lang="en-US" sz="1050" dirty="0" err="1" smtClean="0"/>
              <a:t>vb</a:t>
            </a:r>
            <a:r>
              <a:rPr lang="en-US" sz="1050" dirty="0" smtClean="0"/>
              <a:t>' | </a:t>
            </a:r>
            <a:r>
              <a:rPr lang="nl-NL" sz="1050" dirty="0" smtClean="0"/>
              <a:t>'vragend' | 'betrekkelijk' | 'exclamatief' | 'aanwijzend' | </a:t>
            </a:r>
            <a:r>
              <a:rPr lang="en-US" sz="1050" dirty="0" smtClean="0"/>
              <a:t>'</a:t>
            </a:r>
            <a:r>
              <a:rPr lang="en-US" sz="1050" dirty="0" err="1" smtClean="0"/>
              <a:t>onbepaald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PDTYPE = '</a:t>
            </a:r>
            <a:r>
              <a:rPr lang="en-US" sz="1050" dirty="0" err="1" smtClean="0"/>
              <a:t>pronomen</a:t>
            </a:r>
            <a:r>
              <a:rPr lang="en-US" sz="1050" dirty="0" smtClean="0"/>
              <a:t>' | 'adv-</a:t>
            </a:r>
            <a:r>
              <a:rPr lang="en-US" sz="1050" dirty="0" err="1" smtClean="0"/>
              <a:t>pronimen</a:t>
            </a:r>
            <a:r>
              <a:rPr lang="en-US" sz="1050" dirty="0" smtClean="0"/>
              <a:t>' | 'determiner' | '</a:t>
            </a:r>
            <a:r>
              <a:rPr lang="en-US" sz="1050" dirty="0" err="1" smtClean="0"/>
              <a:t>gradeerbaar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PERSOON = '</a:t>
            </a:r>
            <a:r>
              <a:rPr lang="en-US" sz="1050" dirty="0" err="1" smtClean="0"/>
              <a:t>persoon</a:t>
            </a:r>
            <a:r>
              <a:rPr lang="en-US" sz="1050" dirty="0" smtClean="0"/>
              <a:t>' | '1' | '2' | '2v' | '2b' | '3' | '3p' | '3' | '3v' | '3o'</a:t>
            </a:r>
          </a:p>
          <a:p>
            <a:pPr>
              <a:buNone/>
            </a:pPr>
            <a:r>
              <a:rPr lang="nl-NL" sz="1050" dirty="0" smtClean="0"/>
              <a:t>STATUS = 'vol' | 'gereduceerd' | 'nadruk'</a:t>
            </a:r>
          </a:p>
          <a:p>
            <a:pPr>
              <a:buNone/>
            </a:pPr>
            <a:r>
              <a:rPr lang="en-US" sz="1050" dirty="0" smtClean="0"/>
              <a:t>NPAGR = '</a:t>
            </a:r>
            <a:r>
              <a:rPr lang="en-US" sz="1050" dirty="0" err="1" smtClean="0"/>
              <a:t>agr</a:t>
            </a:r>
            <a:r>
              <a:rPr lang="en-US" sz="1050" dirty="0" smtClean="0"/>
              <a:t>' | '</a:t>
            </a:r>
            <a:r>
              <a:rPr lang="en-US" sz="1050" dirty="0" err="1" smtClean="0"/>
              <a:t>evon</a:t>
            </a:r>
            <a:r>
              <a:rPr lang="en-US" sz="1050" dirty="0" smtClean="0"/>
              <a:t>' | 'rest' | '</a:t>
            </a:r>
            <a:r>
              <a:rPr lang="en-US" sz="1050" dirty="0" err="1" smtClean="0"/>
              <a:t>evz</a:t>
            </a:r>
            <a:r>
              <a:rPr lang="en-US" sz="1050" dirty="0" smtClean="0"/>
              <a:t>' | '</a:t>
            </a:r>
            <a:r>
              <a:rPr lang="en-US" sz="1050" dirty="0" err="1" smtClean="0"/>
              <a:t>mv</a:t>
            </a:r>
            <a:r>
              <a:rPr lang="en-US" sz="1050" dirty="0" smtClean="0"/>
              <a:t>' | 'agr3' | '</a:t>
            </a:r>
            <a:r>
              <a:rPr lang="en-US" sz="1050" dirty="0" err="1" smtClean="0"/>
              <a:t>evmo</a:t>
            </a:r>
            <a:r>
              <a:rPr lang="en-US" sz="1050" dirty="0" smtClean="0"/>
              <a:t>' | 'rest3' | '</a:t>
            </a:r>
            <a:r>
              <a:rPr lang="en-US" sz="1050" dirty="0" err="1" smtClean="0"/>
              <a:t>evf</a:t>
            </a:r>
            <a:r>
              <a:rPr lang="en-US" sz="1050" dirty="0" smtClean="0"/>
              <a:t>' | '</a:t>
            </a:r>
            <a:r>
              <a:rPr lang="en-US" sz="1050" dirty="0" err="1" smtClean="0"/>
              <a:t>mv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LWTYPE = '</a:t>
            </a:r>
            <a:r>
              <a:rPr lang="en-US" sz="1050" dirty="0" err="1" smtClean="0"/>
              <a:t>bepaald</a:t>
            </a:r>
            <a:r>
              <a:rPr lang="en-US" sz="1050" dirty="0" smtClean="0"/>
              <a:t>' | '</a:t>
            </a:r>
            <a:r>
              <a:rPr lang="en-US" sz="1050" dirty="0" err="1" smtClean="0"/>
              <a:t>onbepaald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VZTYPE = 'initieel' | 'versmolten' | 'naal'</a:t>
            </a:r>
          </a:p>
          <a:p>
            <a:pPr>
              <a:buNone/>
            </a:pPr>
            <a:r>
              <a:rPr lang="en-US" sz="1050" dirty="0" smtClean="0"/>
              <a:t>CONJTYPE = '</a:t>
            </a:r>
            <a:r>
              <a:rPr lang="en-US" sz="1050" dirty="0" err="1" smtClean="0"/>
              <a:t>nevenschikkend</a:t>
            </a:r>
            <a:r>
              <a:rPr lang="en-US" sz="1050" dirty="0" smtClean="0"/>
              <a:t>' | '</a:t>
            </a:r>
            <a:r>
              <a:rPr lang="en-US" sz="1050" dirty="0" err="1" smtClean="0"/>
              <a:t>onderschikkend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SPECTYPE = 'afgebroken' | 'onverstaanbaar' | 'vreemd' | 'deeleigen' | 'meta' | 'commentaar' | 'achtergrond' | 'afkorting' | 'symbool' | 'dialect'</a:t>
            </a:r>
            <a:endParaRPr lang="en-US" sz="10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24400" y="3429000"/>
            <a:ext cx="4191000" cy="121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Or use: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an XML representation for the schema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an XML schema for an XML </a:t>
            </a:r>
          </a:p>
          <a:p>
            <a:pPr indent="112713"/>
            <a:r>
              <a:rPr lang="en-US" dirty="0" smtClean="0"/>
              <a:t>representation of the content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5" name="Groep 4"/>
          <p:cNvGrpSpPr/>
          <p:nvPr/>
        </p:nvGrpSpPr>
        <p:grpSpPr>
          <a:xfrm>
            <a:off x="226695" y="1752600"/>
            <a:ext cx="8749033" cy="3124200"/>
            <a:chOff x="501983" y="2285992"/>
            <a:chExt cx="6401777" cy="2286016"/>
          </a:xfrm>
        </p:grpSpPr>
        <p:sp>
          <p:nvSpPr>
            <p:cNvPr id="6" name="Rechthoek 5"/>
            <p:cNvSpPr/>
            <p:nvPr/>
          </p:nvSpPr>
          <p:spPr>
            <a:xfrm>
              <a:off x="2285984" y="3714752"/>
              <a:ext cx="4517876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hthoek 6"/>
            <p:cNvSpPr/>
            <p:nvPr/>
          </p:nvSpPr>
          <p:spPr>
            <a:xfrm>
              <a:off x="501983" y="3714752"/>
              <a:ext cx="1712563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hthoek 7"/>
            <p:cNvSpPr/>
            <p:nvPr/>
          </p:nvSpPr>
          <p:spPr>
            <a:xfrm>
              <a:off x="501983" y="2285992"/>
              <a:ext cx="171256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hoek 8"/>
            <p:cNvSpPr/>
            <p:nvPr/>
          </p:nvSpPr>
          <p:spPr>
            <a:xfrm>
              <a:off x="501983" y="3000372"/>
              <a:ext cx="171256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2285984" y="3000372"/>
              <a:ext cx="457363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hoek 10"/>
            <p:cNvSpPr/>
            <p:nvPr/>
          </p:nvSpPr>
          <p:spPr>
            <a:xfrm>
              <a:off x="2285984" y="2285992"/>
              <a:ext cx="457363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roomdiagram: Magnetische schijf 11"/>
            <p:cNvSpPr/>
            <p:nvPr/>
          </p:nvSpPr>
          <p:spPr>
            <a:xfrm>
              <a:off x="242886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troomdiagram: Magnetische schijf 12"/>
            <p:cNvSpPr/>
            <p:nvPr/>
          </p:nvSpPr>
          <p:spPr>
            <a:xfrm>
              <a:off x="528638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fgeronde rechthoek 13"/>
            <p:cNvSpPr/>
            <p:nvPr/>
          </p:nvSpPr>
          <p:spPr>
            <a:xfrm>
              <a:off x="3857620" y="3071810"/>
              <a:ext cx="214314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fgeronde rechthoek 14"/>
            <p:cNvSpPr/>
            <p:nvPr/>
          </p:nvSpPr>
          <p:spPr>
            <a:xfrm>
              <a:off x="2428860" y="307181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fgeronde rechthoek 15"/>
            <p:cNvSpPr/>
            <p:nvPr/>
          </p:nvSpPr>
          <p:spPr>
            <a:xfrm>
              <a:off x="314324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fgeronde rechthoek 16"/>
            <p:cNvSpPr/>
            <p:nvPr/>
          </p:nvSpPr>
          <p:spPr>
            <a:xfrm>
              <a:off x="457200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al 17"/>
            <p:cNvSpPr/>
            <p:nvPr/>
          </p:nvSpPr>
          <p:spPr>
            <a:xfrm>
              <a:off x="271461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al 18"/>
            <p:cNvSpPr/>
            <p:nvPr/>
          </p:nvSpPr>
          <p:spPr>
            <a:xfrm>
              <a:off x="414337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al 19"/>
            <p:cNvSpPr/>
            <p:nvPr/>
          </p:nvSpPr>
          <p:spPr>
            <a:xfrm>
              <a:off x="557213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Rechte verbindingslijn met pijl 20"/>
            <p:cNvCxnSpPr>
              <a:stCxn id="61" idx="0"/>
              <a:endCxn id="18" idx="4"/>
            </p:cNvCxnSpPr>
            <p:nvPr/>
          </p:nvCxnSpPr>
          <p:spPr>
            <a:xfrm rot="5400000" flipH="1" flipV="1">
              <a:off x="237528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chte verbindingslijn met pijl 21"/>
            <p:cNvCxnSpPr>
              <a:endCxn id="18" idx="0"/>
            </p:cNvCxnSpPr>
            <p:nvPr/>
          </p:nvCxnSpPr>
          <p:spPr>
            <a:xfrm rot="10800000" flipV="1">
              <a:off x="2786051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met pijl 22"/>
            <p:cNvCxnSpPr>
              <a:endCxn id="19" idx="0"/>
            </p:cNvCxnSpPr>
            <p:nvPr/>
          </p:nvCxnSpPr>
          <p:spPr>
            <a:xfrm>
              <a:off x="3607587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/>
            <p:cNvCxnSpPr>
              <a:stCxn id="70" idx="1"/>
              <a:endCxn id="19" idx="0"/>
            </p:cNvCxnSpPr>
            <p:nvPr/>
          </p:nvCxnSpPr>
          <p:spPr>
            <a:xfrm rot="10800000" flipV="1">
              <a:off x="4214811" y="2543171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met pijl 24"/>
            <p:cNvCxnSpPr>
              <a:stCxn id="70" idx="3"/>
              <a:endCxn id="20" idx="0"/>
            </p:cNvCxnSpPr>
            <p:nvPr/>
          </p:nvCxnSpPr>
          <p:spPr>
            <a:xfrm>
              <a:off x="5036347" y="2543172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met pijl 25"/>
            <p:cNvCxnSpPr>
              <a:stCxn id="62" idx="0"/>
              <a:endCxn id="20" idx="4"/>
            </p:cNvCxnSpPr>
            <p:nvPr/>
          </p:nvCxnSpPr>
          <p:spPr>
            <a:xfrm rot="5400000" flipH="1" flipV="1">
              <a:off x="523280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vak 26"/>
            <p:cNvSpPr txBox="1"/>
            <p:nvPr/>
          </p:nvSpPr>
          <p:spPr>
            <a:xfrm>
              <a:off x="830631" y="4004881"/>
              <a:ext cx="14033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Linguistic resources</a:t>
              </a:r>
              <a:endParaRPr lang="en-US" sz="1200" dirty="0"/>
            </a:p>
          </p:txBody>
        </p:sp>
        <p:sp>
          <p:nvSpPr>
            <p:cNvPr id="28" name="Tekstvak 27"/>
            <p:cNvSpPr txBox="1"/>
            <p:nvPr/>
          </p:nvSpPr>
          <p:spPr>
            <a:xfrm>
              <a:off x="578183" y="3111906"/>
              <a:ext cx="1655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Data category registries</a:t>
              </a:r>
            </a:p>
          </p:txBody>
        </p:sp>
        <p:sp>
          <p:nvSpPr>
            <p:cNvPr id="29" name="Tekstvak 28"/>
            <p:cNvSpPr txBox="1"/>
            <p:nvPr/>
          </p:nvSpPr>
          <p:spPr>
            <a:xfrm>
              <a:off x="928662" y="2397526"/>
              <a:ext cx="1305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Relation registries</a:t>
              </a:r>
            </a:p>
          </p:txBody>
        </p:sp>
        <p:sp>
          <p:nvSpPr>
            <p:cNvPr id="30" name="Tekstvak 29"/>
            <p:cNvSpPr txBox="1"/>
            <p:nvPr/>
          </p:nvSpPr>
          <p:spPr>
            <a:xfrm>
              <a:off x="312751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1" name="Tekstvak 30"/>
            <p:cNvSpPr txBox="1"/>
            <p:nvPr/>
          </p:nvSpPr>
          <p:spPr>
            <a:xfrm>
              <a:off x="598503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ISO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2" name="Tekstvak 31"/>
            <p:cNvSpPr txBox="1"/>
            <p:nvPr/>
          </p:nvSpPr>
          <p:spPr>
            <a:xfrm>
              <a:off x="5289892" y="2324393"/>
              <a:ext cx="1613868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Typological Database System</a:t>
              </a:r>
            </a:p>
            <a:p>
              <a:r>
                <a:rPr lang="en-US" sz="1200" dirty="0" smtClean="0"/>
                <a:t>RR</a:t>
              </a:r>
            </a:p>
          </p:txBody>
        </p:sp>
        <p:sp>
          <p:nvSpPr>
            <p:cNvPr id="33" name="Tekstvak 32"/>
            <p:cNvSpPr txBox="1"/>
            <p:nvPr/>
          </p:nvSpPr>
          <p:spPr>
            <a:xfrm>
              <a:off x="3863432" y="2324393"/>
              <a:ext cx="529230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i="1" dirty="0" smtClean="0"/>
            </a:p>
            <a:p>
              <a:r>
                <a:rPr lang="en-US" sz="1200" dirty="0" smtClean="0"/>
                <a:t>MPI RR</a:t>
              </a:r>
            </a:p>
          </p:txBody>
        </p:sp>
        <p:sp>
          <p:nvSpPr>
            <p:cNvPr id="34" name="Tekstvak 33"/>
            <p:cNvSpPr txBox="1"/>
            <p:nvPr/>
          </p:nvSpPr>
          <p:spPr>
            <a:xfrm>
              <a:off x="3151585" y="3967467"/>
              <a:ext cx="634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archive</a:t>
              </a:r>
            </a:p>
          </p:txBody>
        </p:sp>
        <p:sp>
          <p:nvSpPr>
            <p:cNvPr id="35" name="Tekstvak 34"/>
            <p:cNvSpPr txBox="1"/>
            <p:nvPr/>
          </p:nvSpPr>
          <p:spPr>
            <a:xfrm>
              <a:off x="5963075" y="3929066"/>
              <a:ext cx="752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TDS</a:t>
              </a:r>
            </a:p>
            <a:p>
              <a:r>
                <a:rPr lang="en-US" sz="1200" dirty="0" smtClean="0"/>
                <a:t>database</a:t>
              </a:r>
            </a:p>
          </p:txBody>
        </p:sp>
        <p:sp>
          <p:nvSpPr>
            <p:cNvPr id="36" name="Ovaal 35"/>
            <p:cNvSpPr/>
            <p:nvPr/>
          </p:nvSpPr>
          <p:spPr>
            <a:xfrm>
              <a:off x="450056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al 36"/>
            <p:cNvSpPr/>
            <p:nvPr/>
          </p:nvSpPr>
          <p:spPr>
            <a:xfrm>
              <a:off x="485775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al 37"/>
            <p:cNvSpPr/>
            <p:nvPr/>
          </p:nvSpPr>
          <p:spPr>
            <a:xfrm>
              <a:off x="521494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hthoek 38"/>
            <p:cNvSpPr/>
            <p:nvPr/>
          </p:nvSpPr>
          <p:spPr>
            <a:xfrm>
              <a:off x="4429124" y="3143248"/>
              <a:ext cx="1000132" cy="21431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ep 60"/>
            <p:cNvGrpSpPr/>
            <p:nvPr/>
          </p:nvGrpSpPr>
          <p:grpSpPr>
            <a:xfrm>
              <a:off x="3393273" y="2350283"/>
              <a:ext cx="214314" cy="371484"/>
              <a:chOff x="3357554" y="2350283"/>
              <a:chExt cx="214314" cy="371484"/>
            </a:xfrm>
          </p:grpSpPr>
          <p:sp>
            <p:nvSpPr>
              <p:cNvPr id="71" name="Gelijk 70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hthoek 43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ep 61"/>
            <p:cNvGrpSpPr/>
            <p:nvPr/>
          </p:nvGrpSpPr>
          <p:grpSpPr>
            <a:xfrm>
              <a:off x="4822033" y="2357430"/>
              <a:ext cx="214314" cy="371484"/>
              <a:chOff x="3357554" y="2350283"/>
              <a:chExt cx="214314" cy="371484"/>
            </a:xfrm>
          </p:grpSpPr>
          <p:sp>
            <p:nvSpPr>
              <p:cNvPr id="69" name="Gelijk 68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hthoek 69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ep 78"/>
            <p:cNvGrpSpPr/>
            <p:nvPr/>
          </p:nvGrpSpPr>
          <p:grpSpPr>
            <a:xfrm>
              <a:off x="5464975" y="4143380"/>
              <a:ext cx="357190" cy="285752"/>
              <a:chOff x="5500694" y="4143380"/>
              <a:chExt cx="357190" cy="285752"/>
            </a:xfrm>
          </p:grpSpPr>
          <p:sp>
            <p:nvSpPr>
              <p:cNvPr id="62" name="Rechthoek 61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hthoek 62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hthoek 63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hthoek 64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hthoek 65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hthoek 66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hthoek 67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ep 79"/>
            <p:cNvGrpSpPr/>
            <p:nvPr/>
          </p:nvGrpSpPr>
          <p:grpSpPr>
            <a:xfrm>
              <a:off x="2607455" y="4143380"/>
              <a:ext cx="357190" cy="285752"/>
              <a:chOff x="5500694" y="4143380"/>
              <a:chExt cx="357190" cy="285752"/>
            </a:xfrm>
          </p:grpSpPr>
          <p:sp>
            <p:nvSpPr>
              <p:cNvPr id="55" name="Rechthoek 54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hthoek 55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hthoek 56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hthoek 57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hthoek 58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hthoek 59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hthoek 60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ep 112"/>
            <p:cNvGrpSpPr/>
            <p:nvPr/>
          </p:nvGrpSpPr>
          <p:grpSpPr>
            <a:xfrm>
              <a:off x="3857620" y="3857628"/>
              <a:ext cx="714380" cy="612648"/>
              <a:chOff x="3857620" y="3857628"/>
              <a:chExt cx="785818" cy="612648"/>
            </a:xfrm>
          </p:grpSpPr>
          <p:sp>
            <p:nvSpPr>
              <p:cNvPr id="47" name="Stroomdiagram: Document 46"/>
              <p:cNvSpPr/>
              <p:nvPr/>
            </p:nvSpPr>
            <p:spPr>
              <a:xfrm>
                <a:off x="3857620" y="3857628"/>
                <a:ext cx="785818" cy="612648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hthoek 47"/>
              <p:cNvSpPr/>
              <p:nvPr/>
            </p:nvSpPr>
            <p:spPr>
              <a:xfrm rot="5400000">
                <a:off x="4173988" y="3827011"/>
                <a:ext cx="81643" cy="57150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hthoek 48"/>
              <p:cNvSpPr/>
              <p:nvPr/>
            </p:nvSpPr>
            <p:spPr>
              <a:xfrm rot="5400000">
                <a:off x="4071934" y="4000504"/>
                <a:ext cx="71438" cy="35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hthoek 49"/>
              <p:cNvSpPr/>
              <p:nvPr/>
            </p:nvSpPr>
            <p:spPr>
              <a:xfrm rot="5400000">
                <a:off x="4143372" y="4000504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hthoek 50"/>
              <p:cNvSpPr/>
              <p:nvPr/>
            </p:nvSpPr>
            <p:spPr>
              <a:xfrm rot="5400000">
                <a:off x="4143372" y="3786190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hthoek 51"/>
              <p:cNvSpPr/>
              <p:nvPr/>
            </p:nvSpPr>
            <p:spPr>
              <a:xfrm rot="5400000">
                <a:off x="4214810" y="3643314"/>
                <a:ext cx="71438" cy="64294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hthoek 52"/>
              <p:cNvSpPr/>
              <p:nvPr/>
            </p:nvSpPr>
            <p:spPr>
              <a:xfrm rot="5400000">
                <a:off x="4071934" y="3786190"/>
                <a:ext cx="357190" cy="64294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hthoek 53"/>
              <p:cNvSpPr/>
              <p:nvPr/>
            </p:nvSpPr>
            <p:spPr>
              <a:xfrm>
                <a:off x="3929058" y="4000504"/>
                <a:ext cx="500066" cy="7143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Rechte verbindingslijn met pijl 44"/>
            <p:cNvCxnSpPr>
              <a:stCxn id="54" idx="0"/>
              <a:endCxn id="20" idx="4"/>
            </p:cNvCxnSpPr>
            <p:nvPr/>
          </p:nvCxnSpPr>
          <p:spPr>
            <a:xfrm rot="5400000" flipH="1" flipV="1">
              <a:off x="4557388" y="2914323"/>
              <a:ext cx="678661" cy="1493703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kstvak 45"/>
            <p:cNvSpPr txBox="1"/>
            <p:nvPr/>
          </p:nvSpPr>
          <p:spPr>
            <a:xfrm>
              <a:off x="4572000" y="3929066"/>
              <a:ext cx="728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 smtClean="0"/>
            </a:p>
            <a:p>
              <a:r>
                <a:rPr lang="en-US" sz="1200" dirty="0" smtClean="0"/>
                <a:t>resource</a:t>
              </a:r>
            </a:p>
          </p:txBody>
        </p:sp>
      </p:grpSp>
      <p:sp>
        <p:nvSpPr>
          <p:cNvPr id="7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446373" y="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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DCRs?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Actually we don’t need multiple DCRs to have overlapping subsets</a:t>
            </a:r>
          </a:p>
          <a:p>
            <a:pPr lvl="1"/>
            <a:r>
              <a:rPr lang="en-US" dirty="0" smtClean="0"/>
              <a:t>Overlaps are created due to</a:t>
            </a:r>
          </a:p>
          <a:p>
            <a:pPr lvl="2"/>
            <a:r>
              <a:rPr lang="en-US" dirty="0" smtClean="0"/>
              <a:t>Data categories are typed, and might not have the type you need</a:t>
            </a:r>
          </a:p>
          <a:p>
            <a:pPr lvl="2"/>
            <a:r>
              <a:rPr lang="en-US" dirty="0" smtClean="0"/>
              <a:t>External sets are imported just as they are</a:t>
            </a:r>
          </a:p>
          <a:p>
            <a:pPr lvl="3"/>
            <a:r>
              <a:rPr lang="en-US" dirty="0" smtClean="0"/>
              <a:t>NKJP, GOLD, STTS, MDF, …</a:t>
            </a:r>
          </a:p>
          <a:p>
            <a:pPr lvl="3"/>
            <a:r>
              <a:rPr lang="en-US" dirty="0" smtClean="0"/>
              <a:t>Only some take the effort to also provide mappings</a:t>
            </a:r>
          </a:p>
          <a:p>
            <a:pPr lvl="2"/>
            <a:r>
              <a:rPr lang="en-US" dirty="0" smtClean="0"/>
              <a:t>There might be very fine differences between your data category and an existing one, and the owner doesn’t want to adapt</a:t>
            </a:r>
          </a:p>
          <a:p>
            <a:r>
              <a:rPr lang="en-US" dirty="0" smtClean="0"/>
              <a:t>Still we would like to know that these data categories are the same or almost the same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Which data category types?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TDGs give DC types based on some reference model: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Metadata: CMDI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Morphosyntax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LMF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Terminology: TBX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 field (closed DC) of the lexical entry “walk” gets the value ‘verb’ (simple DC)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800" i="1" dirty="0" err="1" smtClean="0"/>
              <a:t>PoS</a:t>
            </a:r>
            <a:r>
              <a:rPr lang="en-US" sz="2800" i="1" dirty="0" smtClean="0"/>
              <a:t> = ‘verb’</a:t>
            </a:r>
            <a:endParaRPr kumimoji="0" lang="en-US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DC type doesn’t fit your needs: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Verb (open DC) feature of a feature structure gets the value “walk”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800" i="1" dirty="0" smtClean="0"/>
              <a:t>Verb = ‘walk’</a:t>
            </a:r>
            <a:endParaRPr kumimoji="0" lang="en-US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Unfortunately the DCR data model </a:t>
            </a:r>
            <a:r>
              <a:rPr lang="en-US" sz="2800" dirty="0" smtClean="0"/>
              <a:t>hasn’t facilities yet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share a semantic core between various types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Create your own and add a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sameAs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relationship to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RELcat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Relation Registry -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RELcat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Relation Registry is basically a triple store: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Subject: resource 1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Predicate: relationship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Object: resource 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/>
              <a:t>Example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plural exclusive vernacular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is-a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vernacular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isocat:DC-1234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rel:subClassOf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isocat:DC-4 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person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part-of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plural exclusive vernacular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isocat:DC-1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rel:partOf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isocat:DC-1234 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plural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part-of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plural exclusive vernacular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isocat:DC-2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rel:partOf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isocat:DC-1234 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exclusive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part-of /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plural exclusive vernacular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isocat:DC-3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rel:partOf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isocat:DC-1234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Relation type taxonomy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rel:related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rel:sameAs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(symmetric)</a:t>
            </a:r>
            <a:endParaRPr lang="en-US" sz="2800" dirty="0" smtClean="0"/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rel:almostSameAs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(symmetric)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rel:narrower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(inverse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rel:broader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rel:superClassOf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(inverse of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rel:subClassOf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rel:broader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(inverse of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rel:narrower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rel:subClassOf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(inverse of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rel:superClassOf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rel:partOf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rel:directPartOf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rel:indirectPartOf</a:t>
            </a:r>
            <a:endParaRPr lang="en-US" sz="2000" dirty="0" smtClean="0"/>
          </a:p>
          <a:p>
            <a:pPr marL="0" lvl="3">
              <a:spcBef>
                <a:spcPct val="20000"/>
              </a:spcBef>
            </a:pPr>
            <a:endParaRPr lang="en-US" sz="2800" dirty="0" smtClean="0"/>
          </a:p>
          <a:p>
            <a:pPr marL="0" lvl="3">
              <a:spcBef>
                <a:spcPct val="20000"/>
              </a:spcBef>
            </a:pPr>
            <a:r>
              <a:rPr lang="en-US" sz="2800" dirty="0" smtClean="0"/>
              <a:t>Extensible taxonomy inspired by OWL and SKOS, which other relation types might be needed or other standard sets should be included?</a:t>
            </a:r>
          </a:p>
          <a:p>
            <a:pPr marL="0" lvl="3">
              <a:spcBef>
                <a:spcPct val="20000"/>
              </a:spcBef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0" lvl="3">
              <a:spcBef>
                <a:spcPct val="20000"/>
              </a:spcBef>
            </a:pPr>
            <a:r>
              <a:rPr lang="en-US" sz="2800" b="1" dirty="0" smtClean="0">
                <a:solidFill>
                  <a:srgbClr val="FF0000"/>
                </a:solidFill>
              </a:rPr>
              <a:t>!</a:t>
            </a:r>
            <a:r>
              <a:rPr lang="en-US" sz="2800" dirty="0" smtClean="0"/>
              <a:t> To cover </a:t>
            </a:r>
            <a:r>
              <a:rPr lang="en-US" sz="2800" i="1" dirty="0" smtClean="0"/>
              <a:t>n</a:t>
            </a:r>
            <a:r>
              <a:rPr lang="en-US" sz="2800" dirty="0" smtClean="0"/>
              <a:t>-</a:t>
            </a:r>
            <a:r>
              <a:rPr lang="en-US" sz="2800" dirty="0" err="1" smtClean="0"/>
              <a:t>ary</a:t>
            </a:r>
            <a:r>
              <a:rPr lang="en-US" sz="2800" dirty="0" smtClean="0"/>
              <a:t> relationships more advanced RDF constructs are probably needed.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-</a:t>
            </a:r>
            <a:r>
              <a:rPr lang="en-US" dirty="0" err="1" smtClean="0"/>
              <a:t>ary</a:t>
            </a:r>
            <a:r>
              <a:rPr lang="en-US" dirty="0" smtClean="0"/>
              <a:t> relationships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971800" y="3200400"/>
            <a:ext cx="457200" cy="457200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blank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86200" y="4114800"/>
            <a:ext cx="457200" cy="4572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V-1</a:t>
            </a:r>
          </a:p>
        </p:txBody>
      </p:sp>
      <p:sp>
        <p:nvSpPr>
          <p:cNvPr id="9" name="Oval 8"/>
          <p:cNvSpPr/>
          <p:nvPr/>
        </p:nvSpPr>
        <p:spPr>
          <a:xfrm>
            <a:off x="2057400" y="4114800"/>
            <a:ext cx="457200" cy="4572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F-1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7" idx="5"/>
            <a:endCxn id="8" idx="1"/>
          </p:cNvCxnSpPr>
          <p:nvPr/>
        </p:nvCxnSpPr>
        <p:spPr>
          <a:xfrm rot="16200000" flipH="1">
            <a:off x="3362045" y="3590645"/>
            <a:ext cx="591110" cy="59111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3"/>
            <a:endCxn id="9" idx="7"/>
          </p:cNvCxnSpPr>
          <p:nvPr/>
        </p:nvCxnSpPr>
        <p:spPr>
          <a:xfrm rot="5400000">
            <a:off x="2447645" y="3590645"/>
            <a:ext cx="591110" cy="59111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124200" y="3810000"/>
            <a:ext cx="9144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rel:hasValue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33600" y="3810000"/>
            <a:ext cx="9906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rel:hasFeature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343400" y="2286000"/>
            <a:ext cx="457200" cy="457200"/>
          </a:xfrm>
          <a:prstGeom prst="ellips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T-1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stCxn id="28" idx="3"/>
            <a:endCxn id="7" idx="0"/>
          </p:cNvCxnSpPr>
          <p:nvPr/>
        </p:nvCxnSpPr>
        <p:spPr>
          <a:xfrm rot="5400000">
            <a:off x="3543301" y="2333345"/>
            <a:ext cx="524155" cy="1209955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429000" y="2819400"/>
            <a:ext cx="9144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rel:hasPart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5715000" y="3199606"/>
            <a:ext cx="457200" cy="457200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blank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6629400" y="4114006"/>
            <a:ext cx="457200" cy="4572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V-n</a:t>
            </a:r>
          </a:p>
        </p:txBody>
      </p:sp>
      <p:sp>
        <p:nvSpPr>
          <p:cNvPr id="42" name="Oval 41"/>
          <p:cNvSpPr/>
          <p:nvPr/>
        </p:nvSpPr>
        <p:spPr>
          <a:xfrm>
            <a:off x="4800600" y="4114006"/>
            <a:ext cx="457200" cy="457200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F-n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>
            <a:stCxn id="40" idx="5"/>
            <a:endCxn id="41" idx="1"/>
          </p:cNvCxnSpPr>
          <p:nvPr/>
        </p:nvCxnSpPr>
        <p:spPr>
          <a:xfrm rot="16200000" flipH="1">
            <a:off x="6105245" y="3589851"/>
            <a:ext cx="591110" cy="59111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0" idx="3"/>
            <a:endCxn id="42" idx="7"/>
          </p:cNvCxnSpPr>
          <p:nvPr/>
        </p:nvCxnSpPr>
        <p:spPr>
          <a:xfrm rot="5400000">
            <a:off x="5190845" y="3589851"/>
            <a:ext cx="591110" cy="59111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867400" y="3809206"/>
            <a:ext cx="9144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rel:hasValue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876800" y="3809206"/>
            <a:ext cx="9906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rel:hasFeature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47" name="Straight Arrow Connector 46"/>
          <p:cNvCxnSpPr>
            <a:stCxn id="28" idx="5"/>
            <a:endCxn id="40" idx="0"/>
          </p:cNvCxnSpPr>
          <p:nvPr/>
        </p:nvCxnSpPr>
        <p:spPr>
          <a:xfrm rot="16200000" flipH="1">
            <a:off x="5076942" y="2332947"/>
            <a:ext cx="523361" cy="1209955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876800" y="2818606"/>
            <a:ext cx="914400" cy="228600"/>
          </a:xfrm>
          <a:prstGeom prst="rect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rel:hasPart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00318" y="32004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RELcat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first alpha version is running on the </a:t>
            </a:r>
            <a:r>
              <a:rPr lang="en-US" dirty="0" err="1" smtClean="0"/>
              <a:t>ISOcat</a:t>
            </a:r>
            <a:r>
              <a:rPr lang="en-US" dirty="0" smtClean="0"/>
              <a:t> test server</a:t>
            </a:r>
          </a:p>
          <a:p>
            <a:pPr lvl="1"/>
            <a:r>
              <a:rPr lang="en-US" dirty="0" smtClean="0"/>
              <a:t>Only a web services interface, i.e., no user interface yet</a:t>
            </a:r>
          </a:p>
          <a:p>
            <a:pPr lvl="1"/>
            <a:r>
              <a:rPr lang="en-US" dirty="0" smtClean="0"/>
              <a:t>Import of sets relations done by the system administrator</a:t>
            </a:r>
          </a:p>
          <a:p>
            <a:pPr lvl="1"/>
            <a:r>
              <a:rPr lang="en-US" dirty="0" smtClean="0"/>
              <a:t>Initial sets are imported </a:t>
            </a:r>
            <a:r>
              <a:rPr lang="en-US" dirty="0" smtClean="0"/>
              <a:t>to support</a:t>
            </a:r>
            <a:r>
              <a:rPr lang="en-US" dirty="0" smtClean="0"/>
              <a:t> </a:t>
            </a:r>
            <a:r>
              <a:rPr lang="en-US" dirty="0" smtClean="0"/>
              <a:t>the CMDI semantic search</a:t>
            </a:r>
          </a:p>
          <a:p>
            <a:pPr lvl="2"/>
            <a:r>
              <a:rPr lang="en-US" dirty="0" smtClean="0">
                <a:hlinkClick r:id="rId2"/>
              </a:rPr>
              <a:t>http://lux13.mpi.nl/relcat/rest/set/dc</a:t>
            </a:r>
            <a:endParaRPr lang="en-US" dirty="0" smtClean="0"/>
          </a:p>
          <a:p>
            <a:pPr lvl="2"/>
            <a:r>
              <a:rPr lang="en-US" dirty="0" smtClean="0">
                <a:hlinkClick r:id="rId3"/>
              </a:rPr>
              <a:t>http://lux13.mpi.nl/relcat/rest/set/cmdi</a:t>
            </a:r>
            <a:endParaRPr lang="en-US" dirty="0" smtClean="0"/>
          </a:p>
          <a:p>
            <a:pPr lvl="3"/>
            <a:r>
              <a:rPr lang="en-US" dirty="0" smtClean="0">
                <a:hlinkClick r:id="rId4"/>
              </a:rPr>
              <a:t>http://lux13.mpi.nl/relcat/rest/set/cmdi/relations?relation=sameAs&amp;resource=dc:language</a:t>
            </a:r>
            <a:endParaRPr lang="en-US" dirty="0" smtClean="0"/>
          </a:p>
          <a:p>
            <a:r>
              <a:rPr lang="en-US" dirty="0" smtClean="0"/>
              <a:t>For now your relations can be send to the system administrator in a simple spreadsheet with three columns</a:t>
            </a:r>
          </a:p>
          <a:p>
            <a:pPr lvl="1"/>
            <a:r>
              <a:rPr lang="en-US" dirty="0" smtClean="0"/>
              <a:t>Subject  Data Category</a:t>
            </a:r>
          </a:p>
          <a:p>
            <a:pPr lvl="1"/>
            <a:r>
              <a:rPr lang="en-US" dirty="0" smtClean="0"/>
              <a:t>Relationship (see previous slide or suggest a new one)</a:t>
            </a:r>
          </a:p>
          <a:p>
            <a:pPr lvl="1"/>
            <a:r>
              <a:rPr lang="en-US" dirty="0" smtClean="0"/>
              <a:t>Object Data Category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kitten: </a:t>
            </a:r>
            <a:r>
              <a:rPr lang="en-US" dirty="0" err="1" smtClean="0"/>
              <a:t>SCHEMAcat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Resource schema’s should be stored somewhere persistently</a:t>
            </a:r>
          </a:p>
          <a:p>
            <a:pPr lvl="1"/>
            <a:r>
              <a:rPr lang="en-US" dirty="0" smtClean="0"/>
              <a:t>Get a PID, i.e., a handle</a:t>
            </a:r>
          </a:p>
          <a:p>
            <a:r>
              <a:rPr lang="en-US" dirty="0" smtClean="0"/>
              <a:t>These schema’s can/should be annotated with data categories</a:t>
            </a:r>
          </a:p>
          <a:p>
            <a:pPr lvl="1"/>
            <a:r>
              <a:rPr lang="en-US" dirty="0" err="1" smtClean="0"/>
              <a:t>SCHEMAcat</a:t>
            </a:r>
            <a:r>
              <a:rPr lang="en-US" dirty="0" smtClean="0"/>
              <a:t> </a:t>
            </a:r>
            <a:r>
              <a:rPr lang="en-US" sz="2200" dirty="0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/>
              <a:t>ISOcat</a:t>
            </a:r>
            <a:endParaRPr lang="en-US" dirty="0" smtClean="0"/>
          </a:p>
          <a:p>
            <a:r>
              <a:rPr lang="en-US" dirty="0" smtClean="0"/>
              <a:t>These data categories will have (typed) relationships among </a:t>
            </a:r>
            <a:r>
              <a:rPr lang="en-US" dirty="0" err="1" smtClean="0"/>
              <a:t>eachother</a:t>
            </a:r>
            <a:endParaRPr lang="en-US" dirty="0" smtClean="0"/>
          </a:p>
          <a:p>
            <a:pPr lvl="1"/>
            <a:r>
              <a:rPr lang="en-US" dirty="0" err="1" smtClean="0"/>
              <a:t>SCHEMAcat</a:t>
            </a:r>
            <a:r>
              <a:rPr lang="en-US" dirty="0" smtClean="0"/>
              <a:t> </a:t>
            </a:r>
            <a:r>
              <a:rPr lang="en-US" sz="2200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 err="1" smtClean="0"/>
              <a:t>RELcat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SCHEMAcat</a:t>
            </a:r>
            <a:r>
              <a:rPr lang="en-US" dirty="0" smtClean="0"/>
              <a:t> should support any schema format</a:t>
            </a:r>
          </a:p>
          <a:p>
            <a:pPr lvl="1"/>
            <a:r>
              <a:rPr lang="en-US" dirty="0" smtClean="0"/>
              <a:t>XML:</a:t>
            </a:r>
          </a:p>
          <a:p>
            <a:pPr lvl="2"/>
            <a:r>
              <a:rPr lang="en-US" dirty="0" smtClean="0"/>
              <a:t>XML Schema</a:t>
            </a:r>
          </a:p>
          <a:p>
            <a:pPr lvl="2"/>
            <a:r>
              <a:rPr lang="en-US" dirty="0" smtClean="0"/>
              <a:t>Relax NG</a:t>
            </a:r>
          </a:p>
          <a:p>
            <a:pPr lvl="2"/>
            <a:r>
              <a:rPr lang="en-US" dirty="0" smtClean="0"/>
              <a:t>DTD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Text (how?):</a:t>
            </a:r>
          </a:p>
          <a:p>
            <a:pPr lvl="2"/>
            <a:r>
              <a:rPr lang="en-US" dirty="0" smtClean="0"/>
              <a:t>EBNF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Relax NG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1"/>
            <a:ext cx="8229600" cy="388619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rng:attribute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name=“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alphabet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” 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rng:value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ipa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Courier New" pitchFamily="49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…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46373" y="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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CGN/DCOI grammar with DC 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5637"/>
            <a:ext cx="9144000" cy="6202363"/>
          </a:xfrm>
          <a:solidFill>
            <a:srgbClr val="FFFFFF">
              <a:alpha val="5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050" dirty="0" smtClean="0"/>
              <a:t>tag = pos '(' feat* ')'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‘WW’ </a:t>
            </a:r>
            <a:r>
              <a:rPr lang="en-US" sz="1050" dirty="0" smtClean="0">
                <a:hlinkClick r:id="rId2"/>
              </a:rPr>
              <a:t>http://www.isocat.org/datacat/DC-1424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‘TW’ </a:t>
            </a:r>
            <a:r>
              <a:rPr lang="en-US" sz="1050" dirty="0" smtClean="0">
                <a:hlinkClick r:id="rId3"/>
              </a:rPr>
              <a:t>http://www.isocat.org/datacat/DC-1334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‘VG’ </a:t>
            </a:r>
            <a:r>
              <a:rPr lang="en-US" sz="1050" dirty="0" smtClean="0">
                <a:hlinkClick r:id="rId4"/>
              </a:rPr>
              <a:t>http://www.isocat.org/datacat/DC-1226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‘TSW’ </a:t>
            </a:r>
            <a:r>
              <a:rPr lang="en-US" sz="1050" dirty="0" smtClean="0">
                <a:hlinkClick r:id="rId5"/>
              </a:rPr>
              <a:t>http://www.isocat.org/datacat/DC-2717</a:t>
            </a:r>
            <a:endParaRPr lang="en-US" sz="1050" dirty="0" smtClean="0"/>
          </a:p>
          <a:p>
            <a:pPr>
              <a:buNone/>
            </a:pPr>
            <a:r>
              <a:rPr lang="en-US" sz="1050" dirty="0" smtClean="0"/>
              <a:t>pos = 'N' | ' ADJ' | 'WW' | 'TW' | 'VNW' | 'LID' | 'VZ' | 'VG' | 'BW' | 'TSW'</a:t>
            </a:r>
          </a:p>
          <a:p>
            <a:pPr>
              <a:buNone/>
            </a:pPr>
            <a:r>
              <a:rPr lang="en-US" sz="1050" dirty="0" smtClean="0"/>
              <a:t>feat = 'NTYPE' | 'GETAL' | 'GRAAD | 'GENUS | 'NAAMVAL' | </a:t>
            </a:r>
            <a:r>
              <a:rPr lang="nl-NL" sz="1050" dirty="0" smtClean="0"/>
              <a:t>'POSITIE' | 'BUIGING | 'GETAL-N' | 'WVORM | 'PVTIJD | </a:t>
            </a:r>
            <a:r>
              <a:rPr lang="en-US" sz="1050" dirty="0" smtClean="0"/>
              <a:t>'PVAGR' | 'NUMTYPE' | 'VWTYPE' | 'PDTYPE' | 'PERSOON' | 'STATUS' | 'NPAGR' | 'LWTYPE' | 'VZTYPE’ | 'CONJTYPE' | 'SPECTYPE'</a:t>
            </a:r>
          </a:p>
          <a:p>
            <a:pPr>
              <a:buNone/>
            </a:pPr>
            <a:r>
              <a:rPr lang="en-US" sz="1050" dirty="0" smtClean="0"/>
              <a:t>NTYPE = '</a:t>
            </a:r>
            <a:r>
              <a:rPr lang="en-US" sz="1050" dirty="0" err="1" smtClean="0"/>
              <a:t>soortnaam</a:t>
            </a:r>
            <a:r>
              <a:rPr lang="en-US" sz="1050" dirty="0" smtClean="0"/>
              <a:t>' | '</a:t>
            </a:r>
            <a:r>
              <a:rPr lang="en-US" sz="1050" dirty="0" err="1" smtClean="0"/>
              <a:t>eigennaam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GETAL = 'enkelvoud' | 'meervoud' | 'getal'</a:t>
            </a:r>
          </a:p>
          <a:p>
            <a:pPr>
              <a:buNone/>
            </a:pPr>
            <a:r>
              <a:rPr lang="nl-NL" sz="1050" dirty="0" smtClean="0"/>
              <a:t>GRAAD = 'basis' | 'comparatief' | 'superlatief' | 'diminutief'</a:t>
            </a:r>
          </a:p>
          <a:p>
            <a:pPr>
              <a:buNone/>
            </a:pPr>
            <a:r>
              <a:rPr lang="en-US" sz="1050" dirty="0" smtClean="0"/>
              <a:t>GENUS = 'genus' | '</a:t>
            </a:r>
            <a:r>
              <a:rPr lang="en-US" sz="1050" dirty="0" err="1" smtClean="0"/>
              <a:t>zijdig</a:t>
            </a:r>
            <a:r>
              <a:rPr lang="en-US" sz="1050" dirty="0" smtClean="0"/>
              <a:t>' | '</a:t>
            </a:r>
            <a:r>
              <a:rPr lang="en-US" sz="1050" dirty="0" err="1" smtClean="0"/>
              <a:t>masculien</a:t>
            </a:r>
            <a:r>
              <a:rPr lang="en-US" sz="1050" dirty="0" smtClean="0"/>
              <a:t>' | '</a:t>
            </a:r>
            <a:r>
              <a:rPr lang="en-US" sz="1050" dirty="0" err="1" smtClean="0"/>
              <a:t>feminien</a:t>
            </a:r>
            <a:r>
              <a:rPr lang="en-US" sz="1050" dirty="0" smtClean="0"/>
              <a:t>' | '</a:t>
            </a:r>
            <a:r>
              <a:rPr lang="en-US" sz="1050" dirty="0" err="1" smtClean="0"/>
              <a:t>onzijdig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NAAMVAL = 'standaard' | 'nominatief' | 'oblique' | 'bijzonder' | 'genitief' | </a:t>
            </a:r>
            <a:r>
              <a:rPr lang="en-US" sz="1050" dirty="0" smtClean="0"/>
              <a:t>'</a:t>
            </a:r>
            <a:r>
              <a:rPr lang="en-US" sz="1050" dirty="0" err="1" smtClean="0"/>
              <a:t>datief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POSITIE = 'prenominaal' | 'nominaal' | 'postnominaal 'vrij'</a:t>
            </a:r>
          </a:p>
          <a:p>
            <a:pPr>
              <a:buNone/>
            </a:pPr>
            <a:r>
              <a:rPr lang="nl-NL" sz="1050" dirty="0" smtClean="0"/>
              <a:t>BUIGING = 'zonder' | 'met-e' | 'met-s'</a:t>
            </a:r>
          </a:p>
          <a:p>
            <a:pPr>
              <a:buNone/>
            </a:pPr>
            <a:r>
              <a:rPr lang="en-US" sz="1050" dirty="0" smtClean="0"/>
              <a:t>GETAL-N = '</a:t>
            </a:r>
            <a:r>
              <a:rPr lang="en-US" sz="1050" dirty="0" err="1" smtClean="0"/>
              <a:t>zonder</a:t>
            </a:r>
            <a:r>
              <a:rPr lang="en-US" sz="1050" dirty="0" smtClean="0"/>
              <a:t>-n' | '</a:t>
            </a:r>
            <a:r>
              <a:rPr lang="en-US" sz="1050" dirty="0" err="1" smtClean="0"/>
              <a:t>meervoud</a:t>
            </a:r>
            <a:r>
              <a:rPr lang="en-US" sz="1050" dirty="0" smtClean="0"/>
              <a:t>-n'</a:t>
            </a:r>
          </a:p>
          <a:p>
            <a:pPr>
              <a:buNone/>
            </a:pPr>
            <a:r>
              <a:rPr lang="nl-NL" sz="1050" dirty="0" smtClean="0"/>
              <a:t>WVORM = 'persoonsvorm' | 'buigbaar' | 'innitief' | 'onvdw' | 'voltdw‘</a:t>
            </a:r>
          </a:p>
          <a:p>
            <a:pPr>
              <a:buNone/>
            </a:pPr>
            <a:r>
              <a:rPr lang="nl-NL" sz="1050" dirty="0" smtClean="0"/>
              <a:t># @datcat PVTIJD </a:t>
            </a:r>
            <a:r>
              <a:rPr lang="en-US" sz="1050" dirty="0" smtClean="0">
                <a:hlinkClick r:id="rId6"/>
              </a:rPr>
              <a:t>http://www.isocat.org/datacat/DC-1286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</a:t>
            </a:r>
            <a:r>
              <a:rPr lang="en-US" sz="1050" dirty="0" err="1" smtClean="0"/>
              <a:t>verleden</a:t>
            </a:r>
            <a:r>
              <a:rPr lang="en-US" sz="1050" dirty="0" smtClean="0"/>
              <a:t>’ </a:t>
            </a:r>
            <a:r>
              <a:rPr lang="en-US" sz="1050" dirty="0" smtClean="0">
                <a:hlinkClick r:id="rId7"/>
              </a:rPr>
              <a:t>http://www.isocat.ord/datacat/DC-1347</a:t>
            </a: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# @</a:t>
            </a:r>
            <a:r>
              <a:rPr lang="en-US" sz="1050" dirty="0" err="1" smtClean="0"/>
              <a:t>datcat</a:t>
            </a:r>
            <a:r>
              <a:rPr lang="en-US" sz="1050" dirty="0" smtClean="0"/>
              <a:t> ‘</a:t>
            </a:r>
            <a:r>
              <a:rPr lang="en-US" sz="1050" dirty="0" err="1" smtClean="0"/>
              <a:t>conjunctie</a:t>
            </a:r>
            <a:r>
              <a:rPr lang="en-US" sz="1050" dirty="0" smtClean="0"/>
              <a:t>’ </a:t>
            </a:r>
            <a:r>
              <a:rPr lang="en-US" sz="1050" dirty="0" smtClean="0">
                <a:hlinkClick r:id="rId8"/>
              </a:rPr>
              <a:t>http://www.isocat.ord/datacat/DC-1843</a:t>
            </a:r>
            <a:r>
              <a:rPr lang="en-US" sz="1050" dirty="0" smtClean="0"/>
              <a:t> </a:t>
            </a:r>
            <a:endParaRPr lang="nl-NL" sz="1050" dirty="0" smtClean="0"/>
          </a:p>
          <a:p>
            <a:pPr>
              <a:buNone/>
            </a:pPr>
            <a:r>
              <a:rPr lang="nl-NL" sz="1050" dirty="0" smtClean="0"/>
              <a:t>PVTIJD = 'tegenwoordig' | 'verleden' | 'conjunctief'</a:t>
            </a:r>
          </a:p>
          <a:p>
            <a:pPr>
              <a:buNone/>
            </a:pPr>
            <a:r>
              <a:rPr lang="nl-NL" sz="1050" dirty="0" smtClean="0"/>
              <a:t>PVAGR = 'enkelvoud' | 'meervoud' | 'met-t'</a:t>
            </a:r>
          </a:p>
          <a:p>
            <a:pPr>
              <a:buNone/>
            </a:pPr>
            <a:r>
              <a:rPr lang="en-US" sz="1050" dirty="0" smtClean="0"/>
              <a:t>NUMTUPE = '</a:t>
            </a:r>
            <a:r>
              <a:rPr lang="en-US" sz="1050" dirty="0" err="1" smtClean="0"/>
              <a:t>hoofdtelwoord</a:t>
            </a:r>
            <a:r>
              <a:rPr lang="en-US" sz="1050" dirty="0" smtClean="0"/>
              <a:t>' | '</a:t>
            </a:r>
            <a:r>
              <a:rPr lang="en-US" sz="1050" dirty="0" err="1" smtClean="0"/>
              <a:t>rangtelwoord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VWTYPE = 'pr' | '</a:t>
            </a:r>
            <a:r>
              <a:rPr lang="en-US" sz="1050" dirty="0" err="1" smtClean="0"/>
              <a:t>persoonlijk</a:t>
            </a:r>
            <a:r>
              <a:rPr lang="en-US" sz="1050" dirty="0" smtClean="0"/>
              <a:t>' | '</a:t>
            </a:r>
            <a:r>
              <a:rPr lang="en-US" sz="1050" dirty="0" err="1" smtClean="0"/>
              <a:t>reexief</a:t>
            </a:r>
            <a:r>
              <a:rPr lang="en-US" sz="1050" dirty="0" smtClean="0"/>
              <a:t>' | '</a:t>
            </a:r>
            <a:r>
              <a:rPr lang="en-US" sz="1050" dirty="0" err="1" smtClean="0"/>
              <a:t>reciprook</a:t>
            </a:r>
            <a:r>
              <a:rPr lang="en-US" sz="1050" dirty="0" smtClean="0"/>
              <a:t>' | '</a:t>
            </a:r>
            <a:r>
              <a:rPr lang="en-US" sz="1050" dirty="0" err="1" smtClean="0"/>
              <a:t>bezittelijk</a:t>
            </a:r>
            <a:r>
              <a:rPr lang="en-US" sz="1050" dirty="0" smtClean="0"/>
              <a:t>' | '</a:t>
            </a:r>
            <a:r>
              <a:rPr lang="en-US" sz="1050" dirty="0" err="1" smtClean="0"/>
              <a:t>vb</a:t>
            </a:r>
            <a:r>
              <a:rPr lang="en-US" sz="1050" dirty="0" smtClean="0"/>
              <a:t>' | </a:t>
            </a:r>
            <a:r>
              <a:rPr lang="nl-NL" sz="1050" dirty="0" smtClean="0"/>
              <a:t>'vragend' | 'betrekkelijk' | 'exclamatief' | 'aanwijzend' | </a:t>
            </a:r>
            <a:r>
              <a:rPr lang="en-US" sz="1050" dirty="0" smtClean="0"/>
              <a:t>'</a:t>
            </a:r>
            <a:r>
              <a:rPr lang="en-US" sz="1050" dirty="0" err="1" smtClean="0"/>
              <a:t>onbepaald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PDTYPE = '</a:t>
            </a:r>
            <a:r>
              <a:rPr lang="en-US" sz="1050" dirty="0" err="1" smtClean="0"/>
              <a:t>pronomen</a:t>
            </a:r>
            <a:r>
              <a:rPr lang="en-US" sz="1050" dirty="0" smtClean="0"/>
              <a:t>' | 'adv-</a:t>
            </a:r>
            <a:r>
              <a:rPr lang="en-US" sz="1050" dirty="0" err="1" smtClean="0"/>
              <a:t>pronimen</a:t>
            </a:r>
            <a:r>
              <a:rPr lang="en-US" sz="1050" dirty="0" smtClean="0"/>
              <a:t>' | 'determiner' | '</a:t>
            </a:r>
            <a:r>
              <a:rPr lang="en-US" sz="1050" dirty="0" err="1" smtClean="0"/>
              <a:t>gradeerbaar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PERSOON = '</a:t>
            </a:r>
            <a:r>
              <a:rPr lang="en-US" sz="1050" dirty="0" err="1" smtClean="0"/>
              <a:t>persoon</a:t>
            </a:r>
            <a:r>
              <a:rPr lang="en-US" sz="1050" dirty="0" smtClean="0"/>
              <a:t>' | '1' | '2' | '2v' | '2b' | '3' | '3p' | '3' | '3v' | '3o'</a:t>
            </a:r>
          </a:p>
          <a:p>
            <a:pPr>
              <a:buNone/>
            </a:pPr>
            <a:r>
              <a:rPr lang="nl-NL" sz="1050" dirty="0" smtClean="0"/>
              <a:t>STATUS = 'vol' | 'gereduceerd' | 'nadruk'</a:t>
            </a:r>
          </a:p>
          <a:p>
            <a:pPr>
              <a:buNone/>
            </a:pPr>
            <a:r>
              <a:rPr lang="en-US" sz="1050" dirty="0" smtClean="0"/>
              <a:t>NPAGR = '</a:t>
            </a:r>
            <a:r>
              <a:rPr lang="en-US" sz="1050" dirty="0" err="1" smtClean="0"/>
              <a:t>agr</a:t>
            </a:r>
            <a:r>
              <a:rPr lang="en-US" sz="1050" dirty="0" smtClean="0"/>
              <a:t>' | '</a:t>
            </a:r>
            <a:r>
              <a:rPr lang="en-US" sz="1050" dirty="0" err="1" smtClean="0"/>
              <a:t>evon</a:t>
            </a:r>
            <a:r>
              <a:rPr lang="en-US" sz="1050" dirty="0" smtClean="0"/>
              <a:t>' | 'rest' | '</a:t>
            </a:r>
            <a:r>
              <a:rPr lang="en-US" sz="1050" dirty="0" err="1" smtClean="0"/>
              <a:t>evz</a:t>
            </a:r>
            <a:r>
              <a:rPr lang="en-US" sz="1050" dirty="0" smtClean="0"/>
              <a:t>' | '</a:t>
            </a:r>
            <a:r>
              <a:rPr lang="en-US" sz="1050" dirty="0" err="1" smtClean="0"/>
              <a:t>mv</a:t>
            </a:r>
            <a:r>
              <a:rPr lang="en-US" sz="1050" dirty="0" smtClean="0"/>
              <a:t>' | 'agr3' | '</a:t>
            </a:r>
            <a:r>
              <a:rPr lang="en-US" sz="1050" dirty="0" err="1" smtClean="0"/>
              <a:t>evmo</a:t>
            </a:r>
            <a:r>
              <a:rPr lang="en-US" sz="1050" dirty="0" smtClean="0"/>
              <a:t>' | 'rest3' | '</a:t>
            </a:r>
            <a:r>
              <a:rPr lang="en-US" sz="1050" dirty="0" err="1" smtClean="0"/>
              <a:t>evf</a:t>
            </a:r>
            <a:r>
              <a:rPr lang="en-US" sz="1050" dirty="0" smtClean="0"/>
              <a:t>' | '</a:t>
            </a:r>
            <a:r>
              <a:rPr lang="en-US" sz="1050" dirty="0" err="1" smtClean="0"/>
              <a:t>mv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en-US" sz="1050" dirty="0" smtClean="0"/>
              <a:t>LWTYPE = '</a:t>
            </a:r>
            <a:r>
              <a:rPr lang="en-US" sz="1050" dirty="0" err="1" smtClean="0"/>
              <a:t>bepaald</a:t>
            </a:r>
            <a:r>
              <a:rPr lang="en-US" sz="1050" dirty="0" smtClean="0"/>
              <a:t>' | '</a:t>
            </a:r>
            <a:r>
              <a:rPr lang="en-US" sz="1050" dirty="0" err="1" smtClean="0"/>
              <a:t>onbepaald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VZTYPE = 'initieel' | 'versmolten' | 'naal'</a:t>
            </a:r>
          </a:p>
          <a:p>
            <a:pPr>
              <a:buNone/>
            </a:pPr>
            <a:r>
              <a:rPr lang="en-US" sz="1050" dirty="0" smtClean="0"/>
              <a:t>CONJTYPE = '</a:t>
            </a:r>
            <a:r>
              <a:rPr lang="en-US" sz="1050" dirty="0" err="1" smtClean="0"/>
              <a:t>nevenschikkend</a:t>
            </a:r>
            <a:r>
              <a:rPr lang="en-US" sz="1050" dirty="0" smtClean="0"/>
              <a:t>' | '</a:t>
            </a:r>
            <a:r>
              <a:rPr lang="en-US" sz="1050" dirty="0" err="1" smtClean="0"/>
              <a:t>onderschikkend</a:t>
            </a:r>
            <a:r>
              <a:rPr lang="en-US" sz="1050" dirty="0" smtClean="0"/>
              <a:t>'</a:t>
            </a:r>
          </a:p>
          <a:p>
            <a:pPr>
              <a:buNone/>
            </a:pPr>
            <a:r>
              <a:rPr lang="nl-NL" sz="1050" dirty="0" smtClean="0"/>
              <a:t>SPECTYPE = 'afgebroken' | 'onverstaanbaar' | 'vreemd' | 'deeleigen' | 'meta' | 'commentaar' | 'achtergrond' | 'afkorting' | 'symbool' | 'dialect'</a:t>
            </a:r>
            <a:endParaRPr lang="en-US" sz="10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446373" y="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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SCHEMAcat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preparation …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Isosceles Triangle 6"/>
          <p:cNvSpPr/>
          <p:nvPr/>
        </p:nvSpPr>
        <p:spPr bwMode="auto">
          <a:xfrm>
            <a:off x="571472" y="1795466"/>
            <a:ext cx="2357454" cy="2214578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Cloud 7"/>
          <p:cNvSpPr/>
          <p:nvPr/>
        </p:nvSpPr>
        <p:spPr bwMode="auto">
          <a:xfrm>
            <a:off x="3214678" y="1938342"/>
            <a:ext cx="3357586" cy="2214578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Can 8"/>
          <p:cNvSpPr/>
          <p:nvPr/>
        </p:nvSpPr>
        <p:spPr bwMode="auto">
          <a:xfrm>
            <a:off x="357158" y="5010176"/>
            <a:ext cx="5214974" cy="928694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85786" y="3867168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214414" y="3867168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643042" y="3867168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071670" y="3867168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00298" y="3867168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85984" y="3295664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214414" y="3295664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643042" y="2795598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43042" y="1724028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9" name="Straight Connector 18"/>
          <p:cNvCxnSpPr>
            <a:stCxn id="10" idx="0"/>
            <a:endCxn id="16" idx="4"/>
          </p:cNvCxnSpPr>
          <p:nvPr/>
        </p:nvCxnSpPr>
        <p:spPr bwMode="auto">
          <a:xfrm rot="5400000" flipH="1" flipV="1">
            <a:off x="928662" y="3474259"/>
            <a:ext cx="357190" cy="42862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11" idx="0"/>
            <a:endCxn id="16" idx="4"/>
          </p:cNvCxnSpPr>
          <p:nvPr/>
        </p:nvCxnSpPr>
        <p:spPr bwMode="auto">
          <a:xfrm rot="5400000" flipH="1" flipV="1">
            <a:off x="1142976" y="3688573"/>
            <a:ext cx="357190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2" idx="0"/>
          </p:cNvCxnSpPr>
          <p:nvPr/>
        </p:nvCxnSpPr>
        <p:spPr bwMode="auto">
          <a:xfrm rot="16200000" flipV="1">
            <a:off x="1375150" y="3492118"/>
            <a:ext cx="357190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3" idx="0"/>
            <a:endCxn id="15" idx="4"/>
          </p:cNvCxnSpPr>
          <p:nvPr/>
        </p:nvCxnSpPr>
        <p:spPr bwMode="auto">
          <a:xfrm rot="5400000" flipH="1" flipV="1">
            <a:off x="2107389" y="3581416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0"/>
            <a:endCxn id="15" idx="4"/>
          </p:cNvCxnSpPr>
          <p:nvPr/>
        </p:nvCxnSpPr>
        <p:spPr bwMode="auto">
          <a:xfrm rot="16200000" flipV="1">
            <a:off x="2321703" y="3581416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15" idx="0"/>
            <a:endCxn id="17" idx="4"/>
          </p:cNvCxnSpPr>
          <p:nvPr/>
        </p:nvCxnSpPr>
        <p:spPr bwMode="auto">
          <a:xfrm rot="16200000" flipV="1">
            <a:off x="1928794" y="2831317"/>
            <a:ext cx="285752" cy="64294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16" idx="0"/>
          </p:cNvCxnSpPr>
          <p:nvPr/>
        </p:nvCxnSpPr>
        <p:spPr bwMode="auto">
          <a:xfrm rot="5400000" flipH="1" flipV="1">
            <a:off x="1375149" y="2956334"/>
            <a:ext cx="285752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7" idx="0"/>
            <a:endCxn id="18" idx="4"/>
          </p:cNvCxnSpPr>
          <p:nvPr/>
        </p:nvCxnSpPr>
        <p:spPr bwMode="auto">
          <a:xfrm rot="5400000" flipH="1" flipV="1">
            <a:off x="1321571" y="2366970"/>
            <a:ext cx="85725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Oval 26"/>
          <p:cNvSpPr/>
          <p:nvPr/>
        </p:nvSpPr>
        <p:spPr bwMode="auto">
          <a:xfrm>
            <a:off x="3857620" y="2938474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143504" y="2867036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071934" y="343854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357818" y="343854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4572000" y="293847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786446" y="2724160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500694" y="229553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500034" y="543880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928662" y="543880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1357290" y="543880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785918" y="543880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2214546" y="543880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643174" y="5438804"/>
            <a:ext cx="1500198" cy="214314"/>
            <a:chOff x="3286116" y="5715016"/>
            <a:chExt cx="1500198" cy="214314"/>
          </a:xfrm>
          <a:solidFill>
            <a:srgbClr val="FFC000"/>
          </a:solidFill>
        </p:grpSpPr>
        <p:sp>
          <p:nvSpPr>
            <p:cNvPr id="40" name="Oval 39"/>
            <p:cNvSpPr/>
            <p:nvPr/>
          </p:nvSpPr>
          <p:spPr bwMode="auto">
            <a:xfrm>
              <a:off x="3286116" y="5715016"/>
              <a:ext cx="214314" cy="214314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3714744" y="5715016"/>
              <a:ext cx="214314" cy="214314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4143372" y="5715016"/>
              <a:ext cx="214314" cy="214314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4572000" y="5715016"/>
              <a:ext cx="214314" cy="214314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357686" y="5438804"/>
            <a:ext cx="1071570" cy="214314"/>
            <a:chOff x="5000628" y="5715016"/>
            <a:chExt cx="1071570" cy="214314"/>
          </a:xfrm>
        </p:grpSpPr>
        <p:sp>
          <p:nvSpPr>
            <p:cNvPr id="45" name="Oval 44"/>
            <p:cNvSpPr/>
            <p:nvPr/>
          </p:nvSpPr>
          <p:spPr bwMode="auto">
            <a:xfrm>
              <a:off x="5000628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5429256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5857884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720" y="6010308"/>
            <a:ext cx="308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Category Registry - </a:t>
            </a:r>
            <a:r>
              <a:rPr lang="en-US" dirty="0" err="1" smtClean="0"/>
              <a:t>ISOcat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714744" y="1295400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knowledge base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85720" y="1295400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resource (schema)</a:t>
            </a:r>
            <a:endParaRPr lang="en-US" dirty="0"/>
          </a:p>
        </p:txBody>
      </p:sp>
      <p:cxnSp>
        <p:nvCxnSpPr>
          <p:cNvPr id="51" name="Straight Connector 50"/>
          <p:cNvCxnSpPr>
            <a:stCxn id="27" idx="6"/>
            <a:endCxn id="31" idx="2"/>
          </p:cNvCxnSpPr>
          <p:nvPr/>
        </p:nvCxnSpPr>
        <p:spPr bwMode="auto">
          <a:xfrm>
            <a:off x="4071934" y="3045631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27" idx="4"/>
            <a:endCxn id="29" idx="1"/>
          </p:cNvCxnSpPr>
          <p:nvPr/>
        </p:nvCxnSpPr>
        <p:spPr bwMode="auto">
          <a:xfrm rot="16200000" flipH="1">
            <a:off x="3875479" y="3242085"/>
            <a:ext cx="317138" cy="13854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>
            <a:stCxn id="30" idx="0"/>
            <a:endCxn id="27" idx="5"/>
          </p:cNvCxnSpPr>
          <p:nvPr/>
        </p:nvCxnSpPr>
        <p:spPr bwMode="auto">
          <a:xfrm rot="16200000" flipV="1">
            <a:off x="4594193" y="2567757"/>
            <a:ext cx="317138" cy="142442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endCxn id="28" idx="5"/>
          </p:cNvCxnSpPr>
          <p:nvPr/>
        </p:nvCxnSpPr>
        <p:spPr bwMode="auto">
          <a:xfrm rot="16200000" flipV="1">
            <a:off x="5219275" y="3157121"/>
            <a:ext cx="388576" cy="17426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28" idx="6"/>
            <a:endCxn id="32" idx="3"/>
          </p:cNvCxnSpPr>
          <p:nvPr/>
        </p:nvCxnSpPr>
        <p:spPr bwMode="auto">
          <a:xfrm flipV="1">
            <a:off x="5357818" y="2907088"/>
            <a:ext cx="460014" cy="6710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32" idx="0"/>
            <a:endCxn id="33" idx="5"/>
          </p:cNvCxnSpPr>
          <p:nvPr/>
        </p:nvCxnSpPr>
        <p:spPr bwMode="auto">
          <a:xfrm rot="16200000" flipV="1">
            <a:off x="5665763" y="2496319"/>
            <a:ext cx="245700" cy="20998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stCxn id="32" idx="3"/>
            <a:endCxn id="30" idx="7"/>
          </p:cNvCxnSpPr>
          <p:nvPr/>
        </p:nvCxnSpPr>
        <p:spPr bwMode="auto">
          <a:xfrm rot="5400000">
            <a:off x="5397870" y="3049964"/>
            <a:ext cx="562838" cy="2770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6"/>
            <a:endCxn id="29" idx="3"/>
          </p:cNvCxnSpPr>
          <p:nvPr/>
        </p:nvCxnSpPr>
        <p:spPr bwMode="auto">
          <a:xfrm flipV="1">
            <a:off x="2714612" y="3621468"/>
            <a:ext cx="1388708" cy="35285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cxnSp>
        <p:nvCxnSpPr>
          <p:cNvPr id="59" name="Straight Connector 58"/>
          <p:cNvCxnSpPr>
            <a:stCxn id="17" idx="6"/>
            <a:endCxn id="27" idx="2"/>
          </p:cNvCxnSpPr>
          <p:nvPr/>
        </p:nvCxnSpPr>
        <p:spPr bwMode="auto">
          <a:xfrm>
            <a:off x="1857356" y="2902755"/>
            <a:ext cx="2000264" cy="14287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sp>
        <p:nvSpPr>
          <p:cNvPr id="60" name="Oval 59"/>
          <p:cNvSpPr/>
          <p:nvPr/>
        </p:nvSpPr>
        <p:spPr bwMode="auto">
          <a:xfrm>
            <a:off x="6786578" y="150971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86349" y="143827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categories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 bwMode="auto">
          <a:xfrm>
            <a:off x="6786578" y="1854762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86349" y="1783324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64" name="Oval 63"/>
          <p:cNvSpPr/>
          <p:nvPr/>
        </p:nvSpPr>
        <p:spPr bwMode="auto">
          <a:xfrm>
            <a:off x="6786649" y="221195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86420" y="2140514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66" name="Can 65"/>
          <p:cNvSpPr/>
          <p:nvPr/>
        </p:nvSpPr>
        <p:spPr bwMode="auto">
          <a:xfrm>
            <a:off x="357158" y="5010176"/>
            <a:ext cx="214314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7" name="Can 66"/>
          <p:cNvSpPr/>
          <p:nvPr/>
        </p:nvSpPr>
        <p:spPr bwMode="auto">
          <a:xfrm>
            <a:off x="357158" y="5010176"/>
            <a:ext cx="392909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617751" y="601030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Concept Registry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6786578" y="2640580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7500958" y="2640580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1" name="Straight Connector 70"/>
          <p:cNvCxnSpPr>
            <a:stCxn id="69" idx="6"/>
            <a:endCxn id="70" idx="2"/>
          </p:cNvCxnSpPr>
          <p:nvPr/>
        </p:nvCxnSpPr>
        <p:spPr bwMode="auto">
          <a:xfrm>
            <a:off x="7000892" y="2747737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TextBox 71"/>
          <p:cNvSpPr txBox="1"/>
          <p:nvPr/>
        </p:nvSpPr>
        <p:spPr>
          <a:xfrm>
            <a:off x="7684353" y="256914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</a:t>
            </a:r>
            <a:endParaRPr lang="en-US" dirty="0"/>
          </a:p>
        </p:txBody>
      </p:sp>
      <p:sp>
        <p:nvSpPr>
          <p:cNvPr id="73" name="Can 72"/>
          <p:cNvSpPr/>
          <p:nvPr/>
        </p:nvSpPr>
        <p:spPr bwMode="auto">
          <a:xfrm>
            <a:off x="6362736" y="3505200"/>
            <a:ext cx="1562064" cy="1524000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6715140" y="401004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429520" y="4010044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6" name="Straight Connector 75"/>
          <p:cNvCxnSpPr>
            <a:stCxn id="74" idx="6"/>
            <a:endCxn id="75" idx="2"/>
          </p:cNvCxnSpPr>
          <p:nvPr/>
        </p:nvCxnSpPr>
        <p:spPr bwMode="auto">
          <a:xfrm>
            <a:off x="6929454" y="4117201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Oval 76"/>
          <p:cNvSpPr/>
          <p:nvPr/>
        </p:nvSpPr>
        <p:spPr bwMode="auto">
          <a:xfrm>
            <a:off x="6715140" y="4331515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8" name="Oval 77"/>
          <p:cNvSpPr/>
          <p:nvPr/>
        </p:nvSpPr>
        <p:spPr bwMode="auto">
          <a:xfrm>
            <a:off x="7429520" y="4331515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9" name="Straight Connector 78"/>
          <p:cNvCxnSpPr>
            <a:stCxn id="77" idx="6"/>
            <a:endCxn id="78" idx="2"/>
          </p:cNvCxnSpPr>
          <p:nvPr/>
        </p:nvCxnSpPr>
        <p:spPr bwMode="auto">
          <a:xfrm>
            <a:off x="6929454" y="4438672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Oval 79"/>
          <p:cNvSpPr/>
          <p:nvPr/>
        </p:nvSpPr>
        <p:spPr bwMode="auto">
          <a:xfrm>
            <a:off x="6715140" y="4652986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7429520" y="4652986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2" name="Straight Connector 81"/>
          <p:cNvCxnSpPr>
            <a:stCxn id="80" idx="6"/>
            <a:endCxn id="81" idx="2"/>
          </p:cNvCxnSpPr>
          <p:nvPr/>
        </p:nvCxnSpPr>
        <p:spPr bwMode="auto">
          <a:xfrm>
            <a:off x="6929454" y="476014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Can 82"/>
          <p:cNvSpPr/>
          <p:nvPr/>
        </p:nvSpPr>
        <p:spPr bwMode="auto">
          <a:xfrm>
            <a:off x="6286512" y="3367102"/>
            <a:ext cx="1714512" cy="2571768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/>
          <p:cNvSpPr/>
          <p:nvPr/>
        </p:nvSpPr>
        <p:spPr bwMode="auto">
          <a:xfrm>
            <a:off x="6715140" y="5188771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7429520" y="5188771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6" name="Straight Connector 85"/>
          <p:cNvCxnSpPr>
            <a:stCxn id="84" idx="6"/>
            <a:endCxn id="85" idx="2"/>
          </p:cNvCxnSpPr>
          <p:nvPr/>
        </p:nvCxnSpPr>
        <p:spPr bwMode="auto">
          <a:xfrm>
            <a:off x="6929454" y="5295928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TextBox 86"/>
          <p:cNvSpPr txBox="1"/>
          <p:nvPr/>
        </p:nvSpPr>
        <p:spPr>
          <a:xfrm>
            <a:off x="6202343" y="6010308"/>
            <a:ext cx="2549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 Registry - </a:t>
            </a:r>
            <a:r>
              <a:rPr lang="en-US" dirty="0" err="1" smtClean="0"/>
              <a:t>RELcat</a:t>
            </a:r>
            <a:endParaRPr lang="en-US" dirty="0"/>
          </a:p>
        </p:txBody>
      </p:sp>
      <p:sp>
        <p:nvSpPr>
          <p:cNvPr id="88" name="Oval 87"/>
          <p:cNvSpPr/>
          <p:nvPr/>
        </p:nvSpPr>
        <p:spPr bwMode="auto">
          <a:xfrm>
            <a:off x="6715140" y="5510242"/>
            <a:ext cx="214314" cy="214314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7429520" y="551024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0" name="Straight Connector 89"/>
          <p:cNvCxnSpPr>
            <a:stCxn id="88" idx="6"/>
            <a:endCxn id="89" idx="2"/>
          </p:cNvCxnSpPr>
          <p:nvPr/>
        </p:nvCxnSpPr>
        <p:spPr bwMode="auto">
          <a:xfrm>
            <a:off x="6929454" y="5617399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whole litter!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33400" y="4114800"/>
            <a:ext cx="299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 Registry - </a:t>
            </a:r>
            <a:r>
              <a:rPr lang="en-US" dirty="0" err="1" smtClean="0"/>
              <a:t>SCHEMAcat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Standardization is slowly taking off</a:t>
            </a:r>
          </a:p>
          <a:p>
            <a:pPr lvl="1"/>
            <a:r>
              <a:rPr lang="en-US" dirty="0" smtClean="0"/>
              <a:t>The Metadata TDG is starting next week</a:t>
            </a:r>
          </a:p>
          <a:p>
            <a:pPr lvl="1"/>
            <a:r>
              <a:rPr lang="en-US" dirty="0" smtClean="0"/>
              <a:t>Terminology is planning the same</a:t>
            </a:r>
          </a:p>
          <a:p>
            <a:pPr lvl="1"/>
            <a:r>
              <a:rPr lang="en-US" dirty="0" smtClean="0"/>
              <a:t>Their workflow and progress will be reported on the TC37 plenary and will hopefully spark some action of the other TDGs</a:t>
            </a:r>
          </a:p>
          <a:p>
            <a:r>
              <a:rPr lang="en-US" dirty="0" err="1" smtClean="0"/>
              <a:t>ISOcat</a:t>
            </a:r>
            <a:r>
              <a:rPr lang="en-US" dirty="0" smtClean="0"/>
              <a:t> keeps improving in general, although development effort should be moving more towards </a:t>
            </a:r>
            <a:r>
              <a:rPr lang="en-US" dirty="0" err="1" smtClean="0"/>
              <a:t>RELcat</a:t>
            </a:r>
            <a:r>
              <a:rPr lang="en-US" dirty="0" smtClean="0"/>
              <a:t> and </a:t>
            </a:r>
            <a:r>
              <a:rPr lang="en-US" dirty="0" err="1" smtClean="0"/>
              <a:t>SCHEMAcat</a:t>
            </a:r>
            <a:r>
              <a:rPr lang="en-US" dirty="0" smtClean="0"/>
              <a:t> …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1685</TotalTime>
  <Words>2606</Words>
  <Application>Microsoft Office PowerPoint</Application>
  <PresentationFormat>On-screen Show (4:3)</PresentationFormat>
  <Paragraphs>381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ISOcat</vt:lpstr>
      <vt:lpstr>RELcat and friends</vt:lpstr>
      <vt:lpstr>Slide 2</vt:lpstr>
      <vt:lpstr>How can you use a Data Category Registry?</vt:lpstr>
      <vt:lpstr>Slide 4</vt:lpstr>
      <vt:lpstr>Slide 5</vt:lpstr>
      <vt:lpstr>What is a schema?</vt:lpstr>
      <vt:lpstr>XML resource</vt:lpstr>
      <vt:lpstr>XML Relax NG schema</vt:lpstr>
      <vt:lpstr>CGN/DCOI grammar</vt:lpstr>
      <vt:lpstr>CGN/DCOI grammar with DC references</vt:lpstr>
      <vt:lpstr>Slide 11</vt:lpstr>
      <vt:lpstr>Multiple DCRs?</vt:lpstr>
      <vt:lpstr>Slide 13</vt:lpstr>
      <vt:lpstr>Slide 14</vt:lpstr>
      <vt:lpstr>Slide 15</vt:lpstr>
      <vt:lpstr>n-ary relationships</vt:lpstr>
      <vt:lpstr>RELcat status</vt:lpstr>
      <vt:lpstr>A new kitten: SCHEMAcat</vt:lpstr>
      <vt:lpstr>Schema types</vt:lpstr>
      <vt:lpstr>XML Relax NG schema</vt:lpstr>
      <vt:lpstr>CGN/DCOI grammar with DC references</vt:lpstr>
      <vt:lpstr>SCHEMAcat status</vt:lpstr>
      <vt:lpstr>Slide 23</vt:lpstr>
      <vt:lpstr>ISOcat status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ISOcat within CMDI</dc:title>
  <dc:creator>Menzo Windhouwer</dc:creator>
  <cp:lastModifiedBy>Menzo Windhouwer</cp:lastModifiedBy>
  <cp:revision>117</cp:revision>
  <dcterms:created xsi:type="dcterms:W3CDTF">2010-05-20T13:02:02Z</dcterms:created>
  <dcterms:modified xsi:type="dcterms:W3CDTF">2011-05-10T06:50:08Z</dcterms:modified>
</cp:coreProperties>
</file>