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76" r:id="rId4"/>
    <p:sldId id="277" r:id="rId5"/>
    <p:sldId id="273" r:id="rId6"/>
    <p:sldId id="274" r:id="rId7"/>
    <p:sldId id="278" r:id="rId8"/>
    <p:sldId id="259" r:id="rId9"/>
    <p:sldId id="275" r:id="rId10"/>
    <p:sldId id="271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E1E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1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F92F34-8C73-46A8-A55A-C15CBEAF3E45}" type="datetimeFigureOut">
              <a:rPr lang="en-US" smtClean="0"/>
              <a:pPr/>
              <a:t>5/9/2011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838955-07F9-4A86-97F0-79096E849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://www.isocat.org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AE1E5"/>
              </a:gs>
              <a:gs pos="100000">
                <a:schemeClr val="bg1"/>
              </a:gs>
            </a:gsLst>
            <a:lin ang="189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7" name="Picture 8" descr="backgroun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64000" y="1778000"/>
            <a:ext cx="5080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banne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2001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-19768" y="381000"/>
            <a:ext cx="1315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hlinkClick r:id="rId15"/>
              </a:rPr>
              <a:t>www.isocat.org</a:t>
            </a:r>
            <a:endParaRPr lang="en-US" sz="1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socat.org/datcat/DC-1297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ISOcat</a:t>
            </a:r>
            <a:r>
              <a:rPr lang="en-US" dirty="0" smtClean="0"/>
              <a:t> introduction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ISOcat</a:t>
            </a:r>
            <a:r>
              <a:rPr lang="en-US" dirty="0" smtClean="0"/>
              <a:t>: a Data Category Registry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An implementation of ISO 12620:2009</a:t>
            </a:r>
          </a:p>
          <a:p>
            <a:pPr lvl="1"/>
            <a:r>
              <a:rPr lang="en-US" sz="2400" dirty="0" smtClean="0"/>
              <a:t>Terminology and other content and language resources — Specification of data categories and management of a Data Category Registry for language resources</a:t>
            </a:r>
          </a:p>
          <a:p>
            <a:pPr lvl="2"/>
            <a:r>
              <a:rPr lang="en-US" sz="2000" dirty="0" smtClean="0"/>
              <a:t>Successor to ISO 12620:1999 which contained a hardcoded list of Data Categories</a:t>
            </a:r>
          </a:p>
          <a:p>
            <a:pPr lvl="1"/>
            <a:endParaRPr lang="en-US" sz="2400" dirty="0" smtClean="0"/>
          </a:p>
          <a:p>
            <a:r>
              <a:rPr lang="en-US" sz="2800" dirty="0" smtClean="0"/>
              <a:t>A data category</a:t>
            </a:r>
          </a:p>
          <a:p>
            <a:pPr lvl="1"/>
            <a:r>
              <a:rPr lang="en-US" sz="2400" dirty="0" smtClean="0"/>
              <a:t>is the result of the specification of a given data field</a:t>
            </a:r>
          </a:p>
          <a:p>
            <a:pPr lvl="1"/>
            <a:r>
              <a:rPr lang="en-US" sz="2400" dirty="0" smtClean="0"/>
              <a:t>an elementary descriptor in a linguistic structure or an annotation scheme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Data Category?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result of the specification of a given data field</a:t>
            </a:r>
          </a:p>
          <a:p>
            <a:pPr lvl="1"/>
            <a:r>
              <a:rPr lang="en-US" i="1" dirty="0" smtClean="0"/>
              <a:t>A data category is an elementary descriptor in a linguistic structure or an annotation scheme.</a:t>
            </a:r>
            <a:r>
              <a:rPr lang="en-US" dirty="0" smtClean="0"/>
              <a:t> </a:t>
            </a:r>
          </a:p>
          <a:p>
            <a:pPr lvl="1"/>
            <a:endParaRPr lang="en-GB" dirty="0" smtClean="0"/>
          </a:p>
          <a:p>
            <a:r>
              <a:rPr lang="en-US" dirty="0" smtClean="0"/>
              <a:t>Specification consists of 3 main parts:</a:t>
            </a:r>
          </a:p>
          <a:p>
            <a:pPr lvl="1"/>
            <a:r>
              <a:rPr lang="en-US" i="1" dirty="0" smtClean="0"/>
              <a:t>Administrative part</a:t>
            </a:r>
          </a:p>
          <a:p>
            <a:pPr lvl="2"/>
            <a:r>
              <a:rPr lang="en-US" i="1" dirty="0" smtClean="0"/>
              <a:t>Administration and identification</a:t>
            </a:r>
          </a:p>
          <a:p>
            <a:pPr lvl="1"/>
            <a:r>
              <a:rPr lang="en-US" i="1" dirty="0" smtClean="0"/>
              <a:t>Descriptive part</a:t>
            </a:r>
          </a:p>
          <a:p>
            <a:pPr lvl="2"/>
            <a:r>
              <a:rPr lang="en-US" i="1" dirty="0" smtClean="0"/>
              <a:t>Documentation in various working languages</a:t>
            </a:r>
          </a:p>
          <a:p>
            <a:pPr lvl="1"/>
            <a:r>
              <a:rPr lang="en-US" i="1" dirty="0" smtClean="0"/>
              <a:t>Linguistic part</a:t>
            </a:r>
          </a:p>
          <a:p>
            <a:pPr lvl="2"/>
            <a:r>
              <a:rPr lang="en-US" i="1" dirty="0" smtClean="0"/>
              <a:t>Conceptual domain(s for various object languages)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Category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Data category: </a:t>
            </a:r>
            <a:r>
              <a:rPr lang="en-US" i="1" dirty="0" smtClean="0"/>
              <a:t>/Grammatical gender/</a:t>
            </a:r>
          </a:p>
          <a:p>
            <a:pPr lvl="1"/>
            <a:r>
              <a:rPr lang="en-US" dirty="0" smtClean="0"/>
              <a:t>Administrative part:</a:t>
            </a:r>
          </a:p>
          <a:p>
            <a:pPr lvl="2"/>
            <a:r>
              <a:rPr lang="en-US" dirty="0" smtClean="0"/>
              <a:t>Identifier: </a:t>
            </a:r>
            <a:r>
              <a:rPr lang="en-US" dirty="0" err="1" smtClean="0"/>
              <a:t>grammaticalGender</a:t>
            </a:r>
            <a:endParaRPr lang="en-US" dirty="0" smtClean="0"/>
          </a:p>
          <a:p>
            <a:pPr lvl="2"/>
            <a:r>
              <a:rPr lang="en-US" dirty="0" smtClean="0"/>
              <a:t>PID: </a:t>
            </a:r>
            <a:r>
              <a:rPr lang="en-US" dirty="0" smtClean="0">
                <a:hlinkClick r:id="rId2"/>
              </a:rPr>
              <a:t>http://www.isocat.org/datcat/DC-1297</a:t>
            </a:r>
            <a:endParaRPr lang="en-US" dirty="0" smtClean="0"/>
          </a:p>
          <a:p>
            <a:pPr lvl="1"/>
            <a:r>
              <a:rPr lang="en-US" dirty="0" smtClean="0"/>
              <a:t>Descriptive part:</a:t>
            </a:r>
          </a:p>
          <a:p>
            <a:pPr lvl="2"/>
            <a:r>
              <a:rPr lang="en-US" dirty="0" smtClean="0"/>
              <a:t>English definition: Category based on (depending on languages) the natural distinction between sex and formal criteria.</a:t>
            </a:r>
          </a:p>
          <a:p>
            <a:pPr lvl="2"/>
            <a:r>
              <a:rPr lang="en-US" dirty="0" smtClean="0"/>
              <a:t>French definition: </a:t>
            </a:r>
            <a:r>
              <a:rPr lang="fr-FR" dirty="0" smtClean="0"/>
              <a:t>Catégorie fondée (selon la langue) sur la distinction naturelle entre les sexes ou d'autres critères formels.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Linguistic part:</a:t>
            </a:r>
          </a:p>
          <a:p>
            <a:pPr lvl="2"/>
            <a:r>
              <a:rPr lang="en-US" dirty="0" err="1" smtClean="0"/>
              <a:t>Morposyntax</a:t>
            </a:r>
            <a:r>
              <a:rPr lang="en-US" dirty="0" smtClean="0"/>
              <a:t> conceptual domain: </a:t>
            </a:r>
            <a:r>
              <a:rPr lang="en-US" i="1" dirty="0" smtClean="0"/>
              <a:t>/male/, /feminine/, /neuter/</a:t>
            </a:r>
          </a:p>
          <a:p>
            <a:pPr lvl="2"/>
            <a:r>
              <a:rPr lang="en-US" dirty="0" smtClean="0"/>
              <a:t>French conceptual domain: </a:t>
            </a:r>
            <a:r>
              <a:rPr lang="en-US" i="1" dirty="0" smtClean="0"/>
              <a:t>/male/, /feminine/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Category types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7" name="Groep 26"/>
          <p:cNvGrpSpPr>
            <a:grpSpLocks/>
          </p:cNvGrpSpPr>
          <p:nvPr/>
        </p:nvGrpSpPr>
        <p:grpSpPr bwMode="auto">
          <a:xfrm>
            <a:off x="228600" y="1600200"/>
            <a:ext cx="2209800" cy="2122488"/>
            <a:chOff x="228600" y="1600200"/>
            <a:chExt cx="2209800" cy="2121932"/>
          </a:xfrm>
        </p:grpSpPr>
        <p:sp>
          <p:nvSpPr>
            <p:cNvPr id="8" name="Ovaal 5"/>
            <p:cNvSpPr>
              <a:spLocks noChangeArrowheads="1"/>
            </p:cNvSpPr>
            <p:nvPr/>
          </p:nvSpPr>
          <p:spPr bwMode="auto">
            <a:xfrm>
              <a:off x="228600" y="2362200"/>
              <a:ext cx="2209800" cy="914400"/>
            </a:xfrm>
            <a:prstGeom prst="ellipse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writtenForm</a:t>
              </a:r>
            </a:p>
          </p:txBody>
        </p:sp>
        <p:sp>
          <p:nvSpPr>
            <p:cNvPr id="9" name="Tekstvak 6"/>
            <p:cNvSpPr txBox="1">
              <a:spLocks noChangeArrowheads="1"/>
            </p:cNvSpPr>
            <p:nvPr/>
          </p:nvSpPr>
          <p:spPr bwMode="auto">
            <a:xfrm>
              <a:off x="959039" y="3352800"/>
              <a:ext cx="74892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nl-NL" i="1"/>
                <a:t>string</a:t>
              </a:r>
              <a:endParaRPr lang="en-US" i="1"/>
            </a:p>
          </p:txBody>
        </p:sp>
        <p:sp>
          <p:nvSpPr>
            <p:cNvPr id="10" name="Tekstvak 18"/>
            <p:cNvSpPr txBox="1">
              <a:spLocks noChangeArrowheads="1"/>
            </p:cNvSpPr>
            <p:nvPr/>
          </p:nvSpPr>
          <p:spPr bwMode="auto">
            <a:xfrm>
              <a:off x="1376032" y="1600200"/>
              <a:ext cx="98616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nl-NL" sz="2800"/>
                <a:t>open</a:t>
              </a:r>
              <a:endParaRPr lang="en-US" sz="2800"/>
            </a:p>
          </p:txBody>
        </p:sp>
      </p:grpSp>
      <p:grpSp>
        <p:nvGrpSpPr>
          <p:cNvPr id="11" name="Groep 29"/>
          <p:cNvGrpSpPr>
            <a:grpSpLocks/>
          </p:cNvGrpSpPr>
          <p:nvPr/>
        </p:nvGrpSpPr>
        <p:grpSpPr bwMode="auto">
          <a:xfrm>
            <a:off x="1219200" y="1609725"/>
            <a:ext cx="5486400" cy="4181475"/>
            <a:chOff x="1219200" y="1610380"/>
            <a:chExt cx="5486400" cy="4180820"/>
          </a:xfrm>
        </p:grpSpPr>
        <p:sp>
          <p:nvSpPr>
            <p:cNvPr id="12" name="Ovaal 7"/>
            <p:cNvSpPr>
              <a:spLocks noChangeArrowheads="1"/>
            </p:cNvSpPr>
            <p:nvPr/>
          </p:nvSpPr>
          <p:spPr bwMode="auto">
            <a:xfrm>
              <a:off x="2895600" y="2362200"/>
              <a:ext cx="2209800" cy="914400"/>
            </a:xfrm>
            <a:prstGeom prst="ellipse">
              <a:avLst/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grammaticalGender</a:t>
              </a:r>
            </a:p>
          </p:txBody>
        </p:sp>
        <p:sp>
          <p:nvSpPr>
            <p:cNvPr id="13" name="Tekstvak 8"/>
            <p:cNvSpPr txBox="1">
              <a:spLocks noChangeArrowheads="1"/>
            </p:cNvSpPr>
            <p:nvPr/>
          </p:nvSpPr>
          <p:spPr bwMode="auto">
            <a:xfrm>
              <a:off x="4737477" y="3288268"/>
              <a:ext cx="74892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nl-NL" i="1"/>
                <a:t>string</a:t>
              </a:r>
              <a:endParaRPr lang="en-US" i="1"/>
            </a:p>
          </p:txBody>
        </p:sp>
        <p:sp>
          <p:nvSpPr>
            <p:cNvPr id="14" name="Ovaal 9"/>
            <p:cNvSpPr/>
            <p:nvPr/>
          </p:nvSpPr>
          <p:spPr bwMode="auto">
            <a:xfrm>
              <a:off x="1219200" y="4038875"/>
              <a:ext cx="2209800" cy="914257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dirty="0"/>
                <a:t>neuter</a:t>
              </a:r>
            </a:p>
          </p:txBody>
        </p:sp>
        <p:sp>
          <p:nvSpPr>
            <p:cNvPr id="15" name="Ovaal 10"/>
            <p:cNvSpPr/>
            <p:nvPr/>
          </p:nvSpPr>
          <p:spPr bwMode="auto">
            <a:xfrm>
              <a:off x="2895600" y="4876943"/>
              <a:ext cx="2209800" cy="914257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dirty="0"/>
                <a:t>masculine</a:t>
              </a:r>
            </a:p>
          </p:txBody>
        </p:sp>
        <p:sp>
          <p:nvSpPr>
            <p:cNvPr id="16" name="Ovaal 11"/>
            <p:cNvSpPr/>
            <p:nvPr/>
          </p:nvSpPr>
          <p:spPr bwMode="auto">
            <a:xfrm>
              <a:off x="4495800" y="4038875"/>
              <a:ext cx="2209800" cy="914257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dirty="0"/>
                <a:t>feminine</a:t>
              </a:r>
            </a:p>
          </p:txBody>
        </p:sp>
        <p:cxnSp>
          <p:nvCxnSpPr>
            <p:cNvPr id="17" name="Rechte verbindingslijn 13"/>
            <p:cNvCxnSpPr>
              <a:cxnSpLocks noChangeShapeType="1"/>
              <a:stCxn id="12" idx="4"/>
              <a:endCxn id="14" idx="0"/>
            </p:cNvCxnSpPr>
            <p:nvPr/>
          </p:nvCxnSpPr>
          <p:spPr bwMode="auto">
            <a:xfrm rot="5400000">
              <a:off x="2781300" y="2819400"/>
              <a:ext cx="762000" cy="16764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8" name="Rechte verbindingslijn 15"/>
            <p:cNvCxnSpPr>
              <a:cxnSpLocks noChangeShapeType="1"/>
              <a:stCxn id="12" idx="4"/>
              <a:endCxn id="15" idx="0"/>
            </p:cNvCxnSpPr>
            <p:nvPr/>
          </p:nvCxnSpPr>
          <p:spPr bwMode="auto">
            <a:xfrm rot="5400000">
              <a:off x="3200400" y="4076700"/>
              <a:ext cx="16002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" name="Rechte verbindingslijn 17"/>
            <p:cNvCxnSpPr>
              <a:cxnSpLocks noChangeShapeType="1"/>
              <a:stCxn id="12" idx="4"/>
              <a:endCxn id="16" idx="0"/>
            </p:cNvCxnSpPr>
            <p:nvPr/>
          </p:nvCxnSpPr>
          <p:spPr bwMode="auto">
            <a:xfrm rot="16200000" flipH="1">
              <a:off x="4419600" y="2857500"/>
              <a:ext cx="762000" cy="160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0" name="Tekstvak 19"/>
            <p:cNvSpPr txBox="1">
              <a:spLocks noChangeArrowheads="1"/>
            </p:cNvSpPr>
            <p:nvPr/>
          </p:nvSpPr>
          <p:spPr bwMode="auto">
            <a:xfrm>
              <a:off x="3390209" y="1610380"/>
              <a:ext cx="1225015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nl-NL" sz="2800"/>
                <a:t>closed</a:t>
              </a:r>
              <a:endParaRPr lang="en-US" sz="2800"/>
            </a:p>
          </p:txBody>
        </p:sp>
      </p:grpSp>
      <p:sp>
        <p:nvSpPr>
          <p:cNvPr id="21" name="Tekstvak 20"/>
          <p:cNvSpPr txBox="1">
            <a:spLocks noChangeArrowheads="1"/>
          </p:cNvSpPr>
          <p:nvPr/>
        </p:nvSpPr>
        <p:spPr bwMode="auto">
          <a:xfrm>
            <a:off x="-49213" y="5019675"/>
            <a:ext cx="1323976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nl-NL" sz="2800" dirty="0"/>
              <a:t>simple:</a:t>
            </a:r>
            <a:endParaRPr lang="en-US" sz="2800" dirty="0"/>
          </a:p>
        </p:txBody>
      </p:sp>
      <p:grpSp>
        <p:nvGrpSpPr>
          <p:cNvPr id="22" name="Groep 28"/>
          <p:cNvGrpSpPr>
            <a:grpSpLocks/>
          </p:cNvGrpSpPr>
          <p:nvPr/>
        </p:nvGrpSpPr>
        <p:grpSpPr bwMode="auto">
          <a:xfrm>
            <a:off x="6477000" y="1600200"/>
            <a:ext cx="2209800" cy="2579688"/>
            <a:chOff x="6477000" y="1600200"/>
            <a:chExt cx="2209800" cy="2579132"/>
          </a:xfrm>
        </p:grpSpPr>
        <p:sp>
          <p:nvSpPr>
            <p:cNvPr id="23" name="Ovaal 21"/>
            <p:cNvSpPr>
              <a:spLocks noChangeArrowheads="1"/>
            </p:cNvSpPr>
            <p:nvPr/>
          </p:nvSpPr>
          <p:spPr bwMode="auto">
            <a:xfrm>
              <a:off x="6477000" y="2362200"/>
              <a:ext cx="2209800" cy="914400"/>
            </a:xfrm>
            <a:prstGeom prst="ellipse">
              <a:avLst/>
            </a:prstGeom>
            <a:solidFill>
              <a:srgbClr val="00B0F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email</a:t>
              </a:r>
            </a:p>
          </p:txBody>
        </p:sp>
        <p:sp>
          <p:nvSpPr>
            <p:cNvPr id="24" name="Tekstvak 22"/>
            <p:cNvSpPr txBox="1">
              <a:spLocks noChangeArrowheads="1"/>
            </p:cNvSpPr>
            <p:nvPr/>
          </p:nvSpPr>
          <p:spPr bwMode="auto">
            <a:xfrm>
              <a:off x="7207439" y="3352800"/>
              <a:ext cx="74892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nl-NL" i="1"/>
                <a:t>string</a:t>
              </a:r>
              <a:endParaRPr lang="en-US" i="1"/>
            </a:p>
          </p:txBody>
        </p:sp>
        <p:sp>
          <p:nvSpPr>
            <p:cNvPr id="25" name="Tekstvak 23"/>
            <p:cNvSpPr txBox="1">
              <a:spLocks noChangeArrowheads="1"/>
            </p:cNvSpPr>
            <p:nvPr/>
          </p:nvSpPr>
          <p:spPr bwMode="auto">
            <a:xfrm>
              <a:off x="6564940" y="1600200"/>
              <a:ext cx="2045753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nl-NL" sz="2800"/>
                <a:t>constrained</a:t>
              </a:r>
              <a:endParaRPr lang="en-US" sz="2800"/>
            </a:p>
          </p:txBody>
        </p:sp>
        <p:sp>
          <p:nvSpPr>
            <p:cNvPr id="26" name="Tekstvak 24"/>
            <p:cNvSpPr txBox="1"/>
            <p:nvPr/>
          </p:nvSpPr>
          <p:spPr>
            <a:xfrm>
              <a:off x="6583363" y="3809524"/>
              <a:ext cx="1997075" cy="3698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nl-NL" dirty="0" err="1"/>
                <a:t>Constraint</a:t>
              </a:r>
              <a:r>
                <a:rPr lang="nl-NL" dirty="0"/>
                <a:t>: .</a:t>
              </a:r>
              <a:r>
                <a:rPr lang="en-US" dirty="0"/>
                <a:t>+@.+</a:t>
              </a:r>
            </a:p>
          </p:txBody>
        </p:sp>
      </p:grpSp>
      <p:sp>
        <p:nvSpPr>
          <p:cNvPr id="27" name="Tekstvak 25"/>
          <p:cNvSpPr txBox="1">
            <a:spLocks noChangeArrowheads="1"/>
          </p:cNvSpPr>
          <p:nvPr/>
        </p:nvSpPr>
        <p:spPr bwMode="auto">
          <a:xfrm>
            <a:off x="-76200" y="1600200"/>
            <a:ext cx="16240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nl-NL" sz="2800"/>
              <a:t>complex:</a:t>
            </a: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Category types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Ovaal 5"/>
          <p:cNvSpPr>
            <a:spLocks noChangeArrowheads="1"/>
          </p:cNvSpPr>
          <p:nvPr/>
        </p:nvSpPr>
        <p:spPr bwMode="auto">
          <a:xfrm>
            <a:off x="1752600" y="2546219"/>
            <a:ext cx="1845547" cy="763875"/>
          </a:xfrm>
          <a:prstGeom prst="ellipse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smtClean="0"/>
              <a:t>language</a:t>
            </a:r>
            <a:endParaRPr lang="en-US" dirty="0"/>
          </a:p>
        </p:txBody>
      </p:sp>
      <p:sp>
        <p:nvSpPr>
          <p:cNvPr id="10" name="Ovaal 5"/>
          <p:cNvSpPr>
            <a:spLocks noChangeArrowheads="1"/>
          </p:cNvSpPr>
          <p:nvPr/>
        </p:nvSpPr>
        <p:spPr bwMode="auto">
          <a:xfrm>
            <a:off x="3661787" y="2609859"/>
            <a:ext cx="1845547" cy="763875"/>
          </a:xfrm>
          <a:prstGeom prst="ellipse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smtClean="0"/>
              <a:t>alphabet</a:t>
            </a:r>
            <a:endParaRPr lang="en-US" dirty="0"/>
          </a:p>
        </p:txBody>
      </p:sp>
      <p:sp>
        <p:nvSpPr>
          <p:cNvPr id="13" name="Ovaal 5"/>
          <p:cNvSpPr>
            <a:spLocks noChangeArrowheads="1"/>
          </p:cNvSpPr>
          <p:nvPr/>
        </p:nvSpPr>
        <p:spPr bwMode="auto">
          <a:xfrm>
            <a:off x="5698253" y="4646325"/>
            <a:ext cx="1845547" cy="763875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err="1" smtClean="0"/>
              <a:t>writtenForm</a:t>
            </a:r>
            <a:endParaRPr lang="en-US" dirty="0"/>
          </a:p>
        </p:txBody>
      </p:sp>
      <p:sp>
        <p:nvSpPr>
          <p:cNvPr id="14" name="Ovaal 5"/>
          <p:cNvSpPr>
            <a:spLocks noChangeArrowheads="1"/>
          </p:cNvSpPr>
          <p:nvPr/>
        </p:nvSpPr>
        <p:spPr bwMode="auto">
          <a:xfrm>
            <a:off x="1752600" y="3500612"/>
            <a:ext cx="1845547" cy="763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err="1" smtClean="0"/>
              <a:t>japanese</a:t>
            </a:r>
            <a:endParaRPr lang="en-US" dirty="0"/>
          </a:p>
        </p:txBody>
      </p:sp>
      <p:sp>
        <p:nvSpPr>
          <p:cNvPr id="15" name="Ovaal 5"/>
          <p:cNvSpPr>
            <a:spLocks noChangeArrowheads="1"/>
          </p:cNvSpPr>
          <p:nvPr/>
        </p:nvSpPr>
        <p:spPr bwMode="auto">
          <a:xfrm>
            <a:off x="3661787" y="3500812"/>
            <a:ext cx="1845547" cy="763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err="1" smtClean="0"/>
              <a:t>ipa</a:t>
            </a:r>
            <a:endParaRPr lang="en-US" dirty="0"/>
          </a:p>
        </p:txBody>
      </p:sp>
      <p:cxnSp>
        <p:nvCxnSpPr>
          <p:cNvPr id="19" name="Straight Connector 18"/>
          <p:cNvCxnSpPr>
            <a:stCxn id="9" idx="4"/>
            <a:endCxn id="14" idx="0"/>
          </p:cNvCxnSpPr>
          <p:nvPr/>
        </p:nvCxnSpPr>
        <p:spPr>
          <a:xfrm rot="5400000">
            <a:off x="2580115" y="3405353"/>
            <a:ext cx="1905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4"/>
            <a:endCxn id="15" idx="0"/>
          </p:cNvCxnSpPr>
          <p:nvPr/>
        </p:nvCxnSpPr>
        <p:spPr>
          <a:xfrm rot="5400000">
            <a:off x="4521021" y="3437273"/>
            <a:ext cx="1270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2675374" y="1655265"/>
            <a:ext cx="4868426" cy="2991059"/>
            <a:chOff x="2675374" y="1655265"/>
            <a:chExt cx="4868426" cy="2991059"/>
          </a:xfrm>
        </p:grpSpPr>
        <p:sp>
          <p:nvSpPr>
            <p:cNvPr id="8" name="Ovaal 5"/>
            <p:cNvSpPr>
              <a:spLocks noChangeArrowheads="1"/>
            </p:cNvSpPr>
            <p:nvPr/>
          </p:nvSpPr>
          <p:spPr bwMode="auto">
            <a:xfrm>
              <a:off x="3661787" y="1655265"/>
              <a:ext cx="1845547" cy="763875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 smtClean="0"/>
                <a:t>lexicon</a:t>
              </a:r>
              <a:endParaRPr lang="en-US" dirty="0"/>
            </a:p>
          </p:txBody>
        </p:sp>
        <p:sp>
          <p:nvSpPr>
            <p:cNvPr id="11" name="Ovaal 5"/>
            <p:cNvSpPr>
              <a:spLocks noChangeArrowheads="1"/>
            </p:cNvSpPr>
            <p:nvPr/>
          </p:nvSpPr>
          <p:spPr bwMode="auto">
            <a:xfrm>
              <a:off x="5698253" y="2546219"/>
              <a:ext cx="1845547" cy="763875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 smtClean="0"/>
                <a:t>entry</a:t>
              </a:r>
              <a:endParaRPr lang="en-US" dirty="0"/>
            </a:p>
          </p:txBody>
        </p:sp>
        <p:sp>
          <p:nvSpPr>
            <p:cNvPr id="12" name="Ovaal 5"/>
            <p:cNvSpPr>
              <a:spLocks noChangeArrowheads="1"/>
            </p:cNvSpPr>
            <p:nvPr/>
          </p:nvSpPr>
          <p:spPr bwMode="auto">
            <a:xfrm>
              <a:off x="5698253" y="3564452"/>
              <a:ext cx="1845547" cy="763875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 smtClean="0"/>
                <a:t>lemma</a:t>
              </a:r>
              <a:endParaRPr lang="en-US" dirty="0"/>
            </a:p>
          </p:txBody>
        </p:sp>
        <p:cxnSp>
          <p:nvCxnSpPr>
            <p:cNvPr id="16" name="Straight Connector 15"/>
            <p:cNvCxnSpPr>
              <a:stCxn id="8" idx="4"/>
              <a:endCxn id="10" idx="0"/>
            </p:cNvCxnSpPr>
            <p:nvPr/>
          </p:nvCxnSpPr>
          <p:spPr>
            <a:xfrm rot="5400000">
              <a:off x="4489201" y="2514499"/>
              <a:ext cx="19071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8" idx="4"/>
              <a:endCxn id="9" idx="0"/>
            </p:cNvCxnSpPr>
            <p:nvPr/>
          </p:nvCxnSpPr>
          <p:spPr>
            <a:xfrm rot="5400000">
              <a:off x="3566428" y="1528086"/>
              <a:ext cx="127079" cy="19091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8" idx="4"/>
              <a:endCxn id="11" idx="0"/>
            </p:cNvCxnSpPr>
            <p:nvPr/>
          </p:nvCxnSpPr>
          <p:spPr>
            <a:xfrm rot="16200000" flipH="1">
              <a:off x="5539254" y="1464447"/>
              <a:ext cx="127079" cy="20364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11" idx="4"/>
              <a:endCxn id="12" idx="0"/>
            </p:cNvCxnSpPr>
            <p:nvPr/>
          </p:nvCxnSpPr>
          <p:spPr>
            <a:xfrm rot="5400000">
              <a:off x="6493847" y="3437273"/>
              <a:ext cx="25435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12" idx="4"/>
              <a:endCxn id="13" idx="0"/>
            </p:cNvCxnSpPr>
            <p:nvPr/>
          </p:nvCxnSpPr>
          <p:spPr>
            <a:xfrm rot="5400000">
              <a:off x="6462028" y="4487326"/>
              <a:ext cx="31799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kstvak 20"/>
          <p:cNvSpPr txBox="1">
            <a:spLocks noChangeArrowheads="1"/>
          </p:cNvSpPr>
          <p:nvPr/>
        </p:nvSpPr>
        <p:spPr bwMode="auto">
          <a:xfrm>
            <a:off x="0" y="1611312"/>
            <a:ext cx="16664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nl-NL" sz="2800" dirty="0" smtClean="0"/>
              <a:t>container: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Data Category relationships</a:t>
            </a:r>
            <a:endParaRPr lang="en-US" dirty="0"/>
          </a:p>
        </p:txBody>
      </p:sp>
      <p:sp>
        <p:nvSpPr>
          <p:cNvPr id="22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4800600" cy="4525963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Value domain membership</a:t>
            </a:r>
          </a:p>
          <a:p>
            <a:r>
              <a:rPr lang="en-GB" dirty="0" err="1" smtClean="0"/>
              <a:t>Subsumption</a:t>
            </a:r>
            <a:r>
              <a:rPr lang="en-GB" dirty="0" smtClean="0"/>
              <a:t> relationships between simple data categories (legacy)</a:t>
            </a:r>
          </a:p>
          <a:p>
            <a:r>
              <a:rPr lang="en-GB" dirty="0" smtClean="0"/>
              <a:t>Relationships between complex/container data categories are not stored in the DCR</a:t>
            </a:r>
            <a:endParaRPr lang="en-GB" dirty="0"/>
          </a:p>
        </p:txBody>
      </p:sp>
      <p:grpSp>
        <p:nvGrpSpPr>
          <p:cNvPr id="23" name="Groep 29"/>
          <p:cNvGrpSpPr/>
          <p:nvPr/>
        </p:nvGrpSpPr>
        <p:grpSpPr>
          <a:xfrm>
            <a:off x="5791200" y="1905000"/>
            <a:ext cx="2590800" cy="2286000"/>
            <a:chOff x="5029200" y="2895600"/>
            <a:chExt cx="2590800" cy="2286000"/>
          </a:xfrm>
        </p:grpSpPr>
        <p:sp>
          <p:nvSpPr>
            <p:cNvPr id="24" name="Ovaal 7"/>
            <p:cNvSpPr>
              <a:spLocks noChangeArrowheads="1"/>
            </p:cNvSpPr>
            <p:nvPr/>
          </p:nvSpPr>
          <p:spPr bwMode="auto">
            <a:xfrm>
              <a:off x="5029200" y="2895600"/>
              <a:ext cx="2209800" cy="914543"/>
            </a:xfrm>
            <a:prstGeom prst="ellipse">
              <a:avLst/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 err="1" smtClean="0"/>
                <a:t>partOfSpeech</a:t>
              </a:r>
              <a:endParaRPr lang="en-US" dirty="0"/>
            </a:p>
          </p:txBody>
        </p:sp>
        <p:sp>
          <p:nvSpPr>
            <p:cNvPr id="25" name="Tekstvak 8"/>
            <p:cNvSpPr txBox="1">
              <a:spLocks noChangeArrowheads="1"/>
            </p:cNvSpPr>
            <p:nvPr/>
          </p:nvSpPr>
          <p:spPr bwMode="auto">
            <a:xfrm>
              <a:off x="6871077" y="3821813"/>
              <a:ext cx="748923" cy="369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nl-NL" i="1" dirty="0" err="1"/>
                <a:t>string</a:t>
              </a:r>
              <a:endParaRPr lang="en-US" i="1" dirty="0"/>
            </a:p>
          </p:txBody>
        </p:sp>
        <p:sp>
          <p:nvSpPr>
            <p:cNvPr id="26" name="Ovaal 9"/>
            <p:cNvSpPr/>
            <p:nvPr/>
          </p:nvSpPr>
          <p:spPr bwMode="auto">
            <a:xfrm>
              <a:off x="5029200" y="4267200"/>
              <a:ext cx="2209800" cy="9144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dirty="0" smtClean="0"/>
                <a:t>pronoun</a:t>
              </a:r>
              <a:endParaRPr lang="en-US" dirty="0"/>
            </a:p>
          </p:txBody>
        </p:sp>
        <p:cxnSp>
          <p:nvCxnSpPr>
            <p:cNvPr id="27" name="Rechte verbindingslijn 13"/>
            <p:cNvCxnSpPr>
              <a:cxnSpLocks noChangeShapeType="1"/>
              <a:stCxn id="24" idx="4"/>
              <a:endCxn id="26" idx="0"/>
            </p:cNvCxnSpPr>
            <p:nvPr/>
          </p:nvCxnSpPr>
          <p:spPr bwMode="auto">
            <a:xfrm rot="5400000">
              <a:off x="5905572" y="4038671"/>
              <a:ext cx="457057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" name="Rechte verbindingslijn 13"/>
            <p:cNvCxnSpPr>
              <a:cxnSpLocks noChangeShapeType="1"/>
              <a:stCxn id="24" idx="4"/>
            </p:cNvCxnSpPr>
            <p:nvPr/>
          </p:nvCxnSpPr>
          <p:spPr bwMode="auto">
            <a:xfrm rot="5400000">
              <a:off x="5543622" y="3524323"/>
              <a:ext cx="304659" cy="87629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" name="Rechte verbindingslijn 13"/>
            <p:cNvCxnSpPr>
              <a:cxnSpLocks noChangeShapeType="1"/>
              <a:stCxn id="24" idx="4"/>
            </p:cNvCxnSpPr>
            <p:nvPr/>
          </p:nvCxnSpPr>
          <p:spPr bwMode="auto">
            <a:xfrm rot="16200000" flipH="1">
              <a:off x="6419922" y="3524321"/>
              <a:ext cx="304659" cy="87630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30" name="Groep 31"/>
          <p:cNvGrpSpPr/>
          <p:nvPr/>
        </p:nvGrpSpPr>
        <p:grpSpPr>
          <a:xfrm>
            <a:off x="5791200" y="4191000"/>
            <a:ext cx="2209800" cy="1371600"/>
            <a:chOff x="5029200" y="5181600"/>
            <a:chExt cx="2209800" cy="1371600"/>
          </a:xfrm>
        </p:grpSpPr>
        <p:sp>
          <p:nvSpPr>
            <p:cNvPr id="31" name="Ovaal 18"/>
            <p:cNvSpPr/>
            <p:nvPr/>
          </p:nvSpPr>
          <p:spPr bwMode="auto">
            <a:xfrm>
              <a:off x="5029200" y="5638800"/>
              <a:ext cx="2209800" cy="9144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dirty="0" smtClean="0"/>
                <a:t>personal</a:t>
              </a:r>
            </a:p>
            <a:p>
              <a:pPr algn="ctr">
                <a:defRPr/>
              </a:pPr>
              <a:r>
                <a:rPr lang="en-US" dirty="0" smtClean="0"/>
                <a:t>pronoun</a:t>
              </a:r>
              <a:endParaRPr lang="en-US" dirty="0"/>
            </a:p>
          </p:txBody>
        </p:sp>
        <p:cxnSp>
          <p:nvCxnSpPr>
            <p:cNvPr id="32" name="Rechte verbindingslijn 20"/>
            <p:cNvCxnSpPr>
              <a:stCxn id="26" idx="4"/>
              <a:endCxn id="31" idx="0"/>
            </p:cNvCxnSpPr>
            <p:nvPr/>
          </p:nvCxnSpPr>
          <p:spPr bwMode="auto">
            <a:xfrm rot="5400000">
              <a:off x="5905500" y="5410200"/>
              <a:ext cx="457200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Rechte verbindingslijn 13"/>
            <p:cNvCxnSpPr>
              <a:cxnSpLocks noChangeShapeType="1"/>
            </p:cNvCxnSpPr>
            <p:nvPr/>
          </p:nvCxnSpPr>
          <p:spPr bwMode="auto">
            <a:xfrm rot="5400000">
              <a:off x="5543620" y="4895781"/>
              <a:ext cx="304659" cy="87629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4" name="Rechte verbindingslijn 13"/>
            <p:cNvCxnSpPr>
              <a:cxnSpLocks noChangeShapeType="1"/>
            </p:cNvCxnSpPr>
            <p:nvPr/>
          </p:nvCxnSpPr>
          <p:spPr bwMode="auto">
            <a:xfrm rot="16200000" flipH="1">
              <a:off x="6419920" y="4895779"/>
              <a:ext cx="304659" cy="87630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How can you use Data Categories?</a:t>
            </a:r>
            <a:endParaRPr lang="en-US" sz="3600" dirty="0"/>
          </a:p>
        </p:txBody>
      </p:sp>
      <p:sp>
        <p:nvSpPr>
          <p:cNvPr id="49" name="Rechthoek 5"/>
          <p:cNvSpPr>
            <a:spLocks noChangeArrowheads="1"/>
          </p:cNvSpPr>
          <p:nvPr/>
        </p:nvSpPr>
        <p:spPr bwMode="auto">
          <a:xfrm>
            <a:off x="5267325" y="2145268"/>
            <a:ext cx="1371600" cy="6858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/>
              <a:t>Lexicon</a:t>
            </a:r>
          </a:p>
        </p:txBody>
      </p:sp>
      <p:sp>
        <p:nvSpPr>
          <p:cNvPr id="50" name="Rechthoek 6"/>
          <p:cNvSpPr>
            <a:spLocks noChangeArrowheads="1"/>
          </p:cNvSpPr>
          <p:nvPr/>
        </p:nvSpPr>
        <p:spPr bwMode="auto">
          <a:xfrm>
            <a:off x="5267325" y="3347006"/>
            <a:ext cx="1371600" cy="6858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/>
              <a:t>Lexical Entry</a:t>
            </a:r>
          </a:p>
        </p:txBody>
      </p:sp>
      <p:sp>
        <p:nvSpPr>
          <p:cNvPr id="51" name="Rechthoek 7"/>
          <p:cNvSpPr>
            <a:spLocks noChangeArrowheads="1"/>
          </p:cNvSpPr>
          <p:nvPr/>
        </p:nvSpPr>
        <p:spPr bwMode="auto">
          <a:xfrm>
            <a:off x="4419600" y="4718606"/>
            <a:ext cx="1371600" cy="6858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i="1"/>
              <a:t>Form</a:t>
            </a:r>
          </a:p>
        </p:txBody>
      </p:sp>
      <p:sp>
        <p:nvSpPr>
          <p:cNvPr id="52" name="Rechthoek 8"/>
          <p:cNvSpPr>
            <a:spLocks noChangeArrowheads="1"/>
          </p:cNvSpPr>
          <p:nvPr/>
        </p:nvSpPr>
        <p:spPr bwMode="auto">
          <a:xfrm>
            <a:off x="6096000" y="4718606"/>
            <a:ext cx="1371600" cy="6858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/>
              <a:t>Sense</a:t>
            </a:r>
          </a:p>
        </p:txBody>
      </p:sp>
      <p:cxnSp>
        <p:nvCxnSpPr>
          <p:cNvPr id="53" name="Rechte verbindingslijn 10"/>
          <p:cNvCxnSpPr>
            <a:cxnSpLocks noChangeShapeType="1"/>
            <a:stCxn id="49" idx="2"/>
            <a:endCxn id="50" idx="0"/>
          </p:cNvCxnSpPr>
          <p:nvPr/>
        </p:nvCxnSpPr>
        <p:spPr bwMode="auto">
          <a:xfrm>
            <a:off x="5953125" y="2831068"/>
            <a:ext cx="0" cy="5159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4" name="Vorm 65"/>
          <p:cNvCxnSpPr>
            <a:cxnSpLocks noChangeShapeType="1"/>
            <a:stCxn id="52" idx="2"/>
            <a:endCxn id="52" idx="3"/>
          </p:cNvCxnSpPr>
          <p:nvPr/>
        </p:nvCxnSpPr>
        <p:spPr bwMode="auto">
          <a:xfrm rot="5400000" flipH="1" flipV="1">
            <a:off x="6953250" y="4890056"/>
            <a:ext cx="342900" cy="685800"/>
          </a:xfrm>
          <a:prstGeom prst="bentConnector4">
            <a:avLst>
              <a:gd name="adj1" fmla="val -112500"/>
              <a:gd name="adj2" fmla="val 133333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5" name="Gebogen verbindingslijn 68"/>
          <p:cNvCxnSpPr>
            <a:cxnSpLocks noChangeShapeType="1"/>
            <a:stCxn id="50" idx="2"/>
            <a:endCxn id="51" idx="0"/>
          </p:cNvCxnSpPr>
          <p:nvPr/>
        </p:nvCxnSpPr>
        <p:spPr bwMode="auto">
          <a:xfrm rot="5400000">
            <a:off x="5186363" y="3951843"/>
            <a:ext cx="685800" cy="847725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6" name="Gebogen verbindingslijn 70"/>
          <p:cNvCxnSpPr>
            <a:cxnSpLocks noChangeShapeType="1"/>
            <a:stCxn id="50" idx="2"/>
            <a:endCxn id="52" idx="0"/>
          </p:cNvCxnSpPr>
          <p:nvPr/>
        </p:nvCxnSpPr>
        <p:spPr bwMode="auto">
          <a:xfrm rot="16200000" flipH="1">
            <a:off x="6024563" y="3961368"/>
            <a:ext cx="685800" cy="828675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57" name="Tekstvak 84"/>
          <p:cNvSpPr txBox="1">
            <a:spLocks noChangeArrowheads="1"/>
          </p:cNvSpPr>
          <p:nvPr/>
        </p:nvSpPr>
        <p:spPr bwMode="auto">
          <a:xfrm>
            <a:off x="6781800" y="5556806"/>
            <a:ext cx="37465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000"/>
              <a:t>0..*</a:t>
            </a:r>
          </a:p>
        </p:txBody>
      </p:sp>
      <p:sp>
        <p:nvSpPr>
          <p:cNvPr id="58" name="Tekstvak 85"/>
          <p:cNvSpPr txBox="1">
            <a:spLocks noChangeArrowheads="1"/>
          </p:cNvSpPr>
          <p:nvPr/>
        </p:nvSpPr>
        <p:spPr bwMode="auto">
          <a:xfrm>
            <a:off x="6781800" y="4472543"/>
            <a:ext cx="3746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000"/>
              <a:t>0..*</a:t>
            </a:r>
          </a:p>
        </p:txBody>
      </p:sp>
      <p:sp>
        <p:nvSpPr>
          <p:cNvPr id="59" name="Tekstvak 86"/>
          <p:cNvSpPr txBox="1">
            <a:spLocks noChangeArrowheads="1"/>
          </p:cNvSpPr>
          <p:nvPr/>
        </p:nvSpPr>
        <p:spPr bwMode="auto">
          <a:xfrm>
            <a:off x="4724400" y="4472543"/>
            <a:ext cx="3746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000"/>
              <a:t>1..*</a:t>
            </a:r>
          </a:p>
        </p:txBody>
      </p:sp>
      <p:sp>
        <p:nvSpPr>
          <p:cNvPr id="60" name="Tekstvak 87"/>
          <p:cNvSpPr txBox="1">
            <a:spLocks noChangeArrowheads="1"/>
          </p:cNvSpPr>
          <p:nvPr/>
        </p:nvSpPr>
        <p:spPr bwMode="auto">
          <a:xfrm>
            <a:off x="5578475" y="3118406"/>
            <a:ext cx="37465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000"/>
              <a:t>1..*</a:t>
            </a:r>
          </a:p>
        </p:txBody>
      </p:sp>
      <p:grpSp>
        <p:nvGrpSpPr>
          <p:cNvPr id="77" name="Group 40"/>
          <p:cNvGrpSpPr>
            <a:grpSpLocks/>
          </p:cNvGrpSpPr>
          <p:nvPr/>
        </p:nvGrpSpPr>
        <p:grpSpPr bwMode="auto">
          <a:xfrm>
            <a:off x="2579688" y="4016931"/>
            <a:ext cx="1839912" cy="2057400"/>
            <a:chOff x="1625" y="2475"/>
            <a:chExt cx="1159" cy="1296"/>
          </a:xfrm>
        </p:grpSpPr>
        <p:sp>
          <p:nvSpPr>
            <p:cNvPr id="78" name="Rechthoek 79"/>
            <p:cNvSpPr>
              <a:spLocks noChangeArrowheads="1"/>
            </p:cNvSpPr>
            <p:nvPr/>
          </p:nvSpPr>
          <p:spPr bwMode="auto">
            <a:xfrm>
              <a:off x="1632" y="3339"/>
              <a:ext cx="864" cy="43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GB"/>
                <a:t>Word Form</a:t>
              </a:r>
            </a:p>
          </p:txBody>
        </p:sp>
        <p:sp>
          <p:nvSpPr>
            <p:cNvPr id="79" name="Rechthoek 80"/>
            <p:cNvSpPr>
              <a:spLocks noChangeArrowheads="1"/>
            </p:cNvSpPr>
            <p:nvPr/>
          </p:nvSpPr>
          <p:spPr bwMode="auto">
            <a:xfrm>
              <a:off x="1625" y="2475"/>
              <a:ext cx="864" cy="43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GB"/>
                <a:t>Lemma</a:t>
              </a:r>
            </a:p>
          </p:txBody>
        </p:sp>
        <p:cxnSp>
          <p:nvCxnSpPr>
            <p:cNvPr id="80" name="AutoShape 38"/>
            <p:cNvCxnSpPr>
              <a:cxnSpLocks noChangeShapeType="1"/>
              <a:stCxn id="79" idx="3"/>
              <a:endCxn id="51" idx="1"/>
            </p:cNvCxnSpPr>
            <p:nvPr/>
          </p:nvCxnSpPr>
          <p:spPr bwMode="auto">
            <a:xfrm>
              <a:off x="2489" y="2691"/>
              <a:ext cx="295" cy="49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81" name="AutoShape 39"/>
            <p:cNvCxnSpPr>
              <a:cxnSpLocks noChangeShapeType="1"/>
              <a:stCxn id="78" idx="3"/>
              <a:endCxn id="51" idx="1"/>
            </p:cNvCxnSpPr>
            <p:nvPr/>
          </p:nvCxnSpPr>
          <p:spPr bwMode="auto">
            <a:xfrm flipV="1">
              <a:off x="2496" y="3181"/>
              <a:ext cx="288" cy="3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graphicFrame>
        <p:nvGraphicFramePr>
          <p:cNvPr id="82" name="Table 81"/>
          <p:cNvGraphicFramePr>
            <a:graphicFrameLocks noGrp="1"/>
          </p:cNvGraphicFramePr>
          <p:nvPr/>
        </p:nvGraphicFramePr>
        <p:xfrm>
          <a:off x="381000" y="2145268"/>
          <a:ext cx="38862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295400"/>
                <a:gridCol w="1295400"/>
              </a:tblGrid>
              <a:tr h="245533">
                <a:tc>
                  <a:txBody>
                    <a:bodyPr/>
                    <a:lstStyle/>
                    <a:p>
                      <a:r>
                        <a:rPr lang="en-US" dirty="0" smtClean="0"/>
                        <a:t>Language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BWO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genders</a:t>
                      </a:r>
                      <a:endParaRPr lang="en-US" dirty="0"/>
                    </a:p>
                  </a:txBody>
                  <a:tcPr/>
                </a:tc>
              </a:tr>
              <a:tr h="24553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553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83" name="Group 82"/>
          <p:cNvGrpSpPr/>
          <p:nvPr/>
        </p:nvGrpSpPr>
        <p:grpSpPr>
          <a:xfrm>
            <a:off x="3429000" y="1611868"/>
            <a:ext cx="2351386" cy="533400"/>
            <a:chOff x="3429000" y="1219200"/>
            <a:chExt cx="2351386" cy="533400"/>
          </a:xfrm>
        </p:grpSpPr>
        <p:sp>
          <p:nvSpPr>
            <p:cNvPr id="84" name="Ovaal 102"/>
            <p:cNvSpPr>
              <a:spLocks noChangeArrowheads="1"/>
            </p:cNvSpPr>
            <p:nvPr/>
          </p:nvSpPr>
          <p:spPr bwMode="auto">
            <a:xfrm>
              <a:off x="3429000" y="1295400"/>
              <a:ext cx="228600" cy="228600"/>
            </a:xfrm>
            <a:prstGeom prst="ellipse">
              <a:avLst/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cxnSp>
          <p:nvCxnSpPr>
            <p:cNvPr id="85" name="Rechte verbindingslijn 113"/>
            <p:cNvCxnSpPr>
              <a:cxnSpLocks noChangeShapeType="1"/>
              <a:stCxn id="84" idx="4"/>
            </p:cNvCxnSpPr>
            <p:nvPr/>
          </p:nvCxnSpPr>
          <p:spPr bwMode="auto">
            <a:xfrm rot="5400000">
              <a:off x="3409950" y="1619250"/>
              <a:ext cx="228600" cy="38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86" name="TextBox 85"/>
            <p:cNvSpPr txBox="1"/>
            <p:nvPr/>
          </p:nvSpPr>
          <p:spPr>
            <a:xfrm>
              <a:off x="3733800" y="1219200"/>
              <a:ext cx="20465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grammaticalGender</a:t>
              </a:r>
              <a:endParaRPr lang="en-US" dirty="0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147187" y="1611868"/>
            <a:ext cx="1443613" cy="533400"/>
            <a:chOff x="1147187" y="1219200"/>
            <a:chExt cx="1443613" cy="533400"/>
          </a:xfrm>
        </p:grpSpPr>
        <p:sp>
          <p:nvSpPr>
            <p:cNvPr id="88" name="Ovaal 102"/>
            <p:cNvSpPr>
              <a:spLocks noChangeArrowheads="1"/>
            </p:cNvSpPr>
            <p:nvPr/>
          </p:nvSpPr>
          <p:spPr bwMode="auto">
            <a:xfrm>
              <a:off x="2362200" y="1295400"/>
              <a:ext cx="228600" cy="228600"/>
            </a:xfrm>
            <a:prstGeom prst="ellipse">
              <a:avLst/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cxnSp>
          <p:nvCxnSpPr>
            <p:cNvPr id="89" name="Rechte verbindingslijn 113"/>
            <p:cNvCxnSpPr>
              <a:cxnSpLocks noChangeShapeType="1"/>
              <a:stCxn id="88" idx="4"/>
            </p:cNvCxnSpPr>
            <p:nvPr/>
          </p:nvCxnSpPr>
          <p:spPr bwMode="auto">
            <a:xfrm rot="5400000">
              <a:off x="2343150" y="1619250"/>
              <a:ext cx="228600" cy="38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90" name="TextBox 89"/>
            <p:cNvSpPr txBox="1"/>
            <p:nvPr/>
          </p:nvSpPr>
          <p:spPr>
            <a:xfrm>
              <a:off x="1147187" y="1219200"/>
              <a:ext cx="12150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wordOrder</a:t>
              </a:r>
              <a:endParaRPr lang="en-US" dirty="0"/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6400800" y="6183868"/>
            <a:ext cx="2425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(schema for a) lexicon</a:t>
            </a:r>
            <a:endParaRPr lang="en-US" dirty="0"/>
          </a:p>
        </p:txBody>
      </p:sp>
      <p:sp>
        <p:nvSpPr>
          <p:cNvPr id="92" name="TextBox 91"/>
          <p:cNvSpPr txBox="1"/>
          <p:nvPr/>
        </p:nvSpPr>
        <p:spPr>
          <a:xfrm>
            <a:off x="381000" y="3288268"/>
            <a:ext cx="3694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(schema for a) typological database</a:t>
            </a:r>
            <a:endParaRPr lang="en-US" dirty="0"/>
          </a:p>
        </p:txBody>
      </p:sp>
      <p:sp>
        <p:nvSpPr>
          <p:cNvPr id="48" name="Date Placeholder 4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94" name="Slide Number Placeholder 9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5" name="Footer Placeholder 9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grpSp>
        <p:nvGrpSpPr>
          <p:cNvPr id="115" name="Group 114"/>
          <p:cNvGrpSpPr/>
          <p:nvPr/>
        </p:nvGrpSpPr>
        <p:grpSpPr>
          <a:xfrm>
            <a:off x="254002" y="1752600"/>
            <a:ext cx="8737602" cy="4648200"/>
            <a:chOff x="254002" y="1752600"/>
            <a:chExt cx="8737602" cy="4648200"/>
          </a:xfrm>
        </p:grpSpPr>
        <p:sp>
          <p:nvSpPr>
            <p:cNvPr id="62" name="Ovaal 91"/>
            <p:cNvSpPr>
              <a:spLocks noChangeArrowheads="1"/>
            </p:cNvSpPr>
            <p:nvPr/>
          </p:nvSpPr>
          <p:spPr bwMode="auto">
            <a:xfrm>
              <a:off x="7324729" y="3575606"/>
              <a:ext cx="228600" cy="228600"/>
            </a:xfrm>
            <a:prstGeom prst="ellipse">
              <a:avLst/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sp>
          <p:nvSpPr>
            <p:cNvPr id="63" name="Tekstvak 92"/>
            <p:cNvSpPr txBox="1">
              <a:spLocks noChangeArrowheads="1"/>
            </p:cNvSpPr>
            <p:nvPr/>
          </p:nvSpPr>
          <p:spPr bwMode="auto">
            <a:xfrm>
              <a:off x="7553329" y="3521631"/>
              <a:ext cx="1438275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1600"/>
                <a:t>partOfSpeech</a:t>
              </a:r>
            </a:p>
          </p:txBody>
        </p:sp>
        <p:cxnSp>
          <p:nvCxnSpPr>
            <p:cNvPr id="64" name="Rechte verbindingslijn 94"/>
            <p:cNvCxnSpPr>
              <a:cxnSpLocks noChangeShapeType="1"/>
            </p:cNvCxnSpPr>
            <p:nvPr/>
          </p:nvCxnSpPr>
          <p:spPr bwMode="auto">
            <a:xfrm rot="10800000" flipV="1">
              <a:off x="6638928" y="3680381"/>
              <a:ext cx="676275" cy="2063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65" name="Ovaal 95"/>
            <p:cNvSpPr>
              <a:spLocks noChangeArrowheads="1"/>
            </p:cNvSpPr>
            <p:nvPr/>
          </p:nvSpPr>
          <p:spPr bwMode="auto">
            <a:xfrm>
              <a:off x="2198690" y="4245531"/>
              <a:ext cx="228600" cy="228600"/>
            </a:xfrm>
            <a:prstGeom prst="ellipse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sp>
          <p:nvSpPr>
            <p:cNvPr id="66" name="Tekstvak 96"/>
            <p:cNvSpPr txBox="1">
              <a:spLocks noChangeArrowheads="1"/>
            </p:cNvSpPr>
            <p:nvPr/>
          </p:nvSpPr>
          <p:spPr bwMode="auto">
            <a:xfrm>
              <a:off x="896940" y="4169331"/>
              <a:ext cx="12573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GB" sz="1600" dirty="0" err="1"/>
                <a:t>writtenForm</a:t>
              </a:r>
              <a:endParaRPr lang="en-GB" sz="1600" dirty="0"/>
            </a:p>
          </p:txBody>
        </p:sp>
        <p:cxnSp>
          <p:nvCxnSpPr>
            <p:cNvPr id="67" name="Rechte verbindingslijn 98"/>
            <p:cNvCxnSpPr>
              <a:cxnSpLocks noChangeShapeType="1"/>
              <a:stCxn id="65" idx="6"/>
              <a:endCxn id="79" idx="1"/>
            </p:cNvCxnSpPr>
            <p:nvPr/>
          </p:nvCxnSpPr>
          <p:spPr bwMode="auto">
            <a:xfrm>
              <a:off x="2427290" y="4359831"/>
              <a:ext cx="1524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68" name="Ovaal 100"/>
            <p:cNvSpPr>
              <a:spLocks noChangeArrowheads="1"/>
            </p:cNvSpPr>
            <p:nvPr/>
          </p:nvSpPr>
          <p:spPr bwMode="auto">
            <a:xfrm>
              <a:off x="2133602" y="5312331"/>
              <a:ext cx="228600" cy="228600"/>
            </a:xfrm>
            <a:prstGeom prst="ellipse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sp>
          <p:nvSpPr>
            <p:cNvPr id="69" name="Tekstvak 101"/>
            <p:cNvSpPr txBox="1">
              <a:spLocks noChangeArrowheads="1"/>
            </p:cNvSpPr>
            <p:nvPr/>
          </p:nvSpPr>
          <p:spPr bwMode="auto">
            <a:xfrm>
              <a:off x="831852" y="5236131"/>
              <a:ext cx="12573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GB" sz="1600"/>
                <a:t>writtenForm</a:t>
              </a:r>
            </a:p>
          </p:txBody>
        </p:sp>
        <p:sp>
          <p:nvSpPr>
            <p:cNvPr id="70" name="Ovaal 102"/>
            <p:cNvSpPr>
              <a:spLocks noChangeArrowheads="1"/>
            </p:cNvSpPr>
            <p:nvPr/>
          </p:nvSpPr>
          <p:spPr bwMode="auto">
            <a:xfrm>
              <a:off x="2133602" y="5693331"/>
              <a:ext cx="228600" cy="228600"/>
            </a:xfrm>
            <a:prstGeom prst="ellipse">
              <a:avLst/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sp>
          <p:nvSpPr>
            <p:cNvPr id="71" name="Tekstvak 103"/>
            <p:cNvSpPr txBox="1">
              <a:spLocks noChangeArrowheads="1"/>
            </p:cNvSpPr>
            <p:nvPr/>
          </p:nvSpPr>
          <p:spPr bwMode="auto">
            <a:xfrm>
              <a:off x="254002" y="5617131"/>
              <a:ext cx="1835150" cy="338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GB" sz="1600" dirty="0" err="1" smtClean="0"/>
                <a:t>grammaticalGender</a:t>
              </a:r>
              <a:endParaRPr lang="en-GB" sz="1600" dirty="0"/>
            </a:p>
          </p:txBody>
        </p:sp>
        <p:sp>
          <p:nvSpPr>
            <p:cNvPr id="72" name="Ovaal 108"/>
            <p:cNvSpPr>
              <a:spLocks noChangeArrowheads="1"/>
            </p:cNvSpPr>
            <p:nvPr/>
          </p:nvSpPr>
          <p:spPr bwMode="auto">
            <a:xfrm>
              <a:off x="2133602" y="6074331"/>
              <a:ext cx="228600" cy="228600"/>
            </a:xfrm>
            <a:prstGeom prst="ellipse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sp>
          <p:nvSpPr>
            <p:cNvPr id="73" name="Tekstvak 109"/>
            <p:cNvSpPr txBox="1">
              <a:spLocks noChangeArrowheads="1"/>
            </p:cNvSpPr>
            <p:nvPr/>
          </p:nvSpPr>
          <p:spPr bwMode="auto">
            <a:xfrm>
              <a:off x="892177" y="5998131"/>
              <a:ext cx="1196975" cy="338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GB" sz="1600"/>
                <a:t>lexicalType</a:t>
              </a:r>
            </a:p>
          </p:txBody>
        </p:sp>
        <p:cxnSp>
          <p:nvCxnSpPr>
            <p:cNvPr id="74" name="Rechte verbindingslijn 111"/>
            <p:cNvCxnSpPr>
              <a:cxnSpLocks noChangeShapeType="1"/>
              <a:stCxn id="68" idx="6"/>
            </p:cNvCxnSpPr>
            <p:nvPr/>
          </p:nvCxnSpPr>
          <p:spPr bwMode="auto">
            <a:xfrm>
              <a:off x="2362202" y="5426631"/>
              <a:ext cx="228600" cy="3048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5" name="Rechte verbindingslijn 113"/>
            <p:cNvCxnSpPr>
              <a:cxnSpLocks noChangeShapeType="1"/>
              <a:stCxn id="70" idx="6"/>
            </p:cNvCxnSpPr>
            <p:nvPr/>
          </p:nvCxnSpPr>
          <p:spPr bwMode="auto">
            <a:xfrm flipV="1">
              <a:off x="2362202" y="5731431"/>
              <a:ext cx="228600" cy="76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6" name="Rechte verbindingslijn 115"/>
            <p:cNvCxnSpPr>
              <a:cxnSpLocks noChangeShapeType="1"/>
              <a:stCxn id="72" idx="6"/>
              <a:endCxn id="78" idx="1"/>
            </p:cNvCxnSpPr>
            <p:nvPr/>
          </p:nvCxnSpPr>
          <p:spPr bwMode="auto">
            <a:xfrm flipV="1">
              <a:off x="2362202" y="5731431"/>
              <a:ext cx="228600" cy="457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96" name="Ovaal 95"/>
            <p:cNvSpPr>
              <a:spLocks noChangeArrowheads="1"/>
            </p:cNvSpPr>
            <p:nvPr/>
          </p:nvSpPr>
          <p:spPr bwMode="auto">
            <a:xfrm>
              <a:off x="4114800" y="3733800"/>
              <a:ext cx="228600" cy="228600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sp>
          <p:nvSpPr>
            <p:cNvPr id="97" name="Tekstvak 96"/>
            <p:cNvSpPr txBox="1">
              <a:spLocks noChangeArrowheads="1"/>
            </p:cNvSpPr>
            <p:nvPr/>
          </p:nvSpPr>
          <p:spPr bwMode="auto">
            <a:xfrm>
              <a:off x="4267200" y="3657600"/>
              <a:ext cx="75854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GB" sz="1600" dirty="0" smtClean="0"/>
                <a:t>lemma</a:t>
              </a:r>
              <a:endParaRPr lang="en-GB" sz="1600" dirty="0"/>
            </a:p>
          </p:txBody>
        </p:sp>
        <p:cxnSp>
          <p:nvCxnSpPr>
            <p:cNvPr id="98" name="Rechte verbindingslijn 98"/>
            <p:cNvCxnSpPr>
              <a:cxnSpLocks noChangeShapeType="1"/>
              <a:stCxn id="96" idx="3"/>
            </p:cNvCxnSpPr>
            <p:nvPr/>
          </p:nvCxnSpPr>
          <p:spPr bwMode="auto">
            <a:xfrm rot="5400000">
              <a:off x="4000500" y="3890822"/>
              <a:ext cx="109679" cy="18587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01" name="Ovaal 95"/>
            <p:cNvSpPr>
              <a:spLocks noChangeArrowheads="1"/>
            </p:cNvSpPr>
            <p:nvPr/>
          </p:nvSpPr>
          <p:spPr bwMode="auto">
            <a:xfrm>
              <a:off x="4191000" y="6138446"/>
              <a:ext cx="228600" cy="228600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 dirty="0"/>
            </a:p>
          </p:txBody>
        </p:sp>
        <p:sp>
          <p:nvSpPr>
            <p:cNvPr id="102" name="Tekstvak 96"/>
            <p:cNvSpPr txBox="1">
              <a:spLocks noChangeArrowheads="1"/>
            </p:cNvSpPr>
            <p:nvPr/>
          </p:nvSpPr>
          <p:spPr bwMode="auto">
            <a:xfrm>
              <a:off x="4343400" y="6062246"/>
              <a:ext cx="1052339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GB" sz="1600" dirty="0" err="1" smtClean="0"/>
                <a:t>wordForm</a:t>
              </a:r>
              <a:endParaRPr lang="en-GB" sz="1600" dirty="0"/>
            </a:p>
          </p:txBody>
        </p:sp>
        <p:cxnSp>
          <p:nvCxnSpPr>
            <p:cNvPr id="103" name="Rechte verbindingslijn 98"/>
            <p:cNvCxnSpPr>
              <a:cxnSpLocks noChangeShapeType="1"/>
              <a:stCxn id="101" idx="2"/>
            </p:cNvCxnSpPr>
            <p:nvPr/>
          </p:nvCxnSpPr>
          <p:spPr bwMode="auto">
            <a:xfrm rot="10800000">
              <a:off x="3962400" y="6096000"/>
              <a:ext cx="228600" cy="15674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07" name="Ovaal 95"/>
            <p:cNvSpPr>
              <a:spLocks noChangeArrowheads="1"/>
            </p:cNvSpPr>
            <p:nvPr/>
          </p:nvSpPr>
          <p:spPr bwMode="auto">
            <a:xfrm>
              <a:off x="6705600" y="3048000"/>
              <a:ext cx="228600" cy="228600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 dirty="0"/>
            </a:p>
          </p:txBody>
        </p:sp>
        <p:sp>
          <p:nvSpPr>
            <p:cNvPr id="108" name="Tekstvak 96"/>
            <p:cNvSpPr txBox="1">
              <a:spLocks noChangeArrowheads="1"/>
            </p:cNvSpPr>
            <p:nvPr/>
          </p:nvSpPr>
          <p:spPr bwMode="auto">
            <a:xfrm>
              <a:off x="6858000" y="2971800"/>
              <a:ext cx="11430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/>
              <a:r>
                <a:rPr lang="en-GB" sz="1600" dirty="0" err="1" smtClean="0"/>
                <a:t>lexicalEntry</a:t>
              </a:r>
              <a:endParaRPr lang="en-GB" sz="1600" dirty="0"/>
            </a:p>
          </p:txBody>
        </p:sp>
        <p:cxnSp>
          <p:nvCxnSpPr>
            <p:cNvPr id="109" name="Rechte verbindingslijn 98"/>
            <p:cNvCxnSpPr>
              <a:cxnSpLocks noChangeShapeType="1"/>
              <a:stCxn id="107" idx="3"/>
            </p:cNvCxnSpPr>
            <p:nvPr/>
          </p:nvCxnSpPr>
          <p:spPr bwMode="auto">
            <a:xfrm rot="5400000">
              <a:off x="6629400" y="3243122"/>
              <a:ext cx="109678" cy="10967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12" name="Ovaal 95"/>
            <p:cNvSpPr>
              <a:spLocks noChangeArrowheads="1"/>
            </p:cNvSpPr>
            <p:nvPr/>
          </p:nvSpPr>
          <p:spPr bwMode="auto">
            <a:xfrm>
              <a:off x="6705600" y="1828800"/>
              <a:ext cx="228600" cy="228600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 dirty="0"/>
            </a:p>
          </p:txBody>
        </p:sp>
        <p:sp>
          <p:nvSpPr>
            <p:cNvPr id="113" name="Tekstvak 96"/>
            <p:cNvSpPr txBox="1">
              <a:spLocks noChangeArrowheads="1"/>
            </p:cNvSpPr>
            <p:nvPr/>
          </p:nvSpPr>
          <p:spPr bwMode="auto">
            <a:xfrm>
              <a:off x="6934200" y="1752600"/>
              <a:ext cx="7620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/>
              <a:r>
                <a:rPr lang="en-GB" sz="1600" dirty="0" smtClean="0"/>
                <a:t>lexicon</a:t>
              </a:r>
              <a:endParaRPr lang="en-GB" sz="1600" dirty="0"/>
            </a:p>
          </p:txBody>
        </p:sp>
        <p:cxnSp>
          <p:nvCxnSpPr>
            <p:cNvPr id="114" name="Rechte verbindingslijn 98"/>
            <p:cNvCxnSpPr>
              <a:cxnSpLocks noChangeShapeType="1"/>
              <a:stCxn id="112" idx="3"/>
            </p:cNvCxnSpPr>
            <p:nvPr/>
          </p:nvCxnSpPr>
          <p:spPr bwMode="auto">
            <a:xfrm rot="5400000">
              <a:off x="6629400" y="2023922"/>
              <a:ext cx="109678" cy="10967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93" name="Left-Right Arrow 92"/>
          <p:cNvSpPr/>
          <p:nvPr/>
        </p:nvSpPr>
        <p:spPr>
          <a:xfrm rot="17325769">
            <a:off x="987349" y="3400870"/>
            <a:ext cx="3786207" cy="838200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Shared semantics!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What is a Data Category Registry?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A (coherent) set of Data Categories, in our case for linguistic resources</a:t>
            </a:r>
          </a:p>
          <a:p>
            <a:r>
              <a:rPr lang="en-US" dirty="0" smtClean="0"/>
              <a:t>A system to manage this set:</a:t>
            </a:r>
          </a:p>
          <a:p>
            <a:pPr lvl="1"/>
            <a:r>
              <a:rPr lang="en-US" dirty="0" smtClean="0"/>
              <a:t>Create and edit Data Categories</a:t>
            </a:r>
          </a:p>
          <a:p>
            <a:pPr lvl="1"/>
            <a:r>
              <a:rPr lang="en-US" dirty="0" smtClean="0"/>
              <a:t>Share Data Categories, e.g., resolve PID references</a:t>
            </a:r>
          </a:p>
          <a:p>
            <a:pPr lvl="1"/>
            <a:r>
              <a:rPr lang="en-US" dirty="0" smtClean="0"/>
              <a:t>Standardize Data Categories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Grass roots approach</a:t>
            </a:r>
          </a:p>
          <a:p>
            <a:pPr lvl="1"/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6400800" y="4419600"/>
            <a:ext cx="1828800" cy="1676400"/>
            <a:chOff x="6400800" y="4419600"/>
            <a:chExt cx="1828800" cy="1676400"/>
          </a:xfrm>
        </p:grpSpPr>
        <p:sp>
          <p:nvSpPr>
            <p:cNvPr id="16" name="Oval 15"/>
            <p:cNvSpPr/>
            <p:nvPr/>
          </p:nvSpPr>
          <p:spPr>
            <a:xfrm>
              <a:off x="6400800" y="4419600"/>
              <a:ext cx="1828800" cy="16764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lowchart: Summing Junction 16"/>
            <p:cNvSpPr/>
            <p:nvPr/>
          </p:nvSpPr>
          <p:spPr>
            <a:xfrm>
              <a:off x="6861048" y="4800600"/>
              <a:ext cx="911352" cy="917448"/>
            </a:xfrm>
            <a:prstGeom prst="flowChartSummingJunction">
              <a:avLst/>
            </a:prstGeom>
            <a:solidFill>
              <a:schemeClr val="accent2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Standardization</a:t>
            </a:r>
            <a:endParaRPr lang="en-US" dirty="0"/>
          </a:p>
        </p:txBody>
      </p:sp>
      <p:grpSp>
        <p:nvGrpSpPr>
          <p:cNvPr id="5" name="Groep 49"/>
          <p:cNvGrpSpPr>
            <a:grpSpLocks/>
          </p:cNvGrpSpPr>
          <p:nvPr/>
        </p:nvGrpSpPr>
        <p:grpSpPr bwMode="auto">
          <a:xfrm>
            <a:off x="381000" y="2286000"/>
            <a:ext cx="1294916" cy="1905000"/>
            <a:chOff x="381000" y="1828800"/>
            <a:chExt cx="1295400" cy="1905000"/>
          </a:xfrm>
        </p:grpSpPr>
        <p:grpSp>
          <p:nvGrpSpPr>
            <p:cNvPr id="6" name="Groep 17"/>
            <p:cNvGrpSpPr>
              <a:grpSpLocks/>
            </p:cNvGrpSpPr>
            <p:nvPr/>
          </p:nvGrpSpPr>
          <p:grpSpPr bwMode="auto">
            <a:xfrm>
              <a:off x="381000" y="2743200"/>
              <a:ext cx="1295400" cy="990600"/>
              <a:chOff x="228600" y="2133600"/>
              <a:chExt cx="1295400" cy="990600"/>
            </a:xfrm>
          </p:grpSpPr>
          <p:sp>
            <p:nvSpPr>
              <p:cNvPr id="8" name="Ovaal 6"/>
              <p:cNvSpPr>
                <a:spLocks noChangeArrowheads="1"/>
              </p:cNvSpPr>
              <p:nvPr/>
            </p:nvSpPr>
            <p:spPr bwMode="auto">
              <a:xfrm>
                <a:off x="685800" y="2133600"/>
                <a:ext cx="381000" cy="381000"/>
              </a:xfrm>
              <a:prstGeom prst="ellipse">
                <a:avLst/>
              </a:prstGeom>
              <a:solidFill>
                <a:srgbClr val="92D05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sp>
            <p:nvSpPr>
              <p:cNvPr id="9" name="Ovaal 8"/>
              <p:cNvSpPr>
                <a:spLocks noChangeArrowheads="1"/>
              </p:cNvSpPr>
              <p:nvPr/>
            </p:nvSpPr>
            <p:spPr bwMode="auto">
              <a:xfrm>
                <a:off x="228600" y="27432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sp>
            <p:nvSpPr>
              <p:cNvPr id="10" name="Ovaal 9"/>
              <p:cNvSpPr>
                <a:spLocks noChangeArrowheads="1"/>
              </p:cNvSpPr>
              <p:nvPr/>
            </p:nvSpPr>
            <p:spPr bwMode="auto">
              <a:xfrm>
                <a:off x="685800" y="27432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sp>
            <p:nvSpPr>
              <p:cNvPr id="11" name="Ovaal 10"/>
              <p:cNvSpPr>
                <a:spLocks noChangeArrowheads="1"/>
              </p:cNvSpPr>
              <p:nvPr/>
            </p:nvSpPr>
            <p:spPr bwMode="auto">
              <a:xfrm>
                <a:off x="1143000" y="27432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cxnSp>
            <p:nvCxnSpPr>
              <p:cNvPr id="12" name="Rechte verbindingslijn 12"/>
              <p:cNvCxnSpPr>
                <a:cxnSpLocks noChangeShapeType="1"/>
                <a:stCxn id="8" idx="4"/>
                <a:endCxn id="9" idx="0"/>
              </p:cNvCxnSpPr>
              <p:nvPr/>
            </p:nvCxnSpPr>
            <p:spPr bwMode="auto">
              <a:xfrm rot="5400000">
                <a:off x="533400" y="2400300"/>
                <a:ext cx="228600" cy="45720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3" name="Rechte verbindingslijn 14"/>
              <p:cNvCxnSpPr>
                <a:cxnSpLocks noChangeShapeType="1"/>
                <a:stCxn id="8" idx="4"/>
                <a:endCxn id="10" idx="0"/>
              </p:cNvCxnSpPr>
              <p:nvPr/>
            </p:nvCxnSpPr>
            <p:spPr bwMode="auto">
              <a:xfrm rot="5400000">
                <a:off x="762000" y="2628900"/>
                <a:ext cx="228600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4" name="Rechte verbindingslijn 16"/>
              <p:cNvCxnSpPr>
                <a:cxnSpLocks noChangeShapeType="1"/>
                <a:stCxn id="8" idx="4"/>
                <a:endCxn id="11" idx="0"/>
              </p:cNvCxnSpPr>
              <p:nvPr/>
            </p:nvCxnSpPr>
            <p:spPr bwMode="auto">
              <a:xfrm rot="16200000" flipH="1">
                <a:off x="990600" y="2400300"/>
                <a:ext cx="228600" cy="45720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7" name="Tekstvak 18"/>
            <p:cNvSpPr txBox="1">
              <a:spLocks noChangeArrowheads="1"/>
            </p:cNvSpPr>
            <p:nvPr/>
          </p:nvSpPr>
          <p:spPr bwMode="auto">
            <a:xfrm>
              <a:off x="549407" y="1828800"/>
              <a:ext cx="105869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/>
                <a:t>Submission</a:t>
              </a:r>
            </a:p>
            <a:p>
              <a:pPr algn="ctr"/>
              <a:r>
                <a:rPr lang="en-US" sz="1200" dirty="0"/>
                <a:t>group</a:t>
              </a:r>
            </a:p>
          </p:txBody>
        </p:sp>
      </p:grpSp>
      <p:grpSp>
        <p:nvGrpSpPr>
          <p:cNvPr id="15" name="Groep 45"/>
          <p:cNvGrpSpPr>
            <a:grpSpLocks/>
          </p:cNvGrpSpPr>
          <p:nvPr/>
        </p:nvGrpSpPr>
        <p:grpSpPr bwMode="auto">
          <a:xfrm>
            <a:off x="4550834" y="2286000"/>
            <a:ext cx="1882247" cy="1600200"/>
            <a:chOff x="4551145" y="1828800"/>
            <a:chExt cx="1882170" cy="1600200"/>
          </a:xfrm>
        </p:grpSpPr>
        <p:sp>
          <p:nvSpPr>
            <p:cNvPr id="16" name="Tekstvak 21"/>
            <p:cNvSpPr txBox="1">
              <a:spLocks noChangeArrowheads="1"/>
            </p:cNvSpPr>
            <p:nvPr/>
          </p:nvSpPr>
          <p:spPr bwMode="auto">
            <a:xfrm>
              <a:off x="4551145" y="1828800"/>
              <a:ext cx="188217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/>
                <a:t>Data Category Registry</a:t>
              </a:r>
            </a:p>
            <a:p>
              <a:pPr algn="ctr"/>
              <a:r>
                <a:rPr lang="en-US" sz="1200" dirty="0"/>
                <a:t>Board</a:t>
              </a:r>
            </a:p>
          </p:txBody>
        </p:sp>
        <p:sp>
          <p:nvSpPr>
            <p:cNvPr id="17" name="Rechthoek 23"/>
            <p:cNvSpPr>
              <a:spLocks noChangeArrowheads="1"/>
            </p:cNvSpPr>
            <p:nvPr/>
          </p:nvSpPr>
          <p:spPr bwMode="auto">
            <a:xfrm>
              <a:off x="4955973" y="2667000"/>
              <a:ext cx="1371600" cy="76200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Validation</a:t>
              </a:r>
            </a:p>
          </p:txBody>
        </p:sp>
      </p:grpSp>
      <p:grpSp>
        <p:nvGrpSpPr>
          <p:cNvPr id="18" name="Groep 51"/>
          <p:cNvGrpSpPr>
            <a:grpSpLocks/>
          </p:cNvGrpSpPr>
          <p:nvPr/>
        </p:nvGrpSpPr>
        <p:grpSpPr bwMode="auto">
          <a:xfrm>
            <a:off x="2472421" y="2286000"/>
            <a:ext cx="1492475" cy="1600200"/>
            <a:chOff x="2472493" y="1828800"/>
            <a:chExt cx="1492880" cy="1600200"/>
          </a:xfrm>
        </p:grpSpPr>
        <p:sp>
          <p:nvSpPr>
            <p:cNvPr id="19" name="Tekstvak 20"/>
            <p:cNvSpPr txBox="1">
              <a:spLocks noChangeArrowheads="1"/>
            </p:cNvSpPr>
            <p:nvPr/>
          </p:nvSpPr>
          <p:spPr bwMode="auto">
            <a:xfrm>
              <a:off x="2472493" y="1828800"/>
              <a:ext cx="146746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/>
                <a:t>Thematic Domain</a:t>
              </a:r>
            </a:p>
            <a:p>
              <a:pPr algn="ctr"/>
              <a:r>
                <a:rPr lang="en-US" sz="1200" dirty="0"/>
                <a:t>Group</a:t>
              </a:r>
            </a:p>
          </p:txBody>
        </p:sp>
        <p:sp>
          <p:nvSpPr>
            <p:cNvPr id="20" name="Rechthoek 22"/>
            <p:cNvSpPr>
              <a:spLocks noChangeArrowheads="1"/>
            </p:cNvSpPr>
            <p:nvPr/>
          </p:nvSpPr>
          <p:spPr bwMode="auto">
            <a:xfrm>
              <a:off x="2593773" y="2667000"/>
              <a:ext cx="1371600" cy="76200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Evaluation</a:t>
              </a:r>
            </a:p>
          </p:txBody>
        </p:sp>
      </p:grpSp>
      <p:sp>
        <p:nvSpPr>
          <p:cNvPr id="21" name="PIJL-RECHTS 27"/>
          <p:cNvSpPr>
            <a:spLocks noChangeArrowheads="1"/>
          </p:cNvSpPr>
          <p:nvPr/>
        </p:nvSpPr>
        <p:spPr bwMode="auto">
          <a:xfrm>
            <a:off x="1752600" y="3200400"/>
            <a:ext cx="6858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/>
          </a:p>
        </p:txBody>
      </p:sp>
      <p:grpSp>
        <p:nvGrpSpPr>
          <p:cNvPr id="22" name="Groep 47"/>
          <p:cNvGrpSpPr>
            <a:grpSpLocks/>
          </p:cNvGrpSpPr>
          <p:nvPr/>
        </p:nvGrpSpPr>
        <p:grpSpPr bwMode="auto">
          <a:xfrm>
            <a:off x="7376312" y="2286000"/>
            <a:ext cx="1295316" cy="1905000"/>
            <a:chOff x="7376594" y="1828800"/>
            <a:chExt cx="1295400" cy="1905000"/>
          </a:xfrm>
        </p:grpSpPr>
        <p:grpSp>
          <p:nvGrpSpPr>
            <p:cNvPr id="23" name="Groep 30"/>
            <p:cNvGrpSpPr>
              <a:grpSpLocks/>
            </p:cNvGrpSpPr>
            <p:nvPr/>
          </p:nvGrpSpPr>
          <p:grpSpPr bwMode="auto">
            <a:xfrm>
              <a:off x="7376594" y="2743200"/>
              <a:ext cx="1295400" cy="990600"/>
              <a:chOff x="228600" y="2133600"/>
              <a:chExt cx="1295400" cy="990600"/>
            </a:xfrm>
          </p:grpSpPr>
          <p:sp>
            <p:nvSpPr>
              <p:cNvPr id="25" name="Ovaal 31"/>
              <p:cNvSpPr>
                <a:spLocks noChangeArrowheads="1"/>
              </p:cNvSpPr>
              <p:nvPr/>
            </p:nvSpPr>
            <p:spPr bwMode="auto">
              <a:xfrm>
                <a:off x="685800" y="2133600"/>
                <a:ext cx="381000" cy="381000"/>
              </a:xfrm>
              <a:prstGeom prst="ellipse">
                <a:avLst/>
              </a:prstGeom>
              <a:solidFill>
                <a:srgbClr val="92D05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sp>
            <p:nvSpPr>
              <p:cNvPr id="26" name="Ovaal 32"/>
              <p:cNvSpPr>
                <a:spLocks noChangeArrowheads="1"/>
              </p:cNvSpPr>
              <p:nvPr/>
            </p:nvSpPr>
            <p:spPr bwMode="auto">
              <a:xfrm>
                <a:off x="228600" y="27432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Ovaal 33"/>
              <p:cNvSpPr>
                <a:spLocks noChangeArrowheads="1"/>
              </p:cNvSpPr>
              <p:nvPr/>
            </p:nvSpPr>
            <p:spPr bwMode="auto">
              <a:xfrm>
                <a:off x="685800" y="27432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sp>
            <p:nvSpPr>
              <p:cNvPr id="28" name="Ovaal 34"/>
              <p:cNvSpPr>
                <a:spLocks noChangeArrowheads="1"/>
              </p:cNvSpPr>
              <p:nvPr/>
            </p:nvSpPr>
            <p:spPr bwMode="auto">
              <a:xfrm>
                <a:off x="1143000" y="27432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cxnSp>
            <p:nvCxnSpPr>
              <p:cNvPr id="29" name="Rechte verbindingslijn 35"/>
              <p:cNvCxnSpPr>
                <a:cxnSpLocks noChangeShapeType="1"/>
                <a:stCxn id="25" idx="4"/>
                <a:endCxn id="26" idx="0"/>
              </p:cNvCxnSpPr>
              <p:nvPr/>
            </p:nvCxnSpPr>
            <p:spPr bwMode="auto">
              <a:xfrm rot="5400000">
                <a:off x="533400" y="2400300"/>
                <a:ext cx="228600" cy="45720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" name="Rechte verbindingslijn 36"/>
              <p:cNvCxnSpPr>
                <a:cxnSpLocks noChangeShapeType="1"/>
                <a:stCxn id="25" idx="4"/>
                <a:endCxn id="27" idx="0"/>
              </p:cNvCxnSpPr>
              <p:nvPr/>
            </p:nvCxnSpPr>
            <p:spPr bwMode="auto">
              <a:xfrm rot="5400000">
                <a:off x="762000" y="2628900"/>
                <a:ext cx="228600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1" name="Rechte verbindingslijn 37"/>
              <p:cNvCxnSpPr>
                <a:cxnSpLocks noChangeShapeType="1"/>
                <a:stCxn id="25" idx="4"/>
                <a:endCxn id="28" idx="0"/>
              </p:cNvCxnSpPr>
              <p:nvPr/>
            </p:nvCxnSpPr>
            <p:spPr bwMode="auto">
              <a:xfrm rot="16200000" flipH="1">
                <a:off x="990600" y="2400300"/>
                <a:ext cx="228600" cy="45720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24" name="Tekstvak 38"/>
            <p:cNvSpPr txBox="1">
              <a:spLocks noChangeArrowheads="1"/>
            </p:cNvSpPr>
            <p:nvPr/>
          </p:nvSpPr>
          <p:spPr bwMode="auto">
            <a:xfrm>
              <a:off x="7524324" y="1828800"/>
              <a:ext cx="110005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/>
                <a:t>Stewardship</a:t>
              </a:r>
            </a:p>
            <a:p>
              <a:pPr algn="ctr"/>
              <a:r>
                <a:rPr lang="en-US" sz="1200" dirty="0"/>
                <a:t>group</a:t>
              </a:r>
            </a:p>
          </p:txBody>
        </p:sp>
      </p:grpSp>
      <p:sp>
        <p:nvSpPr>
          <p:cNvPr id="32" name="PIJL-OMLAAG 40"/>
          <p:cNvSpPr>
            <a:spLocks noChangeArrowheads="1"/>
          </p:cNvSpPr>
          <p:nvPr/>
        </p:nvSpPr>
        <p:spPr bwMode="auto">
          <a:xfrm>
            <a:off x="6477000" y="4038600"/>
            <a:ext cx="4572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/>
          </a:p>
        </p:txBody>
      </p:sp>
      <p:grpSp>
        <p:nvGrpSpPr>
          <p:cNvPr id="33" name="Group 32"/>
          <p:cNvGrpSpPr/>
          <p:nvPr/>
        </p:nvGrpSpPr>
        <p:grpSpPr>
          <a:xfrm>
            <a:off x="2438400" y="1676400"/>
            <a:ext cx="3962400" cy="1219200"/>
            <a:chOff x="2590800" y="1219200"/>
            <a:chExt cx="3810000" cy="1219200"/>
          </a:xfrm>
        </p:grpSpPr>
        <p:sp>
          <p:nvSpPr>
            <p:cNvPr id="34" name="Oval 33"/>
            <p:cNvSpPr/>
            <p:nvPr/>
          </p:nvSpPr>
          <p:spPr bwMode="auto">
            <a:xfrm>
              <a:off x="2590800" y="1524000"/>
              <a:ext cx="3810000" cy="914400"/>
            </a:xfrm>
            <a:prstGeom prst="ellips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3941885" y="1219200"/>
              <a:ext cx="1066800" cy="381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</a:rPr>
                <a:t>Decision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</a:rPr>
                <a:t> Group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514600" y="3276600"/>
            <a:ext cx="2362200" cy="1678632"/>
            <a:chOff x="2514600" y="2819400"/>
            <a:chExt cx="2362200" cy="1678632"/>
          </a:xfrm>
        </p:grpSpPr>
        <p:grpSp>
          <p:nvGrpSpPr>
            <p:cNvPr id="37" name="Groep 44"/>
            <p:cNvGrpSpPr>
              <a:grpSpLocks/>
            </p:cNvGrpSpPr>
            <p:nvPr/>
          </p:nvGrpSpPr>
          <p:grpSpPr bwMode="auto">
            <a:xfrm>
              <a:off x="2514600" y="2819400"/>
              <a:ext cx="2362200" cy="1447800"/>
              <a:chOff x="2514600" y="2819400"/>
              <a:chExt cx="2362200" cy="1447800"/>
            </a:xfrm>
          </p:grpSpPr>
          <p:sp>
            <p:nvSpPr>
              <p:cNvPr id="39" name="PIJL-RECHTS 28"/>
              <p:cNvSpPr>
                <a:spLocks noChangeArrowheads="1"/>
              </p:cNvSpPr>
              <p:nvPr/>
            </p:nvSpPr>
            <p:spPr bwMode="auto">
              <a:xfrm>
                <a:off x="4191000" y="2819400"/>
                <a:ext cx="685800" cy="45720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sp>
            <p:nvSpPr>
              <p:cNvPr id="40" name="Gebogen PIJL-OMHOOG 41"/>
              <p:cNvSpPr/>
              <p:nvPr/>
            </p:nvSpPr>
            <p:spPr bwMode="auto">
              <a:xfrm rot="16200000" flipH="1">
                <a:off x="2590800" y="3505200"/>
                <a:ext cx="685800" cy="838200"/>
              </a:xfrm>
              <a:prstGeom prst="bentUpArrow">
                <a:avLst>
                  <a:gd name="adj1" fmla="val 34804"/>
                  <a:gd name="adj2" fmla="val 25000"/>
                  <a:gd name="adj3" fmla="val 25000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2590800" y="4267200"/>
              <a:ext cx="59503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i="1" dirty="0" smtClean="0"/>
                <a:t>rejected</a:t>
              </a:r>
              <a:endParaRPr lang="en-US" b="0" i="1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953000" y="3276600"/>
            <a:ext cx="2286000" cy="1678632"/>
            <a:chOff x="4953000" y="2819400"/>
            <a:chExt cx="2286000" cy="1678632"/>
          </a:xfrm>
        </p:grpSpPr>
        <p:grpSp>
          <p:nvGrpSpPr>
            <p:cNvPr id="42" name="Groep 46"/>
            <p:cNvGrpSpPr>
              <a:grpSpLocks/>
            </p:cNvGrpSpPr>
            <p:nvPr/>
          </p:nvGrpSpPr>
          <p:grpSpPr bwMode="auto">
            <a:xfrm>
              <a:off x="4953000" y="2819400"/>
              <a:ext cx="2286000" cy="1447800"/>
              <a:chOff x="4953000" y="2819400"/>
              <a:chExt cx="2286000" cy="1447800"/>
            </a:xfrm>
          </p:grpSpPr>
          <p:sp>
            <p:nvSpPr>
              <p:cNvPr id="44" name="PIJL-RECHTS 29"/>
              <p:cNvSpPr>
                <a:spLocks noChangeArrowheads="1"/>
              </p:cNvSpPr>
              <p:nvPr/>
            </p:nvSpPr>
            <p:spPr bwMode="auto">
              <a:xfrm>
                <a:off x="6553200" y="2819400"/>
                <a:ext cx="685800" cy="45720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sp>
            <p:nvSpPr>
              <p:cNvPr id="45" name="Gebogen PIJL-OMHOOG 42"/>
              <p:cNvSpPr/>
              <p:nvPr/>
            </p:nvSpPr>
            <p:spPr bwMode="auto">
              <a:xfrm rot="16200000" flipH="1">
                <a:off x="5029200" y="3505200"/>
                <a:ext cx="685800" cy="838200"/>
              </a:xfrm>
              <a:prstGeom prst="bentUpArrow">
                <a:avLst>
                  <a:gd name="adj1" fmla="val 34804"/>
                  <a:gd name="adj2" fmla="val 25000"/>
                  <a:gd name="adj3" fmla="val 25000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43" name="TextBox 42"/>
            <p:cNvSpPr txBox="1"/>
            <p:nvPr/>
          </p:nvSpPr>
          <p:spPr>
            <a:xfrm>
              <a:off x="5029200" y="4267200"/>
              <a:ext cx="59503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i="1" dirty="0" smtClean="0"/>
                <a:t>rejected</a:t>
              </a:r>
              <a:endParaRPr lang="en-US" b="0" i="1" dirty="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943600" y="4887913"/>
            <a:ext cx="1592317" cy="1284287"/>
            <a:chOff x="5943600" y="4430713"/>
            <a:chExt cx="1592317" cy="1284287"/>
          </a:xfrm>
        </p:grpSpPr>
        <p:sp>
          <p:nvSpPr>
            <p:cNvPr id="47" name="Rechthoek 26"/>
            <p:cNvSpPr>
              <a:spLocks noChangeArrowheads="1"/>
            </p:cNvSpPr>
            <p:nvPr/>
          </p:nvSpPr>
          <p:spPr bwMode="auto">
            <a:xfrm>
              <a:off x="6019800" y="4430713"/>
              <a:ext cx="1371600" cy="762329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Publication</a:t>
              </a:r>
            </a:p>
          </p:txBody>
        </p:sp>
        <p:pic>
          <p:nvPicPr>
            <p:cNvPr id="48" name="Picture 47" descr="logo_iso.g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3600" y="5257800"/>
              <a:ext cx="1592317" cy="457200"/>
            </a:xfrm>
            <a:prstGeom prst="rect">
              <a:avLst/>
            </a:prstGeom>
          </p:spPr>
        </p:pic>
      </p:grpSp>
      <p:sp>
        <p:nvSpPr>
          <p:cNvPr id="49" name="Date Placeholder 4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0" name="Slide Number Placeholder 4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1" name="Footer Placeholder 5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Thematic Domain Groups</a:t>
            </a:r>
            <a:endParaRPr lang="en-US" dirty="0"/>
          </a:p>
        </p:txBody>
      </p:sp>
      <p:sp>
        <p:nvSpPr>
          <p:cNvPr id="8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5029200" cy="4525963"/>
          </a:xfrm>
        </p:spPr>
        <p:txBody>
          <a:bodyPr/>
          <a:lstStyle/>
          <a:p>
            <a:pPr>
              <a:buNone/>
            </a:pPr>
            <a:r>
              <a:rPr lang="en-US" sz="1800" kern="1200" dirty="0" smtClean="0"/>
              <a:t>TDG 1: Metadata</a:t>
            </a:r>
          </a:p>
          <a:p>
            <a:pPr>
              <a:buNone/>
            </a:pPr>
            <a:r>
              <a:rPr lang="en-US" sz="1800" kern="1200" dirty="0" smtClean="0"/>
              <a:t>TDG 2: </a:t>
            </a:r>
            <a:r>
              <a:rPr lang="en-US" sz="1800" kern="1200" dirty="0" err="1" smtClean="0"/>
              <a:t>Morphosyntax</a:t>
            </a:r>
            <a:endParaRPr lang="en-US" sz="1800" kern="1200" dirty="0" smtClean="0"/>
          </a:p>
          <a:p>
            <a:pPr>
              <a:buNone/>
            </a:pPr>
            <a:r>
              <a:rPr lang="en-US" sz="1800" kern="1200" dirty="0" smtClean="0"/>
              <a:t>TDG 3: Semantic Content Representation </a:t>
            </a:r>
          </a:p>
          <a:p>
            <a:pPr>
              <a:buNone/>
            </a:pPr>
            <a:r>
              <a:rPr lang="en-US" sz="1800" kern="1200" dirty="0" smtClean="0"/>
              <a:t>TDG 4: Syntax </a:t>
            </a:r>
          </a:p>
          <a:p>
            <a:pPr>
              <a:buNone/>
            </a:pPr>
            <a:r>
              <a:rPr lang="en-US" sz="1800" kern="1200" dirty="0" smtClean="0"/>
              <a:t>TDG 5: Machine Readable Dictionary</a:t>
            </a:r>
          </a:p>
          <a:p>
            <a:pPr>
              <a:buNone/>
            </a:pPr>
            <a:r>
              <a:rPr lang="en-US" sz="1800" kern="1200" dirty="0" smtClean="0"/>
              <a:t>TDG 6: Language Resource Ontology</a:t>
            </a:r>
          </a:p>
          <a:p>
            <a:pPr>
              <a:buNone/>
            </a:pPr>
            <a:r>
              <a:rPr lang="en-US" sz="1800" kern="1200" dirty="0" smtClean="0"/>
              <a:t>TDG 7: Lexicography</a:t>
            </a:r>
          </a:p>
          <a:p>
            <a:pPr>
              <a:buNone/>
            </a:pPr>
            <a:r>
              <a:rPr lang="en-US" sz="1800" kern="1200" dirty="0" smtClean="0"/>
              <a:t>TDG 8: Language Codes</a:t>
            </a:r>
          </a:p>
          <a:p>
            <a:pPr>
              <a:buNone/>
            </a:pPr>
            <a:r>
              <a:rPr lang="en-US" sz="1800" dirty="0" smtClean="0"/>
              <a:t>TDG 9: Terminology</a:t>
            </a:r>
          </a:p>
          <a:p>
            <a:pPr>
              <a:buNone/>
            </a:pPr>
            <a:r>
              <a:rPr lang="en-US" sz="1800" dirty="0" smtClean="0"/>
              <a:t>TDG 11: Multilingual Information Management</a:t>
            </a:r>
          </a:p>
          <a:p>
            <a:pPr>
              <a:buNone/>
            </a:pPr>
            <a:r>
              <a:rPr lang="en-US" sz="1800" dirty="0" smtClean="0"/>
              <a:t>TDG 12: Lexical Resources</a:t>
            </a:r>
          </a:p>
          <a:p>
            <a:pPr>
              <a:buNone/>
            </a:pPr>
            <a:r>
              <a:rPr lang="en-US" sz="1800" dirty="0" smtClean="0"/>
              <a:t>TDG 13: Lexical Semantics</a:t>
            </a:r>
          </a:p>
          <a:p>
            <a:pPr>
              <a:buNone/>
            </a:pPr>
            <a:r>
              <a:rPr lang="en-US" sz="1800" dirty="0" smtClean="0"/>
              <a:t>TDG 14: Source Identification</a:t>
            </a:r>
          </a:p>
          <a:p>
            <a:endParaRPr lang="en-US" sz="1800" dirty="0" smtClean="0"/>
          </a:p>
          <a:p>
            <a:endParaRPr lang="en-GB" sz="1800" dirty="0"/>
          </a:p>
        </p:txBody>
      </p:sp>
      <p:sp>
        <p:nvSpPr>
          <p:cNvPr id="9" name="Tijdelijke aanduiding voor inhoud 2"/>
          <p:cNvSpPr txBox="1">
            <a:spLocks/>
          </p:cNvSpPr>
          <p:nvPr/>
        </p:nvSpPr>
        <p:spPr bwMode="auto">
          <a:xfrm>
            <a:off x="4876800" y="1600200"/>
            <a:ext cx="38100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GB" kern="0" dirty="0" err="1" smtClean="0"/>
              <a:t>TDGs</a:t>
            </a:r>
            <a:r>
              <a:rPr lang="en-GB" kern="0" dirty="0" smtClean="0"/>
              <a:t> are the owner and guardians of a coherent subset of the DCR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GB" kern="0" dirty="0" err="1" smtClean="0"/>
              <a:t>TDGs</a:t>
            </a:r>
            <a:r>
              <a:rPr lang="en-GB" kern="0" dirty="0" smtClean="0"/>
              <a:t> own one or more profiles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GB" kern="0" dirty="0" smtClean="0">
              <a:latin typeface="+mn-lt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Each TDG has a chair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GB" kern="0" dirty="0" smtClean="0">
                <a:latin typeface="+mn-lt"/>
                <a:cs typeface="+mn-cs"/>
              </a:rPr>
              <a:t>A number of judges (assigned by SC P members)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GB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number of expert members (up to 50%)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en-GB" kern="0" baseline="0" dirty="0" smtClean="0">
              <a:latin typeface="+mn-lt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8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TDGs</a:t>
            </a:r>
            <a:r>
              <a:rPr kumimoji="0" lang="en-GB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are constituted at the TC37/SC plenary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GB" kern="0" baseline="0" dirty="0" smtClean="0">
                <a:latin typeface="+mn-lt"/>
                <a:cs typeface="+mn-cs"/>
              </a:rPr>
              <a:t>New</a:t>
            </a:r>
            <a:r>
              <a:rPr lang="en-GB" kern="0" dirty="0" smtClean="0">
                <a:latin typeface="+mn-lt"/>
                <a:cs typeface="+mn-cs"/>
              </a:rPr>
              <a:t> </a:t>
            </a:r>
            <a:r>
              <a:rPr lang="en-GB" kern="0" dirty="0" err="1" smtClean="0">
                <a:latin typeface="+mn-lt"/>
                <a:cs typeface="+mn-cs"/>
              </a:rPr>
              <a:t>TDGs</a:t>
            </a:r>
            <a:r>
              <a:rPr lang="en-GB" kern="0" dirty="0" smtClean="0">
                <a:latin typeface="+mn-lt"/>
                <a:cs typeface="+mn-cs"/>
              </a:rPr>
              <a:t> need to be proposed by a SC</a:t>
            </a:r>
          </a:p>
          <a:p>
            <a:pPr marL="800100" lvl="1" indent="-342900" eaLnBrk="0" fontAlgn="base" hangingPunct="0"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GB" sz="1600" kern="0" dirty="0" smtClean="0"/>
              <a:t>Translation</a:t>
            </a:r>
          </a:p>
          <a:p>
            <a:pPr marL="800100" lvl="1" indent="-342900" eaLnBrk="0" fontAlgn="base" hangingPunct="0"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GB" sz="1600" kern="0" dirty="0" smtClean="0">
                <a:latin typeface="+mn-lt"/>
                <a:cs typeface="+mn-cs"/>
              </a:rPr>
              <a:t>Sign language</a:t>
            </a:r>
          </a:p>
          <a:p>
            <a:pPr marL="800100" lvl="1" indent="-342900" eaLnBrk="0" fontAlgn="base" hangingPunct="0"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GB" sz="1600" kern="0" dirty="0" smtClean="0"/>
              <a:t>Audio</a:t>
            </a:r>
            <a:endParaRPr lang="en-GB" kern="0" dirty="0" smtClean="0">
              <a:latin typeface="+mn-lt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How can you use a Data Category Registry?</a:t>
            </a:r>
            <a:endParaRPr lang="en-US" sz="3600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You can:</a:t>
            </a:r>
          </a:p>
          <a:p>
            <a:pPr lvl="1"/>
            <a:r>
              <a:rPr lang="en-US" dirty="0" smtClean="0"/>
              <a:t>Find Data Categories relevant for your resources and embed references to them so the semantics of (parts of) your resources are made explicit</a:t>
            </a:r>
          </a:p>
          <a:p>
            <a:pPr lvl="2"/>
            <a:r>
              <a:rPr lang="en-US" dirty="0" smtClean="0"/>
              <a:t>This can be supported by tools you use, e.g., ELAN, LEXUS and the CMDI Component Editor directly interact  with </a:t>
            </a:r>
            <a:r>
              <a:rPr lang="en-US" dirty="0" err="1" smtClean="0"/>
              <a:t>ISOcat</a:t>
            </a:r>
            <a:endParaRPr lang="en-US" dirty="0" smtClean="0"/>
          </a:p>
          <a:p>
            <a:pPr lvl="1"/>
            <a:r>
              <a:rPr lang="en-US" dirty="0" smtClean="0"/>
              <a:t>Interact with Data Category owners to improve (the coverage of) their Data Categories</a:t>
            </a:r>
          </a:p>
          <a:p>
            <a:pPr lvl="1"/>
            <a:r>
              <a:rPr lang="en-US" dirty="0" smtClean="0"/>
              <a:t>Create (together with others) new Data </a:t>
            </a:r>
            <a:r>
              <a:rPr lang="en-US" smtClean="0"/>
              <a:t>Categories and/or </a:t>
            </a:r>
            <a:r>
              <a:rPr lang="en-US" dirty="0" smtClean="0"/>
              <a:t>selections needed for your resources and share those</a:t>
            </a:r>
          </a:p>
          <a:p>
            <a:pPr lvl="1"/>
            <a:r>
              <a:rPr lang="en-US" dirty="0" smtClean="0"/>
              <a:t>Submit (your) Data Categories for standardization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Free of charge</a:t>
            </a:r>
          </a:p>
          <a:p>
            <a:pPr lvl="1"/>
            <a:r>
              <a:rPr lang="en-US" dirty="0" smtClean="0"/>
              <a:t>Grass roots approach</a:t>
            </a:r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ISOcat and CLARIN(-NL):</a:t>
            </a:r>
            <a:br>
              <a:rPr lang="en-US" smtClean="0"/>
            </a:br>
            <a:r>
              <a:rPr lang="en-US" smtClean="0"/>
              <a:t> general remarks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B4D078-0B46-44FF-8A47-5FE45954D005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CLARIN-NL ISOcat workshop</a:t>
            </a:r>
            <a:endParaRPr lang="en-US" dirty="0"/>
          </a:p>
        </p:txBody>
      </p:sp>
      <p:sp>
        <p:nvSpPr>
          <p:cNvPr id="14341" name="Subtitle 2"/>
          <p:cNvSpPr txBox="1">
            <a:spLocks/>
          </p:cNvSpPr>
          <p:nvPr/>
        </p:nvSpPr>
        <p:spPr bwMode="auto">
          <a:xfrm>
            <a:off x="0" y="3886200"/>
            <a:ext cx="8915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spcBef>
                <a:spcPct val="20000"/>
              </a:spcBef>
              <a:buClr>
                <a:srgbClr val="2D4E6F"/>
              </a:buClr>
            </a:pPr>
            <a:endParaRPr lang="nl-BE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Importance of ISOcat</a:t>
            </a:r>
            <a:endParaRPr lang="nl-NL" smtClean="0"/>
          </a:p>
        </p:txBody>
      </p:sp>
      <p:sp>
        <p:nvSpPr>
          <p:cNvPr id="1638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Collaboration </a:t>
            </a:r>
          </a:p>
          <a:p>
            <a:pPr lvl="1" eaLnBrk="1" hangingPunct="1"/>
            <a:r>
              <a:rPr lang="en-US" sz="2400" smtClean="0"/>
              <a:t>Human, machine, language x, language y</a:t>
            </a:r>
          </a:p>
          <a:p>
            <a:pPr lvl="1" eaLnBrk="1" hangingPunct="1"/>
            <a:endParaRPr lang="en-US" sz="2400" smtClean="0"/>
          </a:p>
          <a:p>
            <a:pPr eaLnBrk="1" hangingPunct="1">
              <a:buFont typeface="Arial" charset="0"/>
              <a:buNone/>
            </a:pPr>
            <a:r>
              <a:rPr lang="en-US" sz="2400" b="1" smtClean="0"/>
              <a:t>Essential in CLARIN</a:t>
            </a:r>
            <a:r>
              <a:rPr lang="en-US" sz="2400" smtClean="0"/>
              <a:t>, but …</a:t>
            </a:r>
          </a:p>
          <a:p>
            <a:pPr eaLnBrk="1" hangingPunct="1">
              <a:buFont typeface="Arial" charset="0"/>
              <a:buNone/>
            </a:pPr>
            <a:endParaRPr lang="en-US" sz="2400" smtClean="0"/>
          </a:p>
          <a:p>
            <a:pPr eaLnBrk="1" hangingPunct="1">
              <a:buFont typeface="Arial" charset="0"/>
              <a:buNone/>
            </a:pPr>
            <a:r>
              <a:rPr lang="en-US" sz="2800" smtClean="0"/>
              <a:t>	Impossible when we don’t know (exactly) what we are talking about!</a:t>
            </a:r>
          </a:p>
          <a:p>
            <a:pPr eaLnBrk="1" hangingPunct="1">
              <a:buFontTx/>
              <a:buChar char="-"/>
            </a:pPr>
            <a:r>
              <a:rPr lang="en-US" sz="2800" smtClean="0"/>
              <a:t>Transitive verb – transitief werkwoord</a:t>
            </a:r>
          </a:p>
          <a:p>
            <a:pPr eaLnBrk="1" hangingPunct="1">
              <a:buFontTx/>
              <a:buChar char="-"/>
            </a:pPr>
            <a:r>
              <a:rPr lang="en-US" sz="2800" smtClean="0"/>
              <a:t>Transitief werkwoord – overgankelijk werkwoord</a:t>
            </a:r>
            <a:endParaRPr lang="nl-NL" sz="280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Importance of ISOcat</a:t>
            </a:r>
            <a:endParaRPr lang="nl-NL" smtClean="0"/>
          </a:p>
        </p:txBody>
      </p:sp>
      <p:sp>
        <p:nvSpPr>
          <p:cNvPr id="3277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ISOcat:</a:t>
            </a:r>
          </a:p>
          <a:p>
            <a:pPr lvl="1" eaLnBrk="1" hangingPunct="1"/>
            <a:r>
              <a:rPr lang="en-US" sz="2400" smtClean="0"/>
              <a:t>Provides us with a framework to make such things clear (</a:t>
            </a:r>
            <a:r>
              <a:rPr lang="en-US" sz="2400" i="1" smtClean="0"/>
              <a:t>is X the same as Y</a:t>
            </a:r>
            <a:r>
              <a:rPr lang="en-US" sz="2400" smtClean="0"/>
              <a:t>, </a:t>
            </a:r>
            <a:r>
              <a:rPr lang="en-US" sz="2400" i="1" smtClean="0"/>
              <a:t>does A use it the same way</a:t>
            </a:r>
            <a:r>
              <a:rPr lang="en-US" sz="2400" smtClean="0"/>
              <a:t>) </a:t>
            </a:r>
          </a:p>
          <a:p>
            <a:pPr lvl="1" eaLnBrk="1" hangingPunct="1"/>
            <a:r>
              <a:rPr lang="en-US" sz="2400" smtClean="0"/>
              <a:t>At least, that is the intention, ISOcat still being ‘under construction’</a:t>
            </a:r>
          </a:p>
          <a:p>
            <a:pPr lvl="1" eaLnBrk="1" hangingPunct="1"/>
            <a:endParaRPr lang="en-US" sz="2400" smtClean="0"/>
          </a:p>
          <a:p>
            <a:pPr eaLnBrk="1" hangingPunct="1"/>
            <a:r>
              <a:rPr lang="en-US" sz="2800" smtClean="0"/>
              <a:t>Today’s sessions: </a:t>
            </a:r>
          </a:p>
          <a:p>
            <a:pPr lvl="1" eaLnBrk="1" hangingPunct="1"/>
            <a:r>
              <a:rPr lang="en-US" sz="2400" smtClean="0"/>
              <a:t>How to work with ISOcat</a:t>
            </a:r>
          </a:p>
          <a:p>
            <a:pPr lvl="1" eaLnBrk="1" hangingPunct="1"/>
            <a:r>
              <a:rPr lang="en-US" sz="2400" smtClean="0"/>
              <a:t>Which other “cats” do we have at the moment</a:t>
            </a:r>
          </a:p>
          <a:p>
            <a:pPr lvl="1" eaLnBrk="1" hangingPunct="1"/>
            <a:r>
              <a:rPr lang="en-US" sz="2400" smtClean="0"/>
              <a:t>The future …</a:t>
            </a:r>
            <a:endParaRPr lang="nl-NL" sz="240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CLARIN-NL (and VL) and ISOcat</a:t>
            </a:r>
            <a:endParaRPr lang="nl-NL" smtClean="0"/>
          </a:p>
        </p:txBody>
      </p:sp>
      <p:sp>
        <p:nvSpPr>
          <p:cNvPr id="2969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There are some 25 projects dealing with ISOcat in some sense (sometimes ‘only’ metadata)</a:t>
            </a:r>
          </a:p>
          <a:p>
            <a:pPr lvl="1" eaLnBrk="1" hangingPunct="1"/>
            <a:r>
              <a:rPr lang="en-US" sz="2400" smtClean="0"/>
              <a:t>20 Netherlands</a:t>
            </a:r>
          </a:p>
          <a:p>
            <a:pPr lvl="1" eaLnBrk="1" hangingPunct="1"/>
            <a:r>
              <a:rPr lang="en-US" sz="2400" smtClean="0"/>
              <a:t>3 Flanders</a:t>
            </a:r>
          </a:p>
          <a:p>
            <a:pPr lvl="1" eaLnBrk="1" hangingPunct="1"/>
            <a:r>
              <a:rPr lang="en-US" sz="2400" smtClean="0"/>
              <a:t>1 NL/VL pilot</a:t>
            </a:r>
          </a:p>
          <a:p>
            <a:pPr lvl="1" eaLnBrk="1" hangingPunct="1"/>
            <a:endParaRPr lang="en-US" sz="2400" smtClean="0"/>
          </a:p>
          <a:p>
            <a:pPr lvl="1" eaLnBrk="1" hangingPunct="1"/>
            <a:r>
              <a:rPr lang="en-US" sz="2400" smtClean="0"/>
              <a:t>Of course, that is not the main focus of these projects, but still… </a:t>
            </a:r>
          </a:p>
          <a:p>
            <a:pPr lvl="1" eaLnBrk="1" hangingPunct="1"/>
            <a:r>
              <a:rPr lang="en-US" sz="2400" smtClean="0"/>
              <a:t>A lot of ISOcat work needs to be done!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CLARIN-NL (and VL) and ISOcat</a:t>
            </a:r>
            <a:endParaRPr lang="nl-NL" smtClean="0"/>
          </a:p>
        </p:txBody>
      </p:sp>
      <p:sp>
        <p:nvSpPr>
          <p:cNvPr id="3072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At least of TTNWW (the pilot) one of the explicit goals is to signal problems and to try to remedy them (for our own good, and that of CLARIN as a whole)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In that respect, we do have some ‘success’</a:t>
            </a:r>
          </a:p>
          <a:p>
            <a:pPr lvl="1" eaLnBrk="1" hangingPunct="1"/>
            <a:r>
              <a:rPr lang="en-US" smtClean="0"/>
              <a:t>Several larger and smaller issues are already being remedied</a:t>
            </a:r>
            <a:endParaRPr lang="nl-NL" smtClean="0"/>
          </a:p>
          <a:p>
            <a:pPr eaLnBrk="1" hangingPunct="1"/>
            <a:endParaRPr lang="nl-NL" smtClean="0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-3275013" y="3259138"/>
            <a:ext cx="5937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/>
              <a:t>At l</a:t>
            </a:r>
            <a:endParaRPr lang="nl-NL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CLARIN-NL (and VL) and ISOcat</a:t>
            </a:r>
            <a:endParaRPr lang="nl-NL" smtClean="0"/>
          </a:p>
        </p:txBody>
      </p:sp>
      <p:sp>
        <p:nvSpPr>
          <p:cNvPr id="317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Many (Dutch) projects working on ISOcat issues, plus those of other national CLARINs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/>
            <a:r>
              <a:rPr lang="en-US" smtClean="0"/>
              <a:t>same concepts ?  </a:t>
            </a:r>
          </a:p>
          <a:p>
            <a:pPr eaLnBrk="1" hangingPunct="1"/>
            <a:r>
              <a:rPr lang="en-US" smtClean="0"/>
              <a:t>same problems ?</a:t>
            </a:r>
          </a:p>
          <a:p>
            <a:pPr eaLnBrk="1" hangingPunct="1"/>
            <a:endParaRPr lang="en-US" smtClean="0"/>
          </a:p>
          <a:p>
            <a:pPr eaLnBrk="1" hangingPunct="1">
              <a:buFont typeface="Symbol" pitchFamily="18" charset="2"/>
              <a:buChar char="Þ"/>
            </a:pPr>
            <a:r>
              <a:rPr lang="en-US" smtClean="0"/>
              <a:t>very likely</a:t>
            </a:r>
          </a:p>
          <a:p>
            <a:pPr eaLnBrk="1" hangingPunct="1">
              <a:buFont typeface="Symbol" pitchFamily="18" charset="2"/>
              <a:buChar char="Þ"/>
            </a:pPr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nl-NL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Collaboration necessary</a:t>
            </a:r>
            <a:endParaRPr lang="nl-NL" smtClean="0"/>
          </a:p>
        </p:txBody>
      </p:sp>
      <p:sp>
        <p:nvSpPr>
          <p:cNvPr id="3379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r>
              <a:rPr lang="en-US" dirty="0" smtClean="0"/>
              <a:t>National (Dutch) level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Coordinated effort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Shared workspace under </a:t>
            </a:r>
            <a:r>
              <a:rPr lang="en-US" dirty="0" smtClean="0"/>
              <a:t>‘shared’</a:t>
            </a:r>
            <a:endParaRPr lang="en-US" dirty="0" smtClean="0"/>
          </a:p>
          <a:p>
            <a:pPr lvl="3" eaLnBrk="1" hangingPunct="1">
              <a:buFontTx/>
              <a:buChar char="•"/>
            </a:pPr>
            <a:r>
              <a:rPr lang="en-US" b="1" dirty="0" smtClean="0"/>
              <a:t>USE IT</a:t>
            </a:r>
            <a:r>
              <a:rPr lang="en-US" dirty="0" smtClean="0"/>
              <a:t> </a:t>
            </a:r>
          </a:p>
          <a:p>
            <a:pPr lvl="2" eaLnBrk="1" hangingPunct="1">
              <a:buFontTx/>
              <a:buNone/>
            </a:pPr>
            <a:r>
              <a:rPr lang="en-US" dirty="0" smtClean="0"/>
              <a:t>Plus </a:t>
            </a:r>
            <a:r>
              <a:rPr lang="en-US" dirty="0" smtClean="0"/>
              <a:t>discussion platform</a:t>
            </a:r>
            <a:endParaRPr lang="en-US" dirty="0" smtClean="0"/>
          </a:p>
          <a:p>
            <a:pPr lvl="1" eaLnBrk="1" hangingPunct="1">
              <a:buFontTx/>
              <a:buChar char="•"/>
            </a:pPr>
            <a:r>
              <a:rPr lang="en-US" dirty="0" smtClean="0"/>
              <a:t>Report problems to me (Ineke)</a:t>
            </a:r>
          </a:p>
          <a:p>
            <a:pPr eaLnBrk="1" hangingPunct="1">
              <a:buFontTx/>
              <a:buChar char="•"/>
            </a:pPr>
            <a:r>
              <a:rPr lang="en-US" dirty="0" smtClean="0"/>
              <a:t>International level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We will try to collaborate with them as well</a:t>
            </a:r>
          </a:p>
          <a:p>
            <a:pPr lvl="2" eaLnBrk="1" hangingPunct="1">
              <a:buFontTx/>
              <a:buNone/>
            </a:pPr>
            <a:endParaRPr lang="en-US" dirty="0" smtClean="0"/>
          </a:p>
          <a:p>
            <a:pPr eaLnBrk="1" hangingPunct="1">
              <a:buFont typeface="Symbol" pitchFamily="18" charset="2"/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nl-NL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</a:t>
            </a:r>
            <a:endParaRPr lang="nl-NL" smtClean="0"/>
          </a:p>
        </p:txBody>
      </p:sp>
      <p:sp>
        <p:nvSpPr>
          <p:cNvPr id="2867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algn="ctr" eaLnBrk="1" hangingPunct="1">
              <a:buFont typeface="Arial" charset="0"/>
              <a:buNone/>
            </a:pPr>
            <a:r>
              <a:rPr lang="en-US" sz="4400" smtClean="0"/>
              <a:t>Thanks !</a:t>
            </a:r>
            <a:endParaRPr lang="nl-NL" sz="440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SOca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ISOcat</Template>
  <TotalTime>1463</TotalTime>
  <Words>1046</Words>
  <Application>Microsoft Office PowerPoint</Application>
  <PresentationFormat>On-screen Show (4:3)</PresentationFormat>
  <Paragraphs>249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ISOcat</vt:lpstr>
      <vt:lpstr>ISOcat introduction</vt:lpstr>
      <vt:lpstr>ISOcat: a Data Category Registry</vt:lpstr>
      <vt:lpstr>What is a Data Category?</vt:lpstr>
      <vt:lpstr>Data Category example</vt:lpstr>
      <vt:lpstr>Data Category types</vt:lpstr>
      <vt:lpstr>Data Category types</vt:lpstr>
      <vt:lpstr>Data Category relationships</vt:lpstr>
      <vt:lpstr>How can you use Data Categories?</vt:lpstr>
      <vt:lpstr>What is a Data Category Registry?</vt:lpstr>
      <vt:lpstr>Standardization</vt:lpstr>
      <vt:lpstr>Thematic Domain Groups</vt:lpstr>
      <vt:lpstr>How can you use a Data Category Registry?</vt:lpstr>
      <vt:lpstr>ISOcat and CLARIN(-NL):  general remarks</vt:lpstr>
      <vt:lpstr>Importance of ISOcat</vt:lpstr>
      <vt:lpstr>Importance of ISOcat</vt:lpstr>
      <vt:lpstr>CLARIN-NL (and VL) and ISOcat</vt:lpstr>
      <vt:lpstr>CLARIN-NL (and VL) and ISOcat</vt:lpstr>
      <vt:lpstr>CLARIN-NL (and VL) and ISOcat</vt:lpstr>
      <vt:lpstr>Collaboration necessary</vt:lpstr>
      <vt:lpstr> </vt:lpstr>
    </vt:vector>
  </TitlesOfParts>
  <Company>mpi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 of ISOcat within CMDI</dc:title>
  <dc:creator>Menzo Windhouwer</dc:creator>
  <cp:lastModifiedBy>Menzo Windhouwer</cp:lastModifiedBy>
  <cp:revision>81</cp:revision>
  <dcterms:created xsi:type="dcterms:W3CDTF">2010-05-20T13:02:02Z</dcterms:created>
  <dcterms:modified xsi:type="dcterms:W3CDTF">2011-05-09T19:05:03Z</dcterms:modified>
</cp:coreProperties>
</file>